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0" r:id="rId4"/>
  </p:sldMasterIdLst>
  <p:notesMasterIdLst>
    <p:notesMasterId r:id="rId32"/>
  </p:notesMasterIdLst>
  <p:sldIdLst>
    <p:sldId id="256" r:id="rId5"/>
    <p:sldId id="265" r:id="rId6"/>
    <p:sldId id="286" r:id="rId7"/>
    <p:sldId id="287" r:id="rId8"/>
    <p:sldId id="288" r:id="rId9"/>
    <p:sldId id="281" r:id="rId10"/>
    <p:sldId id="301" r:id="rId11"/>
    <p:sldId id="291" r:id="rId12"/>
    <p:sldId id="290" r:id="rId13"/>
    <p:sldId id="296" r:id="rId14"/>
    <p:sldId id="283" r:id="rId15"/>
    <p:sldId id="284" r:id="rId16"/>
    <p:sldId id="300" r:id="rId17"/>
    <p:sldId id="258" r:id="rId18"/>
    <p:sldId id="261" r:id="rId19"/>
    <p:sldId id="263" r:id="rId20"/>
    <p:sldId id="264" r:id="rId21"/>
    <p:sldId id="262" r:id="rId22"/>
    <p:sldId id="269" r:id="rId23"/>
    <p:sldId id="270" r:id="rId24"/>
    <p:sldId id="271" r:id="rId25"/>
    <p:sldId id="272" r:id="rId26"/>
    <p:sldId id="274" r:id="rId27"/>
    <p:sldId id="275" r:id="rId28"/>
    <p:sldId id="276" r:id="rId29"/>
    <p:sldId id="277" r:id="rId30"/>
    <p:sldId id="299" r:id="rId31"/>
  </p:sldIdLst>
  <p:sldSz cx="6858000" cy="9906000" type="A4"/>
  <p:notesSz cx="11309350" cy="20104100"/>
  <p:defaultTextStyle>
    <a:defPPr>
      <a:defRPr lang="en-US"/>
    </a:defPPr>
    <a:lvl1pPr marL="0" algn="l" defTabSz="243962" rtl="0" eaLnBrk="1" latinLnBrk="0" hangingPunct="1">
      <a:defRPr sz="960" kern="1200">
        <a:solidFill>
          <a:schemeClr val="tx1"/>
        </a:solidFill>
        <a:latin typeface="+mn-lt"/>
        <a:ea typeface="+mn-ea"/>
        <a:cs typeface="+mn-cs"/>
      </a:defRPr>
    </a:lvl1pPr>
    <a:lvl2pPr marL="243962" algn="l" defTabSz="243962" rtl="0" eaLnBrk="1" latinLnBrk="0" hangingPunct="1">
      <a:defRPr sz="960" kern="1200">
        <a:solidFill>
          <a:schemeClr val="tx1"/>
        </a:solidFill>
        <a:latin typeface="+mn-lt"/>
        <a:ea typeface="+mn-ea"/>
        <a:cs typeface="+mn-cs"/>
      </a:defRPr>
    </a:lvl2pPr>
    <a:lvl3pPr marL="487924" algn="l" defTabSz="243962" rtl="0" eaLnBrk="1" latinLnBrk="0" hangingPunct="1">
      <a:defRPr sz="960" kern="1200">
        <a:solidFill>
          <a:schemeClr val="tx1"/>
        </a:solidFill>
        <a:latin typeface="+mn-lt"/>
        <a:ea typeface="+mn-ea"/>
        <a:cs typeface="+mn-cs"/>
      </a:defRPr>
    </a:lvl3pPr>
    <a:lvl4pPr marL="731886" algn="l" defTabSz="243962" rtl="0" eaLnBrk="1" latinLnBrk="0" hangingPunct="1">
      <a:defRPr sz="960" kern="1200">
        <a:solidFill>
          <a:schemeClr val="tx1"/>
        </a:solidFill>
        <a:latin typeface="+mn-lt"/>
        <a:ea typeface="+mn-ea"/>
        <a:cs typeface="+mn-cs"/>
      </a:defRPr>
    </a:lvl4pPr>
    <a:lvl5pPr marL="975848" algn="l" defTabSz="243962" rtl="0" eaLnBrk="1" latinLnBrk="0" hangingPunct="1">
      <a:defRPr sz="960" kern="1200">
        <a:solidFill>
          <a:schemeClr val="tx1"/>
        </a:solidFill>
        <a:latin typeface="+mn-lt"/>
        <a:ea typeface="+mn-ea"/>
        <a:cs typeface="+mn-cs"/>
      </a:defRPr>
    </a:lvl5pPr>
    <a:lvl6pPr marL="1219810" algn="l" defTabSz="243962" rtl="0" eaLnBrk="1" latinLnBrk="0" hangingPunct="1">
      <a:defRPr sz="960" kern="1200">
        <a:solidFill>
          <a:schemeClr val="tx1"/>
        </a:solidFill>
        <a:latin typeface="+mn-lt"/>
        <a:ea typeface="+mn-ea"/>
        <a:cs typeface="+mn-cs"/>
      </a:defRPr>
    </a:lvl6pPr>
    <a:lvl7pPr marL="1463772" algn="l" defTabSz="243962" rtl="0" eaLnBrk="1" latinLnBrk="0" hangingPunct="1">
      <a:defRPr sz="960" kern="1200">
        <a:solidFill>
          <a:schemeClr val="tx1"/>
        </a:solidFill>
        <a:latin typeface="+mn-lt"/>
        <a:ea typeface="+mn-ea"/>
        <a:cs typeface="+mn-cs"/>
      </a:defRPr>
    </a:lvl7pPr>
    <a:lvl8pPr marL="1707733" algn="l" defTabSz="243962" rtl="0" eaLnBrk="1" latinLnBrk="0" hangingPunct="1">
      <a:defRPr sz="960" kern="1200">
        <a:solidFill>
          <a:schemeClr val="tx1"/>
        </a:solidFill>
        <a:latin typeface="+mn-lt"/>
        <a:ea typeface="+mn-ea"/>
        <a:cs typeface="+mn-cs"/>
      </a:defRPr>
    </a:lvl8pPr>
    <a:lvl9pPr marL="1951695" algn="l" defTabSz="243962" rtl="0" eaLnBrk="1" latinLnBrk="0" hangingPunct="1">
      <a:defRPr sz="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23" userDrawn="1">
          <p15:clr>
            <a:srgbClr val="A4A3A4"/>
          </p15:clr>
        </p15:guide>
        <p15:guide id="2" pos="7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2A33"/>
    <a:srgbClr val="F6A02D"/>
    <a:srgbClr val="C12827"/>
    <a:srgbClr val="2A2C65"/>
    <a:srgbClr val="E17A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AA0086-DF3D-1242-19E9-CEDB43A64778}" v="107" dt="2025-07-22T07:40:46.81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523"/>
        <p:guide pos="737"/>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c524b73d3b532d695bf738f4831e67aee0ac262944a8cfc9f498bf90f1ba9025::" providerId="AD" clId="Web-{044F3F29-6AFE-EFDE-3E4D-E9DAE8A5E974}"/>
    <pc:docChg chg="modSld">
      <pc:chgData name="Guest User" userId="S::urn:spo:anon#c524b73d3b532d695bf738f4831e67aee0ac262944a8cfc9f498bf90f1ba9025::" providerId="AD" clId="Web-{044F3F29-6AFE-EFDE-3E4D-E9DAE8A5E974}" dt="2024-06-21T12:03:03.593" v="1279" actId="20577"/>
      <pc:docMkLst>
        <pc:docMk/>
      </pc:docMkLst>
      <pc:sldChg chg="addSp delSp modSp">
        <pc:chgData name="Guest User" userId="S::urn:spo:anon#c524b73d3b532d695bf738f4831e67aee0ac262944a8cfc9f498bf90f1ba9025::" providerId="AD" clId="Web-{044F3F29-6AFE-EFDE-3E4D-E9DAE8A5E974}" dt="2024-06-21T12:03:03.593" v="1279" actId="20577"/>
        <pc:sldMkLst>
          <pc:docMk/>
          <pc:sldMk cId="1683358771" sldId="262"/>
        </pc:sldMkLst>
      </pc:sldChg>
    </pc:docChg>
  </pc:docChgLst>
  <pc:docChgLst>
    <pc:chgData name="Steven Scale" userId="S::steven.scale@hodgehill.bham.sch.uk::08325bee-8332-4c45-948d-5fee31dc6823" providerId="AD" clId="Web-{773E3B69-B8CB-8876-97A8-5CC0042CDC38}"/>
    <pc:docChg chg="modSld">
      <pc:chgData name="Steven Scale" userId="S::steven.scale@hodgehill.bham.sch.uk::08325bee-8332-4c45-948d-5fee31dc6823" providerId="AD" clId="Web-{773E3B69-B8CB-8876-97A8-5CC0042CDC38}" dt="2024-09-20T06:36:54.494" v="281"/>
      <pc:docMkLst>
        <pc:docMk/>
      </pc:docMkLst>
      <pc:sldChg chg="modSp">
        <pc:chgData name="Steven Scale" userId="S::steven.scale@hodgehill.bham.sch.uk::08325bee-8332-4c45-948d-5fee31dc6823" providerId="AD" clId="Web-{773E3B69-B8CB-8876-97A8-5CC0042CDC38}" dt="2024-09-20T06:36:54.494" v="281"/>
        <pc:sldMkLst>
          <pc:docMk/>
          <pc:sldMk cId="1683358771" sldId="262"/>
        </pc:sldMkLst>
      </pc:sldChg>
    </pc:docChg>
  </pc:docChgLst>
  <pc:docChgLst>
    <pc:chgData name="Semone Rhone-Windridge" userId="S::semone.rhone-windridge@hodgehill.bham.sch.uk::2750e67c-d4a3-4c78-befd-aac097808b76" providerId="AD" clId="Web-{1AD7E94A-241C-4F39-F64A-A9D26E0AF296}"/>
    <pc:docChg chg="modSld">
      <pc:chgData name="Semone Rhone-Windridge" userId="S::semone.rhone-windridge@hodgehill.bham.sch.uk::2750e67c-d4a3-4c78-befd-aac097808b76" providerId="AD" clId="Web-{1AD7E94A-241C-4F39-F64A-A9D26E0AF296}" dt="2025-07-18T10:07:43.024" v="280" actId="20577"/>
      <pc:docMkLst>
        <pc:docMk/>
      </pc:docMkLst>
      <pc:sldChg chg="modSp">
        <pc:chgData name="Semone Rhone-Windridge" userId="S::semone.rhone-windridge@hodgehill.bham.sch.uk::2750e67c-d4a3-4c78-befd-aac097808b76" providerId="AD" clId="Web-{1AD7E94A-241C-4F39-F64A-A9D26E0AF296}" dt="2025-07-18T10:07:43.024" v="280" actId="20577"/>
        <pc:sldMkLst>
          <pc:docMk/>
          <pc:sldMk cId="125526580" sldId="288"/>
        </pc:sldMkLst>
        <pc:spChg chg="mod">
          <ac:chgData name="Semone Rhone-Windridge" userId="S::semone.rhone-windridge@hodgehill.bham.sch.uk::2750e67c-d4a3-4c78-befd-aac097808b76" providerId="AD" clId="Web-{1AD7E94A-241C-4F39-F64A-A9D26E0AF296}" dt="2025-07-18T10:07:43.024" v="280" actId="20577"/>
          <ac:spMkLst>
            <pc:docMk/>
            <pc:sldMk cId="125526580" sldId="288"/>
            <ac:spMk id="2" creationId="{00000000-0000-0000-0000-000000000000}"/>
          </ac:spMkLst>
        </pc:spChg>
        <pc:graphicFrameChg chg="mod modGraphic">
          <ac:chgData name="Semone Rhone-Windridge" userId="S::semone.rhone-windridge@hodgehill.bham.sch.uk::2750e67c-d4a3-4c78-befd-aac097808b76" providerId="AD" clId="Web-{1AD7E94A-241C-4F39-F64A-A9D26E0AF296}" dt="2025-07-18T10:06:45.974" v="275"/>
          <ac:graphicFrameMkLst>
            <pc:docMk/>
            <pc:sldMk cId="125526580" sldId="288"/>
            <ac:graphicFrameMk id="8" creationId="{00000000-0000-0000-0000-000000000000}"/>
          </ac:graphicFrameMkLst>
        </pc:graphicFrameChg>
      </pc:sldChg>
    </pc:docChg>
  </pc:docChgLst>
  <pc:docChgLst>
    <pc:chgData name="Djafar Sadi" userId="S::djafar.sadi@hodgehill.bham.sch.uk::a60b0729-b6ae-494f-bd93-1f3269fcac2f" providerId="AD" clId="Web-{1345F8F0-93B3-CC77-A371-E7C6B0D1C2B2}"/>
    <pc:docChg chg="modSld">
      <pc:chgData name="Djafar Sadi" userId="S::djafar.sadi@hodgehill.bham.sch.uk::a60b0729-b6ae-494f-bd93-1f3269fcac2f" providerId="AD" clId="Web-{1345F8F0-93B3-CC77-A371-E7C6B0D1C2B2}" dt="2024-09-18T15:44:56.292" v="531"/>
      <pc:docMkLst>
        <pc:docMk/>
      </pc:docMkLst>
      <pc:sldChg chg="modSp">
        <pc:chgData name="Djafar Sadi" userId="S::djafar.sadi@hodgehill.bham.sch.uk::a60b0729-b6ae-494f-bd93-1f3269fcac2f" providerId="AD" clId="Web-{1345F8F0-93B3-CC77-A371-E7C6B0D1C2B2}" dt="2024-09-18T15:44:56.292" v="531"/>
        <pc:sldMkLst>
          <pc:docMk/>
          <pc:sldMk cId="1316682840" sldId="299"/>
        </pc:sldMkLst>
      </pc:sldChg>
    </pc:docChg>
  </pc:docChgLst>
  <pc:docChgLst>
    <pc:chgData name="Guest User" userId="S::urn:spo:anon#c524b73d3b532d695bf738f4831e67aee0ac262944a8cfc9f498bf90f1ba9025::" providerId="AD" clId="Web-{CB5FB01E-5AED-B7ED-76FD-47376881D689}"/>
    <pc:docChg chg="modSld">
      <pc:chgData name="Guest User" userId="S::urn:spo:anon#c524b73d3b532d695bf738f4831e67aee0ac262944a8cfc9f498bf90f1ba9025::" providerId="AD" clId="Web-{CB5FB01E-5AED-B7ED-76FD-47376881D689}" dt="2024-06-11T08:45:44.119" v="111"/>
      <pc:docMkLst>
        <pc:docMk/>
      </pc:docMkLst>
      <pc:sldChg chg="addSp modSp">
        <pc:chgData name="Guest User" userId="S::urn:spo:anon#c524b73d3b532d695bf738f4831e67aee0ac262944a8cfc9f498bf90f1ba9025::" providerId="AD" clId="Web-{CB5FB01E-5AED-B7ED-76FD-47376881D689}" dt="2024-06-11T08:45:44.119" v="111"/>
        <pc:sldMkLst>
          <pc:docMk/>
          <pc:sldMk cId="2497263217" sldId="284"/>
        </pc:sldMkLst>
      </pc:sldChg>
    </pc:docChg>
  </pc:docChgLst>
  <pc:docChgLst>
    <pc:chgData name="Lisa Millington" userId="S::lisa.millington@hodgehill.bham.sch.uk::18d24b18-7cd3-4183-8664-6e6ab7a155f4" providerId="AD" clId="Web-{28513BC9-7834-EBA9-C8C5-207A5323F526}"/>
    <pc:docChg chg="modSld">
      <pc:chgData name="Lisa Millington" userId="S::lisa.millington@hodgehill.bham.sch.uk::18d24b18-7cd3-4183-8664-6e6ab7a155f4" providerId="AD" clId="Web-{28513BC9-7834-EBA9-C8C5-207A5323F526}" dt="2024-09-17T12:27:56.132" v="62"/>
      <pc:docMkLst>
        <pc:docMk/>
      </pc:docMkLst>
      <pc:sldChg chg="modSp">
        <pc:chgData name="Lisa Millington" userId="S::lisa.millington@hodgehill.bham.sch.uk::18d24b18-7cd3-4183-8664-6e6ab7a155f4" providerId="AD" clId="Web-{28513BC9-7834-EBA9-C8C5-207A5323F526}" dt="2024-09-17T11:34:39.798" v="17"/>
        <pc:sldMkLst>
          <pc:docMk/>
          <pc:sldMk cId="2497263217" sldId="284"/>
        </pc:sldMkLst>
      </pc:sldChg>
      <pc:sldChg chg="modSp">
        <pc:chgData name="Lisa Millington" userId="S::lisa.millington@hodgehill.bham.sch.uk::18d24b18-7cd3-4183-8664-6e6ab7a155f4" providerId="AD" clId="Web-{28513BC9-7834-EBA9-C8C5-207A5323F526}" dt="2024-09-17T12:21:43.736" v="19" actId="20577"/>
        <pc:sldMkLst>
          <pc:docMk/>
          <pc:sldMk cId="1524206767" sldId="286"/>
        </pc:sldMkLst>
      </pc:sldChg>
      <pc:sldChg chg="modSp">
        <pc:chgData name="Lisa Millington" userId="S::lisa.millington@hodgehill.bham.sch.uk::18d24b18-7cd3-4183-8664-6e6ab7a155f4" providerId="AD" clId="Web-{28513BC9-7834-EBA9-C8C5-207A5323F526}" dt="2024-09-17T12:27:56.132" v="62"/>
        <pc:sldMkLst>
          <pc:docMk/>
          <pc:sldMk cId="125526580" sldId="288"/>
        </pc:sldMkLst>
      </pc:sldChg>
    </pc:docChg>
  </pc:docChgLst>
  <pc:docChgLst>
    <pc:chgData name="Laura Perks" userId="S::laura.perks@hodgehill.bham.sch.uk::86b60108-ee86-47c6-8bff-b3444dfa215e" providerId="AD" clId="Web-{06F4E96A-45A7-E924-E5A3-17C029E463AD}"/>
    <pc:docChg chg="modSld">
      <pc:chgData name="Laura Perks" userId="S::laura.perks@hodgehill.bham.sch.uk::86b60108-ee86-47c6-8bff-b3444dfa215e" providerId="AD" clId="Web-{06F4E96A-45A7-E924-E5A3-17C029E463AD}" dt="2024-10-01T13:13:48.454" v="11" actId="1076"/>
      <pc:docMkLst>
        <pc:docMk/>
      </pc:docMkLst>
      <pc:sldChg chg="modSp">
        <pc:chgData name="Laura Perks" userId="S::laura.perks@hodgehill.bham.sch.uk::86b60108-ee86-47c6-8bff-b3444dfa215e" providerId="AD" clId="Web-{06F4E96A-45A7-E924-E5A3-17C029E463AD}" dt="2024-10-01T13:13:48.454" v="11" actId="1076"/>
        <pc:sldMkLst>
          <pc:docMk/>
          <pc:sldMk cId="1592587535" sldId="264"/>
        </pc:sldMkLst>
      </pc:sldChg>
    </pc:docChg>
  </pc:docChgLst>
  <pc:docChgLst>
    <pc:chgData name="Guest User" userId="S::urn:spo:anon#c524b73d3b532d695bf738f4831e67aee0ac262944a8cfc9f498bf90f1ba9025::" providerId="AD" clId="Web-{B6487C69-8E6C-3786-BE51-98BAAE901DD9}"/>
    <pc:docChg chg="modSld">
      <pc:chgData name="Guest User" userId="S::urn:spo:anon#c524b73d3b532d695bf738f4831e67aee0ac262944a8cfc9f498bf90f1ba9025::" providerId="AD" clId="Web-{B6487C69-8E6C-3786-BE51-98BAAE901DD9}" dt="2024-06-21T12:16:48.045" v="81" actId="20577"/>
      <pc:docMkLst>
        <pc:docMk/>
      </pc:docMkLst>
      <pc:sldChg chg="modSp">
        <pc:chgData name="Guest User" userId="S::urn:spo:anon#c524b73d3b532d695bf738f4831e67aee0ac262944a8cfc9f498bf90f1ba9025::" providerId="AD" clId="Web-{B6487C69-8E6C-3786-BE51-98BAAE901DD9}" dt="2024-06-21T12:16:48.045" v="81" actId="20577"/>
        <pc:sldMkLst>
          <pc:docMk/>
          <pc:sldMk cId="1683358771" sldId="262"/>
        </pc:sldMkLst>
      </pc:sldChg>
    </pc:docChg>
  </pc:docChgLst>
  <pc:docChgLst>
    <pc:chgData name="Tamanna Abdul-Karim" userId="S::tamanna.abdul-karim@hodgehill.bham.sch.uk::c7796e6f-7b6b-445a-a1e5-ff7df0f45da9" providerId="AD" clId="Web-{7C1B8499-49D1-CB3C-2A95-41B7B2948B5F}"/>
    <pc:docChg chg="delSld">
      <pc:chgData name="Tamanna Abdul-Karim" userId="S::tamanna.abdul-karim@hodgehill.bham.sch.uk::c7796e6f-7b6b-445a-a1e5-ff7df0f45da9" providerId="AD" clId="Web-{7C1B8499-49D1-CB3C-2A95-41B7B2948B5F}" dt="2024-07-10T08:47:25.119" v="4"/>
      <pc:docMkLst>
        <pc:docMk/>
      </pc:docMkLst>
      <pc:sldChg chg="del">
        <pc:chgData name="Tamanna Abdul-Karim" userId="S::tamanna.abdul-karim@hodgehill.bham.sch.uk::c7796e6f-7b6b-445a-a1e5-ff7df0f45da9" providerId="AD" clId="Web-{7C1B8499-49D1-CB3C-2A95-41B7B2948B5F}" dt="2024-07-10T08:47:07.649" v="0"/>
        <pc:sldMkLst>
          <pc:docMk/>
          <pc:sldMk cId="986567373" sldId="292"/>
        </pc:sldMkLst>
      </pc:sldChg>
      <pc:sldChg chg="del">
        <pc:chgData name="Tamanna Abdul-Karim" userId="S::tamanna.abdul-karim@hodgehill.bham.sch.uk::c7796e6f-7b6b-445a-a1e5-ff7df0f45da9" providerId="AD" clId="Web-{7C1B8499-49D1-CB3C-2A95-41B7B2948B5F}" dt="2024-07-10T08:47:10.180" v="1"/>
        <pc:sldMkLst>
          <pc:docMk/>
          <pc:sldMk cId="4260699579" sldId="293"/>
        </pc:sldMkLst>
      </pc:sldChg>
      <pc:sldChg chg="del">
        <pc:chgData name="Tamanna Abdul-Karim" userId="S::tamanna.abdul-karim@hodgehill.bham.sch.uk::c7796e6f-7b6b-445a-a1e5-ff7df0f45da9" providerId="AD" clId="Web-{7C1B8499-49D1-CB3C-2A95-41B7B2948B5F}" dt="2024-07-10T08:47:14.071" v="2"/>
        <pc:sldMkLst>
          <pc:docMk/>
          <pc:sldMk cId="210037579" sldId="295"/>
        </pc:sldMkLst>
      </pc:sldChg>
      <pc:sldChg chg="del">
        <pc:chgData name="Tamanna Abdul-Karim" userId="S::tamanna.abdul-karim@hodgehill.bham.sch.uk::c7796e6f-7b6b-445a-a1e5-ff7df0f45da9" providerId="AD" clId="Web-{7C1B8499-49D1-CB3C-2A95-41B7B2948B5F}" dt="2024-07-10T08:47:18.150" v="3"/>
        <pc:sldMkLst>
          <pc:docMk/>
          <pc:sldMk cId="4040281376" sldId="297"/>
        </pc:sldMkLst>
      </pc:sldChg>
      <pc:sldChg chg="del">
        <pc:chgData name="Tamanna Abdul-Karim" userId="S::tamanna.abdul-karim@hodgehill.bham.sch.uk::c7796e6f-7b6b-445a-a1e5-ff7df0f45da9" providerId="AD" clId="Web-{7C1B8499-49D1-CB3C-2A95-41B7B2948B5F}" dt="2024-07-10T08:47:25.119" v="4"/>
        <pc:sldMkLst>
          <pc:docMk/>
          <pc:sldMk cId="2433699278" sldId="298"/>
        </pc:sldMkLst>
      </pc:sldChg>
    </pc:docChg>
  </pc:docChgLst>
  <pc:docChgLst>
    <pc:chgData name="Steven Scale" userId="S::steven.scale@hodgehill.bham.sch.uk::08325bee-8332-4c45-948d-5fee31dc6823" providerId="AD" clId="Web-{ACB99536-2494-774E-0C83-0728D1611BFE}"/>
    <pc:docChg chg="modSld">
      <pc:chgData name="Steven Scale" userId="S::steven.scale@hodgehill.bham.sch.uk::08325bee-8332-4c45-948d-5fee31dc6823" providerId="AD" clId="Web-{ACB99536-2494-774E-0C83-0728D1611BFE}" dt="2024-10-18T10:05:51.296" v="35"/>
      <pc:docMkLst>
        <pc:docMk/>
      </pc:docMkLst>
      <pc:sldChg chg="modSp">
        <pc:chgData name="Steven Scale" userId="S::steven.scale@hodgehill.bham.sch.uk::08325bee-8332-4c45-948d-5fee31dc6823" providerId="AD" clId="Web-{ACB99536-2494-774E-0C83-0728D1611BFE}" dt="2024-10-18T10:05:51.296" v="35"/>
        <pc:sldMkLst>
          <pc:docMk/>
          <pc:sldMk cId="1683358771" sldId="262"/>
        </pc:sldMkLst>
      </pc:sldChg>
    </pc:docChg>
  </pc:docChgLst>
  <pc:docChgLst>
    <pc:chgData name="David Clift" userId="S::david.clift@hodgehill.bham.sch.uk::ddc08050-b2d6-47fc-9679-99865e82b9cc" providerId="AD" clId="Web-{B8856EF5-A594-A81B-50CD-933694467CD3}"/>
    <pc:docChg chg="modSld">
      <pc:chgData name="David Clift" userId="S::david.clift@hodgehill.bham.sch.uk::ddc08050-b2d6-47fc-9679-99865e82b9cc" providerId="AD" clId="Web-{B8856EF5-A594-A81B-50CD-933694467CD3}" dt="2024-07-11T14:58:04.065" v="579"/>
      <pc:docMkLst>
        <pc:docMk/>
      </pc:docMkLst>
      <pc:sldChg chg="modSp">
        <pc:chgData name="David Clift" userId="S::david.clift@hodgehill.bham.sch.uk::ddc08050-b2d6-47fc-9679-99865e82b9cc" providerId="AD" clId="Web-{B8856EF5-A594-A81B-50CD-933694467CD3}" dt="2024-07-11T14:29:13.213" v="93"/>
        <pc:sldMkLst>
          <pc:docMk/>
          <pc:sldMk cId="3757624624" sldId="273"/>
        </pc:sldMkLst>
      </pc:sldChg>
      <pc:sldChg chg="modSp">
        <pc:chgData name="David Clift" userId="S::david.clift@hodgehill.bham.sch.uk::ddc08050-b2d6-47fc-9679-99865e82b9cc" providerId="AD" clId="Web-{B8856EF5-A594-A81B-50CD-933694467CD3}" dt="2024-07-11T14:30:34.747" v="199"/>
        <pc:sldMkLst>
          <pc:docMk/>
          <pc:sldMk cId="1897229097" sldId="274"/>
        </pc:sldMkLst>
      </pc:sldChg>
      <pc:sldChg chg="modSp">
        <pc:chgData name="David Clift" userId="S::david.clift@hodgehill.bham.sch.uk::ddc08050-b2d6-47fc-9679-99865e82b9cc" providerId="AD" clId="Web-{B8856EF5-A594-A81B-50CD-933694467CD3}" dt="2024-07-11T14:31:22.202" v="277"/>
        <pc:sldMkLst>
          <pc:docMk/>
          <pc:sldMk cId="503219908" sldId="275"/>
        </pc:sldMkLst>
      </pc:sldChg>
      <pc:sldChg chg="modSp">
        <pc:chgData name="David Clift" userId="S::david.clift@hodgehill.bham.sch.uk::ddc08050-b2d6-47fc-9679-99865e82b9cc" providerId="AD" clId="Web-{B8856EF5-A594-A81B-50CD-933694467CD3}" dt="2024-07-11T14:39:55.140" v="388"/>
        <pc:sldMkLst>
          <pc:docMk/>
          <pc:sldMk cId="310221420" sldId="276"/>
        </pc:sldMkLst>
      </pc:sldChg>
      <pc:sldChg chg="modSp">
        <pc:chgData name="David Clift" userId="S::david.clift@hodgehill.bham.sch.uk::ddc08050-b2d6-47fc-9679-99865e82b9cc" providerId="AD" clId="Web-{B8856EF5-A594-A81B-50CD-933694467CD3}" dt="2024-07-11T14:52:05.288" v="498"/>
        <pc:sldMkLst>
          <pc:docMk/>
          <pc:sldMk cId="3418482457" sldId="277"/>
        </pc:sldMkLst>
      </pc:sldChg>
      <pc:sldChg chg="modSp">
        <pc:chgData name="David Clift" userId="S::david.clift@hodgehill.bham.sch.uk::ddc08050-b2d6-47fc-9679-99865e82b9cc" providerId="AD" clId="Web-{B8856EF5-A594-A81B-50CD-933694467CD3}" dt="2024-07-11T14:58:04.065" v="579"/>
        <pc:sldMkLst>
          <pc:docMk/>
          <pc:sldMk cId="1316682840" sldId="299"/>
        </pc:sldMkLst>
      </pc:sldChg>
    </pc:docChg>
  </pc:docChgLst>
  <pc:docChgLst>
    <pc:chgData name="Antonia Odunjo" userId="S::antonia.odunjo@hodgehill.bham.sch.uk::c93557da-84da-42ad-857a-210886543450" providerId="AD" clId="Web-{2FBD7968-AD1F-4A97-1876-CBC20785E90D}"/>
    <pc:docChg chg="modSld">
      <pc:chgData name="Antonia Odunjo" userId="S::antonia.odunjo@hodgehill.bham.sch.uk::c93557da-84da-42ad-857a-210886543450" providerId="AD" clId="Web-{2FBD7968-AD1F-4A97-1876-CBC20785E90D}" dt="2024-09-20T19:19:56.995" v="46"/>
      <pc:docMkLst>
        <pc:docMk/>
      </pc:docMkLst>
      <pc:sldChg chg="modSp">
        <pc:chgData name="Antonia Odunjo" userId="S::antonia.odunjo@hodgehill.bham.sch.uk::c93557da-84da-42ad-857a-210886543450" providerId="AD" clId="Web-{2FBD7968-AD1F-4A97-1876-CBC20785E90D}" dt="2024-09-20T19:19:56.995" v="46"/>
        <pc:sldMkLst>
          <pc:docMk/>
          <pc:sldMk cId="3372037280" sldId="283"/>
        </pc:sldMkLst>
      </pc:sldChg>
    </pc:docChg>
  </pc:docChgLst>
  <pc:docChgLst>
    <pc:chgData name="David Clift" userId="S::david.clift@hodgehill.bham.sch.uk::ddc08050-b2d6-47fc-9679-99865e82b9cc" providerId="AD" clId="Web-{560E7806-6BD2-10E9-5423-AB2980289AE5}"/>
    <pc:docChg chg="modSld">
      <pc:chgData name="David Clift" userId="S::david.clift@hodgehill.bham.sch.uk::ddc08050-b2d6-47fc-9679-99865e82b9cc" providerId="AD" clId="Web-{560E7806-6BD2-10E9-5423-AB2980289AE5}" dt="2024-07-11T08:21:16.110" v="2187"/>
      <pc:docMkLst>
        <pc:docMk/>
      </pc:docMkLst>
      <pc:sldChg chg="modSp">
        <pc:chgData name="David Clift" userId="S::david.clift@hodgehill.bham.sch.uk::ddc08050-b2d6-47fc-9679-99865e82b9cc" providerId="AD" clId="Web-{560E7806-6BD2-10E9-5423-AB2980289AE5}" dt="2024-07-11T06:43:02.994" v="3" actId="20577"/>
        <pc:sldMkLst>
          <pc:docMk/>
          <pc:sldMk cId="0" sldId="256"/>
        </pc:sldMkLst>
      </pc:sldChg>
      <pc:sldChg chg="modSp">
        <pc:chgData name="David Clift" userId="S::david.clift@hodgehill.bham.sch.uk::ddc08050-b2d6-47fc-9679-99865e82b9cc" providerId="AD" clId="Web-{560E7806-6BD2-10E9-5423-AB2980289AE5}" dt="2024-07-11T08:02:41.467" v="1516"/>
        <pc:sldMkLst>
          <pc:docMk/>
          <pc:sldMk cId="2878384196" sldId="258"/>
        </pc:sldMkLst>
      </pc:sldChg>
      <pc:sldChg chg="modSp">
        <pc:chgData name="David Clift" userId="S::david.clift@hodgehill.bham.sch.uk::ddc08050-b2d6-47fc-9679-99865e82b9cc" providerId="AD" clId="Web-{560E7806-6BD2-10E9-5423-AB2980289AE5}" dt="2024-07-11T08:02:54.265" v="1537"/>
        <pc:sldMkLst>
          <pc:docMk/>
          <pc:sldMk cId="1515294897" sldId="261"/>
        </pc:sldMkLst>
      </pc:sldChg>
      <pc:sldChg chg="modSp">
        <pc:chgData name="David Clift" userId="S::david.clift@hodgehill.bham.sch.uk::ddc08050-b2d6-47fc-9679-99865e82b9cc" providerId="AD" clId="Web-{560E7806-6BD2-10E9-5423-AB2980289AE5}" dt="2024-07-11T08:08:16.053" v="1953"/>
        <pc:sldMkLst>
          <pc:docMk/>
          <pc:sldMk cId="1683358771" sldId="262"/>
        </pc:sldMkLst>
      </pc:sldChg>
      <pc:sldChg chg="modSp">
        <pc:chgData name="David Clift" userId="S::david.clift@hodgehill.bham.sch.uk::ddc08050-b2d6-47fc-9679-99865e82b9cc" providerId="AD" clId="Web-{560E7806-6BD2-10E9-5423-AB2980289AE5}" dt="2024-07-11T08:03:33.236" v="1677"/>
        <pc:sldMkLst>
          <pc:docMk/>
          <pc:sldMk cId="2151714593" sldId="263"/>
        </pc:sldMkLst>
      </pc:sldChg>
      <pc:sldChg chg="modSp">
        <pc:chgData name="David Clift" userId="S::david.clift@hodgehill.bham.sch.uk::ddc08050-b2d6-47fc-9679-99865e82b9cc" providerId="AD" clId="Web-{560E7806-6BD2-10E9-5423-AB2980289AE5}" dt="2024-07-11T08:04:16.239" v="1793"/>
        <pc:sldMkLst>
          <pc:docMk/>
          <pc:sldMk cId="1592587535" sldId="264"/>
        </pc:sldMkLst>
      </pc:sldChg>
      <pc:sldChg chg="modSp">
        <pc:chgData name="David Clift" userId="S::david.clift@hodgehill.bham.sch.uk::ddc08050-b2d6-47fc-9679-99865e82b9cc" providerId="AD" clId="Web-{560E7806-6BD2-10E9-5423-AB2980289AE5}" dt="2024-07-11T06:43:35.183" v="7" actId="20577"/>
        <pc:sldMkLst>
          <pc:docMk/>
          <pc:sldMk cId="2774213529" sldId="265"/>
        </pc:sldMkLst>
      </pc:sldChg>
      <pc:sldChg chg="modSp">
        <pc:chgData name="David Clift" userId="S::david.clift@hodgehill.bham.sch.uk::ddc08050-b2d6-47fc-9679-99865e82b9cc" providerId="AD" clId="Web-{560E7806-6BD2-10E9-5423-AB2980289AE5}" dt="2024-07-11T08:11:30.084" v="2058"/>
        <pc:sldMkLst>
          <pc:docMk/>
          <pc:sldMk cId="1213922704" sldId="269"/>
        </pc:sldMkLst>
      </pc:sldChg>
      <pc:sldChg chg="modSp">
        <pc:chgData name="David Clift" userId="S::david.clift@hodgehill.bham.sch.uk::ddc08050-b2d6-47fc-9679-99865e82b9cc" providerId="AD" clId="Web-{560E7806-6BD2-10E9-5423-AB2980289AE5}" dt="2024-07-11T08:21:16.110" v="2187"/>
        <pc:sldMkLst>
          <pc:docMk/>
          <pc:sldMk cId="2806487706" sldId="270"/>
        </pc:sldMkLst>
      </pc:sldChg>
      <pc:sldChg chg="modSp">
        <pc:chgData name="David Clift" userId="S::david.clift@hodgehill.bham.sch.uk::ddc08050-b2d6-47fc-9679-99865e82b9cc" providerId="AD" clId="Web-{560E7806-6BD2-10E9-5423-AB2980289AE5}" dt="2024-07-11T06:50:04.724" v="457"/>
        <pc:sldMkLst>
          <pc:docMk/>
          <pc:sldMk cId="1943748027" sldId="281"/>
        </pc:sldMkLst>
      </pc:sldChg>
      <pc:sldChg chg="modSp">
        <pc:chgData name="David Clift" userId="S::david.clift@hodgehill.bham.sch.uk::ddc08050-b2d6-47fc-9679-99865e82b9cc" providerId="AD" clId="Web-{560E7806-6BD2-10E9-5423-AB2980289AE5}" dt="2024-07-11T07:46:44.945" v="1116"/>
        <pc:sldMkLst>
          <pc:docMk/>
          <pc:sldMk cId="3372037280" sldId="283"/>
        </pc:sldMkLst>
      </pc:sldChg>
      <pc:sldChg chg="modSp">
        <pc:chgData name="David Clift" userId="S::david.clift@hodgehill.bham.sch.uk::ddc08050-b2d6-47fc-9679-99865e82b9cc" providerId="AD" clId="Web-{560E7806-6BD2-10E9-5423-AB2980289AE5}" dt="2024-07-11T07:46:40.507" v="1107"/>
        <pc:sldMkLst>
          <pc:docMk/>
          <pc:sldMk cId="2497263217" sldId="284"/>
        </pc:sldMkLst>
      </pc:sldChg>
      <pc:sldChg chg="modSp">
        <pc:chgData name="David Clift" userId="S::david.clift@hodgehill.bham.sch.uk::ddc08050-b2d6-47fc-9679-99865e82b9cc" providerId="AD" clId="Web-{560E7806-6BD2-10E9-5423-AB2980289AE5}" dt="2024-07-11T06:45:33.253" v="136"/>
        <pc:sldMkLst>
          <pc:docMk/>
          <pc:sldMk cId="1524206767" sldId="286"/>
        </pc:sldMkLst>
      </pc:sldChg>
      <pc:sldChg chg="modSp">
        <pc:chgData name="David Clift" userId="S::david.clift@hodgehill.bham.sch.uk::ddc08050-b2d6-47fc-9679-99865e82b9cc" providerId="AD" clId="Web-{560E7806-6BD2-10E9-5423-AB2980289AE5}" dt="2024-07-11T07:47:10.337" v="1153"/>
        <pc:sldMkLst>
          <pc:docMk/>
          <pc:sldMk cId="2715099422" sldId="287"/>
        </pc:sldMkLst>
      </pc:sldChg>
      <pc:sldChg chg="modSp">
        <pc:chgData name="David Clift" userId="S::david.clift@hodgehill.bham.sch.uk::ddc08050-b2d6-47fc-9679-99865e82b9cc" providerId="AD" clId="Web-{560E7806-6BD2-10E9-5423-AB2980289AE5}" dt="2024-07-11T07:47:31.104" v="1171"/>
        <pc:sldMkLst>
          <pc:docMk/>
          <pc:sldMk cId="125526580" sldId="288"/>
        </pc:sldMkLst>
      </pc:sldChg>
      <pc:sldChg chg="modSp">
        <pc:chgData name="David Clift" userId="S::david.clift@hodgehill.bham.sch.uk::ddc08050-b2d6-47fc-9679-99865e82b9cc" providerId="AD" clId="Web-{560E7806-6BD2-10E9-5423-AB2980289AE5}" dt="2024-07-11T06:56:42.988" v="958"/>
        <pc:sldMkLst>
          <pc:docMk/>
          <pc:sldMk cId="3325080411" sldId="290"/>
        </pc:sldMkLst>
      </pc:sldChg>
      <pc:sldChg chg="modSp">
        <pc:chgData name="David Clift" userId="S::david.clift@hodgehill.bham.sch.uk::ddc08050-b2d6-47fc-9679-99865e82b9cc" providerId="AD" clId="Web-{560E7806-6BD2-10E9-5423-AB2980289AE5}" dt="2024-07-11T07:47:01.446" v="1140"/>
        <pc:sldMkLst>
          <pc:docMk/>
          <pc:sldMk cId="4016160083" sldId="291"/>
        </pc:sldMkLst>
      </pc:sldChg>
      <pc:sldChg chg="modSp">
        <pc:chgData name="David Clift" userId="S::david.clift@hodgehill.bham.sch.uk::ddc08050-b2d6-47fc-9679-99865e82b9cc" providerId="AD" clId="Web-{560E7806-6BD2-10E9-5423-AB2980289AE5}" dt="2024-07-11T07:46:56.430" v="1129"/>
        <pc:sldMkLst>
          <pc:docMk/>
          <pc:sldMk cId="701376118" sldId="296"/>
        </pc:sldMkLst>
      </pc:sldChg>
      <pc:sldChg chg="modSp">
        <pc:chgData name="David Clift" userId="S::david.clift@hodgehill.bham.sch.uk::ddc08050-b2d6-47fc-9679-99865e82b9cc" providerId="AD" clId="Web-{560E7806-6BD2-10E9-5423-AB2980289AE5}" dt="2024-07-11T07:48:53.032" v="1257"/>
        <pc:sldMkLst>
          <pc:docMk/>
          <pc:sldMk cId="1638631402" sldId="300"/>
        </pc:sldMkLst>
      </pc:sldChg>
      <pc:sldChg chg="modSp">
        <pc:chgData name="David Clift" userId="S::david.clift@hodgehill.bham.sch.uk::ddc08050-b2d6-47fc-9679-99865e82b9cc" providerId="AD" clId="Web-{560E7806-6BD2-10E9-5423-AB2980289AE5}" dt="2024-07-11T07:47:19.229" v="1164"/>
        <pc:sldMkLst>
          <pc:docMk/>
          <pc:sldMk cId="1536392154" sldId="301"/>
        </pc:sldMkLst>
      </pc:sldChg>
    </pc:docChg>
  </pc:docChgLst>
  <pc:docChgLst>
    <pc:chgData name="Juwairiyyah Rafi" userId="S::juwairiyyah.rafi@hodgehill.bham.sch.uk::540191fc-c88e-414c-ab47-616b4e767348" providerId="AD" clId="Web-{2E86BEE9-9592-ECDF-5F59-8AAD730D7ACD}"/>
    <pc:docChg chg="addSld delSld modSld">
      <pc:chgData name="Juwairiyyah Rafi" userId="S::juwairiyyah.rafi@hodgehill.bham.sch.uk::540191fc-c88e-414c-ab47-616b4e767348" providerId="AD" clId="Web-{2E86BEE9-9592-ECDF-5F59-8AAD730D7ACD}" dt="2024-06-14T07:11:27.359" v="85"/>
      <pc:docMkLst>
        <pc:docMk/>
      </pc:docMkLst>
      <pc:sldChg chg="addSp delSp modSp del">
        <pc:chgData name="Juwairiyyah Rafi" userId="S::juwairiyyah.rafi@hodgehill.bham.sch.uk::540191fc-c88e-414c-ab47-616b4e767348" providerId="AD" clId="Web-{2E86BEE9-9592-ECDF-5F59-8AAD730D7ACD}" dt="2024-06-14T07:03:52.077" v="24"/>
        <pc:sldMkLst>
          <pc:docMk/>
          <pc:sldMk cId="1464589422" sldId="285"/>
        </pc:sldMkLst>
      </pc:sldChg>
      <pc:sldChg chg="addSp delSp modSp add">
        <pc:chgData name="Juwairiyyah Rafi" userId="S::juwairiyyah.rafi@hodgehill.bham.sch.uk::540191fc-c88e-414c-ab47-616b4e767348" providerId="AD" clId="Web-{2E86BEE9-9592-ECDF-5F59-8AAD730D7ACD}" dt="2024-06-14T07:11:27.359" v="85"/>
        <pc:sldMkLst>
          <pc:docMk/>
          <pc:sldMk cId="1638631402" sldId="300"/>
        </pc:sldMkLst>
      </pc:sldChg>
    </pc:docChg>
  </pc:docChgLst>
  <pc:docChgLst>
    <pc:chgData name="Lisa Millington" userId="S::lisa.millington@hodgehill.bham.sch.uk::18d24b18-7cd3-4183-8664-6e6ab7a155f4" providerId="AD" clId="Web-{0BF5C295-89F3-1D80-4262-DF59F158E9C5}"/>
    <pc:docChg chg="modSld">
      <pc:chgData name="Lisa Millington" userId="S::lisa.millington@hodgehill.bham.sch.uk::18d24b18-7cd3-4183-8664-6e6ab7a155f4" providerId="AD" clId="Web-{0BF5C295-89F3-1D80-4262-DF59F158E9C5}" dt="2024-09-20T10:35:02.253" v="149" actId="20577"/>
      <pc:docMkLst>
        <pc:docMk/>
      </pc:docMkLst>
      <pc:sldChg chg="modSp">
        <pc:chgData name="Lisa Millington" userId="S::lisa.millington@hodgehill.bham.sch.uk::18d24b18-7cd3-4183-8664-6e6ab7a155f4" providerId="AD" clId="Web-{0BF5C295-89F3-1D80-4262-DF59F158E9C5}" dt="2024-09-20T10:35:02.253" v="149" actId="20577"/>
        <pc:sldMkLst>
          <pc:docMk/>
          <pc:sldMk cId="3372037280" sldId="283"/>
        </pc:sldMkLst>
      </pc:sldChg>
    </pc:docChg>
  </pc:docChgLst>
  <pc:docChgLst>
    <pc:chgData name="Guest User" userId="S::urn:spo:tenantanon#06874227-7564-47a8-bf47-2f062d34eb7d::" providerId="AD" clId="Web-{EFB0ECC0-255C-8439-80A3-70C971A0381E}"/>
    <pc:docChg chg="modSld">
      <pc:chgData name="Guest User" userId="S::urn:spo:tenantanon#06874227-7564-47a8-bf47-2f062d34eb7d::" providerId="AD" clId="Web-{EFB0ECC0-255C-8439-80A3-70C971A0381E}" dt="2025-07-14T08:12:59.108" v="162"/>
      <pc:docMkLst>
        <pc:docMk/>
      </pc:docMkLst>
      <pc:sldChg chg="addSp delSp modSp">
        <pc:chgData name="Guest User" userId="S::urn:spo:tenantanon#06874227-7564-47a8-bf47-2f062d34eb7d::" providerId="AD" clId="Web-{EFB0ECC0-255C-8439-80A3-70C971A0381E}" dt="2025-07-14T08:12:59.108" v="162"/>
        <pc:sldMkLst>
          <pc:docMk/>
          <pc:sldMk cId="1638631402" sldId="300"/>
        </pc:sldMkLst>
        <pc:graphicFrameChg chg="mod modGraphic">
          <ac:chgData name="Guest User" userId="S::urn:spo:tenantanon#06874227-7564-47a8-bf47-2f062d34eb7d::" providerId="AD" clId="Web-{EFB0ECC0-255C-8439-80A3-70C971A0381E}" dt="2025-07-14T08:12:59.108" v="162"/>
          <ac:graphicFrameMkLst>
            <pc:docMk/>
            <pc:sldMk cId="1638631402" sldId="300"/>
            <ac:graphicFrameMk id="5" creationId="{00000000-0000-0000-0000-000000000000}"/>
          </ac:graphicFrameMkLst>
        </pc:graphicFrameChg>
      </pc:sldChg>
    </pc:docChg>
  </pc:docChgLst>
  <pc:docChgLst>
    <pc:chgData name="Kamran Iqbal" userId="S::kamran.iqbal@hodgehill.bham.sch.uk::6c812ac0-359e-4b8a-81bb-a9375185387a" providerId="AD" clId="Web-{571958E6-D094-13E9-57E1-071D13DF0591}"/>
    <pc:docChg chg="addSld modSld">
      <pc:chgData name="Kamran Iqbal" userId="S::kamran.iqbal@hodgehill.bham.sch.uk::6c812ac0-359e-4b8a-81bb-a9375185387a" providerId="AD" clId="Web-{571958E6-D094-13E9-57E1-071D13DF0591}" dt="2024-06-24T09:24:57.100" v="404"/>
      <pc:docMkLst>
        <pc:docMk/>
      </pc:docMkLst>
      <pc:sldChg chg="addSp delSp modSp">
        <pc:chgData name="Kamran Iqbal" userId="S::kamran.iqbal@hodgehill.bham.sch.uk::6c812ac0-359e-4b8a-81bb-a9375185387a" providerId="AD" clId="Web-{571958E6-D094-13E9-57E1-071D13DF0591}" dt="2024-06-24T09:17:07.869" v="204"/>
        <pc:sldMkLst>
          <pc:docMk/>
          <pc:sldMk cId="1943748027" sldId="281"/>
        </pc:sldMkLst>
      </pc:sldChg>
      <pc:sldChg chg="addSp delSp modSp add replId">
        <pc:chgData name="Kamran Iqbal" userId="S::kamran.iqbal@hodgehill.bham.sch.uk::6c812ac0-359e-4b8a-81bb-a9375185387a" providerId="AD" clId="Web-{571958E6-D094-13E9-57E1-071D13DF0591}" dt="2024-06-24T09:24:57.100" v="404"/>
        <pc:sldMkLst>
          <pc:docMk/>
          <pc:sldMk cId="1536392154" sldId="301"/>
        </pc:sldMkLst>
      </pc:sldChg>
    </pc:docChg>
  </pc:docChgLst>
  <pc:docChgLst>
    <pc:chgData name="Guest User" userId="S::urn:spo:anon#c524b73d3b532d695bf738f4831e67aee0ac262944a8cfc9f498bf90f1ba9025::" providerId="AD" clId="Web-{66DF5F03-7F9E-9A13-F71A-E673F2CB95F1}"/>
    <pc:docChg chg="modSld">
      <pc:chgData name="Guest User" userId="S::urn:spo:anon#c524b73d3b532d695bf738f4831e67aee0ac262944a8cfc9f498bf90f1ba9025::" providerId="AD" clId="Web-{66DF5F03-7F9E-9A13-F71A-E673F2CB95F1}" dt="2024-06-25T06:07:01.641" v="199" actId="20577"/>
      <pc:docMkLst>
        <pc:docMk/>
      </pc:docMkLst>
      <pc:sldChg chg="modSp">
        <pc:chgData name="Guest User" userId="S::urn:spo:anon#c524b73d3b532d695bf738f4831e67aee0ac262944a8cfc9f498bf90f1ba9025::" providerId="AD" clId="Web-{66DF5F03-7F9E-9A13-F71A-E673F2CB95F1}" dt="2024-06-25T06:07:01.641" v="199" actId="20577"/>
        <pc:sldMkLst>
          <pc:docMk/>
          <pc:sldMk cId="1515294897" sldId="261"/>
        </pc:sldMkLst>
      </pc:sldChg>
    </pc:docChg>
  </pc:docChgLst>
  <pc:docChgLst>
    <pc:chgData name="Karan Mohindru" userId="S::karan.mohindru@hodgehill.bham.sch.uk::7255a9dd-3aa4-43ad-9e8a-774dccf486d8" providerId="AD" clId="Web-{05548D11-2F11-285D-A1AB-B1502DDA3AA9}"/>
    <pc:docChg chg="modSld">
      <pc:chgData name="Karan Mohindru" userId="S::karan.mohindru@hodgehill.bham.sch.uk::7255a9dd-3aa4-43ad-9e8a-774dccf486d8" providerId="AD" clId="Web-{05548D11-2F11-285D-A1AB-B1502DDA3AA9}" dt="2024-09-18T11:46:20.221" v="26"/>
      <pc:docMkLst>
        <pc:docMk/>
      </pc:docMkLst>
      <pc:sldChg chg="modSp">
        <pc:chgData name="Karan Mohindru" userId="S::karan.mohindru@hodgehill.bham.sch.uk::7255a9dd-3aa4-43ad-9e8a-774dccf486d8" providerId="AD" clId="Web-{05548D11-2F11-285D-A1AB-B1502DDA3AA9}" dt="2024-09-18T11:39:47.930" v="11"/>
        <pc:sldMkLst>
          <pc:docMk/>
          <pc:sldMk cId="2878384196" sldId="258"/>
        </pc:sldMkLst>
      </pc:sldChg>
      <pc:sldChg chg="modSp">
        <pc:chgData name="Karan Mohindru" userId="S::karan.mohindru@hodgehill.bham.sch.uk::7255a9dd-3aa4-43ad-9e8a-774dccf486d8" providerId="AD" clId="Web-{05548D11-2F11-285D-A1AB-B1502DDA3AA9}" dt="2024-09-18T11:39:58.555" v="12"/>
        <pc:sldMkLst>
          <pc:docMk/>
          <pc:sldMk cId="1515294897" sldId="261"/>
        </pc:sldMkLst>
      </pc:sldChg>
      <pc:sldChg chg="modSp">
        <pc:chgData name="Karan Mohindru" userId="S::karan.mohindru@hodgehill.bham.sch.uk::7255a9dd-3aa4-43ad-9e8a-774dccf486d8" providerId="AD" clId="Web-{05548D11-2F11-285D-A1AB-B1502DDA3AA9}" dt="2024-09-18T11:40:44.104" v="16" actId="1076"/>
        <pc:sldMkLst>
          <pc:docMk/>
          <pc:sldMk cId="1683358771" sldId="262"/>
        </pc:sldMkLst>
      </pc:sldChg>
      <pc:sldChg chg="modSp">
        <pc:chgData name="Karan Mohindru" userId="S::karan.mohindru@hodgehill.bham.sch.uk::7255a9dd-3aa4-43ad-9e8a-774dccf486d8" providerId="AD" clId="Web-{05548D11-2F11-285D-A1AB-B1502DDA3AA9}" dt="2024-09-18T11:40:06.321" v="13"/>
        <pc:sldMkLst>
          <pc:docMk/>
          <pc:sldMk cId="2151714593" sldId="263"/>
        </pc:sldMkLst>
      </pc:sldChg>
      <pc:sldChg chg="modSp">
        <pc:chgData name="Karan Mohindru" userId="S::karan.mohindru@hodgehill.bham.sch.uk::7255a9dd-3aa4-43ad-9e8a-774dccf486d8" providerId="AD" clId="Web-{05548D11-2F11-285D-A1AB-B1502DDA3AA9}" dt="2024-09-18T11:40:20.072" v="14"/>
        <pc:sldMkLst>
          <pc:docMk/>
          <pc:sldMk cId="1592587535" sldId="264"/>
        </pc:sldMkLst>
      </pc:sldChg>
      <pc:sldChg chg="modSp">
        <pc:chgData name="Karan Mohindru" userId="S::karan.mohindru@hodgehill.bham.sch.uk::7255a9dd-3aa4-43ad-9e8a-774dccf486d8" providerId="AD" clId="Web-{05548D11-2F11-285D-A1AB-B1502DDA3AA9}" dt="2024-09-18T11:40:58.839" v="17"/>
        <pc:sldMkLst>
          <pc:docMk/>
          <pc:sldMk cId="503219908" sldId="275"/>
        </pc:sldMkLst>
      </pc:sldChg>
      <pc:sldChg chg="modSp">
        <pc:chgData name="Karan Mohindru" userId="S::karan.mohindru@hodgehill.bham.sch.uk::7255a9dd-3aa4-43ad-9e8a-774dccf486d8" providerId="AD" clId="Web-{05548D11-2F11-285D-A1AB-B1502DDA3AA9}" dt="2024-09-18T11:41:07.448" v="18"/>
        <pc:sldMkLst>
          <pc:docMk/>
          <pc:sldMk cId="310221420" sldId="276"/>
        </pc:sldMkLst>
      </pc:sldChg>
      <pc:sldChg chg="modSp">
        <pc:chgData name="Karan Mohindru" userId="S::karan.mohindru@hodgehill.bham.sch.uk::7255a9dd-3aa4-43ad-9e8a-774dccf486d8" providerId="AD" clId="Web-{05548D11-2F11-285D-A1AB-B1502DDA3AA9}" dt="2024-09-18T11:41:15.199" v="19"/>
        <pc:sldMkLst>
          <pc:docMk/>
          <pc:sldMk cId="3418482457" sldId="277"/>
        </pc:sldMkLst>
      </pc:sldChg>
      <pc:sldChg chg="modSp">
        <pc:chgData name="Karan Mohindru" userId="S::karan.mohindru@hodgehill.bham.sch.uk::7255a9dd-3aa4-43ad-9e8a-774dccf486d8" providerId="AD" clId="Web-{05548D11-2F11-285D-A1AB-B1502DDA3AA9}" dt="2024-09-18T11:38:49.850" v="4"/>
        <pc:sldMkLst>
          <pc:docMk/>
          <pc:sldMk cId="1943748027" sldId="281"/>
        </pc:sldMkLst>
      </pc:sldChg>
      <pc:sldChg chg="modSp">
        <pc:chgData name="Karan Mohindru" userId="S::karan.mohindru@hodgehill.bham.sch.uk::7255a9dd-3aa4-43ad-9e8a-774dccf486d8" providerId="AD" clId="Web-{05548D11-2F11-285D-A1AB-B1502DDA3AA9}" dt="2024-09-18T11:38:24.411" v="2"/>
        <pc:sldMkLst>
          <pc:docMk/>
          <pc:sldMk cId="2715099422" sldId="287"/>
        </pc:sldMkLst>
      </pc:sldChg>
      <pc:sldChg chg="modSp">
        <pc:chgData name="Karan Mohindru" userId="S::karan.mohindru@hodgehill.bham.sch.uk::7255a9dd-3aa4-43ad-9e8a-774dccf486d8" providerId="AD" clId="Web-{05548D11-2F11-285D-A1AB-B1502DDA3AA9}" dt="2024-09-18T11:38:38.349" v="3"/>
        <pc:sldMkLst>
          <pc:docMk/>
          <pc:sldMk cId="125526580" sldId="288"/>
        </pc:sldMkLst>
      </pc:sldChg>
      <pc:sldChg chg="modSp">
        <pc:chgData name="Karan Mohindru" userId="S::karan.mohindru@hodgehill.bham.sch.uk::7255a9dd-3aa4-43ad-9e8a-774dccf486d8" providerId="AD" clId="Web-{05548D11-2F11-285D-A1AB-B1502DDA3AA9}" dt="2024-09-18T11:39:26.679" v="9"/>
        <pc:sldMkLst>
          <pc:docMk/>
          <pc:sldMk cId="3325080411" sldId="290"/>
        </pc:sldMkLst>
      </pc:sldChg>
      <pc:sldChg chg="modSp">
        <pc:chgData name="Karan Mohindru" userId="S::karan.mohindru@hodgehill.bham.sch.uk::7255a9dd-3aa4-43ad-9e8a-774dccf486d8" providerId="AD" clId="Web-{05548D11-2F11-285D-A1AB-B1502DDA3AA9}" dt="2024-09-18T11:39:10.444" v="6"/>
        <pc:sldMkLst>
          <pc:docMk/>
          <pc:sldMk cId="4016160083" sldId="291"/>
        </pc:sldMkLst>
      </pc:sldChg>
      <pc:sldChg chg="modSp">
        <pc:chgData name="Karan Mohindru" userId="S::karan.mohindru@hodgehill.bham.sch.uk::7255a9dd-3aa4-43ad-9e8a-774dccf486d8" providerId="AD" clId="Web-{05548D11-2F11-285D-A1AB-B1502DDA3AA9}" dt="2024-09-18T11:39:34.382" v="10"/>
        <pc:sldMkLst>
          <pc:docMk/>
          <pc:sldMk cId="701376118" sldId="296"/>
        </pc:sldMkLst>
      </pc:sldChg>
      <pc:sldChg chg="modSp">
        <pc:chgData name="Karan Mohindru" userId="S::karan.mohindru@hodgehill.bham.sch.uk::7255a9dd-3aa4-43ad-9e8a-774dccf486d8" providerId="AD" clId="Web-{05548D11-2F11-285D-A1AB-B1502DDA3AA9}" dt="2024-09-18T11:41:23.964" v="20"/>
        <pc:sldMkLst>
          <pc:docMk/>
          <pc:sldMk cId="1316682840" sldId="299"/>
        </pc:sldMkLst>
      </pc:sldChg>
      <pc:sldChg chg="modSp">
        <pc:chgData name="Karan Mohindru" userId="S::karan.mohindru@hodgehill.bham.sch.uk::7255a9dd-3aa4-43ad-9e8a-774dccf486d8" providerId="AD" clId="Web-{05548D11-2F11-285D-A1AB-B1502DDA3AA9}" dt="2024-09-18T11:46:20.221" v="26"/>
        <pc:sldMkLst>
          <pc:docMk/>
          <pc:sldMk cId="1638631402" sldId="300"/>
        </pc:sldMkLst>
      </pc:sldChg>
      <pc:sldChg chg="modSp">
        <pc:chgData name="Karan Mohindru" userId="S::karan.mohindru@hodgehill.bham.sch.uk::7255a9dd-3aa4-43ad-9e8a-774dccf486d8" providerId="AD" clId="Web-{05548D11-2F11-285D-A1AB-B1502DDA3AA9}" dt="2024-09-18T11:39:17.163" v="8"/>
        <pc:sldMkLst>
          <pc:docMk/>
          <pc:sldMk cId="1536392154" sldId="301"/>
        </pc:sldMkLst>
      </pc:sldChg>
    </pc:docChg>
  </pc:docChgLst>
  <pc:docChgLst>
    <pc:chgData name="Guest User" userId="S::urn:spo:tenantanon#06874227-7564-47a8-bf47-2f062d34eb7d::" providerId="AD" clId="Web-{C51FD5E4-AFF1-EDDC-7A5A-313A7C858A01}"/>
    <pc:docChg chg="modSld">
      <pc:chgData name="Guest User" userId="S::urn:spo:tenantanon#06874227-7564-47a8-bf47-2f062d34eb7d::" providerId="AD" clId="Web-{C51FD5E4-AFF1-EDDC-7A5A-313A7C858A01}" dt="2025-07-14T12:57:31.756" v="32" actId="20577"/>
      <pc:docMkLst>
        <pc:docMk/>
      </pc:docMkLst>
      <pc:sldChg chg="modSp">
        <pc:chgData name="Guest User" userId="S::urn:spo:tenantanon#06874227-7564-47a8-bf47-2f062d34eb7d::" providerId="AD" clId="Web-{C51FD5E4-AFF1-EDDC-7A5A-313A7C858A01}" dt="2025-07-14T12:57:31.756" v="32" actId="20577"/>
        <pc:sldMkLst>
          <pc:docMk/>
          <pc:sldMk cId="2151714593" sldId="263"/>
        </pc:sldMkLst>
        <pc:spChg chg="mod">
          <ac:chgData name="Guest User" userId="S::urn:spo:tenantanon#06874227-7564-47a8-bf47-2f062d34eb7d::" providerId="AD" clId="Web-{C51FD5E4-AFF1-EDDC-7A5A-313A7C858A01}" dt="2025-07-14T12:57:31.756" v="32" actId="20577"/>
          <ac:spMkLst>
            <pc:docMk/>
            <pc:sldMk cId="2151714593" sldId="263"/>
            <ac:spMk id="5" creationId="{00000000-0000-0000-0000-000000000000}"/>
          </ac:spMkLst>
        </pc:spChg>
      </pc:sldChg>
    </pc:docChg>
  </pc:docChgLst>
  <pc:docChgLst>
    <pc:chgData name="Guest User" userId="S::urn:spo:anon#c524b73d3b532d695bf738f4831e67aee0ac262944a8cfc9f498bf90f1ba9025::" providerId="AD" clId="Web-{FB5A2A6F-DDF3-20E2-04AA-0C70429BC55C}"/>
    <pc:docChg chg="modSld">
      <pc:chgData name="Guest User" userId="S::urn:spo:anon#c524b73d3b532d695bf738f4831e67aee0ac262944a8cfc9f498bf90f1ba9025::" providerId="AD" clId="Web-{FB5A2A6F-DDF3-20E2-04AA-0C70429BC55C}" dt="2024-06-25T05:54:41.118" v="93" actId="20577"/>
      <pc:docMkLst>
        <pc:docMk/>
      </pc:docMkLst>
      <pc:sldChg chg="modSp">
        <pc:chgData name="Guest User" userId="S::urn:spo:anon#c524b73d3b532d695bf738f4831e67aee0ac262944a8cfc9f498bf90f1ba9025::" providerId="AD" clId="Web-{FB5A2A6F-DDF3-20E2-04AA-0C70429BC55C}" dt="2024-06-25T05:54:41.118" v="93" actId="20577"/>
        <pc:sldMkLst>
          <pc:docMk/>
          <pc:sldMk cId="2878384196" sldId="258"/>
        </pc:sldMkLst>
      </pc:sldChg>
    </pc:docChg>
  </pc:docChgLst>
  <pc:docChgLst>
    <pc:chgData name="Lisa Millington" userId="S::lisa.millington@hodgehill.bham.sch.uk::18d24b18-7cd3-4183-8664-6e6ab7a155f4" providerId="AD" clId="Web-{8D72F7FD-4622-D7A0-C475-87340A40B12F}"/>
    <pc:docChg chg="modSld">
      <pc:chgData name="Lisa Millington" userId="S::lisa.millington@hodgehill.bham.sch.uk::18d24b18-7cd3-4183-8664-6e6ab7a155f4" providerId="AD" clId="Web-{8D72F7FD-4622-D7A0-C475-87340A40B12F}" dt="2024-10-01T10:44:07.364" v="304"/>
      <pc:docMkLst>
        <pc:docMk/>
      </pc:docMkLst>
      <pc:sldChg chg="addSp delSp modSp">
        <pc:chgData name="Lisa Millington" userId="S::lisa.millington@hodgehill.bham.sch.uk::18d24b18-7cd3-4183-8664-6e6ab7a155f4" providerId="AD" clId="Web-{8D72F7FD-4622-D7A0-C475-87340A40B12F}" dt="2024-10-01T10:44:07.364" v="304"/>
        <pc:sldMkLst>
          <pc:docMk/>
          <pc:sldMk cId="1592587535" sldId="264"/>
        </pc:sldMkLst>
      </pc:sldChg>
    </pc:docChg>
  </pc:docChgLst>
  <pc:docChgLst>
    <pc:chgData name="David Clift" userId="S::david.clift@hodgehill.bham.sch.uk::ddc08050-b2d6-47fc-9679-99865e82b9cc" providerId="AD" clId="Web-{2D7A0E9B-89ED-969D-733B-EA256EA47464}"/>
    <pc:docChg chg="modSld">
      <pc:chgData name="David Clift" userId="S::david.clift@hodgehill.bham.sch.uk::ddc08050-b2d6-47fc-9679-99865e82b9cc" providerId="AD" clId="Web-{2D7A0E9B-89ED-969D-733B-EA256EA47464}" dt="2024-07-11T13:57:07.519" v="239" actId="20577"/>
      <pc:docMkLst>
        <pc:docMk/>
      </pc:docMkLst>
      <pc:sldChg chg="modSp">
        <pc:chgData name="David Clift" userId="S::david.clift@hodgehill.bham.sch.uk::ddc08050-b2d6-47fc-9679-99865e82b9cc" providerId="AD" clId="Web-{2D7A0E9B-89ED-969D-733B-EA256EA47464}" dt="2024-07-11T13:51:01.354" v="103"/>
        <pc:sldMkLst>
          <pc:docMk/>
          <pc:sldMk cId="1106358700" sldId="271"/>
        </pc:sldMkLst>
      </pc:sldChg>
      <pc:sldChg chg="modSp">
        <pc:chgData name="David Clift" userId="S::david.clift@hodgehill.bham.sch.uk::ddc08050-b2d6-47fc-9679-99865e82b9cc" providerId="AD" clId="Web-{2D7A0E9B-89ED-969D-733B-EA256EA47464}" dt="2024-07-11T13:56:42.972" v="230"/>
        <pc:sldMkLst>
          <pc:docMk/>
          <pc:sldMk cId="3819337177" sldId="272"/>
        </pc:sldMkLst>
      </pc:sldChg>
      <pc:sldChg chg="modSp">
        <pc:chgData name="David Clift" userId="S::david.clift@hodgehill.bham.sch.uk::ddc08050-b2d6-47fc-9679-99865e82b9cc" providerId="AD" clId="Web-{2D7A0E9B-89ED-969D-733B-EA256EA47464}" dt="2024-07-11T13:57:07.519" v="239" actId="20577"/>
        <pc:sldMkLst>
          <pc:docMk/>
          <pc:sldMk cId="3757624624" sldId="273"/>
        </pc:sldMkLst>
      </pc:sldChg>
    </pc:docChg>
  </pc:docChgLst>
  <pc:docChgLst>
    <pc:chgData name="Laura Perks" userId="S::laura.perks@hodgehill.bham.sch.uk::86b60108-ee86-47c6-8bff-b3444dfa215e" providerId="AD" clId="Web-{C4C9828E-D5AD-D737-F156-036C4C21FD4A}"/>
    <pc:docChg chg="modSld">
      <pc:chgData name="Laura Perks" userId="S::laura.perks@hodgehill.bham.sch.uk::86b60108-ee86-47c6-8bff-b3444dfa215e" providerId="AD" clId="Web-{C4C9828E-D5AD-D737-F156-036C4C21FD4A}" dt="2024-10-01T13:05:27.241" v="11"/>
      <pc:docMkLst>
        <pc:docMk/>
      </pc:docMkLst>
      <pc:sldChg chg="delSp modSp">
        <pc:chgData name="Laura Perks" userId="S::laura.perks@hodgehill.bham.sch.uk::86b60108-ee86-47c6-8bff-b3444dfa215e" providerId="AD" clId="Web-{C4C9828E-D5AD-D737-F156-036C4C21FD4A}" dt="2024-10-01T13:05:27.241" v="11"/>
        <pc:sldMkLst>
          <pc:docMk/>
          <pc:sldMk cId="1592587535" sldId="264"/>
        </pc:sldMkLst>
      </pc:sldChg>
    </pc:docChg>
  </pc:docChgLst>
  <pc:docChgLst>
    <pc:chgData name="Guest User" userId="S::urn:spo:anon#c524b73d3b532d695bf738f4831e67aee0ac262944a8cfc9f498bf90f1ba9025::" providerId="AD" clId="Web-{F8D861EA-CDDC-EAED-500B-E6B536F3B7B3}"/>
    <pc:docChg chg="modSld">
      <pc:chgData name="Guest User" userId="S::urn:spo:anon#c524b73d3b532d695bf738f4831e67aee0ac262944a8cfc9f498bf90f1ba9025::" providerId="AD" clId="Web-{F8D861EA-CDDC-EAED-500B-E6B536F3B7B3}" dt="2024-06-11T08:49:48.603" v="113"/>
      <pc:docMkLst>
        <pc:docMk/>
      </pc:docMkLst>
      <pc:sldChg chg="modSp">
        <pc:chgData name="Guest User" userId="S::urn:spo:anon#c524b73d3b532d695bf738f4831e67aee0ac262944a8cfc9f498bf90f1ba9025::" providerId="AD" clId="Web-{F8D861EA-CDDC-EAED-500B-E6B536F3B7B3}" dt="2024-06-11T08:49:48.603" v="113"/>
        <pc:sldMkLst>
          <pc:docMk/>
          <pc:sldMk cId="2497263217" sldId="284"/>
        </pc:sldMkLst>
      </pc:sldChg>
    </pc:docChg>
  </pc:docChgLst>
  <pc:docChgLst>
    <pc:chgData name="Guest User" userId="S::urn:spo:tenantanon#06874227-7564-47a8-bf47-2f062d34eb7d::" providerId="AD" clId="Web-{37E4BC06-F3DA-2FD8-7435-89658A0CD021}"/>
    <pc:docChg chg="delSld">
      <pc:chgData name="Guest User" userId="S::urn:spo:tenantanon#06874227-7564-47a8-bf47-2f062d34eb7d::" providerId="AD" clId="Web-{37E4BC06-F3DA-2FD8-7435-89658A0CD021}" dt="2025-07-14T09:36:10.295" v="0"/>
      <pc:docMkLst>
        <pc:docMk/>
      </pc:docMkLst>
      <pc:sldChg chg="del">
        <pc:chgData name="Guest User" userId="S::urn:spo:tenantanon#06874227-7564-47a8-bf47-2f062d34eb7d::" providerId="AD" clId="Web-{37E4BC06-F3DA-2FD8-7435-89658A0CD021}" dt="2025-07-14T09:36:10.295" v="0"/>
        <pc:sldMkLst>
          <pc:docMk/>
          <pc:sldMk cId="1424521982" sldId="302"/>
        </pc:sldMkLst>
      </pc:sldChg>
    </pc:docChg>
  </pc:docChgLst>
  <pc:docChgLst>
    <pc:chgData name="Antonia Odunjo" userId="S::antonia.odunjo@hodgehill.bham.sch.uk::c93557da-84da-42ad-857a-210886543450" providerId="AD" clId="Web-{9523CD1D-9C02-CC35-BF5B-667FD05F82B4}"/>
    <pc:docChg chg="modSld">
      <pc:chgData name="Antonia Odunjo" userId="S::antonia.odunjo@hodgehill.bham.sch.uk::c93557da-84da-42ad-857a-210886543450" providerId="AD" clId="Web-{9523CD1D-9C02-CC35-BF5B-667FD05F82B4}" dt="2024-09-22T07:56:59.672" v="1364" actId="20577"/>
      <pc:docMkLst>
        <pc:docMk/>
      </pc:docMkLst>
      <pc:sldChg chg="modSp">
        <pc:chgData name="Antonia Odunjo" userId="S::antonia.odunjo@hodgehill.bham.sch.uk::c93557da-84da-42ad-857a-210886543450" providerId="AD" clId="Web-{9523CD1D-9C02-CC35-BF5B-667FD05F82B4}" dt="2024-09-22T07:56:59.672" v="1364" actId="20577"/>
        <pc:sldMkLst>
          <pc:docMk/>
          <pc:sldMk cId="1424521982" sldId="302"/>
        </pc:sldMkLst>
      </pc:sldChg>
    </pc:docChg>
  </pc:docChgLst>
  <pc:docChgLst>
    <pc:chgData name="Guest User" userId="S::urn:spo:tenantanon#06874227-7564-47a8-bf47-2f062d34eb7d::" providerId="AD" clId="Web-{A70E0158-F426-A640-31EC-00417A7215EF}"/>
    <pc:docChg chg="modSld">
      <pc:chgData name="Guest User" userId="S::urn:spo:tenantanon#06874227-7564-47a8-bf47-2f062d34eb7d::" providerId="AD" clId="Web-{A70E0158-F426-A640-31EC-00417A7215EF}" dt="2025-07-14T09:02:09.449" v="22" actId="20577"/>
      <pc:docMkLst>
        <pc:docMk/>
      </pc:docMkLst>
      <pc:sldChg chg="modSp">
        <pc:chgData name="Guest User" userId="S::urn:spo:tenantanon#06874227-7564-47a8-bf47-2f062d34eb7d::" providerId="AD" clId="Web-{A70E0158-F426-A640-31EC-00417A7215EF}" dt="2025-07-14T09:02:09.449" v="22" actId="20577"/>
        <pc:sldMkLst>
          <pc:docMk/>
          <pc:sldMk cId="3372037280" sldId="283"/>
        </pc:sldMkLst>
        <pc:spChg chg="mod">
          <ac:chgData name="Guest User" userId="S::urn:spo:tenantanon#06874227-7564-47a8-bf47-2f062d34eb7d::" providerId="AD" clId="Web-{A70E0158-F426-A640-31EC-00417A7215EF}" dt="2025-07-14T09:02:09.449" v="22" actId="20577"/>
          <ac:spMkLst>
            <pc:docMk/>
            <pc:sldMk cId="3372037280" sldId="283"/>
            <ac:spMk id="4" creationId="{00000000-0000-0000-0000-000000000000}"/>
          </ac:spMkLst>
        </pc:spChg>
        <pc:graphicFrameChg chg="mod modGraphic">
          <ac:chgData name="Guest User" userId="S::urn:spo:tenantanon#06874227-7564-47a8-bf47-2f062d34eb7d::" providerId="AD" clId="Web-{A70E0158-F426-A640-31EC-00417A7215EF}" dt="2025-07-14T09:02:02.606" v="20"/>
          <ac:graphicFrameMkLst>
            <pc:docMk/>
            <pc:sldMk cId="3372037280" sldId="283"/>
            <ac:graphicFrameMk id="5" creationId="{D7312551-CE92-452E-33E7-733DC5CAB365}"/>
          </ac:graphicFrameMkLst>
        </pc:graphicFrameChg>
      </pc:sldChg>
    </pc:docChg>
  </pc:docChgLst>
  <pc:docChgLst>
    <pc:chgData name="Guest User" userId="S::urn:spo:anon#c524b73d3b532d695bf738f4831e67aee0ac262944a8cfc9f498bf90f1ba9025::" providerId="AD" clId="Web-{8F1D50BA-976E-ACB4-5F27-96FC0E094636}"/>
    <pc:docChg chg="delSld modSld">
      <pc:chgData name="Guest User" userId="S::urn:spo:anon#c524b73d3b532d695bf738f4831e67aee0ac262944a8cfc9f498bf90f1ba9025::" providerId="AD" clId="Web-{8F1D50BA-976E-ACB4-5F27-96FC0E094636}" dt="2024-09-24T07:07:18.648" v="38"/>
      <pc:docMkLst>
        <pc:docMk/>
      </pc:docMkLst>
      <pc:sldChg chg="modSp">
        <pc:chgData name="Guest User" userId="S::urn:spo:anon#c524b73d3b532d695bf738f4831e67aee0ac262944a8cfc9f498bf90f1ba9025::" providerId="AD" clId="Web-{8F1D50BA-976E-ACB4-5F27-96FC0E094636}" dt="2024-09-24T07:06:57.303" v="37" actId="20577"/>
        <pc:sldMkLst>
          <pc:docMk/>
          <pc:sldMk cId="1213922704" sldId="269"/>
        </pc:sldMkLst>
      </pc:sldChg>
      <pc:sldChg chg="modSp">
        <pc:chgData name="Guest User" userId="S::urn:spo:anon#c524b73d3b532d695bf738f4831e67aee0ac262944a8cfc9f498bf90f1ba9025::" providerId="AD" clId="Web-{8F1D50BA-976E-ACB4-5F27-96FC0E094636}" dt="2024-09-24T07:06:26.443" v="32"/>
        <pc:sldMkLst>
          <pc:docMk/>
          <pc:sldMk cId="2806487706" sldId="270"/>
        </pc:sldMkLst>
      </pc:sldChg>
      <pc:sldChg chg="modSp">
        <pc:chgData name="Guest User" userId="S::urn:spo:anon#c524b73d3b532d695bf738f4831e67aee0ac262944a8cfc9f498bf90f1ba9025::" providerId="AD" clId="Web-{8F1D50BA-976E-ACB4-5F27-96FC0E094636}" dt="2024-09-24T07:06:47.959" v="35" actId="20577"/>
        <pc:sldMkLst>
          <pc:docMk/>
          <pc:sldMk cId="3819337177" sldId="272"/>
        </pc:sldMkLst>
      </pc:sldChg>
      <pc:sldChg chg="del">
        <pc:chgData name="Guest User" userId="S::urn:spo:anon#c524b73d3b532d695bf738f4831e67aee0ac262944a8cfc9f498bf90f1ba9025::" providerId="AD" clId="Web-{8F1D50BA-976E-ACB4-5F27-96FC0E094636}" dt="2024-09-24T07:07:18.648" v="38"/>
        <pc:sldMkLst>
          <pc:docMk/>
          <pc:sldMk cId="3757624624" sldId="273"/>
        </pc:sldMkLst>
      </pc:sldChg>
    </pc:docChg>
  </pc:docChgLst>
  <pc:docChgLst>
    <pc:chgData name="Savo Djordjic" userId="S::savo.djordjic@hodgehill.bham.sch.uk::1a6565f7-9a56-49b4-8b8a-1d75294e24b4" providerId="AD" clId="Web-{4D8927C9-0718-EEC3-E56A-BB295B541ABB}"/>
    <pc:docChg chg="modSld">
      <pc:chgData name="Savo Djordjic" userId="S::savo.djordjic@hodgehill.bham.sch.uk::1a6565f7-9a56-49b4-8b8a-1d75294e24b4" providerId="AD" clId="Web-{4D8927C9-0718-EEC3-E56A-BB295B541ABB}" dt="2024-06-21T06:51:45.407" v="308"/>
      <pc:docMkLst>
        <pc:docMk/>
      </pc:docMkLst>
      <pc:sldChg chg="addSp modSp">
        <pc:chgData name="Savo Djordjic" userId="S::savo.djordjic@hodgehill.bham.sch.uk::1a6565f7-9a56-49b4-8b8a-1d75294e24b4" providerId="AD" clId="Web-{4D8927C9-0718-EEC3-E56A-BB295B541ABB}" dt="2024-06-21T06:51:45.407" v="308"/>
        <pc:sldMkLst>
          <pc:docMk/>
          <pc:sldMk cId="3372037280" sldId="283"/>
        </pc:sldMkLst>
      </pc:sldChg>
    </pc:docChg>
  </pc:docChgLst>
  <pc:docChgLst>
    <pc:chgData name="Guest User" userId="S::urn:spo:tenantanon#06874227-7564-47a8-bf47-2f062d34eb7d::" providerId="AD" clId="Web-{FCAA0086-DF3D-1242-19E9-CEDB43A64778}"/>
    <pc:docChg chg="modSld">
      <pc:chgData name="Guest User" userId="S::urn:spo:tenantanon#06874227-7564-47a8-bf47-2f062d34eb7d::" providerId="AD" clId="Web-{FCAA0086-DF3D-1242-19E9-CEDB43A64778}" dt="2025-07-22T07:40:37.860" v="65"/>
      <pc:docMkLst>
        <pc:docMk/>
      </pc:docMkLst>
      <pc:sldChg chg="modSp">
        <pc:chgData name="Guest User" userId="S::urn:spo:tenantanon#06874227-7564-47a8-bf47-2f062d34eb7d::" providerId="AD" clId="Web-{FCAA0086-DF3D-1242-19E9-CEDB43A64778}" dt="2025-07-22T07:40:37.860" v="65"/>
        <pc:sldMkLst>
          <pc:docMk/>
          <pc:sldMk cId="1683358771" sldId="262"/>
        </pc:sldMkLst>
        <pc:graphicFrameChg chg="mod modGraphic">
          <ac:chgData name="Guest User" userId="S::urn:spo:tenantanon#06874227-7564-47a8-bf47-2f062d34eb7d::" providerId="AD" clId="Web-{FCAA0086-DF3D-1242-19E9-CEDB43A64778}" dt="2025-07-22T07:40:37.860" v="65"/>
          <ac:graphicFrameMkLst>
            <pc:docMk/>
            <pc:sldMk cId="1683358771" sldId="262"/>
            <ac:graphicFrameMk id="2" creationId="{00000000-0000-0000-0000-000000000000}"/>
          </ac:graphicFrameMkLst>
        </pc:graphicFrameChg>
      </pc:sldChg>
    </pc:docChg>
  </pc:docChgLst>
  <pc:docChgLst>
    <pc:chgData name="Guest User" userId="S::urn:spo:anon#c524b73d3b532d695bf738f4831e67aee0ac262944a8cfc9f498bf90f1ba9025::" providerId="AD" clId="Web-{31CCCD1B-C13F-28C1-8B85-2C2EF36EE3B8}"/>
    <pc:docChg chg="modSld">
      <pc:chgData name="Guest User" userId="S::urn:spo:anon#c524b73d3b532d695bf738f4831e67aee0ac262944a8cfc9f498bf90f1ba9025::" providerId="AD" clId="Web-{31CCCD1B-C13F-28C1-8B85-2C2EF36EE3B8}" dt="2024-06-26T10:31:13.479" v="13" actId="20577"/>
      <pc:docMkLst>
        <pc:docMk/>
      </pc:docMkLst>
      <pc:sldChg chg="modSp">
        <pc:chgData name="Guest User" userId="S::urn:spo:anon#c524b73d3b532d695bf738f4831e67aee0ac262944a8cfc9f498bf90f1ba9025::" providerId="AD" clId="Web-{31CCCD1B-C13F-28C1-8B85-2C2EF36EE3B8}" dt="2024-06-26T10:31:13.479" v="13" actId="20577"/>
        <pc:sldMkLst>
          <pc:docMk/>
          <pc:sldMk cId="2151714593" sldId="263"/>
        </pc:sldMkLst>
      </pc:sldChg>
    </pc:docChg>
  </pc:docChgLst>
  <pc:docChgLst>
    <pc:chgData name="Lisa Millington" userId="S::lisa.millington@hodgehill.bham.sch.uk::18d24b18-7cd3-4183-8664-6e6ab7a155f4" providerId="AD" clId="Web-{2E9D95AF-8F53-B43D-D882-BA7E078A0AD1}"/>
    <pc:docChg chg="modSld">
      <pc:chgData name="Lisa Millington" userId="S::lisa.millington@hodgehill.bham.sch.uk::18d24b18-7cd3-4183-8664-6e6ab7a155f4" providerId="AD" clId="Web-{2E9D95AF-8F53-B43D-D882-BA7E078A0AD1}" dt="2024-09-18T11:11:08.603" v="802" actId="20577"/>
      <pc:docMkLst>
        <pc:docMk/>
      </pc:docMkLst>
      <pc:sldChg chg="modSp">
        <pc:chgData name="Lisa Millington" userId="S::lisa.millington@hodgehill.bham.sch.uk::18d24b18-7cd3-4183-8664-6e6ab7a155f4" providerId="AD" clId="Web-{2E9D95AF-8F53-B43D-D882-BA7E078A0AD1}" dt="2024-09-18T11:11:08.603" v="802" actId="20577"/>
        <pc:sldMkLst>
          <pc:docMk/>
          <pc:sldMk cId="1683358771" sldId="262"/>
        </pc:sldMkLst>
      </pc:sldChg>
      <pc:sldChg chg="modSp">
        <pc:chgData name="Lisa Millington" userId="S::lisa.millington@hodgehill.bham.sch.uk::18d24b18-7cd3-4183-8664-6e6ab7a155f4" providerId="AD" clId="Web-{2E9D95AF-8F53-B43D-D882-BA7E078A0AD1}" dt="2024-09-18T09:02:34.745" v="154"/>
        <pc:sldMkLst>
          <pc:docMk/>
          <pc:sldMk cId="125526580" sldId="288"/>
        </pc:sldMkLst>
      </pc:sldChg>
      <pc:sldChg chg="modSp">
        <pc:chgData name="Lisa Millington" userId="S::lisa.millington@hodgehill.bham.sch.uk::18d24b18-7cd3-4183-8664-6e6ab7a155f4" providerId="AD" clId="Web-{2E9D95AF-8F53-B43D-D882-BA7E078A0AD1}" dt="2024-09-18T09:04:52.126" v="178" actId="20577"/>
        <pc:sldMkLst>
          <pc:docMk/>
          <pc:sldMk cId="1638631402" sldId="300"/>
        </pc:sldMkLst>
      </pc:sldChg>
    </pc:docChg>
  </pc:docChgLst>
  <pc:docChgLst>
    <pc:chgData name="Tamanna Abdul-Karim" userId="S::tamanna.abdul-karim@hodgehill.bham.sch.uk::c7796e6f-7b6b-445a-a1e5-ff7df0f45da9" providerId="AD" clId="Web-{A9E77E2C-FC01-E299-15B8-746E4252944E}"/>
    <pc:docChg chg="modSld">
      <pc:chgData name="Tamanna Abdul-Karim" userId="S::tamanna.abdul-karim@hodgehill.bham.sch.uk::c7796e6f-7b6b-445a-a1e5-ff7df0f45da9" providerId="AD" clId="Web-{A9E77E2C-FC01-E299-15B8-746E4252944E}" dt="2024-06-26T14:28:08.966" v="259" actId="20577"/>
      <pc:docMkLst>
        <pc:docMk/>
      </pc:docMkLst>
      <pc:sldChg chg="modSp">
        <pc:chgData name="Tamanna Abdul-Karim" userId="S::tamanna.abdul-karim@hodgehill.bham.sch.uk::c7796e6f-7b6b-445a-a1e5-ff7df0f45da9" providerId="AD" clId="Web-{A9E77E2C-FC01-E299-15B8-746E4252944E}" dt="2024-06-26T14:16:36.607" v="105" actId="1076"/>
        <pc:sldMkLst>
          <pc:docMk/>
          <pc:sldMk cId="2878384196" sldId="258"/>
        </pc:sldMkLst>
      </pc:sldChg>
      <pc:sldChg chg="modSp">
        <pc:chgData name="Tamanna Abdul-Karim" userId="S::tamanna.abdul-karim@hodgehill.bham.sch.uk::c7796e6f-7b6b-445a-a1e5-ff7df0f45da9" providerId="AD" clId="Web-{A9E77E2C-FC01-E299-15B8-746E4252944E}" dt="2024-06-26T14:16:53.545" v="108" actId="1076"/>
        <pc:sldMkLst>
          <pc:docMk/>
          <pc:sldMk cId="1515294897" sldId="261"/>
        </pc:sldMkLst>
      </pc:sldChg>
      <pc:sldChg chg="modSp">
        <pc:chgData name="Tamanna Abdul-Karim" userId="S::tamanna.abdul-karim@hodgehill.bham.sch.uk::c7796e6f-7b6b-445a-a1e5-ff7df0f45da9" providerId="AD" clId="Web-{A9E77E2C-FC01-E299-15B8-746E4252944E}" dt="2024-06-26T14:18:46.548" v="224" actId="20577"/>
        <pc:sldMkLst>
          <pc:docMk/>
          <pc:sldMk cId="1683358771" sldId="262"/>
        </pc:sldMkLst>
      </pc:sldChg>
      <pc:sldChg chg="modSp">
        <pc:chgData name="Tamanna Abdul-Karim" userId="S::tamanna.abdul-karim@hodgehill.bham.sch.uk::c7796e6f-7b6b-445a-a1e5-ff7df0f45da9" providerId="AD" clId="Web-{A9E77E2C-FC01-E299-15B8-746E4252944E}" dt="2024-06-26T14:17:48.249" v="125"/>
        <pc:sldMkLst>
          <pc:docMk/>
          <pc:sldMk cId="2151714593" sldId="263"/>
        </pc:sldMkLst>
      </pc:sldChg>
      <pc:sldChg chg="modSp">
        <pc:chgData name="Tamanna Abdul-Karim" userId="S::tamanna.abdul-karim@hodgehill.bham.sch.uk::c7796e6f-7b6b-445a-a1e5-ff7df0f45da9" providerId="AD" clId="Web-{A9E77E2C-FC01-E299-15B8-746E4252944E}" dt="2024-06-26T14:18:16.781" v="215"/>
        <pc:sldMkLst>
          <pc:docMk/>
          <pc:sldMk cId="1592587535" sldId="264"/>
        </pc:sldMkLst>
      </pc:sldChg>
      <pc:sldChg chg="modSp">
        <pc:chgData name="Tamanna Abdul-Karim" userId="S::tamanna.abdul-karim@hodgehill.bham.sch.uk::c7796e6f-7b6b-445a-a1e5-ff7df0f45da9" providerId="AD" clId="Web-{A9E77E2C-FC01-E299-15B8-746E4252944E}" dt="2024-06-26T14:19:03.829" v="228" actId="20577"/>
        <pc:sldMkLst>
          <pc:docMk/>
          <pc:sldMk cId="1213922704" sldId="269"/>
        </pc:sldMkLst>
      </pc:sldChg>
      <pc:sldChg chg="modSp">
        <pc:chgData name="Tamanna Abdul-Karim" userId="S::tamanna.abdul-karim@hodgehill.bham.sch.uk::c7796e6f-7b6b-445a-a1e5-ff7df0f45da9" providerId="AD" clId="Web-{A9E77E2C-FC01-E299-15B8-746E4252944E}" dt="2024-06-26T14:19:13.204" v="231" actId="20577"/>
        <pc:sldMkLst>
          <pc:docMk/>
          <pc:sldMk cId="2806487706" sldId="270"/>
        </pc:sldMkLst>
      </pc:sldChg>
      <pc:sldChg chg="modSp">
        <pc:chgData name="Tamanna Abdul-Karim" userId="S::tamanna.abdul-karim@hodgehill.bham.sch.uk::c7796e6f-7b6b-445a-a1e5-ff7df0f45da9" providerId="AD" clId="Web-{A9E77E2C-FC01-E299-15B8-746E4252944E}" dt="2024-06-26T14:19:18.767" v="234" actId="20577"/>
        <pc:sldMkLst>
          <pc:docMk/>
          <pc:sldMk cId="1106358700" sldId="271"/>
        </pc:sldMkLst>
      </pc:sldChg>
      <pc:sldChg chg="modSp">
        <pc:chgData name="Tamanna Abdul-Karim" userId="S::tamanna.abdul-karim@hodgehill.bham.sch.uk::c7796e6f-7b6b-445a-a1e5-ff7df0f45da9" providerId="AD" clId="Web-{A9E77E2C-FC01-E299-15B8-746E4252944E}" dt="2024-06-26T14:19:25.892" v="239" actId="20577"/>
        <pc:sldMkLst>
          <pc:docMk/>
          <pc:sldMk cId="3819337177" sldId="272"/>
        </pc:sldMkLst>
      </pc:sldChg>
      <pc:sldChg chg="modSp">
        <pc:chgData name="Tamanna Abdul-Karim" userId="S::tamanna.abdul-karim@hodgehill.bham.sch.uk::c7796e6f-7b6b-445a-a1e5-ff7df0f45da9" providerId="AD" clId="Web-{A9E77E2C-FC01-E299-15B8-746E4252944E}" dt="2024-06-26T14:19:33.799" v="242" actId="20577"/>
        <pc:sldMkLst>
          <pc:docMk/>
          <pc:sldMk cId="3757624624" sldId="273"/>
        </pc:sldMkLst>
      </pc:sldChg>
      <pc:sldChg chg="modSp">
        <pc:chgData name="Tamanna Abdul-Karim" userId="S::tamanna.abdul-karim@hodgehill.bham.sch.uk::c7796e6f-7b6b-445a-a1e5-ff7df0f45da9" providerId="AD" clId="Web-{A9E77E2C-FC01-E299-15B8-746E4252944E}" dt="2024-06-26T14:27:32.981" v="245" actId="20577"/>
        <pc:sldMkLst>
          <pc:docMk/>
          <pc:sldMk cId="1897229097" sldId="274"/>
        </pc:sldMkLst>
      </pc:sldChg>
      <pc:sldChg chg="modSp">
        <pc:chgData name="Tamanna Abdul-Karim" userId="S::tamanna.abdul-karim@hodgehill.bham.sch.uk::c7796e6f-7b6b-445a-a1e5-ff7df0f45da9" providerId="AD" clId="Web-{A9E77E2C-FC01-E299-15B8-746E4252944E}" dt="2024-06-26T14:27:41.418" v="250" actId="20577"/>
        <pc:sldMkLst>
          <pc:docMk/>
          <pc:sldMk cId="503219908" sldId="275"/>
        </pc:sldMkLst>
      </pc:sldChg>
      <pc:sldChg chg="modSp">
        <pc:chgData name="Tamanna Abdul-Karim" userId="S::tamanna.abdul-karim@hodgehill.bham.sch.uk::c7796e6f-7b6b-445a-a1e5-ff7df0f45da9" providerId="AD" clId="Web-{A9E77E2C-FC01-E299-15B8-746E4252944E}" dt="2024-06-26T14:27:50.997" v="253" actId="20577"/>
        <pc:sldMkLst>
          <pc:docMk/>
          <pc:sldMk cId="310221420" sldId="276"/>
        </pc:sldMkLst>
      </pc:sldChg>
      <pc:sldChg chg="modSp">
        <pc:chgData name="Tamanna Abdul-Karim" userId="S::tamanna.abdul-karim@hodgehill.bham.sch.uk::c7796e6f-7b6b-445a-a1e5-ff7df0f45da9" providerId="AD" clId="Web-{A9E77E2C-FC01-E299-15B8-746E4252944E}" dt="2024-06-26T14:28:02.075" v="257" actId="1076"/>
        <pc:sldMkLst>
          <pc:docMk/>
          <pc:sldMk cId="3418482457" sldId="277"/>
        </pc:sldMkLst>
      </pc:sldChg>
      <pc:sldChg chg="modSp">
        <pc:chgData name="Tamanna Abdul-Karim" userId="S::tamanna.abdul-karim@hodgehill.bham.sch.uk::c7796e6f-7b6b-445a-a1e5-ff7df0f45da9" providerId="AD" clId="Web-{A9E77E2C-FC01-E299-15B8-746E4252944E}" dt="2024-06-26T14:13:12.134" v="9" actId="20577"/>
        <pc:sldMkLst>
          <pc:docMk/>
          <pc:sldMk cId="1943748027" sldId="281"/>
        </pc:sldMkLst>
      </pc:sldChg>
      <pc:sldChg chg="modSp">
        <pc:chgData name="Tamanna Abdul-Karim" userId="S::tamanna.abdul-karim@hodgehill.bham.sch.uk::c7796e6f-7b6b-445a-a1e5-ff7df0f45da9" providerId="AD" clId="Web-{A9E77E2C-FC01-E299-15B8-746E4252944E}" dt="2024-06-26T14:14:47.371" v="34"/>
        <pc:sldMkLst>
          <pc:docMk/>
          <pc:sldMk cId="3372037280" sldId="283"/>
        </pc:sldMkLst>
      </pc:sldChg>
      <pc:sldChg chg="modSp">
        <pc:chgData name="Tamanna Abdul-Karim" userId="S::tamanna.abdul-karim@hodgehill.bham.sch.uk::c7796e6f-7b6b-445a-a1e5-ff7df0f45da9" providerId="AD" clId="Web-{A9E77E2C-FC01-E299-15B8-746E4252944E}" dt="2024-06-26T14:14:25.917" v="15" actId="14100"/>
        <pc:sldMkLst>
          <pc:docMk/>
          <pc:sldMk cId="2497263217" sldId="284"/>
        </pc:sldMkLst>
      </pc:sldChg>
      <pc:sldChg chg="modSp">
        <pc:chgData name="Tamanna Abdul-Karim" userId="S::tamanna.abdul-karim@hodgehill.bham.sch.uk::c7796e6f-7b6b-445a-a1e5-ff7df0f45da9" providerId="AD" clId="Web-{A9E77E2C-FC01-E299-15B8-746E4252944E}" dt="2024-06-26T14:28:08.966" v="259" actId="20577"/>
        <pc:sldMkLst>
          <pc:docMk/>
          <pc:sldMk cId="1316682840" sldId="299"/>
        </pc:sldMkLst>
      </pc:sldChg>
      <pc:sldChg chg="modSp">
        <pc:chgData name="Tamanna Abdul-Karim" userId="S::tamanna.abdul-karim@hodgehill.bham.sch.uk::c7796e6f-7b6b-445a-a1e5-ff7df0f45da9" providerId="AD" clId="Web-{A9E77E2C-FC01-E299-15B8-746E4252944E}" dt="2024-06-26T14:15:50.200" v="99" actId="1076"/>
        <pc:sldMkLst>
          <pc:docMk/>
          <pc:sldMk cId="1638631402" sldId="300"/>
        </pc:sldMkLst>
      </pc:sldChg>
      <pc:sldChg chg="modSp">
        <pc:chgData name="Tamanna Abdul-Karim" userId="S::tamanna.abdul-karim@hodgehill.bham.sch.uk::c7796e6f-7b6b-445a-a1e5-ff7df0f45da9" providerId="AD" clId="Web-{A9E77E2C-FC01-E299-15B8-746E4252944E}" dt="2024-06-26T14:13:07.165" v="3" actId="20577"/>
        <pc:sldMkLst>
          <pc:docMk/>
          <pc:sldMk cId="1536392154" sldId="301"/>
        </pc:sldMkLst>
      </pc:sldChg>
    </pc:docChg>
  </pc:docChgLst>
  <pc:docChgLst>
    <pc:chgData name="Antonia Odunjo" userId="S::antonia.odunjo@hodgehill.bham.sch.uk::c93557da-84da-42ad-857a-210886543450" providerId="AD" clId="Web-{4106992E-7DE1-18F6-A346-065545E379BA}"/>
    <pc:docChg chg="addSld delSld modSld">
      <pc:chgData name="Antonia Odunjo" userId="S::antonia.odunjo@hodgehill.bham.sch.uk::c93557da-84da-42ad-857a-210886543450" providerId="AD" clId="Web-{4106992E-7DE1-18F6-A346-065545E379BA}" dt="2024-09-20T20:01:33.571" v="9" actId="20577"/>
      <pc:docMkLst>
        <pc:docMk/>
      </pc:docMkLst>
      <pc:sldChg chg="new del">
        <pc:chgData name="Antonia Odunjo" userId="S::antonia.odunjo@hodgehill.bham.sch.uk::c93557da-84da-42ad-857a-210886543450" providerId="AD" clId="Web-{4106992E-7DE1-18F6-A346-065545E379BA}" dt="2024-09-20T20:00:39.694" v="1"/>
        <pc:sldMkLst>
          <pc:docMk/>
          <pc:sldMk cId="789084029" sldId="302"/>
        </pc:sldMkLst>
      </pc:sldChg>
      <pc:sldChg chg="modSp add replId">
        <pc:chgData name="Antonia Odunjo" userId="S::antonia.odunjo@hodgehill.bham.sch.uk::c93557da-84da-42ad-857a-210886543450" providerId="AD" clId="Web-{4106992E-7DE1-18F6-A346-065545E379BA}" dt="2024-09-20T20:01:33.571" v="9" actId="20577"/>
        <pc:sldMkLst>
          <pc:docMk/>
          <pc:sldMk cId="1424521982" sldId="302"/>
        </pc:sldMkLst>
      </pc:sldChg>
    </pc:docChg>
  </pc:docChgLst>
  <pc:docChgLst>
    <pc:chgData name="Antonia Odunjo" userId="S::antonia.odunjo@hodgehill.bham.sch.uk::c93557da-84da-42ad-857a-210886543450" providerId="AD" clId="Web-{745B8E00-84AF-44AB-93D6-95117EF40CB2}"/>
    <pc:docChg chg="modSld">
      <pc:chgData name="Antonia Odunjo" userId="S::antonia.odunjo@hodgehill.bham.sch.uk::c93557da-84da-42ad-857a-210886543450" providerId="AD" clId="Web-{745B8E00-84AF-44AB-93D6-95117EF40CB2}" dt="2024-09-20T19:12:52.514" v="425"/>
      <pc:docMkLst>
        <pc:docMk/>
      </pc:docMkLst>
      <pc:sldChg chg="modSp">
        <pc:chgData name="Antonia Odunjo" userId="S::antonia.odunjo@hodgehill.bham.sch.uk::c93557da-84da-42ad-857a-210886543450" providerId="AD" clId="Web-{745B8E00-84AF-44AB-93D6-95117EF40CB2}" dt="2024-09-20T19:12:52.514" v="425"/>
        <pc:sldMkLst>
          <pc:docMk/>
          <pc:sldMk cId="3372037280" sldId="283"/>
        </pc:sldMkLst>
      </pc:sldChg>
    </pc:docChg>
  </pc:docChgLst>
  <pc:docChgLst>
    <pc:chgData name="Nasar Munir" userId="S::nasar.munir@hodgehill.bham.sch.uk::7eff2a49-bc16-4688-9512-ec9d0643c884" providerId="AD" clId="Web-{7AB49DF5-6EEF-DCE1-352C-06DD55AACBD9}"/>
    <pc:docChg chg="modSld">
      <pc:chgData name="Nasar Munir" userId="S::nasar.munir@hodgehill.bham.sch.uk::7eff2a49-bc16-4688-9512-ec9d0643c884" providerId="AD" clId="Web-{7AB49DF5-6EEF-DCE1-352C-06DD55AACBD9}" dt="2025-07-14T09:42:30.791" v="55"/>
      <pc:docMkLst>
        <pc:docMk/>
      </pc:docMkLst>
      <pc:sldChg chg="modSp">
        <pc:chgData name="Nasar Munir" userId="S::nasar.munir@hodgehill.bham.sch.uk::7eff2a49-bc16-4688-9512-ec9d0643c884" providerId="AD" clId="Web-{7AB49DF5-6EEF-DCE1-352C-06DD55AACBD9}" dt="2025-07-14T09:39:46.801" v="3"/>
        <pc:sldMkLst>
          <pc:docMk/>
          <pc:sldMk cId="1943748027" sldId="281"/>
        </pc:sldMkLst>
        <pc:graphicFrameChg chg="mod modGraphic">
          <ac:chgData name="Nasar Munir" userId="S::nasar.munir@hodgehill.bham.sch.uk::7eff2a49-bc16-4688-9512-ec9d0643c884" providerId="AD" clId="Web-{7AB49DF5-6EEF-DCE1-352C-06DD55AACBD9}" dt="2025-07-14T09:39:46.801" v="3"/>
          <ac:graphicFrameMkLst>
            <pc:docMk/>
            <pc:sldMk cId="1943748027" sldId="281"/>
            <ac:graphicFrameMk id="4" creationId="{35300FD8-44B3-32A2-A310-55B62D6BCD7F}"/>
          </ac:graphicFrameMkLst>
        </pc:graphicFrameChg>
      </pc:sldChg>
      <pc:sldChg chg="modSp">
        <pc:chgData name="Nasar Munir" userId="S::nasar.munir@hodgehill.bham.sch.uk::7eff2a49-bc16-4688-9512-ec9d0643c884" providerId="AD" clId="Web-{7AB49DF5-6EEF-DCE1-352C-06DD55AACBD9}" dt="2025-07-14T09:42:30.791" v="55"/>
        <pc:sldMkLst>
          <pc:docMk/>
          <pc:sldMk cId="1536392154" sldId="301"/>
        </pc:sldMkLst>
        <pc:graphicFrameChg chg="mod modGraphic">
          <ac:chgData name="Nasar Munir" userId="S::nasar.munir@hodgehill.bham.sch.uk::7eff2a49-bc16-4688-9512-ec9d0643c884" providerId="AD" clId="Web-{7AB49DF5-6EEF-DCE1-352C-06DD55AACBD9}" dt="2025-07-14T09:42:30.791" v="55"/>
          <ac:graphicFrameMkLst>
            <pc:docMk/>
            <pc:sldMk cId="1536392154" sldId="301"/>
            <ac:graphicFrameMk id="4" creationId="{35300FD8-44B3-32A2-A310-55B62D6BCD7F}"/>
          </ac:graphicFrameMkLst>
        </pc:graphicFrameChg>
      </pc:sldChg>
    </pc:docChg>
  </pc:docChgLst>
  <pc:docChgLst>
    <pc:chgData name="David Clift" userId="S::david.clift@hodgehill.bham.sch.uk::ddc08050-b2d6-47fc-9679-99865e82b9cc" providerId="AD" clId="Web-{617EF118-BABB-4007-89BA-27647F6CA063}"/>
    <pc:docChg chg="modSld">
      <pc:chgData name="David Clift" userId="S::david.clift@hodgehill.bham.sch.uk::ddc08050-b2d6-47fc-9679-99865e82b9cc" providerId="AD" clId="Web-{617EF118-BABB-4007-89BA-27647F6CA063}" dt="2024-07-12T07:55:27.559" v="86" actId="1076"/>
      <pc:docMkLst>
        <pc:docMk/>
      </pc:docMkLst>
      <pc:sldChg chg="modSp">
        <pc:chgData name="David Clift" userId="S::david.clift@hodgehill.bham.sch.uk::ddc08050-b2d6-47fc-9679-99865e82b9cc" providerId="AD" clId="Web-{617EF118-BABB-4007-89BA-27647F6CA063}" dt="2024-07-12T07:39:31.556" v="47" actId="1076"/>
        <pc:sldMkLst>
          <pc:docMk/>
          <pc:sldMk cId="2878384196" sldId="258"/>
        </pc:sldMkLst>
      </pc:sldChg>
      <pc:sldChg chg="modSp">
        <pc:chgData name="David Clift" userId="S::david.clift@hodgehill.bham.sch.uk::ddc08050-b2d6-47fc-9679-99865e82b9cc" providerId="AD" clId="Web-{617EF118-BABB-4007-89BA-27647F6CA063}" dt="2024-07-12T07:39:44.541" v="49" actId="1076"/>
        <pc:sldMkLst>
          <pc:docMk/>
          <pc:sldMk cId="1515294897" sldId="261"/>
        </pc:sldMkLst>
      </pc:sldChg>
      <pc:sldChg chg="modSp">
        <pc:chgData name="David Clift" userId="S::david.clift@hodgehill.bham.sch.uk::ddc08050-b2d6-47fc-9679-99865e82b9cc" providerId="AD" clId="Web-{617EF118-BABB-4007-89BA-27647F6CA063}" dt="2024-07-12T07:40:11.058" v="53" actId="14100"/>
        <pc:sldMkLst>
          <pc:docMk/>
          <pc:sldMk cId="2151714593" sldId="263"/>
        </pc:sldMkLst>
      </pc:sldChg>
      <pc:sldChg chg="modSp">
        <pc:chgData name="David Clift" userId="S::david.clift@hodgehill.bham.sch.uk::ddc08050-b2d6-47fc-9679-99865e82b9cc" providerId="AD" clId="Web-{617EF118-BABB-4007-89BA-27647F6CA063}" dt="2024-07-12T07:40:40.607" v="58" actId="1076"/>
        <pc:sldMkLst>
          <pc:docMk/>
          <pc:sldMk cId="1592587535" sldId="264"/>
        </pc:sldMkLst>
      </pc:sldChg>
      <pc:sldChg chg="modSp">
        <pc:chgData name="David Clift" userId="S::david.clift@hodgehill.bham.sch.uk::ddc08050-b2d6-47fc-9679-99865e82b9cc" providerId="AD" clId="Web-{617EF118-BABB-4007-89BA-27647F6CA063}" dt="2024-07-12T07:53:46.568" v="66" actId="14100"/>
        <pc:sldMkLst>
          <pc:docMk/>
          <pc:sldMk cId="1213922704" sldId="269"/>
        </pc:sldMkLst>
      </pc:sldChg>
      <pc:sldChg chg="modSp">
        <pc:chgData name="David Clift" userId="S::david.clift@hodgehill.bham.sch.uk::ddc08050-b2d6-47fc-9679-99865e82b9cc" providerId="AD" clId="Web-{617EF118-BABB-4007-89BA-27647F6CA063}" dt="2024-07-12T07:53:59.084" v="68" actId="14100"/>
        <pc:sldMkLst>
          <pc:docMk/>
          <pc:sldMk cId="2806487706" sldId="270"/>
        </pc:sldMkLst>
      </pc:sldChg>
      <pc:sldChg chg="modSp">
        <pc:chgData name="David Clift" userId="S::david.clift@hodgehill.bham.sch.uk::ddc08050-b2d6-47fc-9679-99865e82b9cc" providerId="AD" clId="Web-{617EF118-BABB-4007-89BA-27647F6CA063}" dt="2024-07-12T07:54:07.975" v="70" actId="14100"/>
        <pc:sldMkLst>
          <pc:docMk/>
          <pc:sldMk cId="1106358700" sldId="271"/>
        </pc:sldMkLst>
      </pc:sldChg>
      <pc:sldChg chg="modSp">
        <pc:chgData name="David Clift" userId="S::david.clift@hodgehill.bham.sch.uk::ddc08050-b2d6-47fc-9679-99865e82b9cc" providerId="AD" clId="Web-{617EF118-BABB-4007-89BA-27647F6CA063}" dt="2024-07-12T07:54:15.366" v="72" actId="14100"/>
        <pc:sldMkLst>
          <pc:docMk/>
          <pc:sldMk cId="3819337177" sldId="272"/>
        </pc:sldMkLst>
      </pc:sldChg>
      <pc:sldChg chg="modSp">
        <pc:chgData name="David Clift" userId="S::david.clift@hodgehill.bham.sch.uk::ddc08050-b2d6-47fc-9679-99865e82b9cc" providerId="AD" clId="Web-{617EF118-BABB-4007-89BA-27647F6CA063}" dt="2024-07-12T07:54:23.836" v="74" actId="14100"/>
        <pc:sldMkLst>
          <pc:docMk/>
          <pc:sldMk cId="3757624624" sldId="273"/>
        </pc:sldMkLst>
      </pc:sldChg>
      <pc:sldChg chg="modSp">
        <pc:chgData name="David Clift" userId="S::david.clift@hodgehill.bham.sch.uk::ddc08050-b2d6-47fc-9679-99865e82b9cc" providerId="AD" clId="Web-{617EF118-BABB-4007-89BA-27647F6CA063}" dt="2024-07-12T07:54:32.227" v="76" actId="14100"/>
        <pc:sldMkLst>
          <pc:docMk/>
          <pc:sldMk cId="1897229097" sldId="274"/>
        </pc:sldMkLst>
      </pc:sldChg>
      <pc:sldChg chg="modSp">
        <pc:chgData name="David Clift" userId="S::david.clift@hodgehill.bham.sch.uk::ddc08050-b2d6-47fc-9679-99865e82b9cc" providerId="AD" clId="Web-{617EF118-BABB-4007-89BA-27647F6CA063}" dt="2024-07-12T07:54:51.338" v="79" actId="14100"/>
        <pc:sldMkLst>
          <pc:docMk/>
          <pc:sldMk cId="503219908" sldId="275"/>
        </pc:sldMkLst>
      </pc:sldChg>
      <pc:sldChg chg="modSp">
        <pc:chgData name="David Clift" userId="S::david.clift@hodgehill.bham.sch.uk::ddc08050-b2d6-47fc-9679-99865e82b9cc" providerId="AD" clId="Web-{617EF118-BABB-4007-89BA-27647F6CA063}" dt="2024-07-12T07:55:07.901" v="82" actId="1076"/>
        <pc:sldMkLst>
          <pc:docMk/>
          <pc:sldMk cId="310221420" sldId="276"/>
        </pc:sldMkLst>
      </pc:sldChg>
      <pc:sldChg chg="modSp">
        <pc:chgData name="David Clift" userId="S::david.clift@hodgehill.bham.sch.uk::ddc08050-b2d6-47fc-9679-99865e82b9cc" providerId="AD" clId="Web-{617EF118-BABB-4007-89BA-27647F6CA063}" dt="2024-07-12T07:55:16.121" v="84" actId="14100"/>
        <pc:sldMkLst>
          <pc:docMk/>
          <pc:sldMk cId="3418482457" sldId="277"/>
        </pc:sldMkLst>
      </pc:sldChg>
      <pc:sldChg chg="modSp">
        <pc:chgData name="David Clift" userId="S::david.clift@hodgehill.bham.sch.uk::ddc08050-b2d6-47fc-9679-99865e82b9cc" providerId="AD" clId="Web-{617EF118-BABB-4007-89BA-27647F6CA063}" dt="2024-07-12T07:37:18.578" v="23" actId="1076"/>
        <pc:sldMkLst>
          <pc:docMk/>
          <pc:sldMk cId="1943748027" sldId="281"/>
        </pc:sldMkLst>
      </pc:sldChg>
      <pc:sldChg chg="modSp">
        <pc:chgData name="David Clift" userId="S::david.clift@hodgehill.bham.sch.uk::ddc08050-b2d6-47fc-9679-99865e82b9cc" providerId="AD" clId="Web-{617EF118-BABB-4007-89BA-27647F6CA063}" dt="2024-07-12T07:38:33.692" v="37"/>
        <pc:sldMkLst>
          <pc:docMk/>
          <pc:sldMk cId="3372037280" sldId="283"/>
        </pc:sldMkLst>
      </pc:sldChg>
      <pc:sldChg chg="modSp">
        <pc:chgData name="David Clift" userId="S::david.clift@hodgehill.bham.sch.uk::ddc08050-b2d6-47fc-9679-99865e82b9cc" providerId="AD" clId="Web-{617EF118-BABB-4007-89BA-27647F6CA063}" dt="2024-07-12T07:38:54.866" v="41"/>
        <pc:sldMkLst>
          <pc:docMk/>
          <pc:sldMk cId="2497263217" sldId="284"/>
        </pc:sldMkLst>
      </pc:sldChg>
      <pc:sldChg chg="modSp">
        <pc:chgData name="David Clift" userId="S::david.clift@hodgehill.bham.sch.uk::ddc08050-b2d6-47fc-9679-99865e82b9cc" providerId="AD" clId="Web-{617EF118-BABB-4007-89BA-27647F6CA063}" dt="2024-07-12T07:36:34.043" v="18" actId="1076"/>
        <pc:sldMkLst>
          <pc:docMk/>
          <pc:sldMk cId="1524206767" sldId="286"/>
        </pc:sldMkLst>
      </pc:sldChg>
      <pc:sldChg chg="modSp">
        <pc:chgData name="David Clift" userId="S::david.clift@hodgehill.bham.sch.uk::ddc08050-b2d6-47fc-9679-99865e82b9cc" providerId="AD" clId="Web-{617EF118-BABB-4007-89BA-27647F6CA063}" dt="2024-07-12T07:36:49.763" v="19" actId="1076"/>
        <pc:sldMkLst>
          <pc:docMk/>
          <pc:sldMk cId="2715099422" sldId="287"/>
        </pc:sldMkLst>
      </pc:sldChg>
      <pc:sldChg chg="modSp">
        <pc:chgData name="David Clift" userId="S::david.clift@hodgehill.bham.sch.uk::ddc08050-b2d6-47fc-9679-99865e82b9cc" providerId="AD" clId="Web-{617EF118-BABB-4007-89BA-27647F6CA063}" dt="2024-07-12T07:36:58.217" v="20" actId="1076"/>
        <pc:sldMkLst>
          <pc:docMk/>
          <pc:sldMk cId="125526580" sldId="288"/>
        </pc:sldMkLst>
      </pc:sldChg>
      <pc:sldChg chg="modSp">
        <pc:chgData name="David Clift" userId="S::david.clift@hodgehill.bham.sch.uk::ddc08050-b2d6-47fc-9679-99865e82b9cc" providerId="AD" clId="Web-{617EF118-BABB-4007-89BA-27647F6CA063}" dt="2024-07-12T07:37:57.534" v="29" actId="1076"/>
        <pc:sldMkLst>
          <pc:docMk/>
          <pc:sldMk cId="3325080411" sldId="290"/>
        </pc:sldMkLst>
      </pc:sldChg>
      <pc:sldChg chg="modSp">
        <pc:chgData name="David Clift" userId="S::david.clift@hodgehill.bham.sch.uk::ddc08050-b2d6-47fc-9679-99865e82b9cc" providerId="AD" clId="Web-{617EF118-BABB-4007-89BA-27647F6CA063}" dt="2024-07-12T07:37:41.548" v="27" actId="1076"/>
        <pc:sldMkLst>
          <pc:docMk/>
          <pc:sldMk cId="4016160083" sldId="291"/>
        </pc:sldMkLst>
      </pc:sldChg>
      <pc:sldChg chg="modSp">
        <pc:chgData name="David Clift" userId="S::david.clift@hodgehill.bham.sch.uk::ddc08050-b2d6-47fc-9679-99865e82b9cc" providerId="AD" clId="Web-{617EF118-BABB-4007-89BA-27647F6CA063}" dt="2024-07-12T07:38:05.925" v="31" actId="1076"/>
        <pc:sldMkLst>
          <pc:docMk/>
          <pc:sldMk cId="701376118" sldId="296"/>
        </pc:sldMkLst>
      </pc:sldChg>
      <pc:sldChg chg="modSp">
        <pc:chgData name="David Clift" userId="S::david.clift@hodgehill.bham.sch.uk::ddc08050-b2d6-47fc-9679-99865e82b9cc" providerId="AD" clId="Web-{617EF118-BABB-4007-89BA-27647F6CA063}" dt="2024-07-12T07:55:27.559" v="86" actId="1076"/>
        <pc:sldMkLst>
          <pc:docMk/>
          <pc:sldMk cId="1316682840" sldId="299"/>
        </pc:sldMkLst>
      </pc:sldChg>
      <pc:sldChg chg="modSp">
        <pc:chgData name="David Clift" userId="S::david.clift@hodgehill.bham.sch.uk::ddc08050-b2d6-47fc-9679-99865e82b9cc" providerId="AD" clId="Web-{617EF118-BABB-4007-89BA-27647F6CA063}" dt="2024-07-12T07:39:13.508" v="44"/>
        <pc:sldMkLst>
          <pc:docMk/>
          <pc:sldMk cId="1638631402" sldId="300"/>
        </pc:sldMkLst>
      </pc:sldChg>
      <pc:sldChg chg="modSp">
        <pc:chgData name="David Clift" userId="S::david.clift@hodgehill.bham.sch.uk::ddc08050-b2d6-47fc-9679-99865e82b9cc" providerId="AD" clId="Web-{617EF118-BABB-4007-89BA-27647F6CA063}" dt="2024-07-12T07:37:30.704" v="25" actId="1076"/>
        <pc:sldMkLst>
          <pc:docMk/>
          <pc:sldMk cId="1536392154" sldId="301"/>
        </pc:sldMkLst>
      </pc:sldChg>
    </pc:docChg>
  </pc:docChgLst>
  <pc:docChgLst>
    <pc:chgData name="Laura Perks" userId="S::laura.perks@hodgehill.bham.sch.uk::86b60108-ee86-47c6-8bff-b3444dfa215e" providerId="AD" clId="Web-{BF209E19-8694-5EFC-4510-C69820CB085D}"/>
    <pc:docChg chg="modSld">
      <pc:chgData name="Laura Perks" userId="S::laura.perks@hodgehill.bham.sch.uk::86b60108-ee86-47c6-8bff-b3444dfa215e" providerId="AD" clId="Web-{BF209E19-8694-5EFC-4510-C69820CB085D}" dt="2024-06-25T10:42:35.436" v="278"/>
      <pc:docMkLst>
        <pc:docMk/>
      </pc:docMkLst>
      <pc:sldChg chg="addSp delSp modSp">
        <pc:chgData name="Laura Perks" userId="S::laura.perks@hodgehill.bham.sch.uk::86b60108-ee86-47c6-8bff-b3444dfa215e" providerId="AD" clId="Web-{BF209E19-8694-5EFC-4510-C69820CB085D}" dt="2024-06-25T10:38:24.103" v="148"/>
        <pc:sldMkLst>
          <pc:docMk/>
          <pc:sldMk cId="2878384196" sldId="258"/>
        </pc:sldMkLst>
      </pc:sldChg>
      <pc:sldChg chg="addSp delSp modSp">
        <pc:chgData name="Laura Perks" userId="S::laura.perks@hodgehill.bham.sch.uk::86b60108-ee86-47c6-8bff-b3444dfa215e" providerId="AD" clId="Web-{BF209E19-8694-5EFC-4510-C69820CB085D}" dt="2024-06-25T10:40:50.778" v="220"/>
        <pc:sldMkLst>
          <pc:docMk/>
          <pc:sldMk cId="1515294897" sldId="261"/>
        </pc:sldMkLst>
      </pc:sldChg>
      <pc:sldChg chg="addSp delSp modSp">
        <pc:chgData name="Laura Perks" userId="S::laura.perks@hodgehill.bham.sch.uk::86b60108-ee86-47c6-8bff-b3444dfa215e" providerId="AD" clId="Web-{BF209E19-8694-5EFC-4510-C69820CB085D}" dt="2024-06-25T10:42:35.436" v="278"/>
        <pc:sldMkLst>
          <pc:docMk/>
          <pc:sldMk cId="2151714593" sldId="263"/>
        </pc:sldMkLst>
      </pc:sldChg>
    </pc:docChg>
  </pc:docChgLst>
  <pc:docChgLst>
    <pc:chgData name="Antonia Odunjo" userId="S::antonia.odunjo@hodgehill.bham.sch.uk::c93557da-84da-42ad-857a-210886543450" providerId="AD" clId="Web-{83FB8651-C48A-3910-114B-2361BDB2D502}"/>
    <pc:docChg chg="modSld">
      <pc:chgData name="Antonia Odunjo" userId="S::antonia.odunjo@hodgehill.bham.sch.uk::c93557da-84da-42ad-857a-210886543450" providerId="AD" clId="Web-{83FB8651-C48A-3910-114B-2361BDB2D502}" dt="2024-09-20T14:38:02.708" v="887"/>
      <pc:docMkLst>
        <pc:docMk/>
      </pc:docMkLst>
      <pc:sldChg chg="modSp">
        <pc:chgData name="Antonia Odunjo" userId="S::antonia.odunjo@hodgehill.bham.sch.uk::c93557da-84da-42ad-857a-210886543450" providerId="AD" clId="Web-{83FB8651-C48A-3910-114B-2361BDB2D502}" dt="2024-09-20T14:38:02.708" v="887"/>
        <pc:sldMkLst>
          <pc:docMk/>
          <pc:sldMk cId="3372037280" sldId="283"/>
        </pc:sldMkLst>
      </pc:sldChg>
    </pc:docChg>
  </pc:docChgLst>
  <pc:docChgLst>
    <pc:chgData name="Guest User" userId="S::urn:spo:tenantanon#06874227-7564-47a8-bf47-2f062d34eb7d::" providerId="AD" clId="Web-{594272AA-41EE-99D1-7CF4-277A3F6E620E}"/>
    <pc:docChg chg="modSld">
      <pc:chgData name="Guest User" userId="S::urn:spo:tenantanon#06874227-7564-47a8-bf47-2f062d34eb7d::" providerId="AD" clId="Web-{594272AA-41EE-99D1-7CF4-277A3F6E620E}" dt="2025-07-14T13:08:15.971" v="27"/>
      <pc:docMkLst>
        <pc:docMk/>
      </pc:docMkLst>
      <pc:sldChg chg="modSp">
        <pc:chgData name="Guest User" userId="S::urn:spo:tenantanon#06874227-7564-47a8-bf47-2f062d34eb7d::" providerId="AD" clId="Web-{594272AA-41EE-99D1-7CF4-277A3F6E620E}" dt="2025-07-14T13:08:15.971" v="27"/>
        <pc:sldMkLst>
          <pc:docMk/>
          <pc:sldMk cId="2878384196" sldId="258"/>
        </pc:sldMkLst>
        <pc:graphicFrameChg chg="mod modGraphic">
          <ac:chgData name="Guest User" userId="S::urn:spo:tenantanon#06874227-7564-47a8-bf47-2f062d34eb7d::" providerId="AD" clId="Web-{594272AA-41EE-99D1-7CF4-277A3F6E620E}" dt="2025-07-14T13:08:15.971" v="27"/>
          <ac:graphicFrameMkLst>
            <pc:docMk/>
            <pc:sldMk cId="2878384196" sldId="258"/>
            <ac:graphicFrameMk id="4" creationId="{B2FBD66B-3D9D-DB51-4AE5-1E7B3C81DFEC}"/>
          </ac:graphicFrameMkLst>
        </pc:graphicFrameChg>
      </pc:sldChg>
    </pc:docChg>
  </pc:docChgLst>
  <pc:docChgLst>
    <pc:chgData name="Guest User" userId="S::urn:spo:anon#c524b73d3b532d695bf738f4831e67aee0ac262944a8cfc9f498bf90f1ba9025::" providerId="AD" clId="Web-{1C5957FD-7FD8-CF39-B7D6-63A8C1CC564C}"/>
    <pc:docChg chg="modSld">
      <pc:chgData name="Guest User" userId="S::urn:spo:anon#c524b73d3b532d695bf738f4831e67aee0ac262944a8cfc9f498bf90f1ba9025::" providerId="AD" clId="Web-{1C5957FD-7FD8-CF39-B7D6-63A8C1CC564C}" dt="2024-10-01T12:55:52.336" v="59"/>
      <pc:docMkLst>
        <pc:docMk/>
      </pc:docMkLst>
      <pc:sldChg chg="addSp modSp">
        <pc:chgData name="Guest User" userId="S::urn:spo:anon#c524b73d3b532d695bf738f4831e67aee0ac262944a8cfc9f498bf90f1ba9025::" providerId="AD" clId="Web-{1C5957FD-7FD8-CF39-B7D6-63A8C1CC564C}" dt="2024-10-01T12:55:52.336" v="59"/>
        <pc:sldMkLst>
          <pc:docMk/>
          <pc:sldMk cId="1592587535" sldId="26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900956" cy="10074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405715" y="0"/>
            <a:ext cx="4900956" cy="1007464"/>
          </a:xfrm>
          <a:prstGeom prst="rect">
            <a:avLst/>
          </a:prstGeom>
        </p:spPr>
        <p:txBody>
          <a:bodyPr vert="horz" lIns="91440" tIns="45720" rIns="91440" bIns="45720" rtlCol="0"/>
          <a:lstStyle>
            <a:lvl1pPr algn="r">
              <a:defRPr sz="1200"/>
            </a:lvl1pPr>
          </a:lstStyle>
          <a:p>
            <a:fld id="{43CBA066-C176-1747-8343-ABBBC0BEFBAB}" type="datetimeFigureOut">
              <a:rPr lang="en-US" smtClean="0"/>
              <a:t>7/22/2025</a:t>
            </a:fld>
            <a:endParaRPr lang="en-US"/>
          </a:p>
        </p:txBody>
      </p:sp>
      <p:sp>
        <p:nvSpPr>
          <p:cNvPr id="4" name="Slide Image Placeholder 3"/>
          <p:cNvSpPr>
            <a:spLocks noGrp="1" noRot="1" noChangeAspect="1"/>
          </p:cNvSpPr>
          <p:nvPr>
            <p:ph type="sldImg" idx="2"/>
          </p:nvPr>
        </p:nvSpPr>
        <p:spPr>
          <a:xfrm>
            <a:off x="3306763" y="2514600"/>
            <a:ext cx="4695825" cy="67833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130578" y="9673900"/>
            <a:ext cx="9048194" cy="79186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19096639"/>
            <a:ext cx="4900956" cy="100746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405715" y="19096639"/>
            <a:ext cx="4900956" cy="1007462"/>
          </a:xfrm>
          <a:prstGeom prst="rect">
            <a:avLst/>
          </a:prstGeom>
        </p:spPr>
        <p:txBody>
          <a:bodyPr vert="horz" lIns="91440" tIns="45720" rIns="91440" bIns="45720" rtlCol="0" anchor="b"/>
          <a:lstStyle>
            <a:lvl1pPr algn="r">
              <a:defRPr sz="1200"/>
            </a:lvl1pPr>
          </a:lstStyle>
          <a:p>
            <a:fld id="{A44EEB56-BCA5-684F-88D0-DE52578AC918}" type="slidenum">
              <a:rPr lang="en-US" smtClean="0"/>
              <a:t>‹#›</a:t>
            </a:fld>
            <a:endParaRPr lang="en-US"/>
          </a:p>
        </p:txBody>
      </p:sp>
    </p:spTree>
    <p:extLst>
      <p:ext uri="{BB962C8B-B14F-4D97-AF65-F5344CB8AC3E}">
        <p14:creationId xmlns:p14="http://schemas.microsoft.com/office/powerpoint/2010/main" val="3795870649"/>
      </p:ext>
    </p:extLst>
  </p:cSld>
  <p:clrMap bg1="lt1" tx1="dk1" bg2="lt2" tx2="dk2" accent1="accent1" accent2="accent2" accent3="accent3" accent4="accent4" accent5="accent5" accent6="accent6" hlink="hlink" folHlink="folHlink"/>
  <p:notesStyle>
    <a:lvl1pPr marL="0" algn="l" defTabSz="487924" rtl="0" eaLnBrk="1" latinLnBrk="0" hangingPunct="1">
      <a:defRPr sz="640" kern="1200">
        <a:solidFill>
          <a:schemeClr val="tx1"/>
        </a:solidFill>
        <a:latin typeface="+mn-lt"/>
        <a:ea typeface="+mn-ea"/>
        <a:cs typeface="+mn-cs"/>
      </a:defRPr>
    </a:lvl1pPr>
    <a:lvl2pPr marL="243962" algn="l" defTabSz="487924" rtl="0" eaLnBrk="1" latinLnBrk="0" hangingPunct="1">
      <a:defRPr sz="640" kern="1200">
        <a:solidFill>
          <a:schemeClr val="tx1"/>
        </a:solidFill>
        <a:latin typeface="+mn-lt"/>
        <a:ea typeface="+mn-ea"/>
        <a:cs typeface="+mn-cs"/>
      </a:defRPr>
    </a:lvl2pPr>
    <a:lvl3pPr marL="487924" algn="l" defTabSz="487924" rtl="0" eaLnBrk="1" latinLnBrk="0" hangingPunct="1">
      <a:defRPr sz="640" kern="1200">
        <a:solidFill>
          <a:schemeClr val="tx1"/>
        </a:solidFill>
        <a:latin typeface="+mn-lt"/>
        <a:ea typeface="+mn-ea"/>
        <a:cs typeface="+mn-cs"/>
      </a:defRPr>
    </a:lvl3pPr>
    <a:lvl4pPr marL="731886" algn="l" defTabSz="487924" rtl="0" eaLnBrk="1" latinLnBrk="0" hangingPunct="1">
      <a:defRPr sz="640" kern="1200">
        <a:solidFill>
          <a:schemeClr val="tx1"/>
        </a:solidFill>
        <a:latin typeface="+mn-lt"/>
        <a:ea typeface="+mn-ea"/>
        <a:cs typeface="+mn-cs"/>
      </a:defRPr>
    </a:lvl4pPr>
    <a:lvl5pPr marL="975848" algn="l" defTabSz="487924" rtl="0" eaLnBrk="1" latinLnBrk="0" hangingPunct="1">
      <a:defRPr sz="640" kern="1200">
        <a:solidFill>
          <a:schemeClr val="tx1"/>
        </a:solidFill>
        <a:latin typeface="+mn-lt"/>
        <a:ea typeface="+mn-ea"/>
        <a:cs typeface="+mn-cs"/>
      </a:defRPr>
    </a:lvl5pPr>
    <a:lvl6pPr marL="1219810" algn="l" defTabSz="487924" rtl="0" eaLnBrk="1" latinLnBrk="0" hangingPunct="1">
      <a:defRPr sz="640" kern="1200">
        <a:solidFill>
          <a:schemeClr val="tx1"/>
        </a:solidFill>
        <a:latin typeface="+mn-lt"/>
        <a:ea typeface="+mn-ea"/>
        <a:cs typeface="+mn-cs"/>
      </a:defRPr>
    </a:lvl6pPr>
    <a:lvl7pPr marL="1463772" algn="l" defTabSz="487924" rtl="0" eaLnBrk="1" latinLnBrk="0" hangingPunct="1">
      <a:defRPr sz="640" kern="1200">
        <a:solidFill>
          <a:schemeClr val="tx1"/>
        </a:solidFill>
        <a:latin typeface="+mn-lt"/>
        <a:ea typeface="+mn-ea"/>
        <a:cs typeface="+mn-cs"/>
      </a:defRPr>
    </a:lvl7pPr>
    <a:lvl8pPr marL="1707733" algn="l" defTabSz="487924" rtl="0" eaLnBrk="1" latinLnBrk="0" hangingPunct="1">
      <a:defRPr sz="640" kern="1200">
        <a:solidFill>
          <a:schemeClr val="tx1"/>
        </a:solidFill>
        <a:latin typeface="+mn-lt"/>
        <a:ea typeface="+mn-ea"/>
        <a:cs typeface="+mn-cs"/>
      </a:defRPr>
    </a:lvl8pPr>
    <a:lvl9pPr marL="1951695" algn="l" defTabSz="487924" rtl="0" eaLnBrk="1" latinLnBrk="0" hangingPunct="1">
      <a:defRPr sz="6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6763" y="2514600"/>
            <a:ext cx="4695825" cy="67833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4EEB56-BCA5-684F-88D0-DE52578AC918}" type="slidenum">
              <a:rPr lang="en-US" smtClean="0"/>
              <a:t>1</a:t>
            </a:fld>
            <a:endParaRPr lang="en-US"/>
          </a:p>
        </p:txBody>
      </p:sp>
    </p:spTree>
    <p:extLst>
      <p:ext uri="{BB962C8B-B14F-4D97-AF65-F5344CB8AC3E}">
        <p14:creationId xmlns:p14="http://schemas.microsoft.com/office/powerpoint/2010/main" val="3246358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1" y="1621192"/>
            <a:ext cx="5143500" cy="3448755"/>
          </a:xfrm>
        </p:spPr>
        <p:txBody>
          <a:bodyPr anchor="b"/>
          <a:lstStyle>
            <a:lvl1pPr algn="ctr">
              <a:defRPr sz="2742"/>
            </a:lvl1pPr>
          </a:lstStyle>
          <a:p>
            <a:r>
              <a:rPr lang="en-US"/>
              <a:t>Click to edit Master title style</a:t>
            </a:r>
          </a:p>
        </p:txBody>
      </p:sp>
      <p:sp>
        <p:nvSpPr>
          <p:cNvPr id="3" name="Subtitle 2"/>
          <p:cNvSpPr>
            <a:spLocks noGrp="1"/>
          </p:cNvSpPr>
          <p:nvPr>
            <p:ph type="subTitle" idx="1"/>
          </p:nvPr>
        </p:nvSpPr>
        <p:spPr>
          <a:xfrm>
            <a:off x="857251" y="5202945"/>
            <a:ext cx="5143500" cy="2391656"/>
          </a:xfrm>
        </p:spPr>
        <p:txBody>
          <a:bodyPr/>
          <a:lstStyle>
            <a:lvl1pPr marL="0" indent="0" algn="ctr">
              <a:buNone/>
              <a:defRPr sz="1097"/>
            </a:lvl1pPr>
            <a:lvl2pPr marL="208945" indent="0" algn="ctr">
              <a:buNone/>
              <a:defRPr sz="914"/>
            </a:lvl2pPr>
            <a:lvl3pPr marL="417890" indent="0" algn="ctr">
              <a:buNone/>
              <a:defRPr sz="823"/>
            </a:lvl3pPr>
            <a:lvl4pPr marL="626835" indent="0" algn="ctr">
              <a:buNone/>
              <a:defRPr sz="731"/>
            </a:lvl4pPr>
            <a:lvl5pPr marL="835780" indent="0" algn="ctr">
              <a:buNone/>
              <a:defRPr sz="731"/>
            </a:lvl5pPr>
            <a:lvl6pPr marL="1044725" indent="0" algn="ctr">
              <a:buNone/>
              <a:defRPr sz="731"/>
            </a:lvl6pPr>
            <a:lvl7pPr marL="1253670" indent="0" algn="ctr">
              <a:buNone/>
              <a:defRPr sz="731"/>
            </a:lvl7pPr>
            <a:lvl8pPr marL="1462615" indent="0" algn="ctr">
              <a:buNone/>
              <a:defRPr sz="731"/>
            </a:lvl8pPr>
            <a:lvl9pPr marL="1671560" indent="0" algn="ctr">
              <a:buNone/>
              <a:defRPr sz="731"/>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22085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7/22/2025</a:t>
            </a:fld>
            <a:endParaRPr lang="en-US"/>
          </a:p>
        </p:txBody>
      </p:sp>
      <p:sp>
        <p:nvSpPr>
          <p:cNvPr id="5" name="Footer Placeholder 4"/>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989906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7/22/2025</a:t>
            </a:fld>
            <a:endParaRPr lang="en-US"/>
          </a:p>
        </p:txBody>
      </p:sp>
      <p:sp>
        <p:nvSpPr>
          <p:cNvPr id="5" name="Footer Placeholder 4"/>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145711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981381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3"/>
            <a:ext cx="5915025" cy="4120620"/>
          </a:xfrm>
        </p:spPr>
        <p:txBody>
          <a:bodyPr anchor="b"/>
          <a:lstStyle>
            <a:lvl1pPr>
              <a:defRPr sz="2742"/>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097">
                <a:solidFill>
                  <a:schemeClr val="tx1">
                    <a:tint val="75000"/>
                  </a:schemeClr>
                </a:solidFill>
              </a:defRPr>
            </a:lvl1pPr>
            <a:lvl2pPr marL="208945" indent="0">
              <a:buNone/>
              <a:defRPr sz="914">
                <a:solidFill>
                  <a:schemeClr val="tx1">
                    <a:tint val="75000"/>
                  </a:schemeClr>
                </a:solidFill>
              </a:defRPr>
            </a:lvl2pPr>
            <a:lvl3pPr marL="417890" indent="0">
              <a:buNone/>
              <a:defRPr sz="823">
                <a:solidFill>
                  <a:schemeClr val="tx1">
                    <a:tint val="75000"/>
                  </a:schemeClr>
                </a:solidFill>
              </a:defRPr>
            </a:lvl3pPr>
            <a:lvl4pPr marL="626835" indent="0">
              <a:buNone/>
              <a:defRPr sz="731">
                <a:solidFill>
                  <a:schemeClr val="tx1">
                    <a:tint val="75000"/>
                  </a:schemeClr>
                </a:solidFill>
              </a:defRPr>
            </a:lvl4pPr>
            <a:lvl5pPr marL="835780" indent="0">
              <a:buNone/>
              <a:defRPr sz="731">
                <a:solidFill>
                  <a:schemeClr val="tx1">
                    <a:tint val="75000"/>
                  </a:schemeClr>
                </a:solidFill>
              </a:defRPr>
            </a:lvl5pPr>
            <a:lvl6pPr marL="1044725" indent="0">
              <a:buNone/>
              <a:defRPr sz="731">
                <a:solidFill>
                  <a:schemeClr val="tx1">
                    <a:tint val="75000"/>
                  </a:schemeClr>
                </a:solidFill>
              </a:defRPr>
            </a:lvl6pPr>
            <a:lvl7pPr marL="1253670" indent="0">
              <a:buNone/>
              <a:defRPr sz="731">
                <a:solidFill>
                  <a:schemeClr val="tx1">
                    <a:tint val="75000"/>
                  </a:schemeClr>
                </a:solidFill>
              </a:defRPr>
            </a:lvl7pPr>
            <a:lvl8pPr marL="1462615" indent="0">
              <a:buNone/>
              <a:defRPr sz="731">
                <a:solidFill>
                  <a:schemeClr val="tx1">
                    <a:tint val="75000"/>
                  </a:schemeClr>
                </a:solidFill>
              </a:defRPr>
            </a:lvl8pPr>
            <a:lvl9pPr marL="1671560" indent="0">
              <a:buNone/>
              <a:defRPr sz="73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7/22/2025</a:t>
            </a:fld>
            <a:endParaRPr lang="en-US"/>
          </a:p>
        </p:txBody>
      </p:sp>
      <p:sp>
        <p:nvSpPr>
          <p:cNvPr id="5" name="Footer Placeholder 4"/>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419723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5"/>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2" y="2637015"/>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377129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4"/>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097" b="1"/>
            </a:lvl1pPr>
            <a:lvl2pPr marL="208945" indent="0">
              <a:buNone/>
              <a:defRPr sz="914" b="1"/>
            </a:lvl2pPr>
            <a:lvl3pPr marL="417890" indent="0">
              <a:buNone/>
              <a:defRPr sz="823" b="1"/>
            </a:lvl3pPr>
            <a:lvl4pPr marL="626835" indent="0">
              <a:buNone/>
              <a:defRPr sz="731" b="1"/>
            </a:lvl4pPr>
            <a:lvl5pPr marL="835780" indent="0">
              <a:buNone/>
              <a:defRPr sz="731" b="1"/>
            </a:lvl5pPr>
            <a:lvl6pPr marL="1044725" indent="0">
              <a:buNone/>
              <a:defRPr sz="731" b="1"/>
            </a:lvl6pPr>
            <a:lvl7pPr marL="1253670" indent="0">
              <a:buNone/>
              <a:defRPr sz="731" b="1"/>
            </a:lvl7pPr>
            <a:lvl8pPr marL="1462615" indent="0">
              <a:buNone/>
              <a:defRPr sz="731" b="1"/>
            </a:lvl8pPr>
            <a:lvl9pPr marL="1671560" indent="0">
              <a:buNone/>
              <a:defRPr sz="731"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097" b="1"/>
            </a:lvl1pPr>
            <a:lvl2pPr marL="208945" indent="0">
              <a:buNone/>
              <a:defRPr sz="914" b="1"/>
            </a:lvl2pPr>
            <a:lvl3pPr marL="417890" indent="0">
              <a:buNone/>
              <a:defRPr sz="823" b="1"/>
            </a:lvl3pPr>
            <a:lvl4pPr marL="626835" indent="0">
              <a:buNone/>
              <a:defRPr sz="731" b="1"/>
            </a:lvl4pPr>
            <a:lvl5pPr marL="835780" indent="0">
              <a:buNone/>
              <a:defRPr sz="731" b="1"/>
            </a:lvl5pPr>
            <a:lvl6pPr marL="1044725" indent="0">
              <a:buNone/>
              <a:defRPr sz="731" b="1"/>
            </a:lvl6pPr>
            <a:lvl7pPr marL="1253670" indent="0">
              <a:buNone/>
              <a:defRPr sz="731" b="1"/>
            </a:lvl7pPr>
            <a:lvl8pPr marL="1462615" indent="0">
              <a:buNone/>
              <a:defRPr sz="731" b="1"/>
            </a:lvl8pPr>
            <a:lvl9pPr marL="1671560" indent="0">
              <a:buNone/>
              <a:defRPr sz="731"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7/22/2025</a:t>
            </a:fld>
            <a:endParaRPr lang="en-US"/>
          </a:p>
        </p:txBody>
      </p:sp>
      <p:sp>
        <p:nvSpPr>
          <p:cNvPr id="8" name="Footer Placeholder 7"/>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9" name="Slide Number Placeholder 8"/>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2269113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7/22/2025</a:t>
            </a:fld>
            <a:endParaRPr lang="en-US"/>
          </a:p>
        </p:txBody>
      </p:sp>
      <p:sp>
        <p:nvSpPr>
          <p:cNvPr id="4" name="Footer Placeholder 3"/>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5" name="Slide Number Placeholder 4"/>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2936644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7/22/2025</a:t>
            </a:fld>
            <a:endParaRPr lang="en-US"/>
          </a:p>
        </p:txBody>
      </p:sp>
      <p:sp>
        <p:nvSpPr>
          <p:cNvPr id="3" name="Footer Placeholder 2"/>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4" name="Slide Number Placeholder 3"/>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178406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0"/>
            <a:ext cx="2211883" cy="2311400"/>
          </a:xfrm>
        </p:spPr>
        <p:txBody>
          <a:bodyPr anchor="b"/>
          <a:lstStyle>
            <a:lvl1pPr>
              <a:defRPr sz="1462"/>
            </a:lvl1pPr>
          </a:lstStyle>
          <a:p>
            <a:r>
              <a:rPr lang="en-US"/>
              <a:t>Click to edit Master title style</a:t>
            </a:r>
          </a:p>
        </p:txBody>
      </p:sp>
      <p:sp>
        <p:nvSpPr>
          <p:cNvPr id="3" name="Content Placeholder 2"/>
          <p:cNvSpPr>
            <a:spLocks noGrp="1"/>
          </p:cNvSpPr>
          <p:nvPr>
            <p:ph idx="1"/>
          </p:nvPr>
        </p:nvSpPr>
        <p:spPr>
          <a:xfrm>
            <a:off x="2915544" y="1426282"/>
            <a:ext cx="3471863" cy="7039681"/>
          </a:xfrm>
        </p:spPr>
        <p:txBody>
          <a:bodyPr/>
          <a:lstStyle>
            <a:lvl1pPr>
              <a:defRPr sz="1462"/>
            </a:lvl1pPr>
            <a:lvl2pPr>
              <a:defRPr sz="1280"/>
            </a:lvl2pPr>
            <a:lvl3pPr>
              <a:defRPr sz="1097"/>
            </a:lvl3pPr>
            <a:lvl4pPr>
              <a:defRPr sz="914"/>
            </a:lvl4pPr>
            <a:lvl5pPr>
              <a:defRPr sz="914"/>
            </a:lvl5pPr>
            <a:lvl6pPr>
              <a:defRPr sz="914"/>
            </a:lvl6pPr>
            <a:lvl7pPr>
              <a:defRPr sz="914"/>
            </a:lvl7pPr>
            <a:lvl8pPr>
              <a:defRPr sz="914"/>
            </a:lvl8pPr>
            <a:lvl9pPr>
              <a:defRPr sz="91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2" y="2971801"/>
            <a:ext cx="2211883" cy="5505627"/>
          </a:xfrm>
        </p:spPr>
        <p:txBody>
          <a:bodyPr/>
          <a:lstStyle>
            <a:lvl1pPr marL="0" indent="0">
              <a:buNone/>
              <a:defRPr sz="731"/>
            </a:lvl1pPr>
            <a:lvl2pPr marL="208945" indent="0">
              <a:buNone/>
              <a:defRPr sz="640"/>
            </a:lvl2pPr>
            <a:lvl3pPr marL="417890" indent="0">
              <a:buNone/>
              <a:defRPr sz="548"/>
            </a:lvl3pPr>
            <a:lvl4pPr marL="626835" indent="0">
              <a:buNone/>
              <a:defRPr sz="457"/>
            </a:lvl4pPr>
            <a:lvl5pPr marL="835780" indent="0">
              <a:buNone/>
              <a:defRPr sz="457"/>
            </a:lvl5pPr>
            <a:lvl6pPr marL="1044725" indent="0">
              <a:buNone/>
              <a:defRPr sz="457"/>
            </a:lvl6pPr>
            <a:lvl7pPr marL="1253670" indent="0">
              <a:buNone/>
              <a:defRPr sz="457"/>
            </a:lvl7pPr>
            <a:lvl8pPr marL="1462615" indent="0">
              <a:buNone/>
              <a:defRPr sz="457"/>
            </a:lvl8pPr>
            <a:lvl9pPr marL="1671560" indent="0">
              <a:buNone/>
              <a:defRPr sz="457"/>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7/22/2025</a:t>
            </a:fld>
            <a:endParaRPr lang="en-US"/>
          </a:p>
        </p:txBody>
      </p:sp>
      <p:sp>
        <p:nvSpPr>
          <p:cNvPr id="6" name="Footer Placeholder 5"/>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7" name="Slide Number Placeholder 6"/>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551659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0"/>
            <a:ext cx="2211883" cy="2311400"/>
          </a:xfrm>
        </p:spPr>
        <p:txBody>
          <a:bodyPr anchor="b"/>
          <a:lstStyle>
            <a:lvl1pPr>
              <a:defRPr sz="1462"/>
            </a:lvl1pPr>
          </a:lstStyle>
          <a:p>
            <a:r>
              <a:rPr lang="en-US"/>
              <a:t>Click to edit Master title style</a:t>
            </a:r>
          </a:p>
        </p:txBody>
      </p:sp>
      <p:sp>
        <p:nvSpPr>
          <p:cNvPr id="3" name="Picture Placeholder 2"/>
          <p:cNvSpPr>
            <a:spLocks noGrp="1" noChangeAspect="1"/>
          </p:cNvSpPr>
          <p:nvPr>
            <p:ph type="pic" idx="1"/>
          </p:nvPr>
        </p:nvSpPr>
        <p:spPr>
          <a:xfrm>
            <a:off x="2915544" y="1426282"/>
            <a:ext cx="3471863" cy="7039681"/>
          </a:xfrm>
        </p:spPr>
        <p:txBody>
          <a:bodyPr anchor="t"/>
          <a:lstStyle>
            <a:lvl1pPr marL="0" indent="0">
              <a:buNone/>
              <a:defRPr sz="1462"/>
            </a:lvl1pPr>
            <a:lvl2pPr marL="208945" indent="0">
              <a:buNone/>
              <a:defRPr sz="1280"/>
            </a:lvl2pPr>
            <a:lvl3pPr marL="417890" indent="0">
              <a:buNone/>
              <a:defRPr sz="1097"/>
            </a:lvl3pPr>
            <a:lvl4pPr marL="626835" indent="0">
              <a:buNone/>
              <a:defRPr sz="914"/>
            </a:lvl4pPr>
            <a:lvl5pPr marL="835780" indent="0">
              <a:buNone/>
              <a:defRPr sz="914"/>
            </a:lvl5pPr>
            <a:lvl6pPr marL="1044725" indent="0">
              <a:buNone/>
              <a:defRPr sz="914"/>
            </a:lvl6pPr>
            <a:lvl7pPr marL="1253670" indent="0">
              <a:buNone/>
              <a:defRPr sz="914"/>
            </a:lvl7pPr>
            <a:lvl8pPr marL="1462615" indent="0">
              <a:buNone/>
              <a:defRPr sz="914"/>
            </a:lvl8pPr>
            <a:lvl9pPr marL="1671560" indent="0">
              <a:buNone/>
              <a:defRPr sz="914"/>
            </a:lvl9pPr>
          </a:lstStyle>
          <a:p>
            <a:r>
              <a:rPr lang="en-US"/>
              <a:t>Click icon to add picture</a:t>
            </a:r>
          </a:p>
        </p:txBody>
      </p:sp>
      <p:sp>
        <p:nvSpPr>
          <p:cNvPr id="4" name="Text Placeholder 3"/>
          <p:cNvSpPr>
            <a:spLocks noGrp="1"/>
          </p:cNvSpPr>
          <p:nvPr>
            <p:ph type="body" sz="half" idx="2"/>
          </p:nvPr>
        </p:nvSpPr>
        <p:spPr>
          <a:xfrm>
            <a:off x="472382" y="2971801"/>
            <a:ext cx="2211883" cy="5505627"/>
          </a:xfrm>
        </p:spPr>
        <p:txBody>
          <a:bodyPr/>
          <a:lstStyle>
            <a:lvl1pPr marL="0" indent="0">
              <a:buNone/>
              <a:defRPr sz="731"/>
            </a:lvl1pPr>
            <a:lvl2pPr marL="208945" indent="0">
              <a:buNone/>
              <a:defRPr sz="640"/>
            </a:lvl2pPr>
            <a:lvl3pPr marL="417890" indent="0">
              <a:buNone/>
              <a:defRPr sz="548"/>
            </a:lvl3pPr>
            <a:lvl4pPr marL="626835" indent="0">
              <a:buNone/>
              <a:defRPr sz="457"/>
            </a:lvl4pPr>
            <a:lvl5pPr marL="835780" indent="0">
              <a:buNone/>
              <a:defRPr sz="457"/>
            </a:lvl5pPr>
            <a:lvl6pPr marL="1044725" indent="0">
              <a:buNone/>
              <a:defRPr sz="457"/>
            </a:lvl6pPr>
            <a:lvl7pPr marL="1253670" indent="0">
              <a:buNone/>
              <a:defRPr sz="457"/>
            </a:lvl7pPr>
            <a:lvl8pPr marL="1462615" indent="0">
              <a:buNone/>
              <a:defRPr sz="457"/>
            </a:lvl8pPr>
            <a:lvl9pPr marL="1671560" indent="0">
              <a:buNone/>
              <a:defRPr sz="457"/>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7/22/2025</a:t>
            </a:fld>
            <a:endParaRPr lang="en-US"/>
          </a:p>
        </p:txBody>
      </p:sp>
      <p:sp>
        <p:nvSpPr>
          <p:cNvPr id="6" name="Footer Placeholder 5"/>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7" name="Slide Number Placeholder 6"/>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49477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5"/>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548">
                <a:solidFill>
                  <a:schemeClr val="tx1">
                    <a:tint val="75000"/>
                  </a:schemeClr>
                </a:solidFill>
                <a:latin typeface="Calibri" panose="020F0502020204030204" pitchFamily="34" charset="0"/>
                <a:cs typeface="Calibri" panose="020F0502020204030204" pitchFamily="34" charset="0"/>
              </a:defRPr>
            </a:lvl1pPr>
          </a:lstStyle>
          <a:p>
            <a:fld id="{1D8BD707-D9CF-40AE-B4C6-C98DA3205C09}" type="datetimeFigureOut">
              <a:rPr lang="en-US" smtClean="0"/>
              <a:pPr/>
              <a:t>7/22/2025</a:t>
            </a:fld>
            <a:endParaRPr lang="en-US"/>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548">
                <a:solidFill>
                  <a:schemeClr val="tx1">
                    <a:tint val="75000"/>
                  </a:schemeClr>
                </a:solidFill>
                <a:latin typeface="Calibri" panose="020F0502020204030204" pitchFamily="34" charset="0"/>
                <a:cs typeface="Calibri" panose="020F0502020204030204" pitchFamily="34" charset="0"/>
              </a:defRPr>
            </a:lvl1pPr>
          </a:lstStyle>
          <a:p>
            <a:endParaRPr lang="en-GB"/>
          </a:p>
        </p:txBody>
      </p:sp>
      <p:sp>
        <p:nvSpPr>
          <p:cNvPr id="6" name="Slide Number Placeholder 5"/>
          <p:cNvSpPr>
            <a:spLocks noGrp="1"/>
          </p:cNvSpPr>
          <p:nvPr>
            <p:ph type="sldNum" sz="quarter" idx="4"/>
          </p:nvPr>
        </p:nvSpPr>
        <p:spPr>
          <a:xfrm>
            <a:off x="4843462" y="9181395"/>
            <a:ext cx="1543050" cy="527403"/>
          </a:xfrm>
          <a:prstGeom prst="rect">
            <a:avLst/>
          </a:prstGeom>
        </p:spPr>
        <p:txBody>
          <a:bodyPr vert="horz" lIns="91440" tIns="45720" rIns="91440" bIns="45720" rtlCol="0" anchor="ctr"/>
          <a:lstStyle>
            <a:lvl1pPr algn="r">
              <a:defRPr sz="548">
                <a:solidFill>
                  <a:schemeClr val="tx1">
                    <a:tint val="75000"/>
                  </a:schemeClr>
                </a:solidFill>
                <a:latin typeface="Calibri" panose="020F0502020204030204" pitchFamily="34" charset="0"/>
                <a:cs typeface="Calibri" panose="020F0502020204030204" pitchFamily="34" charset="0"/>
              </a:defRPr>
            </a:lvl1pPr>
          </a:lstStyle>
          <a:p>
            <a:fld id="{B6F15528-21DE-4FAA-801E-634DDDAF4B2B}" type="slidenum">
              <a:rPr lang="en-GB" smtClean="0"/>
              <a:pPr/>
              <a:t>‹#›</a:t>
            </a:fld>
            <a:endParaRPr lang="en-GB"/>
          </a:p>
        </p:txBody>
      </p:sp>
      <p:pic>
        <p:nvPicPr>
          <p:cNvPr id="7" name="Picture 6">
            <a:extLst>
              <a:ext uri="{FF2B5EF4-FFF2-40B4-BE49-F238E27FC236}">
                <a16:creationId xmlns:a16="http://schemas.microsoft.com/office/drawing/2014/main" id="{15D0A0B7-B72F-0645-9E36-A4A9FEF7E163}"/>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p:blipFill>
        <p:spPr>
          <a:xfrm>
            <a:off x="-3558" y="-4848"/>
            <a:ext cx="6857974" cy="152242"/>
          </a:xfrm>
          <a:prstGeom prst="rect">
            <a:avLst/>
          </a:prstGeom>
        </p:spPr>
      </p:pic>
    </p:spTree>
    <p:extLst>
      <p:ext uri="{BB962C8B-B14F-4D97-AF65-F5344CB8AC3E}">
        <p14:creationId xmlns:p14="http://schemas.microsoft.com/office/powerpoint/2010/main" val="1694084067"/>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417890" rtl="0" eaLnBrk="1" latinLnBrk="0" hangingPunct="1">
        <a:lnSpc>
          <a:spcPct val="90000"/>
        </a:lnSpc>
        <a:spcBef>
          <a:spcPct val="0"/>
        </a:spcBef>
        <a:buNone/>
        <a:defRPr sz="2011" b="1" i="0" kern="1200">
          <a:solidFill>
            <a:srgbClr val="142A33"/>
          </a:solidFill>
          <a:latin typeface="Calibri" panose="020F0502020204030204" pitchFamily="34" charset="0"/>
          <a:ea typeface="Calibri" panose="020F0502020204030204" pitchFamily="34" charset="0"/>
          <a:cs typeface="Calibri" panose="020F0502020204030204" pitchFamily="34" charset="0"/>
        </a:defRPr>
      </a:lvl1pPr>
    </p:titleStyle>
    <p:bodyStyle>
      <a:lvl1pPr marL="104473" indent="-104473" algn="l" defTabSz="417890" rtl="0" eaLnBrk="1" latinLnBrk="0" hangingPunct="1">
        <a:lnSpc>
          <a:spcPct val="90000"/>
        </a:lnSpc>
        <a:spcBef>
          <a:spcPts val="457"/>
        </a:spcBef>
        <a:buFont typeface="Arial" panose="020B0604020202020204" pitchFamily="34" charset="0"/>
        <a:buChar char="•"/>
        <a:defRPr sz="1280" kern="1200">
          <a:solidFill>
            <a:srgbClr val="142A33"/>
          </a:solidFill>
          <a:latin typeface="Calibri" panose="020F0502020204030204" pitchFamily="34" charset="0"/>
          <a:ea typeface="Calibri" panose="020F0502020204030204" pitchFamily="34" charset="0"/>
          <a:cs typeface="Calibri" panose="020F0502020204030204" pitchFamily="34" charset="0"/>
        </a:defRPr>
      </a:lvl1pPr>
      <a:lvl2pPr marL="313417" indent="-104473" algn="l" defTabSz="417890" rtl="0" eaLnBrk="1" latinLnBrk="0" hangingPunct="1">
        <a:lnSpc>
          <a:spcPct val="90000"/>
        </a:lnSpc>
        <a:spcBef>
          <a:spcPts val="229"/>
        </a:spcBef>
        <a:buFont typeface="Arial" panose="020B0604020202020204" pitchFamily="34" charset="0"/>
        <a:buChar char="•"/>
        <a:defRPr sz="1097" kern="1200">
          <a:solidFill>
            <a:srgbClr val="142A33"/>
          </a:solidFill>
          <a:latin typeface="Calibri" panose="020F0502020204030204" pitchFamily="34" charset="0"/>
          <a:ea typeface="Calibri" panose="020F0502020204030204" pitchFamily="34" charset="0"/>
          <a:cs typeface="Calibri" panose="020F0502020204030204" pitchFamily="34" charset="0"/>
        </a:defRPr>
      </a:lvl2pPr>
      <a:lvl3pPr marL="522363" indent="-104473" algn="l" defTabSz="417890" rtl="0" eaLnBrk="1" latinLnBrk="0" hangingPunct="1">
        <a:lnSpc>
          <a:spcPct val="90000"/>
        </a:lnSpc>
        <a:spcBef>
          <a:spcPts val="229"/>
        </a:spcBef>
        <a:buFont typeface="Arial" panose="020B0604020202020204" pitchFamily="34" charset="0"/>
        <a:buChar char="•"/>
        <a:defRPr sz="914" kern="1200">
          <a:solidFill>
            <a:srgbClr val="142A33"/>
          </a:solidFill>
          <a:latin typeface="Calibri" panose="020F0502020204030204" pitchFamily="34" charset="0"/>
          <a:ea typeface="Calibri" panose="020F0502020204030204" pitchFamily="34" charset="0"/>
          <a:cs typeface="Calibri" panose="020F0502020204030204" pitchFamily="34" charset="0"/>
        </a:defRPr>
      </a:lvl3pPr>
      <a:lvl4pPr marL="731308" indent="-104473" algn="l" defTabSz="417890" rtl="0" eaLnBrk="1" latinLnBrk="0" hangingPunct="1">
        <a:lnSpc>
          <a:spcPct val="90000"/>
        </a:lnSpc>
        <a:spcBef>
          <a:spcPts val="229"/>
        </a:spcBef>
        <a:buFont typeface="Arial" panose="020B0604020202020204" pitchFamily="34" charset="0"/>
        <a:buChar char="•"/>
        <a:defRPr sz="823" kern="1200">
          <a:solidFill>
            <a:srgbClr val="142A33"/>
          </a:solidFill>
          <a:latin typeface="Calibri" panose="020F0502020204030204" pitchFamily="34" charset="0"/>
          <a:ea typeface="Calibri" panose="020F0502020204030204" pitchFamily="34" charset="0"/>
          <a:cs typeface="Calibri" panose="020F0502020204030204" pitchFamily="34" charset="0"/>
        </a:defRPr>
      </a:lvl4pPr>
      <a:lvl5pPr marL="940252" indent="-104473" algn="l" defTabSz="417890" rtl="0" eaLnBrk="1" latinLnBrk="0" hangingPunct="1">
        <a:lnSpc>
          <a:spcPct val="90000"/>
        </a:lnSpc>
        <a:spcBef>
          <a:spcPts val="229"/>
        </a:spcBef>
        <a:buFont typeface="Arial" panose="020B0604020202020204" pitchFamily="34" charset="0"/>
        <a:buChar char="•"/>
        <a:defRPr sz="823" kern="1200">
          <a:solidFill>
            <a:srgbClr val="142A33"/>
          </a:solidFill>
          <a:latin typeface="Calibri" panose="020F0502020204030204" pitchFamily="34" charset="0"/>
          <a:ea typeface="Calibri" panose="020F0502020204030204" pitchFamily="34" charset="0"/>
          <a:cs typeface="Calibri" panose="020F0502020204030204" pitchFamily="34" charset="0"/>
        </a:defRPr>
      </a:lvl5pPr>
      <a:lvl6pPr marL="1149197"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6pPr>
      <a:lvl7pPr marL="1358142"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7pPr>
      <a:lvl8pPr marL="1567088"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8pPr>
      <a:lvl9pPr marL="1776033"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9pPr>
    </p:bodyStyle>
    <p:otherStyle>
      <a:defPPr>
        <a:defRPr lang="en-US"/>
      </a:defPPr>
      <a:lvl1pPr marL="0" algn="l" defTabSz="417890" rtl="0" eaLnBrk="1" latinLnBrk="0" hangingPunct="1">
        <a:defRPr sz="823" kern="1200">
          <a:solidFill>
            <a:schemeClr val="tx1"/>
          </a:solidFill>
          <a:latin typeface="+mn-lt"/>
          <a:ea typeface="+mn-ea"/>
          <a:cs typeface="+mn-cs"/>
        </a:defRPr>
      </a:lvl1pPr>
      <a:lvl2pPr marL="208945" algn="l" defTabSz="417890" rtl="0" eaLnBrk="1" latinLnBrk="0" hangingPunct="1">
        <a:defRPr sz="823" kern="1200">
          <a:solidFill>
            <a:schemeClr val="tx1"/>
          </a:solidFill>
          <a:latin typeface="+mn-lt"/>
          <a:ea typeface="+mn-ea"/>
          <a:cs typeface="+mn-cs"/>
        </a:defRPr>
      </a:lvl2pPr>
      <a:lvl3pPr marL="417890" algn="l" defTabSz="417890" rtl="0" eaLnBrk="1" latinLnBrk="0" hangingPunct="1">
        <a:defRPr sz="823" kern="1200">
          <a:solidFill>
            <a:schemeClr val="tx1"/>
          </a:solidFill>
          <a:latin typeface="+mn-lt"/>
          <a:ea typeface="+mn-ea"/>
          <a:cs typeface="+mn-cs"/>
        </a:defRPr>
      </a:lvl3pPr>
      <a:lvl4pPr marL="626835" algn="l" defTabSz="417890" rtl="0" eaLnBrk="1" latinLnBrk="0" hangingPunct="1">
        <a:defRPr sz="823" kern="1200">
          <a:solidFill>
            <a:schemeClr val="tx1"/>
          </a:solidFill>
          <a:latin typeface="+mn-lt"/>
          <a:ea typeface="+mn-ea"/>
          <a:cs typeface="+mn-cs"/>
        </a:defRPr>
      </a:lvl4pPr>
      <a:lvl5pPr marL="835780" algn="l" defTabSz="417890" rtl="0" eaLnBrk="1" latinLnBrk="0" hangingPunct="1">
        <a:defRPr sz="823" kern="1200">
          <a:solidFill>
            <a:schemeClr val="tx1"/>
          </a:solidFill>
          <a:latin typeface="+mn-lt"/>
          <a:ea typeface="+mn-ea"/>
          <a:cs typeface="+mn-cs"/>
        </a:defRPr>
      </a:lvl5pPr>
      <a:lvl6pPr marL="1044725" algn="l" defTabSz="417890" rtl="0" eaLnBrk="1" latinLnBrk="0" hangingPunct="1">
        <a:defRPr sz="823" kern="1200">
          <a:solidFill>
            <a:schemeClr val="tx1"/>
          </a:solidFill>
          <a:latin typeface="+mn-lt"/>
          <a:ea typeface="+mn-ea"/>
          <a:cs typeface="+mn-cs"/>
        </a:defRPr>
      </a:lvl6pPr>
      <a:lvl7pPr marL="1253670" algn="l" defTabSz="417890" rtl="0" eaLnBrk="1" latinLnBrk="0" hangingPunct="1">
        <a:defRPr sz="823" kern="1200">
          <a:solidFill>
            <a:schemeClr val="tx1"/>
          </a:solidFill>
          <a:latin typeface="+mn-lt"/>
          <a:ea typeface="+mn-ea"/>
          <a:cs typeface="+mn-cs"/>
        </a:defRPr>
      </a:lvl7pPr>
      <a:lvl8pPr marL="1462615" algn="l" defTabSz="417890" rtl="0" eaLnBrk="1" latinLnBrk="0" hangingPunct="1">
        <a:defRPr sz="823" kern="1200">
          <a:solidFill>
            <a:schemeClr val="tx1"/>
          </a:solidFill>
          <a:latin typeface="+mn-lt"/>
          <a:ea typeface="+mn-ea"/>
          <a:cs typeface="+mn-cs"/>
        </a:defRPr>
      </a:lvl8pPr>
      <a:lvl9pPr marL="1671560" algn="l" defTabSz="417890" rtl="0" eaLnBrk="1" latinLnBrk="0" hangingPunct="1">
        <a:defRPr sz="8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Music_genre" TargetMode="External"/><Relationship Id="rId2" Type="http://schemas.openxmlformats.org/officeDocument/2006/relationships/hyperlink" Target="https://en.wikipedia.org/wiki/Brazil" TargetMode="External"/><Relationship Id="rId1" Type="http://schemas.openxmlformats.org/officeDocument/2006/relationships/slideLayout" Target="../slideLayouts/slideLayout7.xml"/><Relationship Id="rId4" Type="http://schemas.openxmlformats.org/officeDocument/2006/relationships/hyperlink" Target="https://en.wikipedia.org/wiki/Afro-Brazilian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103598" y="4844411"/>
            <a:ext cx="2811193" cy="799532"/>
          </a:xfrm>
          <a:prstGeom prst="rect">
            <a:avLst/>
          </a:prstGeom>
        </p:spPr>
        <p:txBody>
          <a:bodyPr vert="horz" wrap="square" lIns="0" tIns="4400" rIns="0" bIns="0" rtlCol="0" anchor="ctr">
            <a:spAutoFit/>
          </a:bodyPr>
          <a:lstStyle/>
          <a:p>
            <a:pPr marL="3520">
              <a:lnSpc>
                <a:spcPts val="3075"/>
              </a:lnSpc>
              <a:spcBef>
                <a:spcPts val="34"/>
              </a:spcBef>
            </a:pPr>
            <a:r>
              <a:rPr sz="2993" spc="-79">
                <a:solidFill>
                  <a:schemeClr val="bg1"/>
                </a:solidFill>
              </a:rPr>
              <a:t>Here</a:t>
            </a:r>
            <a:r>
              <a:rPr sz="2924" spc="-79">
                <a:solidFill>
                  <a:schemeClr val="bg1"/>
                </a:solidFill>
              </a:rPr>
              <a:t>’</a:t>
            </a:r>
            <a:r>
              <a:rPr sz="2993" spc="-79">
                <a:solidFill>
                  <a:schemeClr val="bg1"/>
                </a:solidFill>
              </a:rPr>
              <a:t>s</a:t>
            </a:r>
            <a:r>
              <a:rPr sz="2993" spc="-109">
                <a:solidFill>
                  <a:schemeClr val="bg1"/>
                </a:solidFill>
              </a:rPr>
              <a:t> </a:t>
            </a:r>
            <a:r>
              <a:rPr sz="2993" spc="157">
                <a:solidFill>
                  <a:schemeClr val="bg1"/>
                </a:solidFill>
              </a:rPr>
              <a:t>a</a:t>
            </a:r>
            <a:endParaRPr sz="2993">
              <a:solidFill>
                <a:schemeClr val="bg1"/>
              </a:solidFill>
            </a:endParaRPr>
          </a:p>
          <a:p>
            <a:pPr marL="3520">
              <a:lnSpc>
                <a:spcPts val="3075"/>
              </a:lnSpc>
            </a:pPr>
            <a:r>
              <a:rPr sz="2993" spc="25">
                <a:solidFill>
                  <a:schemeClr val="bg1"/>
                </a:solidFill>
              </a:rPr>
              <a:t>Bold</a:t>
            </a:r>
            <a:r>
              <a:rPr sz="2993" spc="-125">
                <a:solidFill>
                  <a:schemeClr val="bg1"/>
                </a:solidFill>
              </a:rPr>
              <a:t> </a:t>
            </a:r>
            <a:r>
              <a:rPr sz="2993" spc="28">
                <a:solidFill>
                  <a:schemeClr val="bg1"/>
                </a:solidFill>
              </a:rPr>
              <a:t>Headline</a:t>
            </a:r>
            <a:r>
              <a:rPr sz="2924" spc="28">
                <a:solidFill>
                  <a:schemeClr val="bg1"/>
                </a:solidFill>
              </a:rPr>
              <a:t>.</a:t>
            </a:r>
            <a:endParaRPr sz="2924">
              <a:solidFill>
                <a:schemeClr val="bg1"/>
              </a:solidFill>
            </a:endParaRPr>
          </a:p>
        </p:txBody>
      </p:sp>
      <p:sp>
        <p:nvSpPr>
          <p:cNvPr id="8" name="object 8"/>
          <p:cNvSpPr txBox="1"/>
          <p:nvPr/>
        </p:nvSpPr>
        <p:spPr>
          <a:xfrm>
            <a:off x="1103598" y="5950030"/>
            <a:ext cx="1902975" cy="213958"/>
          </a:xfrm>
          <a:prstGeom prst="rect">
            <a:avLst/>
          </a:prstGeom>
        </p:spPr>
        <p:txBody>
          <a:bodyPr vert="horz" wrap="square" lIns="0" tIns="4752" rIns="0" bIns="0" rtlCol="0">
            <a:spAutoFit/>
          </a:bodyPr>
          <a:lstStyle/>
          <a:p>
            <a:pPr marL="3520">
              <a:spcBef>
                <a:spcPts val="37"/>
              </a:spcBef>
            </a:pPr>
            <a:r>
              <a:rPr sz="776" b="1" spc="-15">
                <a:solidFill>
                  <a:srgbClr val="FFFFFF"/>
                </a:solidFill>
                <a:latin typeface="Calibri" panose="020F0502020204030204" pitchFamily="34" charset="0"/>
                <a:ea typeface="Lato" panose="020F0502020204030203" pitchFamily="34" charset="0"/>
                <a:cs typeface="Calibri" panose="020F0502020204030204" pitchFamily="34" charset="0"/>
              </a:rPr>
              <a:t>Here’s</a:t>
            </a:r>
            <a:r>
              <a:rPr sz="776" b="1" spc="-26">
                <a:solidFill>
                  <a:srgbClr val="FFFFFF"/>
                </a:solidFill>
                <a:latin typeface="Calibri" panose="020F0502020204030204" pitchFamily="34" charset="0"/>
                <a:ea typeface="Lato" panose="020F0502020204030203" pitchFamily="34" charset="0"/>
                <a:cs typeface="Calibri" panose="020F0502020204030204" pitchFamily="34" charset="0"/>
              </a:rPr>
              <a:t> </a:t>
            </a:r>
            <a:r>
              <a:rPr sz="776" b="1" spc="3">
                <a:solidFill>
                  <a:srgbClr val="FFFFFF"/>
                </a:solidFill>
                <a:latin typeface="Calibri" panose="020F0502020204030204" pitchFamily="34" charset="0"/>
                <a:ea typeface="Lato" panose="020F0502020204030203" pitchFamily="34" charset="0"/>
                <a:cs typeface="Calibri" panose="020F0502020204030204" pitchFamily="34" charset="0"/>
              </a:rPr>
              <a:t>A</a:t>
            </a:r>
            <a:r>
              <a:rPr sz="776" b="1" spc="-25">
                <a:solidFill>
                  <a:srgbClr val="FFFFFF"/>
                </a:solidFill>
                <a:latin typeface="Calibri" panose="020F0502020204030204" pitchFamily="34" charset="0"/>
                <a:ea typeface="Lato" panose="020F0502020204030203" pitchFamily="34" charset="0"/>
                <a:cs typeface="Calibri" panose="020F0502020204030204" pitchFamily="34" charset="0"/>
              </a:rPr>
              <a:t> </a:t>
            </a:r>
            <a:r>
              <a:rPr sz="776" b="1" spc="15">
                <a:solidFill>
                  <a:srgbClr val="FFFFFF"/>
                </a:solidFill>
                <a:latin typeface="Calibri" panose="020F0502020204030204" pitchFamily="34" charset="0"/>
                <a:ea typeface="Lato" panose="020F0502020204030203" pitchFamily="34" charset="0"/>
                <a:cs typeface="Calibri" panose="020F0502020204030204" pitchFamily="34" charset="0"/>
              </a:rPr>
              <a:t>Short</a:t>
            </a:r>
            <a:r>
              <a:rPr sz="776" b="1" spc="-25">
                <a:solidFill>
                  <a:srgbClr val="FFFFFF"/>
                </a:solidFill>
                <a:latin typeface="Calibri" panose="020F0502020204030204" pitchFamily="34" charset="0"/>
                <a:ea typeface="Lato" panose="020F0502020204030203" pitchFamily="34" charset="0"/>
                <a:cs typeface="Calibri" panose="020F0502020204030204" pitchFamily="34" charset="0"/>
              </a:rPr>
              <a:t> </a:t>
            </a:r>
            <a:r>
              <a:rPr sz="776" b="1" spc="14">
                <a:solidFill>
                  <a:srgbClr val="FFFFFF"/>
                </a:solidFill>
                <a:latin typeface="Calibri" panose="020F0502020204030204" pitchFamily="34" charset="0"/>
                <a:ea typeface="Lato" panose="020F0502020204030203" pitchFamily="34" charset="0"/>
                <a:cs typeface="Calibri" panose="020F0502020204030204" pitchFamily="34" charset="0"/>
              </a:rPr>
              <a:t>Title</a:t>
            </a:r>
            <a:endParaRPr sz="776" b="1">
              <a:latin typeface="Calibri" panose="020F0502020204030204" pitchFamily="34" charset="0"/>
              <a:ea typeface="Lato" panose="020F0502020204030203" pitchFamily="34" charset="0"/>
              <a:cs typeface="Calibri" panose="020F0502020204030204" pitchFamily="34" charset="0"/>
            </a:endParaRPr>
          </a:p>
          <a:p>
            <a:pPr marL="3520" marR="1408">
              <a:lnSpc>
                <a:spcPts val="732"/>
              </a:lnSpc>
              <a:spcBef>
                <a:spcPts val="8"/>
              </a:spcBef>
            </a:pPr>
            <a:r>
              <a:rPr sz="499">
                <a:solidFill>
                  <a:srgbClr val="FFFFFF"/>
                </a:solidFill>
                <a:latin typeface="+mj-lt"/>
                <a:ea typeface="Lato" panose="020F0502020204030203" pitchFamily="34" charset="0"/>
                <a:cs typeface="Lato" panose="020F0502020204030203" pitchFamily="34" charset="0"/>
              </a:rPr>
              <a:t>Lorem</a:t>
            </a:r>
            <a:r>
              <a:rPr sz="499" spc="-4">
                <a:solidFill>
                  <a:srgbClr val="FFFFFF"/>
                </a:solidFill>
                <a:latin typeface="+mj-lt"/>
                <a:ea typeface="Lato" panose="020F0502020204030203" pitchFamily="34" charset="0"/>
                <a:cs typeface="Lato" panose="020F0502020204030203" pitchFamily="34" charset="0"/>
              </a:rPr>
              <a:t> </a:t>
            </a:r>
            <a:r>
              <a:rPr sz="499" spc="5">
                <a:solidFill>
                  <a:srgbClr val="FFFFFF"/>
                </a:solidFill>
                <a:latin typeface="+mj-lt"/>
                <a:ea typeface="Lato" panose="020F0502020204030203" pitchFamily="34" charset="0"/>
                <a:cs typeface="Lato" panose="020F0502020204030203" pitchFamily="34" charset="0"/>
              </a:rPr>
              <a:t>ipsum</a:t>
            </a:r>
            <a:r>
              <a:rPr sz="499" spc="-3">
                <a:solidFill>
                  <a:srgbClr val="FFFFFF"/>
                </a:solidFill>
                <a:latin typeface="+mj-lt"/>
                <a:ea typeface="Lato" panose="020F0502020204030203" pitchFamily="34" charset="0"/>
                <a:cs typeface="Lato" panose="020F0502020204030203" pitchFamily="34" charset="0"/>
              </a:rPr>
              <a:t> </a:t>
            </a:r>
            <a:r>
              <a:rPr sz="499" spc="14">
                <a:solidFill>
                  <a:srgbClr val="FFFFFF"/>
                </a:solidFill>
                <a:latin typeface="+mj-lt"/>
                <a:ea typeface="Lato" panose="020F0502020204030203" pitchFamily="34" charset="0"/>
                <a:cs typeface="Lato" panose="020F0502020204030203" pitchFamily="34" charset="0"/>
              </a:rPr>
              <a:t>dolor</a:t>
            </a:r>
            <a:r>
              <a:rPr sz="499" spc="-3">
                <a:solidFill>
                  <a:srgbClr val="FFFFFF"/>
                </a:solidFill>
                <a:latin typeface="+mj-lt"/>
                <a:ea typeface="Lato" panose="020F0502020204030203" pitchFamily="34" charset="0"/>
                <a:cs typeface="Lato" panose="020F0502020204030203" pitchFamily="34" charset="0"/>
              </a:rPr>
              <a:t> </a:t>
            </a:r>
            <a:r>
              <a:rPr sz="499" spc="4">
                <a:solidFill>
                  <a:srgbClr val="FFFFFF"/>
                </a:solidFill>
                <a:latin typeface="+mj-lt"/>
                <a:ea typeface="Lato" panose="020F0502020204030203" pitchFamily="34" charset="0"/>
                <a:cs typeface="Lato" panose="020F0502020204030203" pitchFamily="34" charset="0"/>
              </a:rPr>
              <a:t>sit</a:t>
            </a:r>
            <a:r>
              <a:rPr sz="499" spc="-3">
                <a:solidFill>
                  <a:srgbClr val="FFFFFF"/>
                </a:solidFill>
                <a:latin typeface="+mj-lt"/>
                <a:ea typeface="Lato" panose="020F0502020204030203" pitchFamily="34" charset="0"/>
                <a:cs typeface="Lato" panose="020F0502020204030203" pitchFamily="34" charset="0"/>
              </a:rPr>
              <a:t> </a:t>
            </a:r>
            <a:r>
              <a:rPr sz="499" spc="15">
                <a:solidFill>
                  <a:srgbClr val="FFFFFF"/>
                </a:solidFill>
                <a:latin typeface="+mj-lt"/>
                <a:ea typeface="Lato" panose="020F0502020204030203" pitchFamily="34" charset="0"/>
                <a:cs typeface="Lato" panose="020F0502020204030203" pitchFamily="34" charset="0"/>
              </a:rPr>
              <a:t>amet,</a:t>
            </a:r>
            <a:r>
              <a:rPr sz="499" spc="-3">
                <a:solidFill>
                  <a:srgbClr val="FFFFFF"/>
                </a:solidFill>
                <a:latin typeface="+mj-lt"/>
                <a:ea typeface="Lato" panose="020F0502020204030203" pitchFamily="34" charset="0"/>
                <a:cs typeface="Lato" panose="020F0502020204030203" pitchFamily="34" charset="0"/>
              </a:rPr>
              <a:t> </a:t>
            </a:r>
            <a:r>
              <a:rPr sz="499" spc="12">
                <a:solidFill>
                  <a:srgbClr val="FFFFFF"/>
                </a:solidFill>
                <a:latin typeface="+mj-lt"/>
                <a:ea typeface="Lato" panose="020F0502020204030203" pitchFamily="34" charset="0"/>
                <a:cs typeface="Lato" panose="020F0502020204030203" pitchFamily="34" charset="0"/>
              </a:rPr>
              <a:t>consectetur</a:t>
            </a:r>
            <a:r>
              <a:rPr sz="499" spc="-3">
                <a:solidFill>
                  <a:srgbClr val="FFFFFF"/>
                </a:solidFill>
                <a:latin typeface="+mj-lt"/>
                <a:ea typeface="Lato" panose="020F0502020204030203" pitchFamily="34" charset="0"/>
                <a:cs typeface="Lato" panose="020F0502020204030203" pitchFamily="34" charset="0"/>
              </a:rPr>
              <a:t> </a:t>
            </a:r>
            <a:r>
              <a:rPr sz="499" spc="14">
                <a:solidFill>
                  <a:srgbClr val="FFFFFF"/>
                </a:solidFill>
                <a:latin typeface="+mj-lt"/>
                <a:ea typeface="Lato" panose="020F0502020204030203" pitchFamily="34" charset="0"/>
                <a:cs typeface="Lato" panose="020F0502020204030203" pitchFamily="34" charset="0"/>
              </a:rPr>
              <a:t>adipiscing </a:t>
            </a:r>
            <a:r>
              <a:rPr sz="499" spc="-96">
                <a:solidFill>
                  <a:srgbClr val="FFFFFF"/>
                </a:solidFill>
                <a:latin typeface="+mj-lt"/>
                <a:ea typeface="Lato" panose="020F0502020204030203" pitchFamily="34" charset="0"/>
                <a:cs typeface="Lato" panose="020F0502020204030203" pitchFamily="34" charset="0"/>
              </a:rPr>
              <a:t> </a:t>
            </a:r>
            <a:r>
              <a:rPr sz="499" spc="4">
                <a:solidFill>
                  <a:srgbClr val="FFFFFF"/>
                </a:solidFill>
                <a:latin typeface="+mj-lt"/>
                <a:ea typeface="Lato" panose="020F0502020204030203" pitchFamily="34" charset="0"/>
                <a:cs typeface="Lato" panose="020F0502020204030203" pitchFamily="34" charset="0"/>
              </a:rPr>
              <a:t>elit,</a:t>
            </a:r>
            <a:r>
              <a:rPr sz="499" spc="-4">
                <a:solidFill>
                  <a:srgbClr val="FFFFFF"/>
                </a:solidFill>
                <a:latin typeface="+mj-lt"/>
                <a:ea typeface="Lato" panose="020F0502020204030203" pitchFamily="34" charset="0"/>
                <a:cs typeface="Lato" panose="020F0502020204030203" pitchFamily="34" charset="0"/>
              </a:rPr>
              <a:t> </a:t>
            </a:r>
            <a:r>
              <a:rPr sz="499" spc="10">
                <a:solidFill>
                  <a:srgbClr val="FFFFFF"/>
                </a:solidFill>
                <a:latin typeface="+mj-lt"/>
                <a:ea typeface="Lato" panose="020F0502020204030203" pitchFamily="34" charset="0"/>
                <a:cs typeface="Lato" panose="020F0502020204030203" pitchFamily="34" charset="0"/>
              </a:rPr>
              <a:t>sed</a:t>
            </a:r>
            <a:r>
              <a:rPr sz="499" spc="-3">
                <a:solidFill>
                  <a:srgbClr val="FFFFFF"/>
                </a:solidFill>
                <a:latin typeface="+mj-lt"/>
                <a:ea typeface="Lato" panose="020F0502020204030203" pitchFamily="34" charset="0"/>
                <a:cs typeface="Lato" panose="020F0502020204030203" pitchFamily="34" charset="0"/>
              </a:rPr>
              <a:t> </a:t>
            </a:r>
            <a:r>
              <a:rPr sz="499" spc="29">
                <a:solidFill>
                  <a:srgbClr val="FFFFFF"/>
                </a:solidFill>
                <a:latin typeface="+mj-lt"/>
                <a:ea typeface="Lato" panose="020F0502020204030203" pitchFamily="34" charset="0"/>
                <a:cs typeface="Lato" panose="020F0502020204030203" pitchFamily="34" charset="0"/>
              </a:rPr>
              <a:t>do</a:t>
            </a:r>
            <a:endParaRPr sz="499">
              <a:latin typeface="+mj-lt"/>
              <a:ea typeface="Lato" panose="020F0502020204030203" pitchFamily="34" charset="0"/>
              <a:cs typeface="Lato" panose="020F0502020204030203" pitchFamily="34" charset="0"/>
            </a:endParaRPr>
          </a:p>
        </p:txBody>
      </p:sp>
      <p:sp>
        <p:nvSpPr>
          <p:cNvPr id="2" name="TextBox 1">
            <a:extLst>
              <a:ext uri="{FF2B5EF4-FFF2-40B4-BE49-F238E27FC236}">
                <a16:creationId xmlns:a16="http://schemas.microsoft.com/office/drawing/2014/main" id="{272EAFFE-D9A8-B44E-A513-85DF4A0F184E}"/>
              </a:ext>
            </a:extLst>
          </p:cNvPr>
          <p:cNvSpPr txBox="1"/>
          <p:nvPr/>
        </p:nvSpPr>
        <p:spPr>
          <a:xfrm>
            <a:off x="-104364" y="5612059"/>
            <a:ext cx="184731" cy="169149"/>
          </a:xfrm>
          <a:prstGeom prst="rect">
            <a:avLst/>
          </a:prstGeom>
          <a:noFill/>
        </p:spPr>
        <p:txBody>
          <a:bodyPr wrap="none" rtlCol="0">
            <a:spAutoFit/>
          </a:bodyPr>
          <a:lstStyle/>
          <a:p>
            <a:endParaRPr lang="en-US" sz="499"/>
          </a:p>
        </p:txBody>
      </p:sp>
      <p:pic>
        <p:nvPicPr>
          <p:cNvPr id="5" name="Picture 4" descr="Background pattern&#10;&#10;Description automatically generated">
            <a:extLst>
              <a:ext uri="{FF2B5EF4-FFF2-40B4-BE49-F238E27FC236}">
                <a16:creationId xmlns:a16="http://schemas.microsoft.com/office/drawing/2014/main" id="{2C66CC35-BFC4-9661-B0AA-C3CB606A62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23240" y="6771240"/>
            <a:ext cx="3134760" cy="3134760"/>
          </a:xfrm>
          <a:prstGeom prst="rect">
            <a:avLst/>
          </a:prstGeom>
        </p:spPr>
      </p:pic>
      <p:sp>
        <p:nvSpPr>
          <p:cNvPr id="6" name="TextBox 5"/>
          <p:cNvSpPr txBox="1"/>
          <p:nvPr/>
        </p:nvSpPr>
        <p:spPr>
          <a:xfrm>
            <a:off x="191715" y="396858"/>
            <a:ext cx="6666285" cy="7594387"/>
          </a:xfrm>
          <a:prstGeom prst="rect">
            <a:avLst/>
          </a:prstGeom>
          <a:noFill/>
        </p:spPr>
        <p:txBody>
          <a:bodyPr wrap="square" lIns="91440" tIns="45720" rIns="91440" bIns="45720" rtlCol="0" anchor="t">
            <a:spAutoFit/>
          </a:bodyPr>
          <a:lstStyle/>
          <a:p>
            <a:pPr algn="ctr"/>
            <a:r>
              <a:rPr lang="en-GB" sz="6000" b="1">
                <a:solidFill>
                  <a:schemeClr val="bg2">
                    <a:lumMod val="10000"/>
                  </a:schemeClr>
                </a:solidFill>
                <a:latin typeface="Calibri"/>
                <a:ea typeface="Calibri"/>
                <a:cs typeface="Calibri"/>
              </a:rPr>
              <a:t>Assessment and Core Vocabulary</a:t>
            </a:r>
            <a:endParaRPr lang="en-US"/>
          </a:p>
          <a:p>
            <a:pPr algn="ctr"/>
            <a:endParaRPr lang="en-GB" sz="6000" b="1">
              <a:solidFill>
                <a:schemeClr val="bg2">
                  <a:lumMod val="10000"/>
                </a:schemeClr>
              </a:solidFill>
              <a:latin typeface="Calibri"/>
              <a:ea typeface="Calibri"/>
              <a:cs typeface="Calibri"/>
            </a:endParaRPr>
          </a:p>
          <a:p>
            <a:pPr algn="ctr"/>
            <a:endParaRPr lang="en-GB" sz="6000" b="1">
              <a:solidFill>
                <a:schemeClr val="bg2">
                  <a:lumMod val="10000"/>
                </a:schemeClr>
              </a:solidFill>
              <a:latin typeface="Calibri"/>
              <a:ea typeface="Calibri"/>
              <a:cs typeface="Calibri"/>
            </a:endParaRPr>
          </a:p>
          <a:p>
            <a:pPr algn="ctr"/>
            <a:r>
              <a:rPr lang="en-GB" sz="6000" b="1">
                <a:solidFill>
                  <a:schemeClr val="bg2">
                    <a:lumMod val="10000"/>
                  </a:schemeClr>
                </a:solidFill>
                <a:latin typeface="Calibri"/>
                <a:ea typeface="Calibri"/>
                <a:cs typeface="Calibri"/>
              </a:rPr>
              <a:t>Year 8</a:t>
            </a:r>
          </a:p>
          <a:p>
            <a:pPr algn="ctr"/>
            <a:endParaRPr lang="en-GB" sz="6000" b="1">
              <a:solidFill>
                <a:schemeClr val="bg2">
                  <a:lumMod val="10000"/>
                </a:schemeClr>
              </a:solidFill>
              <a:latin typeface="Calibri"/>
              <a:ea typeface="Calibri"/>
              <a:cs typeface="Calibri"/>
            </a:endParaRPr>
          </a:p>
          <a:p>
            <a:pPr algn="ctr"/>
            <a:endParaRPr lang="en-GB" sz="6000" b="1">
              <a:solidFill>
                <a:schemeClr val="bg2">
                  <a:lumMod val="10000"/>
                </a:schemeClr>
              </a:solidFill>
              <a:latin typeface="Calibri"/>
              <a:ea typeface="Calibri"/>
              <a:cs typeface="Calibri"/>
            </a:endParaRPr>
          </a:p>
          <a:p>
            <a:pPr algn="ctr"/>
            <a:r>
              <a:rPr lang="en-GB" sz="6000" b="1">
                <a:solidFill>
                  <a:schemeClr val="bg2">
                    <a:lumMod val="10000"/>
                  </a:schemeClr>
                </a:solidFill>
                <a:latin typeface="Calibri"/>
                <a:ea typeface="Calibri"/>
                <a:cs typeface="Calibri"/>
              </a:rPr>
              <a:t>Autumn</a:t>
            </a:r>
            <a:r>
              <a:rPr lang="en-GB" sz="6750" b="1">
                <a:solidFill>
                  <a:schemeClr val="bg2">
                    <a:lumMod val="10000"/>
                  </a:schemeClr>
                </a:solidFill>
              </a:rPr>
              <a:t> </a:t>
            </a:r>
            <a:endParaRPr lang="en-GB" sz="6750" b="1">
              <a:solidFill>
                <a:schemeClr val="bg2">
                  <a:lumMod val="10000"/>
                </a:schemeClr>
              </a:solidFil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46092021"/>
              </p:ext>
            </p:extLst>
          </p:nvPr>
        </p:nvGraphicFramePr>
        <p:xfrm>
          <a:off x="129578" y="4582237"/>
          <a:ext cx="6605630" cy="343272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rgbClr val="142A33"/>
                          </a:solidFill>
                          <a:latin typeface="Calibri"/>
                        </a:rPr>
                        <a:t>YEAR 8 TOPIC 1 : Waves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25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KEY</a:t>
                      </a:r>
                      <a:r>
                        <a:rPr lang="en-GB" sz="1000" b="1" baseline="0">
                          <a:solidFill>
                            <a:srgbClr val="142A33"/>
                          </a:solidFill>
                          <a:latin typeface="Calibri"/>
                        </a:rPr>
                        <a:t> WORD</a:t>
                      </a:r>
                      <a:endParaRPr lang="en-GB" sz="1000" b="1">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279835">
                <a:tc>
                  <a:txBody>
                    <a:bodyPr/>
                    <a:lstStyle/>
                    <a:p>
                      <a:pPr marR="180340" algn="ctr">
                        <a:spcAft>
                          <a:spcPts val="600"/>
                        </a:spcAft>
                      </a:pPr>
                      <a:r>
                        <a:rPr lang="en-US" sz="1000" b="0">
                          <a:solidFill>
                            <a:srgbClr val="142A33"/>
                          </a:solidFill>
                          <a:effectLst/>
                          <a:latin typeface="Calibri"/>
                          <a:ea typeface="MS Mincho"/>
                          <a:cs typeface="Times New Roman"/>
                        </a:rPr>
                        <a:t>Waves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All waves transfer energy without transferring matter.</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16029">
                <a:tc>
                  <a:txBody>
                    <a:bodyPr/>
                    <a:lstStyle/>
                    <a:p>
                      <a:pPr marR="180340" algn="ctr">
                        <a:spcAft>
                          <a:spcPts val="600"/>
                        </a:spcAft>
                      </a:pPr>
                      <a:r>
                        <a:rPr lang="en-US" sz="1000" b="0">
                          <a:solidFill>
                            <a:srgbClr val="142A33"/>
                          </a:solidFill>
                          <a:effectLst/>
                          <a:latin typeface="Calibri"/>
                          <a:ea typeface="MS Mincho"/>
                          <a:cs typeface="Times New Roman"/>
                        </a:rPr>
                        <a:t>Transverse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The oscillation of the particles are perpendicular (90</a:t>
                      </a:r>
                      <a:r>
                        <a:rPr lang="en-US" sz="1000" baseline="30000">
                          <a:solidFill>
                            <a:srgbClr val="142A33"/>
                          </a:solidFill>
                          <a:effectLst/>
                          <a:latin typeface="Calibri"/>
                          <a:ea typeface="MS Mincho"/>
                          <a:cs typeface="Times New Roman"/>
                        </a:rPr>
                        <a:t>0</a:t>
                      </a:r>
                      <a:r>
                        <a:rPr lang="en-US" sz="1000">
                          <a:solidFill>
                            <a:srgbClr val="142A33"/>
                          </a:solidFill>
                          <a:effectLst/>
                          <a:latin typeface="Calibri"/>
                          <a:ea typeface="MS Mincho"/>
                          <a:cs typeface="Times New Roman"/>
                        </a:rPr>
                        <a:t>) to the direction of energy travel.</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279835">
                <a:tc>
                  <a:txBody>
                    <a:bodyPr/>
                    <a:lstStyle/>
                    <a:p>
                      <a:pPr marR="180340" algn="ctr">
                        <a:spcAft>
                          <a:spcPts val="600"/>
                        </a:spcAft>
                      </a:pPr>
                      <a:r>
                        <a:rPr lang="en-US" sz="1000" b="0">
                          <a:solidFill>
                            <a:srgbClr val="142A33"/>
                          </a:solidFill>
                          <a:effectLst/>
                          <a:latin typeface="Calibri"/>
                          <a:ea typeface="MS Mincho"/>
                          <a:cs typeface="Times New Roman"/>
                        </a:rPr>
                        <a:t>Longitudinal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The oscillation of the particles are parallel (90</a:t>
                      </a:r>
                      <a:r>
                        <a:rPr lang="en-US" sz="1000" baseline="30000">
                          <a:solidFill>
                            <a:srgbClr val="142A33"/>
                          </a:solidFill>
                          <a:effectLst/>
                          <a:latin typeface="Calibri"/>
                          <a:ea typeface="MS Mincho"/>
                          <a:cs typeface="Times New Roman"/>
                        </a:rPr>
                        <a:t>0</a:t>
                      </a:r>
                      <a:r>
                        <a:rPr lang="en-US" sz="1000">
                          <a:solidFill>
                            <a:srgbClr val="142A33"/>
                          </a:solidFill>
                          <a:effectLst/>
                          <a:latin typeface="Calibri"/>
                          <a:ea typeface="MS Mincho"/>
                          <a:cs typeface="Times New Roman"/>
                        </a:rPr>
                        <a:t>) to the direction of energy travel.</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279835">
                <a:tc>
                  <a:txBody>
                    <a:bodyPr/>
                    <a:lstStyle/>
                    <a:p>
                      <a:pPr marR="180340" algn="ctr">
                        <a:spcAft>
                          <a:spcPts val="600"/>
                        </a:spcAft>
                      </a:pPr>
                      <a:r>
                        <a:rPr lang="en-US" sz="1000" b="0">
                          <a:solidFill>
                            <a:srgbClr val="142A33"/>
                          </a:solidFill>
                          <a:effectLst/>
                          <a:latin typeface="Calibri"/>
                          <a:ea typeface="MS Mincho"/>
                          <a:cs typeface="Times New Roman"/>
                        </a:rPr>
                        <a:t>Wavelength</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The length of one complete wave.</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16029">
                <a:tc>
                  <a:txBody>
                    <a:bodyPr/>
                    <a:lstStyle/>
                    <a:p>
                      <a:pPr marR="180340" algn="ctr">
                        <a:spcAft>
                          <a:spcPts val="600"/>
                        </a:spcAft>
                      </a:pPr>
                      <a:r>
                        <a:rPr lang="en-US" sz="1000" b="0">
                          <a:solidFill>
                            <a:srgbClr val="142A33"/>
                          </a:solidFill>
                          <a:effectLst/>
                          <a:latin typeface="Calibri"/>
                          <a:ea typeface="MS Mincho"/>
                          <a:cs typeface="Times New Roman"/>
                        </a:rPr>
                        <a:t>Amplitude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The maximum displacement from rest position.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16029">
                <a:tc>
                  <a:txBody>
                    <a:bodyPr/>
                    <a:lstStyle/>
                    <a:p>
                      <a:pPr marR="180340" algn="ctr">
                        <a:spcAft>
                          <a:spcPts val="600"/>
                        </a:spcAft>
                      </a:pPr>
                      <a:r>
                        <a:rPr lang="en-US" sz="1000" b="0">
                          <a:solidFill>
                            <a:srgbClr val="142A33"/>
                          </a:solidFill>
                          <a:effectLst/>
                          <a:latin typeface="Calibri"/>
                          <a:ea typeface="MS Mincho"/>
                          <a:cs typeface="Times New Roman"/>
                        </a:rPr>
                        <a:t>Oscillation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The vibration or movement of the particles.</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16029">
                <a:tc>
                  <a:txBody>
                    <a:bodyPr/>
                    <a:lstStyle/>
                    <a:p>
                      <a:pPr marR="180340" algn="ctr">
                        <a:spcAft>
                          <a:spcPts val="600"/>
                        </a:spcAft>
                      </a:pPr>
                      <a:r>
                        <a:rPr lang="en-US" sz="1000" b="0">
                          <a:solidFill>
                            <a:srgbClr val="142A33"/>
                          </a:solidFill>
                          <a:effectLst/>
                          <a:latin typeface="Calibri"/>
                          <a:ea typeface="MS Mincho"/>
                          <a:cs typeface="Times New Roman"/>
                        </a:rPr>
                        <a:t>Luminous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An object that produces its own light.</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279835">
                <a:tc>
                  <a:txBody>
                    <a:bodyPr/>
                    <a:lstStyle/>
                    <a:p>
                      <a:pPr marR="180340" algn="ctr">
                        <a:spcAft>
                          <a:spcPts val="600"/>
                        </a:spcAft>
                      </a:pPr>
                      <a:r>
                        <a:rPr lang="en-US" sz="1000" b="0">
                          <a:solidFill>
                            <a:srgbClr val="142A33"/>
                          </a:solidFill>
                          <a:effectLst/>
                          <a:latin typeface="Calibri"/>
                          <a:ea typeface="MS Mincho"/>
                          <a:cs typeface="Times New Roman"/>
                        </a:rPr>
                        <a:t>Transparent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An object that allows all of the light to transmit/pass through.</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279835">
                <a:tc>
                  <a:txBody>
                    <a:bodyPr/>
                    <a:lstStyle/>
                    <a:p>
                      <a:pPr marR="180340" algn="ctr">
                        <a:spcAft>
                          <a:spcPts val="600"/>
                        </a:spcAft>
                      </a:pPr>
                      <a:r>
                        <a:rPr lang="en-US" sz="1000" b="0">
                          <a:solidFill>
                            <a:srgbClr val="142A33"/>
                          </a:solidFill>
                          <a:effectLst/>
                          <a:latin typeface="Calibri"/>
                          <a:ea typeface="MS Mincho"/>
                          <a:cs typeface="Times New Roman"/>
                        </a:rPr>
                        <a:t>Translucent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An object that does not allow light to transmit/pass through.</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16029">
                <a:tc>
                  <a:txBody>
                    <a:bodyPr/>
                    <a:lstStyle/>
                    <a:p>
                      <a:pPr marR="180340" algn="ctr">
                        <a:spcAft>
                          <a:spcPts val="600"/>
                        </a:spcAft>
                      </a:pPr>
                      <a:r>
                        <a:rPr lang="en-US" sz="1000" b="0">
                          <a:solidFill>
                            <a:srgbClr val="142A33"/>
                          </a:solidFill>
                          <a:effectLst/>
                          <a:latin typeface="Calibri"/>
                          <a:ea typeface="MS Mincho"/>
                          <a:cs typeface="Times New Roman"/>
                        </a:rPr>
                        <a:t>Refraction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a:solidFill>
                            <a:srgbClr val="142A33"/>
                          </a:solidFill>
                          <a:effectLst/>
                          <a:latin typeface="Calibri"/>
                          <a:ea typeface="MS Mincho"/>
                          <a:cs typeface="Times New Roman"/>
                        </a:rPr>
                        <a:t>The bending of light as light travels through different densities.</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718700"/>
            <a:ext cx="6605630" cy="2893100"/>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Arial"/>
              </a:rPr>
              <a:t>Assessment Information: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This term, Year 8 pupils are learning about Waves.</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They will be assessed through a multiple-choice quiz mid topic to consolidate their learning.</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After completing all of the lessons within the topic, they will then have a revision lesson followed by an end of topic test.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The end of topic assessment consists of:</a:t>
            </a:r>
          </a:p>
          <a:p>
            <a:pPr marL="415290" lvl="1" indent="-171450">
              <a:buFont typeface="Arial" panose="020B0604020202020204" pitchFamily="34" charset="0"/>
              <a:buChar char="•"/>
            </a:pPr>
            <a:r>
              <a:rPr lang="en-GB" sz="1000">
                <a:solidFill>
                  <a:srgbClr val="142A33"/>
                </a:solidFill>
                <a:latin typeface="Calibri"/>
                <a:ea typeface="Calibri"/>
                <a:cs typeface="Arial"/>
              </a:rPr>
              <a:t>10 marks retrieval (prior learning)</a:t>
            </a:r>
          </a:p>
          <a:p>
            <a:pPr marL="415290" lvl="1" indent="-171450">
              <a:buFont typeface="Arial" panose="020B0604020202020204" pitchFamily="34" charset="0"/>
              <a:buChar char="•"/>
            </a:pPr>
            <a:r>
              <a:rPr lang="en-GB" sz="1000">
                <a:solidFill>
                  <a:srgbClr val="142A33"/>
                </a:solidFill>
                <a:latin typeface="Calibri"/>
                <a:ea typeface="Calibri"/>
                <a:cs typeface="Arial"/>
              </a:rPr>
              <a:t>10 marks core knowledge </a:t>
            </a:r>
            <a:endParaRPr lang="en-GB" sz="1000">
              <a:solidFill>
                <a:srgbClr val="142A33"/>
              </a:solidFill>
              <a:latin typeface="Calibri"/>
              <a:ea typeface="Calibri"/>
              <a:cs typeface="Arial" panose="020B0604020202020204" pitchFamily="34" charset="0"/>
            </a:endParaRPr>
          </a:p>
          <a:p>
            <a:pPr marL="415290" lvl="1" indent="-171450">
              <a:buFont typeface="Arial" panose="020B0604020202020204" pitchFamily="34" charset="0"/>
              <a:buChar char="•"/>
            </a:pPr>
            <a:r>
              <a:rPr lang="en-GB" sz="1000">
                <a:solidFill>
                  <a:srgbClr val="142A33"/>
                </a:solidFill>
                <a:latin typeface="Calibri"/>
                <a:ea typeface="Calibri"/>
                <a:cs typeface="Arial"/>
              </a:rPr>
              <a:t>Around 20 marks of application (current learning)</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Students can prepare for their assessments by:</a:t>
            </a:r>
          </a:p>
          <a:p>
            <a:pPr marL="415290" lvl="1" indent="-171450">
              <a:buFont typeface="Arial" panose="020B0604020202020204" pitchFamily="34" charset="0"/>
              <a:buChar char="•"/>
            </a:pPr>
            <a:r>
              <a:rPr lang="en-GB" sz="1000">
                <a:solidFill>
                  <a:srgbClr val="142A33"/>
                </a:solidFill>
                <a:latin typeface="Calibri"/>
                <a:ea typeface="Calibri"/>
                <a:cs typeface="Arial"/>
              </a:rPr>
              <a:t> using the revision given to pupils a week prior to the exams</a:t>
            </a:r>
          </a:p>
          <a:p>
            <a:pPr marL="415290" lvl="1" indent="-171450">
              <a:buFont typeface="Arial" panose="020B0604020202020204" pitchFamily="34" charset="0"/>
              <a:buChar char="•"/>
            </a:pPr>
            <a:r>
              <a:rPr lang="en-GB" sz="1000">
                <a:solidFill>
                  <a:srgbClr val="142A33"/>
                </a:solidFill>
                <a:latin typeface="Calibri"/>
                <a:ea typeface="Calibri"/>
                <a:cs typeface="Arial"/>
              </a:rPr>
              <a:t> using and memorising the core knowledge for the relevant topic</a:t>
            </a:r>
          </a:p>
          <a:p>
            <a:pPr marL="415290" lvl="1" indent="-171450">
              <a:buFont typeface="Arial" panose="020B0604020202020204" pitchFamily="34" charset="0"/>
              <a:buChar char="•"/>
            </a:pPr>
            <a:r>
              <a:rPr lang="en-GB" sz="1000">
                <a:solidFill>
                  <a:srgbClr val="142A33"/>
                </a:solidFill>
                <a:latin typeface="Calibri"/>
                <a:ea typeface="Calibri"/>
                <a:cs typeface="Arial"/>
              </a:rPr>
              <a:t> SAM learning (homework)</a:t>
            </a:r>
          </a:p>
          <a:p>
            <a:pPr marL="415290" lvl="1" indent="-171450">
              <a:buFont typeface="Arial" panose="020B0604020202020204" pitchFamily="34" charset="0"/>
              <a:buChar char="•"/>
            </a:pPr>
            <a:endParaRPr lang="en-GB" sz="1200">
              <a:cs typeface="Arial" panose="020B0604020202020204"/>
            </a:endParaRPr>
          </a:p>
        </p:txBody>
      </p:sp>
      <p:sp>
        <p:nvSpPr>
          <p:cNvPr id="5" name="TextBox 4"/>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KS3 Science – Physics </a:t>
            </a:r>
            <a:endParaRPr lang="en-GB" sz="1971" b="1">
              <a:solidFill>
                <a:srgbClr val="2A2C65"/>
              </a:solidFill>
              <a:latin typeface="Calibri"/>
              <a:ea typeface="Calibri"/>
              <a:cs typeface="Calibri"/>
            </a:endParaRPr>
          </a:p>
        </p:txBody>
      </p:sp>
    </p:spTree>
    <p:extLst>
      <p:ext uri="{BB962C8B-B14F-4D97-AF65-F5344CB8AC3E}">
        <p14:creationId xmlns:p14="http://schemas.microsoft.com/office/powerpoint/2010/main" val="701376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Geography </a:t>
            </a:r>
            <a:endParaRPr lang="en-GB" sz="1971" b="1">
              <a:solidFill>
                <a:srgbClr val="142A33"/>
              </a:solidFill>
              <a:latin typeface="Calibri"/>
              <a:ea typeface="Calibri"/>
              <a:cs typeface="Calibri"/>
            </a:endParaRPr>
          </a:p>
        </p:txBody>
      </p:sp>
      <p:sp>
        <p:nvSpPr>
          <p:cNvPr id="4" name="Rectangle 3"/>
          <p:cNvSpPr/>
          <p:nvPr/>
        </p:nvSpPr>
        <p:spPr>
          <a:xfrm>
            <a:off x="157979" y="690356"/>
            <a:ext cx="6605630" cy="1200329"/>
          </a:xfrm>
          <a:prstGeom prst="rect">
            <a:avLst/>
          </a:prstGeom>
          <a:ln>
            <a:solidFill>
              <a:schemeClr val="bg2">
                <a:lumMod val="10000"/>
              </a:schemeClr>
            </a:solidFill>
          </a:ln>
        </p:spPr>
        <p:txBody>
          <a:bodyPr wrap="square" lIns="91440" tIns="45720" rIns="91440" bIns="45720" anchor="t">
            <a:spAutoFit/>
          </a:bodyPr>
          <a:lstStyle/>
          <a:p>
            <a:r>
              <a:rPr lang="en-GB" sz="1200">
                <a:solidFill>
                  <a:srgbClr val="142A33"/>
                </a:solidFill>
                <a:latin typeface="Calibri"/>
                <a:ea typeface="Calibri"/>
                <a:cs typeface="Calibri"/>
              </a:rPr>
              <a:t>Assessment Information:</a:t>
            </a:r>
          </a:p>
          <a:p>
            <a:r>
              <a:rPr lang="en-GB" sz="1200">
                <a:solidFill>
                  <a:srgbClr val="142A33"/>
                </a:solidFill>
                <a:latin typeface="Calibri"/>
                <a:ea typeface="Calibri"/>
                <a:cs typeface="Arial"/>
              </a:rPr>
              <a:t>This term, Year 8 will learn about river processes, how they shape the land around a river, the causes and effects of flooding, and flood management.</a:t>
            </a:r>
          </a:p>
          <a:p>
            <a:r>
              <a:rPr lang="en-GB" sz="1200">
                <a:solidFill>
                  <a:srgbClr val="142A33"/>
                </a:solidFill>
                <a:latin typeface="Calibri"/>
                <a:ea typeface="Calibri"/>
                <a:cs typeface="Arial"/>
              </a:rPr>
              <a:t>They will be assessed on the impacts of flooding in a low-income country.</a:t>
            </a:r>
            <a:endParaRPr lang="en-GB" sz="1200">
              <a:cs typeface="Arial"/>
            </a:endParaRPr>
          </a:p>
          <a:p>
            <a:r>
              <a:rPr lang="en-GB" sz="1200">
                <a:solidFill>
                  <a:srgbClr val="142A33"/>
                </a:solidFill>
                <a:latin typeface="Calibri"/>
                <a:ea typeface="Calibri"/>
                <a:cs typeface="Arial" panose="020B0604020202020204"/>
              </a:rPr>
              <a:t>The assessment will comprise multiple-choice questions, description and explanation-style questions.</a:t>
            </a:r>
          </a:p>
          <a:p>
            <a:r>
              <a:rPr lang="en-GB" sz="1200">
                <a:solidFill>
                  <a:srgbClr val="142A33"/>
                </a:solidFill>
                <a:latin typeface="Calibri"/>
                <a:ea typeface="Calibri"/>
                <a:cs typeface="Arial" panose="020B0604020202020204"/>
              </a:rPr>
              <a:t>Pupils can prepare for assessments by independent home study and competing every set homework</a:t>
            </a:r>
            <a:r>
              <a:rPr lang="en-GB" sz="1000">
                <a:solidFill>
                  <a:srgbClr val="142A33"/>
                </a:solidFill>
                <a:latin typeface="Calibri"/>
                <a:ea typeface="Calibri"/>
                <a:cs typeface="Arial" panose="020B0604020202020204"/>
              </a:rPr>
              <a:t>.</a:t>
            </a:r>
          </a:p>
        </p:txBody>
      </p:sp>
      <p:graphicFrame>
        <p:nvGraphicFramePr>
          <p:cNvPr id="5" name="Table 4">
            <a:extLst>
              <a:ext uri="{FF2B5EF4-FFF2-40B4-BE49-F238E27FC236}">
                <a16:creationId xmlns:a16="http://schemas.microsoft.com/office/drawing/2014/main" id="{D7312551-CE92-452E-33E7-733DC5CAB365}"/>
              </a:ext>
            </a:extLst>
          </p:cNvPr>
          <p:cNvGraphicFramePr>
            <a:graphicFrameLocks noGrp="1"/>
          </p:cNvGraphicFramePr>
          <p:nvPr>
            <p:extLst>
              <p:ext uri="{D42A27DB-BD31-4B8C-83A1-F6EECF244321}">
                <p14:modId xmlns:p14="http://schemas.microsoft.com/office/powerpoint/2010/main" val="1008242695"/>
              </p:ext>
            </p:extLst>
          </p:nvPr>
        </p:nvGraphicFramePr>
        <p:xfrm>
          <a:off x="193002" y="2266629"/>
          <a:ext cx="6568660" cy="3900290"/>
        </p:xfrm>
        <a:graphic>
          <a:graphicData uri="http://schemas.openxmlformats.org/drawingml/2006/table">
            <a:tbl>
              <a:tblPr firstRow="1" firstCol="1" bandRow="1">
                <a:tableStyleId>{5C22544A-7EE6-4342-B048-85BDC9FD1C3A}</a:tableStyleId>
              </a:tblPr>
              <a:tblGrid>
                <a:gridCol w="1549775">
                  <a:extLst>
                    <a:ext uri="{9D8B030D-6E8A-4147-A177-3AD203B41FA5}">
                      <a16:colId xmlns:a16="http://schemas.microsoft.com/office/drawing/2014/main" val="3823116041"/>
                    </a:ext>
                  </a:extLst>
                </a:gridCol>
                <a:gridCol w="5018885">
                  <a:extLst>
                    <a:ext uri="{9D8B030D-6E8A-4147-A177-3AD203B41FA5}">
                      <a16:colId xmlns:a16="http://schemas.microsoft.com/office/drawing/2014/main" val="1768105820"/>
                    </a:ext>
                  </a:extLst>
                </a:gridCol>
              </a:tblGrid>
              <a:tr h="557185">
                <a:tc>
                  <a:txBody>
                    <a:bodyPr/>
                    <a:lstStyle/>
                    <a:p>
                      <a:pPr algn="ctr">
                        <a:spcAft>
                          <a:spcPts val="0"/>
                        </a:spcAft>
                        <a:tabLst>
                          <a:tab pos="1016635" algn="l"/>
                        </a:tabLst>
                      </a:pPr>
                      <a:r>
                        <a:rPr lang="en-US" sz="1200" b="1">
                          <a:solidFill>
                            <a:srgbClr val="142A33"/>
                          </a:solidFill>
                          <a:effectLst/>
                          <a:latin typeface="Calibri"/>
                          <a:cs typeface="Calibri"/>
                        </a:rPr>
                        <a:t>Key word</a:t>
                      </a:r>
                      <a:endParaRPr lang="en-US" sz="1200">
                        <a:solidFill>
                          <a:srgbClr val="142A33"/>
                        </a:solidFill>
                        <a:effectLst/>
                        <a:latin typeface="Calibri"/>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tabLst>
                          <a:tab pos="1016635" algn="l"/>
                        </a:tabLst>
                      </a:pPr>
                      <a:r>
                        <a:rPr lang="en-US" sz="1200" b="1">
                          <a:solidFill>
                            <a:srgbClr val="142A33"/>
                          </a:solidFill>
                          <a:effectLst/>
                          <a:latin typeface="Calibri"/>
                          <a:cs typeface="Calibri"/>
                        </a:rPr>
                        <a:t>Definition</a:t>
                      </a:r>
                      <a:endParaRPr lang="en-US" sz="1200">
                        <a:solidFill>
                          <a:srgbClr val="142A33"/>
                        </a:solidFill>
                        <a:effectLst/>
                        <a:latin typeface="Calibri"/>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97107691"/>
                  </a:ext>
                </a:extLst>
              </a:tr>
              <a:tr h="557184">
                <a:tc>
                  <a:txBody>
                    <a:bodyPr/>
                    <a:lstStyle/>
                    <a:p>
                      <a:pPr algn="ctr">
                        <a:spcAft>
                          <a:spcPts val="0"/>
                        </a:spcAft>
                      </a:pPr>
                      <a:r>
                        <a:rPr lang="en-US" sz="1200" b="0">
                          <a:solidFill>
                            <a:srgbClr val="142A33"/>
                          </a:solidFill>
                          <a:effectLst/>
                          <a:latin typeface="Calibri"/>
                          <a:cs typeface="Calibri"/>
                        </a:rPr>
                        <a:t>Drainage basin</a:t>
                      </a:r>
                      <a:endParaRPr lang="en-US" sz="120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a:spcAft>
                          <a:spcPts val="0"/>
                        </a:spcAft>
                        <a:buNone/>
                      </a:pPr>
                      <a:r>
                        <a:rPr lang="en-US" sz="1200">
                          <a:solidFill>
                            <a:srgbClr val="142A33"/>
                          </a:solidFill>
                          <a:effectLst/>
                          <a:latin typeface="Calibri"/>
                          <a:cs typeface="Calibri"/>
                        </a:rPr>
                        <a:t>The area drained by a river and its tributaries </a:t>
                      </a:r>
                      <a:endParaRPr lang="en-US" sz="120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1731449"/>
                  </a:ext>
                </a:extLst>
              </a:tr>
              <a:tr h="557184">
                <a:tc>
                  <a:txBody>
                    <a:bodyPr/>
                    <a:lstStyle/>
                    <a:p>
                      <a:pPr lvl="0" algn="ctr">
                        <a:spcAft>
                          <a:spcPts val="0"/>
                        </a:spcAft>
                        <a:buNone/>
                      </a:pPr>
                      <a:r>
                        <a:rPr lang="en-US" sz="1200" b="0">
                          <a:solidFill>
                            <a:srgbClr val="142A33"/>
                          </a:solidFill>
                          <a:effectLst/>
                          <a:latin typeface="Calibri"/>
                          <a:cs typeface="Calibri"/>
                        </a:rPr>
                        <a:t>Long profile</a:t>
                      </a: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lvl="0" algn="ctr">
                        <a:spcAft>
                          <a:spcPts val="0"/>
                        </a:spcAft>
                        <a:buNone/>
                      </a:pPr>
                      <a:r>
                        <a:rPr lang="en-US" sz="1200">
                          <a:solidFill>
                            <a:srgbClr val="142A33"/>
                          </a:solidFill>
                          <a:effectLst/>
                          <a:latin typeface="Calibri"/>
                          <a:cs typeface="Calibri"/>
                        </a:rPr>
                        <a:t>A line or drawing representing a river from its source to its mouth</a:t>
                      </a: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3136993374"/>
                  </a:ext>
                </a:extLst>
              </a:tr>
              <a:tr h="557185">
                <a:tc>
                  <a:txBody>
                    <a:bodyPr/>
                    <a:lstStyle/>
                    <a:p>
                      <a:pPr algn="ctr">
                        <a:spcAft>
                          <a:spcPts val="0"/>
                        </a:spcAft>
                      </a:pPr>
                      <a:r>
                        <a:rPr lang="en-US" sz="1200" b="0">
                          <a:solidFill>
                            <a:srgbClr val="142A33"/>
                          </a:solidFill>
                          <a:effectLst/>
                          <a:latin typeface="Calibri"/>
                          <a:cs typeface="Calibri"/>
                        </a:rPr>
                        <a:t>Erosion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200">
                          <a:solidFill>
                            <a:srgbClr val="142A33"/>
                          </a:solidFill>
                          <a:effectLst/>
                          <a:latin typeface="Calibri"/>
                          <a:cs typeface="Calibri"/>
                        </a:rPr>
                        <a:t>The wearing away of land by another material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0367689"/>
                  </a:ext>
                </a:extLst>
              </a:tr>
              <a:tr h="557185">
                <a:tc>
                  <a:txBody>
                    <a:bodyPr/>
                    <a:lstStyle/>
                    <a:p>
                      <a:pPr lvl="0" algn="ctr">
                        <a:spcAft>
                          <a:spcPts val="0"/>
                        </a:spcAft>
                        <a:buNone/>
                      </a:pPr>
                      <a:r>
                        <a:rPr lang="en-US" sz="1200" b="0">
                          <a:solidFill>
                            <a:srgbClr val="142A33"/>
                          </a:solidFill>
                          <a:effectLst/>
                          <a:latin typeface="Calibri"/>
                          <a:cs typeface="Calibri"/>
                        </a:rPr>
                        <a:t>Transportation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a:spcAft>
                          <a:spcPts val="0"/>
                        </a:spcAft>
                        <a:buNone/>
                      </a:pPr>
                      <a:r>
                        <a:rPr lang="en-US" sz="1200">
                          <a:solidFill>
                            <a:srgbClr val="142A33"/>
                          </a:solidFill>
                          <a:effectLst/>
                          <a:latin typeface="Calibri"/>
                          <a:cs typeface="Calibri"/>
                        </a:rPr>
                        <a:t>The carrying away (downstream) of eroded material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1742993"/>
                  </a:ext>
                </a:extLst>
              </a:tr>
              <a:tr h="557184">
                <a:tc>
                  <a:txBody>
                    <a:bodyPr/>
                    <a:lstStyle/>
                    <a:p>
                      <a:pPr lvl="0" algn="ctr">
                        <a:spcAft>
                          <a:spcPts val="0"/>
                        </a:spcAft>
                        <a:buNone/>
                      </a:pPr>
                      <a:r>
                        <a:rPr lang="en-US" sz="1200" b="0" i="0" u="none" strike="noStrike" noProof="0">
                          <a:solidFill>
                            <a:srgbClr val="142A33"/>
                          </a:solidFill>
                          <a:effectLst/>
                          <a:latin typeface="Calibri"/>
                        </a:rPr>
                        <a:t>Deposition </a:t>
                      </a:r>
                      <a:endParaRPr lang="en-US" sz="1200"/>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lvl="0" algn="ctr">
                        <a:spcAft>
                          <a:spcPts val="0"/>
                        </a:spcAft>
                        <a:buNone/>
                      </a:pPr>
                      <a:r>
                        <a:rPr lang="en-US" sz="1200" b="0" i="0" u="none" strike="noStrike" noProof="0">
                          <a:solidFill>
                            <a:srgbClr val="142A33"/>
                          </a:solidFill>
                          <a:effectLst/>
                          <a:latin typeface="Calibri"/>
                        </a:rPr>
                        <a:t>The dropping of a river's material </a:t>
                      </a:r>
                      <a:endParaRPr lang="en-US" sz="1200"/>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805701600"/>
                  </a:ext>
                </a:extLst>
              </a:tr>
              <a:tr h="557183">
                <a:tc>
                  <a:txBody>
                    <a:bodyPr/>
                    <a:lstStyle/>
                    <a:p>
                      <a:pPr lvl="0" algn="ctr">
                        <a:spcAft>
                          <a:spcPts val="0"/>
                        </a:spcAft>
                        <a:buNone/>
                      </a:pPr>
                      <a:r>
                        <a:rPr lang="en-US" sz="1200" b="0" i="0" u="none" strike="noStrike" noProof="0">
                          <a:solidFill>
                            <a:srgbClr val="142A33"/>
                          </a:solidFill>
                          <a:effectLst/>
                          <a:latin typeface="Calibri"/>
                        </a:rPr>
                        <a:t>Floodplain</a:t>
                      </a:r>
                    </a:p>
                  </a:txBody>
                  <a:tcPr marL="68580" marR="68580" marT="0" marB="0" anchor="ctr">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lvl="0" algn="ctr">
                        <a:spcAft>
                          <a:spcPts val="0"/>
                        </a:spcAft>
                        <a:buNone/>
                      </a:pPr>
                      <a:r>
                        <a:rPr lang="en-US" sz="1200" b="0" i="0" u="none" strike="noStrike" noProof="0">
                          <a:solidFill>
                            <a:srgbClr val="142A33"/>
                          </a:solidFill>
                          <a:effectLst/>
                          <a:latin typeface="Calibri"/>
                        </a:rPr>
                        <a:t>An area of low-lying land next to a river which is prone to flooding</a:t>
                      </a:r>
                    </a:p>
                  </a:txBody>
                  <a:tcPr marL="68580" marR="68580" marT="0" marB="0" anchor="ctr">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7952167"/>
                  </a:ext>
                </a:extLst>
              </a:tr>
            </a:tbl>
          </a:graphicData>
        </a:graphic>
      </p:graphicFrame>
    </p:spTree>
    <p:extLst>
      <p:ext uri="{BB962C8B-B14F-4D97-AF65-F5344CB8AC3E}">
        <p14:creationId xmlns:p14="http://schemas.microsoft.com/office/powerpoint/2010/main" val="3372037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History</a:t>
            </a:r>
          </a:p>
        </p:txBody>
      </p:sp>
      <p:sp>
        <p:nvSpPr>
          <p:cNvPr id="4" name="Rectangle 3"/>
          <p:cNvSpPr/>
          <p:nvPr/>
        </p:nvSpPr>
        <p:spPr>
          <a:xfrm>
            <a:off x="235753" y="690356"/>
            <a:ext cx="6286976" cy="1631216"/>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Calibri"/>
            </a:endParaRPr>
          </a:p>
          <a:p>
            <a:r>
              <a:rPr lang="en-GB" sz="1000">
                <a:solidFill>
                  <a:srgbClr val="142A33"/>
                </a:solidFill>
                <a:latin typeface="Calibri"/>
                <a:ea typeface="Calibri"/>
                <a:cs typeface="Calibri"/>
              </a:rPr>
              <a:t>This term Y8 are learning about how Slavery was abolished</a:t>
            </a:r>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They will be assessed on whether it was the actions of individuals or the governments that were more important in abolishing slavery</a:t>
            </a:r>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The assessment is in the form of a 3 paragraph essay question that they will complete in 25 minutes and a 15 mark fact check.</a:t>
            </a:r>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Students can prepare for their assessments by completing their homework when it is set on SAM learning, using the revision cards that they will be given in person and will also be linked on their class charts.</a:t>
            </a:r>
          </a:p>
          <a:p>
            <a:endParaRPr lang="en-GB" sz="1000">
              <a:solidFill>
                <a:schemeClr val="bg2">
                  <a:lumMod val="10000"/>
                </a:schemeClr>
              </a:solidFill>
            </a:endParaRPr>
          </a:p>
        </p:txBody>
      </p:sp>
      <p:graphicFrame>
        <p:nvGraphicFramePr>
          <p:cNvPr id="5" name="Table 4">
            <a:extLst>
              <a:ext uri="{FF2B5EF4-FFF2-40B4-BE49-F238E27FC236}">
                <a16:creationId xmlns:a16="http://schemas.microsoft.com/office/drawing/2014/main" id="{8F1BBCB9-4D76-2795-2C57-BD009C86B43B}"/>
              </a:ext>
            </a:extLst>
          </p:cNvPr>
          <p:cNvGraphicFramePr>
            <a:graphicFrameLocks noGrp="1"/>
          </p:cNvGraphicFramePr>
          <p:nvPr>
            <p:extLst>
              <p:ext uri="{D42A27DB-BD31-4B8C-83A1-F6EECF244321}">
                <p14:modId xmlns:p14="http://schemas.microsoft.com/office/powerpoint/2010/main" val="81578309"/>
              </p:ext>
            </p:extLst>
          </p:nvPr>
        </p:nvGraphicFramePr>
        <p:xfrm>
          <a:off x="240880" y="2720961"/>
          <a:ext cx="6304840" cy="6514184"/>
        </p:xfrm>
        <a:graphic>
          <a:graphicData uri="http://schemas.openxmlformats.org/drawingml/2006/table">
            <a:tbl>
              <a:tblPr firstRow="1" firstCol="1" bandRow="1">
                <a:tableStyleId>{5C22544A-7EE6-4342-B048-85BDC9FD1C3A}</a:tableStyleId>
              </a:tblPr>
              <a:tblGrid>
                <a:gridCol w="2751867">
                  <a:extLst>
                    <a:ext uri="{9D8B030D-6E8A-4147-A177-3AD203B41FA5}">
                      <a16:colId xmlns:a16="http://schemas.microsoft.com/office/drawing/2014/main" val="1683892986"/>
                    </a:ext>
                  </a:extLst>
                </a:gridCol>
                <a:gridCol w="3552973">
                  <a:extLst>
                    <a:ext uri="{9D8B030D-6E8A-4147-A177-3AD203B41FA5}">
                      <a16:colId xmlns:a16="http://schemas.microsoft.com/office/drawing/2014/main" val="1642342107"/>
                    </a:ext>
                  </a:extLst>
                </a:gridCol>
              </a:tblGrid>
              <a:tr h="814273">
                <a:tc gridSpan="2">
                  <a:txBody>
                    <a:bodyPr/>
                    <a:lstStyle/>
                    <a:p>
                      <a:pPr lvl="0" algn="ctr">
                        <a:buNone/>
                      </a:pPr>
                      <a:r>
                        <a:rPr lang="en-US" sz="1000" b="1">
                          <a:solidFill>
                            <a:srgbClr val="142A33"/>
                          </a:solidFill>
                          <a:effectLst/>
                          <a:latin typeface="Calibri"/>
                        </a:rPr>
                        <a:t>Year 8: Autumn 1</a:t>
                      </a:r>
                    </a:p>
                    <a:p>
                      <a:pPr lvl="0" algn="ctr">
                        <a:buNone/>
                      </a:pPr>
                      <a:r>
                        <a:rPr lang="en-US" sz="1000" b="1">
                          <a:solidFill>
                            <a:srgbClr val="142A33"/>
                          </a:solidFill>
                          <a:effectLst/>
                          <a:latin typeface="Calibri"/>
                        </a:rPr>
                        <a:t>Topic: How did Slavery end?</a:t>
                      </a: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marL="68580" marR="68580" marT="0" marB="0">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664452665"/>
                  </a:ext>
                </a:extLst>
              </a:tr>
              <a:tr h="814273">
                <a:tc>
                  <a:txBody>
                    <a:bodyPr/>
                    <a:lstStyle/>
                    <a:p>
                      <a:pPr algn="ctr"/>
                      <a:r>
                        <a:rPr lang="en-US" sz="1000" b="0">
                          <a:solidFill>
                            <a:srgbClr val="142A33"/>
                          </a:solidFill>
                          <a:effectLst/>
                          <a:latin typeface="Calibri"/>
                        </a:rPr>
                        <a:t>Abolish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To stop something by making it illegal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6870785"/>
                  </a:ext>
                </a:extLst>
              </a:tr>
              <a:tr h="814273">
                <a:tc>
                  <a:txBody>
                    <a:bodyPr/>
                    <a:lstStyle/>
                    <a:p>
                      <a:pPr algn="ctr"/>
                      <a:r>
                        <a:rPr lang="en-US" sz="1000" b="0">
                          <a:solidFill>
                            <a:srgbClr val="142A33"/>
                          </a:solidFill>
                          <a:effectLst/>
                          <a:latin typeface="Calibri"/>
                        </a:rPr>
                        <a:t>Human rights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i="0">
                          <a:solidFill>
                            <a:srgbClr val="142A33"/>
                          </a:solidFill>
                          <a:effectLst/>
                          <a:highlight>
                            <a:srgbClr val="FFFFFF"/>
                          </a:highlight>
                          <a:latin typeface="Calibri"/>
                          <a:cs typeface="Arial"/>
                        </a:rPr>
                        <a:t> T</a:t>
                      </a:r>
                      <a:r>
                        <a:rPr lang="en-US" sz="1000" b="0" i="0">
                          <a:solidFill>
                            <a:srgbClr val="142A33"/>
                          </a:solidFill>
                          <a:effectLst/>
                          <a:highlight>
                            <a:srgbClr val="FFFFFF"/>
                          </a:highlight>
                          <a:latin typeface="Calibri"/>
                        </a:rPr>
                        <a:t>he basic rights and freedoms that belong to every person in the world.</a:t>
                      </a:r>
                      <a:endParaRPr lang="en-US" sz="1000" b="0" i="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422151"/>
                  </a:ext>
                </a:extLst>
              </a:tr>
              <a:tr h="814273">
                <a:tc>
                  <a:txBody>
                    <a:bodyPr/>
                    <a:lstStyle/>
                    <a:p>
                      <a:pPr algn="ctr"/>
                      <a:r>
                        <a:rPr lang="en-US" sz="1000" b="0">
                          <a:solidFill>
                            <a:srgbClr val="142A33"/>
                          </a:solidFill>
                          <a:effectLst/>
                          <a:latin typeface="Calibri"/>
                        </a:rPr>
                        <a:t>Plantation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A plantation had many fields where one cash crop (i.e. a crop that cannot be eaten) was grown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8017046"/>
                  </a:ext>
                </a:extLst>
              </a:tr>
              <a:tr h="814273">
                <a:tc>
                  <a:txBody>
                    <a:bodyPr/>
                    <a:lstStyle/>
                    <a:p>
                      <a:pPr algn="ctr"/>
                      <a:r>
                        <a:rPr lang="en-US" sz="1000" b="0">
                          <a:solidFill>
                            <a:srgbClr val="142A33"/>
                          </a:solidFill>
                          <a:effectLst/>
                          <a:latin typeface="Calibri"/>
                        </a:rPr>
                        <a:t>Slavery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A slave is a person who is owned by another person. Slaves are forced to work and are not paid.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5228453"/>
                  </a:ext>
                </a:extLst>
              </a:tr>
              <a:tr h="814273">
                <a:tc>
                  <a:txBody>
                    <a:bodyPr/>
                    <a:lstStyle/>
                    <a:p>
                      <a:pPr algn="ctr"/>
                      <a:r>
                        <a:rPr lang="en-US" sz="1000" b="0">
                          <a:solidFill>
                            <a:srgbClr val="142A33"/>
                          </a:solidFill>
                          <a:effectLst/>
                          <a:latin typeface="Calibri"/>
                        </a:rPr>
                        <a:t>Trans-Atlantic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Concerning countries on both sides of the Atlantic, typically Britain and the US.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6298686"/>
                  </a:ext>
                </a:extLst>
              </a:tr>
              <a:tr h="814273">
                <a:tc>
                  <a:txBody>
                    <a:bodyPr/>
                    <a:lstStyle/>
                    <a:p>
                      <a:pPr algn="ctr"/>
                      <a:r>
                        <a:rPr lang="en-US" sz="1000" b="0">
                          <a:solidFill>
                            <a:srgbClr val="142A33"/>
                          </a:solidFill>
                          <a:effectLst/>
                          <a:latin typeface="Calibri"/>
                        </a:rPr>
                        <a:t>Middle passage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The Middle Passage was the second voyage of the Triangular Trade. It went left from Africa to the West indies.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2745112"/>
                  </a:ext>
                </a:extLst>
              </a:tr>
              <a:tr h="814273">
                <a:tc>
                  <a:txBody>
                    <a:bodyPr/>
                    <a:lstStyle/>
                    <a:p>
                      <a:pPr algn="ctr"/>
                      <a:r>
                        <a:rPr lang="en-US" sz="1000" b="0">
                          <a:solidFill>
                            <a:srgbClr val="142A33"/>
                          </a:solidFill>
                          <a:effectLst/>
                          <a:latin typeface="Calibri"/>
                        </a:rPr>
                        <a:t>Republic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highlight>
                            <a:srgbClr val="FFFFFF"/>
                          </a:highlight>
                          <a:latin typeface="Calibri"/>
                        </a:rPr>
                        <a:t>A state in which supreme power is held by the people and their elected representatives without a monarchy</a:t>
                      </a:r>
                      <a:endParaRPr lang="en-US" sz="1000" b="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670706"/>
                  </a:ext>
                </a:extLst>
              </a:tr>
            </a:tbl>
          </a:graphicData>
        </a:graphic>
      </p:graphicFrame>
    </p:spTree>
    <p:extLst>
      <p:ext uri="{BB962C8B-B14F-4D97-AF65-F5344CB8AC3E}">
        <p14:creationId xmlns:p14="http://schemas.microsoft.com/office/powerpoint/2010/main" val="2497263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Religious Education</a:t>
            </a:r>
          </a:p>
        </p:txBody>
      </p:sp>
      <p:sp>
        <p:nvSpPr>
          <p:cNvPr id="4" name="Rectangle 3"/>
          <p:cNvSpPr/>
          <p:nvPr/>
        </p:nvSpPr>
        <p:spPr>
          <a:xfrm>
            <a:off x="174786" y="707065"/>
            <a:ext cx="6517031" cy="1523494"/>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endParaRPr lang="en-GB" sz="1000">
              <a:solidFill>
                <a:srgbClr val="142A33"/>
              </a:solidFill>
              <a:latin typeface="Calibri"/>
              <a:ea typeface="Calibri"/>
              <a:cs typeface="Arial"/>
            </a:endParaRPr>
          </a:p>
          <a:p>
            <a:endParaRPr lang="en-GB" sz="1000">
              <a:solidFill>
                <a:srgbClr val="142A33"/>
              </a:solidFill>
              <a:latin typeface="Calibri"/>
              <a:ea typeface="Calibri"/>
              <a:cs typeface="Calibri"/>
            </a:endParaRPr>
          </a:p>
          <a:p>
            <a:pPr marL="171450" indent="-171450">
              <a:buFont typeface="Arial,Sans-Serif"/>
              <a:buChar char="•"/>
            </a:pPr>
            <a:r>
              <a:rPr lang="en-GB" sz="1000">
                <a:solidFill>
                  <a:srgbClr val="142A33"/>
                </a:solidFill>
                <a:latin typeface="Calibri"/>
                <a:ea typeface="Calibri"/>
                <a:cs typeface="Calibri"/>
              </a:rPr>
              <a:t>This term Y8 are learning about religious attitudes to wealth.</a:t>
            </a:r>
          </a:p>
          <a:p>
            <a:pPr marL="171450" indent="-171450">
              <a:buFont typeface="Arial,Sans-Serif"/>
              <a:buChar char="•"/>
            </a:pPr>
            <a:r>
              <a:rPr lang="en-GB" sz="1000">
                <a:solidFill>
                  <a:srgbClr val="142A33"/>
                </a:solidFill>
                <a:latin typeface="Calibri"/>
                <a:ea typeface="Calibri"/>
                <a:cs typeface="Calibri"/>
              </a:rPr>
              <a:t>They will be assessed on the following statement: ‘All religious people should give to charity"</a:t>
            </a:r>
            <a:endParaRPr lang="en-US" sz="1000">
              <a:solidFill>
                <a:srgbClr val="142A33"/>
              </a:solidFill>
              <a:latin typeface="Calibri"/>
              <a:ea typeface="Calibri"/>
              <a:cs typeface="Arial"/>
            </a:endParaRPr>
          </a:p>
          <a:p>
            <a:pPr marL="171450" indent="-171450">
              <a:buFont typeface="Arial,Sans-Serif"/>
              <a:buChar char="•"/>
            </a:pPr>
            <a:r>
              <a:rPr lang="en-GB" sz="1000">
                <a:solidFill>
                  <a:srgbClr val="142A33"/>
                </a:solidFill>
                <a:latin typeface="Calibri"/>
                <a:ea typeface="Calibri"/>
                <a:cs typeface="Calibri"/>
              </a:rPr>
              <a:t>The assessment is in the form of 5 core knowledge questions and an evaluation statement. Students will either write a paragraph agreeing with the statement or disagreeing with the statement. Students will justify their opinion in response to the statement.</a:t>
            </a:r>
            <a:endParaRPr lang="en-GB" sz="1000">
              <a:solidFill>
                <a:srgbClr val="142A33"/>
              </a:solidFill>
              <a:latin typeface="Calibri"/>
              <a:ea typeface="Calibri"/>
              <a:cs typeface="Arial"/>
            </a:endParaRPr>
          </a:p>
          <a:p>
            <a:pPr marL="171450" indent="-171450">
              <a:buFont typeface="Arial,Sans-Serif"/>
              <a:buChar char="•"/>
            </a:pPr>
            <a:r>
              <a:rPr lang="en-GB" sz="1000">
                <a:solidFill>
                  <a:srgbClr val="142A33"/>
                </a:solidFill>
                <a:latin typeface="Calibri"/>
                <a:ea typeface="Calibri"/>
                <a:cs typeface="Calibri"/>
              </a:rPr>
              <a:t>Students can prepare for their assessments by completing their homework when it is set on SAM learning.</a:t>
            </a:r>
            <a:endParaRPr lang="en-US" sz="1000">
              <a:solidFill>
                <a:srgbClr val="002060"/>
              </a:solidFill>
              <a:latin typeface="Arial" panose="020B0604020202020204"/>
              <a:ea typeface="Calibri"/>
              <a:cs typeface="Arial" panose="020B0604020202020204"/>
            </a:endParaRPr>
          </a:p>
          <a:p>
            <a:endParaRPr lang="en-GB" sz="1300">
              <a:solidFill>
                <a:srgbClr val="181717"/>
              </a:solidFil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2785674114"/>
              </p:ext>
            </p:extLst>
          </p:nvPr>
        </p:nvGraphicFramePr>
        <p:xfrm>
          <a:off x="180109" y="3184008"/>
          <a:ext cx="6533642" cy="5977207"/>
        </p:xfrm>
        <a:graphic>
          <a:graphicData uri="http://schemas.openxmlformats.org/drawingml/2006/table">
            <a:tbl>
              <a:tblPr firstRow="1" firstCol="1" bandRow="1"/>
              <a:tblGrid>
                <a:gridCol w="2833687">
                  <a:extLst>
                    <a:ext uri="{9D8B030D-6E8A-4147-A177-3AD203B41FA5}">
                      <a16:colId xmlns:a16="http://schemas.microsoft.com/office/drawing/2014/main" val="1818185736"/>
                    </a:ext>
                  </a:extLst>
                </a:gridCol>
                <a:gridCol w="3699955">
                  <a:extLst>
                    <a:ext uri="{9D8B030D-6E8A-4147-A177-3AD203B41FA5}">
                      <a16:colId xmlns:a16="http://schemas.microsoft.com/office/drawing/2014/main" val="1442183835"/>
                    </a:ext>
                  </a:extLst>
                </a:gridCol>
              </a:tblGrid>
              <a:tr h="848541">
                <a:tc gridSpan="2">
                  <a:txBody>
                    <a:bodyPr/>
                    <a:lstStyle/>
                    <a:p>
                      <a:pPr marR="180340" algn="ctr">
                        <a:spcAft>
                          <a:spcPts val="600"/>
                        </a:spcAft>
                      </a:pPr>
                      <a:r>
                        <a:rPr lang="en-US" sz="1800" b="1">
                          <a:solidFill>
                            <a:srgbClr val="142A33"/>
                          </a:solidFill>
                          <a:effectLst/>
                          <a:latin typeface="Arial"/>
                          <a:ea typeface="MS Mincho"/>
                          <a:cs typeface="Times New Roman"/>
                        </a:rPr>
                        <a:t>TOPIC: Who wants to be a millionaire?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562869893"/>
                  </a:ext>
                </a:extLst>
              </a:tr>
              <a:tr h="881062">
                <a:tc>
                  <a:txBody>
                    <a:bodyPr/>
                    <a:lstStyle/>
                    <a:p>
                      <a:pPr marR="180340" algn="ctr">
                        <a:spcAft>
                          <a:spcPts val="600"/>
                        </a:spcAft>
                      </a:pPr>
                      <a:endParaRPr lang="en-US" sz="1000" b="1">
                        <a:solidFill>
                          <a:srgbClr val="142A33"/>
                        </a:solidFill>
                        <a:effectLst/>
                        <a:latin typeface="Calibri"/>
                        <a:ea typeface="MS Mincho"/>
                        <a:cs typeface="Times New Roman"/>
                      </a:endParaRPr>
                    </a:p>
                    <a:p>
                      <a:pPr marR="180340" lvl="0" algn="ctr">
                        <a:spcAft>
                          <a:spcPts val="600"/>
                        </a:spcAft>
                        <a:buNone/>
                      </a:pPr>
                      <a:r>
                        <a:rPr lang="en-US" sz="1000" b="1">
                          <a:solidFill>
                            <a:srgbClr val="142A33"/>
                          </a:solidFill>
                          <a:effectLst/>
                          <a:latin typeface="Calibri"/>
                          <a:ea typeface="MS Mincho"/>
                          <a:cs typeface="Times New Roman"/>
                        </a:rPr>
                        <a:t>KEYWORD</a:t>
                      </a:r>
                    </a:p>
                    <a:p>
                      <a:pPr marR="180340" lvl="0" algn="ctr">
                        <a:spcAft>
                          <a:spcPts val="600"/>
                        </a:spcAft>
                        <a:buNone/>
                      </a:pPr>
                      <a:endParaRPr lang="en-US" sz="1000" b="1">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rgbClr val="142A33"/>
                          </a:solidFill>
                          <a:effectLst/>
                          <a:latin typeface="Calibri"/>
                          <a:ea typeface="MS Mincho"/>
                          <a:cs typeface="Times New Roman"/>
                        </a:rPr>
                        <a:t>DEFINITION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6248757"/>
                  </a:ext>
                </a:extLst>
              </a:tr>
              <a:tr h="848541">
                <a:tc>
                  <a:txBody>
                    <a:bodyPr/>
                    <a:lstStyle/>
                    <a:p>
                      <a:pPr lvl="0" algn="l">
                        <a:lnSpc>
                          <a:spcPct val="100000"/>
                        </a:lnSpc>
                        <a:spcBef>
                          <a:spcPts val="0"/>
                        </a:spcBef>
                        <a:spcAft>
                          <a:spcPts val="0"/>
                        </a:spcAft>
                        <a:buNone/>
                      </a:pPr>
                      <a:r>
                        <a:rPr lang="en-GB" sz="1400" b="0" i="0" u="none" strike="noStrike" noProof="0">
                          <a:solidFill>
                            <a:srgbClr val="142A33"/>
                          </a:solidFill>
                          <a:latin typeface="Arial"/>
                        </a:rPr>
                        <a:t>Zakat</a:t>
                      </a:r>
                      <a:endParaRPr lang="en-US" sz="1400" b="0">
                        <a:latin typeface="Arial"/>
                      </a:endParaRPr>
                    </a:p>
                    <a:p>
                      <a:pPr marR="180340" lvl="0" algn="ctr">
                        <a:spcAft>
                          <a:spcPts val="600"/>
                        </a:spcAft>
                        <a:buNone/>
                      </a:pPr>
                      <a:endParaRPr lang="en-GB" sz="1400" b="0">
                        <a:solidFill>
                          <a:srgbClr val="142A33"/>
                        </a:solidFill>
                        <a:latin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gn="l">
                        <a:lnSpc>
                          <a:spcPct val="100000"/>
                        </a:lnSpc>
                        <a:spcBef>
                          <a:spcPts val="0"/>
                        </a:spcBef>
                        <a:spcAft>
                          <a:spcPts val="0"/>
                        </a:spcAft>
                        <a:buNone/>
                      </a:pPr>
                      <a:r>
                        <a:rPr lang="en-GB" sz="1400" b="0" i="0" u="none" strike="noStrike" noProof="0">
                          <a:solidFill>
                            <a:srgbClr val="142A33"/>
                          </a:solidFill>
                          <a:latin typeface="Arial"/>
                        </a:rPr>
                        <a:t>Islamic duty to give 2.5% of your wealth to charity</a:t>
                      </a:r>
                      <a:endParaRPr lang="en-US" sz="1400">
                        <a:latin typeface="Arial"/>
                      </a:endParaRPr>
                    </a:p>
                    <a:p>
                      <a:pPr marR="180340" lvl="0" algn="ctr">
                        <a:spcAft>
                          <a:spcPts val="600"/>
                        </a:spcAft>
                        <a:buNone/>
                      </a:pPr>
                      <a:endParaRPr lang="en-GB" sz="1400" b="0">
                        <a:solidFill>
                          <a:srgbClr val="142A33"/>
                        </a:solidFill>
                        <a:latin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2175530"/>
                  </a:ext>
                </a:extLst>
              </a:tr>
              <a:tr h="848541">
                <a:tc>
                  <a:txBody>
                    <a:bodyPr/>
                    <a:lstStyle/>
                    <a:p>
                      <a:pPr lvl="0" algn="l">
                        <a:lnSpc>
                          <a:spcPct val="100000"/>
                        </a:lnSpc>
                        <a:spcBef>
                          <a:spcPts val="0"/>
                        </a:spcBef>
                        <a:spcAft>
                          <a:spcPts val="0"/>
                        </a:spcAft>
                        <a:buNone/>
                      </a:pPr>
                      <a:r>
                        <a:rPr lang="en-US" sz="1400" b="0" i="0" u="none" strike="noStrike" baseline="0" noProof="0">
                          <a:solidFill>
                            <a:srgbClr val="142A33"/>
                          </a:solidFill>
                          <a:effectLst/>
                          <a:latin typeface="Arial"/>
                        </a:rPr>
                        <a:t>Pillars of Islam</a:t>
                      </a:r>
                      <a:endParaRPr lang="en-US" sz="1400" b="0">
                        <a:latin typeface="Arial"/>
                      </a:endParaRPr>
                    </a:p>
                    <a:p>
                      <a:pPr marR="180340" lvl="0" algn="ctr">
                        <a:spcAft>
                          <a:spcPts val="600"/>
                        </a:spcAft>
                        <a:buNone/>
                      </a:pPr>
                      <a:endParaRPr lang="en-US" sz="1400" b="0" i="0" u="none" strike="noStrike" baseline="0" noProof="0">
                        <a:solidFill>
                          <a:srgbClr val="142A33"/>
                        </a:solidFill>
                        <a:effectLst/>
                        <a:latin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1400" b="0" i="0" u="none" strike="noStrike" baseline="0" noProof="0">
                          <a:solidFill>
                            <a:srgbClr val="142A33"/>
                          </a:solidFill>
                          <a:effectLst/>
                        </a:rPr>
                        <a:t>5 duties that a Muslim should try to fulfil in their lives </a:t>
                      </a:r>
                      <a:endParaRPr lang="en-US"/>
                    </a:p>
                    <a:p>
                      <a:pPr marR="180340" lvl="0" algn="ctr">
                        <a:spcAft>
                          <a:spcPts val="600"/>
                        </a:spcAft>
                        <a:buNone/>
                      </a:pPr>
                      <a:endParaRPr lang="en-US" sz="1400" b="0" i="0" u="none" strike="noStrike" baseline="0" noProof="0">
                        <a:solidFill>
                          <a:srgbClr val="142A33"/>
                        </a:solidFill>
                        <a:effectLst/>
                        <a:latin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5126390"/>
                  </a:ext>
                </a:extLst>
              </a:tr>
              <a:tr h="848541">
                <a:tc>
                  <a:txBody>
                    <a:bodyPr/>
                    <a:lstStyle/>
                    <a:p>
                      <a:pPr lvl="0" algn="l">
                        <a:lnSpc>
                          <a:spcPct val="100000"/>
                        </a:lnSpc>
                        <a:spcBef>
                          <a:spcPts val="0"/>
                        </a:spcBef>
                        <a:spcAft>
                          <a:spcPts val="0"/>
                        </a:spcAft>
                        <a:buNone/>
                      </a:pPr>
                      <a:r>
                        <a:rPr lang="en-GB" sz="1400" b="0" i="0" u="none" strike="noStrike" noProof="0">
                          <a:solidFill>
                            <a:srgbClr val="142A33"/>
                          </a:solidFill>
                          <a:latin typeface="Arial"/>
                        </a:rPr>
                        <a:t>Kirat </a:t>
                      </a:r>
                      <a:r>
                        <a:rPr lang="en-GB" sz="1400" b="0" i="0" u="none" strike="noStrike" noProof="0" err="1">
                          <a:solidFill>
                            <a:srgbClr val="142A33"/>
                          </a:solidFill>
                          <a:latin typeface="Arial"/>
                        </a:rPr>
                        <a:t>Kirni</a:t>
                      </a:r>
                      <a:endParaRPr lang="en-US" sz="1400" b="0" err="1">
                        <a:latin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gn="l">
                        <a:lnSpc>
                          <a:spcPct val="100000"/>
                        </a:lnSpc>
                        <a:spcBef>
                          <a:spcPts val="0"/>
                        </a:spcBef>
                        <a:spcAft>
                          <a:spcPts val="0"/>
                        </a:spcAft>
                        <a:buNone/>
                      </a:pPr>
                      <a:endParaRPr lang="en-US" sz="1400" b="0" i="0" u="none" strike="noStrike" noProof="0">
                        <a:solidFill>
                          <a:srgbClr val="142A33"/>
                        </a:solidFill>
                        <a:effectLst/>
                      </a:endParaRPr>
                    </a:p>
                    <a:p>
                      <a:pPr lvl="0" algn="l">
                        <a:lnSpc>
                          <a:spcPct val="100000"/>
                        </a:lnSpc>
                        <a:spcBef>
                          <a:spcPts val="0"/>
                        </a:spcBef>
                        <a:spcAft>
                          <a:spcPts val="0"/>
                        </a:spcAft>
                        <a:buNone/>
                      </a:pPr>
                      <a:r>
                        <a:rPr lang="en-US" sz="1400" b="0" i="0" u="none" strike="noStrike" noProof="0">
                          <a:solidFill>
                            <a:srgbClr val="142A33"/>
                          </a:solidFill>
                          <a:effectLst/>
                        </a:rPr>
                        <a:t>The Sikh belief that you should earn money honestly</a:t>
                      </a:r>
                      <a:endParaRPr lang="en-US"/>
                    </a:p>
                    <a:p>
                      <a:pPr marR="180340" lvl="0" algn="ctr">
                        <a:spcAft>
                          <a:spcPts val="600"/>
                        </a:spcAft>
                        <a:buNone/>
                      </a:pPr>
                      <a:endParaRPr lang="en-US" sz="1400" b="0">
                        <a:solidFill>
                          <a:srgbClr val="142A33"/>
                        </a:solidFill>
                        <a:effectLst/>
                        <a:latin typeface="Arial"/>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4221007"/>
                  </a:ext>
                </a:extLst>
              </a:tr>
              <a:tr h="848541">
                <a:tc>
                  <a:txBody>
                    <a:bodyPr/>
                    <a:lstStyle/>
                    <a:p>
                      <a:pPr lvl="0" algn="l">
                        <a:lnSpc>
                          <a:spcPct val="100000"/>
                        </a:lnSpc>
                        <a:spcBef>
                          <a:spcPts val="0"/>
                        </a:spcBef>
                        <a:spcAft>
                          <a:spcPts val="0"/>
                        </a:spcAft>
                        <a:buNone/>
                      </a:pPr>
                      <a:r>
                        <a:rPr lang="en-GB" sz="1400" b="0" i="0" u="none" strike="noStrike" noProof="0">
                          <a:solidFill>
                            <a:srgbClr val="142A33"/>
                          </a:solidFill>
                          <a:latin typeface="Arial"/>
                        </a:rPr>
                        <a:t>Fairtrade</a:t>
                      </a:r>
                      <a:endParaRPr lang="en-US" sz="1400" b="0">
                        <a:latin typeface="Arial"/>
                      </a:endParaRPr>
                    </a:p>
                    <a:p>
                      <a:pPr marR="180340" lvl="0" algn="ctr">
                        <a:spcAft>
                          <a:spcPts val="600"/>
                        </a:spcAft>
                        <a:buNone/>
                      </a:pPr>
                      <a:endParaRPr lang="en-GB" sz="1400" b="0">
                        <a:solidFill>
                          <a:srgbClr val="142A33"/>
                        </a:solidFill>
                        <a:latin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gn="l">
                        <a:lnSpc>
                          <a:spcPct val="100000"/>
                        </a:lnSpc>
                        <a:spcBef>
                          <a:spcPts val="0"/>
                        </a:spcBef>
                        <a:spcAft>
                          <a:spcPts val="0"/>
                        </a:spcAft>
                        <a:buNone/>
                      </a:pPr>
                      <a:r>
                        <a:rPr lang="en-GB" sz="1400" b="0" i="0" u="none" strike="noStrike" noProof="0">
                          <a:solidFill>
                            <a:srgbClr val="142A33"/>
                          </a:solidFill>
                          <a:latin typeface="Arial"/>
                        </a:rPr>
                        <a:t>Trade where a fair price is paid to the producers</a:t>
                      </a:r>
                      <a:endParaRPr lang="en-US" sz="1400"/>
                    </a:p>
                    <a:p>
                      <a:pPr marR="180340" lvl="0" algn="ctr">
                        <a:spcAft>
                          <a:spcPts val="600"/>
                        </a:spcAft>
                        <a:buNone/>
                      </a:pPr>
                      <a:endParaRPr lang="en-GB" sz="1400" b="0">
                        <a:solidFill>
                          <a:srgbClr val="142A33"/>
                        </a:solidFill>
                        <a:latin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572484"/>
                  </a:ext>
                </a:extLst>
              </a:tr>
              <a:tr h="848541">
                <a:tc>
                  <a:txBody>
                    <a:bodyPr/>
                    <a:lstStyle/>
                    <a:p>
                      <a:pPr lvl="0" algn="l">
                        <a:lnSpc>
                          <a:spcPct val="100000"/>
                        </a:lnSpc>
                        <a:spcBef>
                          <a:spcPts val="0"/>
                        </a:spcBef>
                        <a:spcAft>
                          <a:spcPts val="0"/>
                        </a:spcAft>
                        <a:buNone/>
                      </a:pPr>
                      <a:r>
                        <a:rPr lang="en-US" sz="1400" b="0" i="0" u="none" strike="noStrike" baseline="0" noProof="0">
                          <a:solidFill>
                            <a:srgbClr val="142A33"/>
                          </a:solidFill>
                          <a:effectLst/>
                          <a:latin typeface="Arial"/>
                        </a:rPr>
                        <a:t>Wealth</a:t>
                      </a:r>
                      <a:endParaRPr lang="en-US" sz="1400" b="0">
                        <a:latin typeface="Arial"/>
                      </a:endParaRPr>
                    </a:p>
                    <a:p>
                      <a:pPr marR="180340" lvl="0" algn="ctr">
                        <a:spcAft>
                          <a:spcPts val="600"/>
                        </a:spcAft>
                        <a:buNone/>
                      </a:pPr>
                      <a:endParaRPr lang="en-US" sz="1400" b="0" i="0" u="none" strike="noStrike" baseline="0" noProof="0">
                        <a:solidFill>
                          <a:srgbClr val="142A33"/>
                        </a:solidFill>
                        <a:effectLst/>
                        <a:latin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1400" b="0" i="0" u="none" strike="noStrike" baseline="0" noProof="0">
                          <a:solidFill>
                            <a:srgbClr val="142A33"/>
                          </a:solidFill>
                          <a:effectLst/>
                          <a:latin typeface="Arial"/>
                        </a:rPr>
                        <a:t>Money or valuable possessions</a:t>
                      </a:r>
                      <a:endParaRPr lang="en-US" sz="1400"/>
                    </a:p>
                    <a:p>
                      <a:pPr marR="180340" lvl="0" algn="ctr">
                        <a:spcAft>
                          <a:spcPts val="600"/>
                        </a:spcAft>
                        <a:buNone/>
                      </a:pPr>
                      <a:endParaRPr lang="en-US" sz="1400" b="0" i="0" u="none" strike="noStrike" baseline="0" noProof="0">
                        <a:solidFill>
                          <a:srgbClr val="142A33"/>
                        </a:solidFill>
                        <a:effectLst/>
                        <a:latin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8870380"/>
                  </a:ext>
                </a:extLst>
              </a:tr>
            </a:tbl>
          </a:graphicData>
        </a:graphic>
      </p:graphicFrame>
    </p:spTree>
    <p:extLst>
      <p:ext uri="{BB962C8B-B14F-4D97-AF65-F5344CB8AC3E}">
        <p14:creationId xmlns:p14="http://schemas.microsoft.com/office/powerpoint/2010/main" val="1638631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95621"/>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Creative: Art</a:t>
            </a:r>
            <a:r>
              <a:rPr lang="en-GB" sz="1950" b="1"/>
              <a:t> </a:t>
            </a:r>
            <a:endParaRPr lang="en-GB" sz="1971" b="1"/>
          </a:p>
        </p:txBody>
      </p:sp>
      <p:sp>
        <p:nvSpPr>
          <p:cNvPr id="5" name="Rectangle 4"/>
          <p:cNvSpPr/>
          <p:nvPr/>
        </p:nvSpPr>
        <p:spPr>
          <a:xfrm>
            <a:off x="181269" y="692576"/>
            <a:ext cx="6509233" cy="1785104"/>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endParaRPr lang="en-US" sz="1000">
              <a:solidFill>
                <a:srgbClr val="142A33"/>
              </a:solidFill>
              <a:latin typeface="Calibri"/>
              <a:ea typeface="Calibri"/>
              <a:cs typeface="Arial"/>
            </a:endParaRPr>
          </a:p>
          <a:p>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For this project pupils will be looking at the artist Van Gogh as their main source of inspiration. They will learn about and practise the formal elements of colour, pattern, line, shape and mark making through a range of materials before focussing upon painting in the style of Van Gogh.</a:t>
            </a:r>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Through studying Van Gogh they will also explore how artists interpret the natural world and how painting style can be emotive.</a:t>
            </a:r>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Pupils receive formative assessment throughout the project and their artistic progress is assessed holistically as the work develops in their sketchbooks. Pupils receive three grades throughout the year which is based upon all work that they have produced up to each date.</a:t>
            </a:r>
            <a:endParaRPr lang="en-US" sz="1000">
              <a:solidFill>
                <a:srgbClr val="142A33"/>
              </a:solidFill>
              <a:latin typeface="Calibri"/>
              <a:ea typeface="Calibri"/>
              <a:cs typeface="Arial"/>
            </a:endParaRPr>
          </a:p>
          <a:p>
            <a:r>
              <a:rPr lang="en-GB" sz="1000">
                <a:solidFill>
                  <a:srgbClr val="142A33"/>
                </a:solidFill>
                <a:latin typeface="Calibri"/>
                <a:ea typeface="Calibri"/>
                <a:cs typeface="Calibri"/>
              </a:rPr>
              <a:t>To further their development pupils could practise the formal elements at home.</a:t>
            </a:r>
            <a:endParaRPr lang="en-US" sz="1000">
              <a:solidFill>
                <a:srgbClr val="142A33"/>
              </a:solidFill>
              <a:latin typeface="Calibri"/>
              <a:ea typeface="Calibri"/>
              <a:cs typeface="Arial"/>
            </a:endParaRPr>
          </a:p>
        </p:txBody>
      </p:sp>
      <p:graphicFrame>
        <p:nvGraphicFramePr>
          <p:cNvPr id="4" name="Table 3">
            <a:extLst>
              <a:ext uri="{FF2B5EF4-FFF2-40B4-BE49-F238E27FC236}">
                <a16:creationId xmlns:a16="http://schemas.microsoft.com/office/drawing/2014/main" id="{B2FBD66B-3D9D-DB51-4AE5-1E7B3C81DFEC}"/>
              </a:ext>
            </a:extLst>
          </p:cNvPr>
          <p:cNvGraphicFramePr>
            <a:graphicFrameLocks noGrp="1"/>
          </p:cNvGraphicFramePr>
          <p:nvPr>
            <p:extLst>
              <p:ext uri="{D42A27DB-BD31-4B8C-83A1-F6EECF244321}">
                <p14:modId xmlns:p14="http://schemas.microsoft.com/office/powerpoint/2010/main" val="764335381"/>
              </p:ext>
            </p:extLst>
          </p:nvPr>
        </p:nvGraphicFramePr>
        <p:xfrm>
          <a:off x="179024" y="2686595"/>
          <a:ext cx="6502398" cy="7043428"/>
        </p:xfrm>
        <a:graphic>
          <a:graphicData uri="http://schemas.openxmlformats.org/drawingml/2006/table">
            <a:tbl>
              <a:tblPr firstRow="1" bandRow="1">
                <a:tableStyleId>{5C22544A-7EE6-4342-B048-85BDC9FD1C3A}</a:tableStyleId>
              </a:tblPr>
              <a:tblGrid>
                <a:gridCol w="2124852">
                  <a:extLst>
                    <a:ext uri="{9D8B030D-6E8A-4147-A177-3AD203B41FA5}">
                      <a16:colId xmlns:a16="http://schemas.microsoft.com/office/drawing/2014/main" val="618110055"/>
                    </a:ext>
                  </a:extLst>
                </a:gridCol>
                <a:gridCol w="4377546">
                  <a:extLst>
                    <a:ext uri="{9D8B030D-6E8A-4147-A177-3AD203B41FA5}">
                      <a16:colId xmlns:a16="http://schemas.microsoft.com/office/drawing/2014/main" val="462510656"/>
                    </a:ext>
                  </a:extLst>
                </a:gridCol>
              </a:tblGrid>
              <a:tr h="242496">
                <a:tc gridSpan="2">
                  <a:txBody>
                    <a:bodyPr/>
                    <a:lstStyle/>
                    <a:p>
                      <a:pPr marL="0" algn="ctr" rtl="0" eaLnBrk="1" fontAlgn="base" latinLnBrk="0" hangingPunct="1">
                        <a:spcBef>
                          <a:spcPts val="0"/>
                        </a:spcBef>
                        <a:spcAft>
                          <a:spcPts val="0"/>
                        </a:spcAft>
                      </a:pPr>
                      <a:r>
                        <a:rPr lang="en-GB" sz="1000" b="1" i="0" kern="1200" dirty="0">
                          <a:solidFill>
                            <a:schemeClr val="bg2">
                              <a:lumMod val="10000"/>
                            </a:schemeClr>
                          </a:solidFill>
                          <a:effectLst/>
                          <a:latin typeface="Calibri"/>
                        </a:rPr>
                        <a:t>YEAR 8 ART – LAYERS</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hMerge="1">
                  <a:txBody>
                    <a:bodyPr/>
                    <a:lstStyle/>
                    <a:p>
                      <a:endParaRPr lang="en-US"/>
                    </a:p>
                  </a:txBody>
                  <a:tcPr/>
                </a:tc>
                <a:extLst>
                  <a:ext uri="{0D108BD9-81ED-4DB2-BD59-A6C34878D82A}">
                    <a16:rowId xmlns:a16="http://schemas.microsoft.com/office/drawing/2014/main" val="178729583"/>
                  </a:ext>
                </a:extLst>
              </a:tr>
              <a:tr h="242496">
                <a:tc>
                  <a:txBody>
                    <a:bodyPr/>
                    <a:lstStyle/>
                    <a:p>
                      <a:pPr marL="0" algn="ctr" rtl="0" eaLnBrk="1" fontAlgn="base" latinLnBrk="0" hangingPunct="1">
                        <a:spcBef>
                          <a:spcPts val="0"/>
                        </a:spcBef>
                        <a:spcAft>
                          <a:spcPts val="0"/>
                        </a:spcAft>
                      </a:pPr>
                      <a:r>
                        <a:rPr lang="en-GB" sz="1000" b="1" i="0" kern="1200" dirty="0">
                          <a:solidFill>
                            <a:schemeClr val="bg2">
                              <a:lumMod val="10000"/>
                            </a:schemeClr>
                          </a:solidFill>
                          <a:effectLst/>
                          <a:latin typeface="Calibri"/>
                        </a:rPr>
                        <a:t>KEY WORD</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1" i="0" kern="1200" dirty="0">
                          <a:solidFill>
                            <a:schemeClr val="bg2">
                              <a:lumMod val="10000"/>
                            </a:schemeClr>
                          </a:solidFill>
                          <a:effectLst/>
                          <a:latin typeface="Calibri"/>
                        </a:rPr>
                        <a:t>DEFINITION</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635015001"/>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SHAPE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When lines enclose a space. e.g. an outline.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67699513"/>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TONE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Grades from shade from light to dark.</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835666506"/>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FORM</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Making something look 3D.</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888371067"/>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TEXTURE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How something feels or how it looks like it might feel.</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903904545"/>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NATURAL FORMS</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Things naturally grown in nature. e.g. an apple.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538296807"/>
                  </a:ext>
                </a:extLst>
              </a:tr>
              <a:tr h="330677">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CONTINUOUS LINE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A</a:t>
                      </a:r>
                      <a:r>
                        <a:rPr lang="en-GB" sz="1000" b="0" i="0" kern="1200" baseline="0" dirty="0">
                          <a:solidFill>
                            <a:schemeClr val="bg2">
                              <a:lumMod val="10000"/>
                            </a:schemeClr>
                          </a:solidFill>
                          <a:effectLst/>
                          <a:latin typeface="Calibri"/>
                        </a:rPr>
                        <a:t> c</a:t>
                      </a:r>
                      <a:r>
                        <a:rPr lang="en-GB" sz="1000" b="0" i="0" kern="1200" dirty="0">
                          <a:solidFill>
                            <a:schemeClr val="bg2">
                              <a:lumMod val="10000"/>
                            </a:schemeClr>
                          </a:solidFill>
                          <a:effectLst/>
                          <a:latin typeface="Calibri"/>
                        </a:rPr>
                        <a:t>ontinuous mark from one point to another, often without taking your pen/pencil</a:t>
                      </a:r>
                      <a:r>
                        <a:rPr lang="en-GB" sz="1000" b="0" i="0" kern="1200" baseline="0" dirty="0">
                          <a:solidFill>
                            <a:schemeClr val="bg2">
                              <a:lumMod val="10000"/>
                            </a:schemeClr>
                          </a:solidFill>
                          <a:effectLst/>
                          <a:latin typeface="Calibri"/>
                        </a:rPr>
                        <a:t> off the paper</a:t>
                      </a:r>
                      <a:r>
                        <a:rPr lang="en-GB" sz="1000" b="0" i="0" kern="1200" dirty="0">
                          <a:solidFill>
                            <a:schemeClr val="bg2">
                              <a:lumMod val="10000"/>
                            </a:schemeClr>
                          </a:solidFill>
                          <a:effectLst/>
                          <a:latin typeface="Calibri"/>
                        </a:rPr>
                        <a:t>.</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144096091"/>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STILL LIFE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An object that is still or not moving.</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586524646"/>
                  </a:ext>
                </a:extLst>
              </a:tr>
              <a:tr h="385790">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1ST HAND OBSERVATION</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Your reference is an object/person directly in front of you.</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805687039"/>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2ND HAND REFERENCE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Your reference is someone else’s photograph/drawing.</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092634987"/>
                  </a:ext>
                </a:extLst>
              </a:tr>
              <a:tr h="385790">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HATCHING/</a:t>
                      </a:r>
                      <a:endParaRPr lang="en-GB" sz="1000" dirty="0">
                        <a:solidFill>
                          <a:schemeClr val="bg2">
                            <a:lumMod val="10000"/>
                          </a:schemeClr>
                        </a:solidFill>
                        <a:effectLst/>
                        <a:latin typeface="Calibri"/>
                      </a:endParaRPr>
                    </a:p>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CROSS HATCHING</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Lines and crisscrossing lines that show tone.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02070115"/>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STIPPLING</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Applying many dots to show tone in a drawing.</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009171042"/>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COLLAGE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Layering materials to create an image or artwork.</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112789429"/>
                  </a:ext>
                </a:extLst>
              </a:tr>
              <a:tr h="330677">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POINTILISM</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Painted dots that show tone. Colours/tones</a:t>
                      </a:r>
                      <a:r>
                        <a:rPr lang="en-GB" sz="1000" b="0" i="0" kern="1200" baseline="0" dirty="0">
                          <a:solidFill>
                            <a:schemeClr val="bg2">
                              <a:lumMod val="10000"/>
                            </a:schemeClr>
                          </a:solidFill>
                          <a:effectLst/>
                          <a:latin typeface="Calibri"/>
                        </a:rPr>
                        <a:t> blend optically (using your eyes) as you view the work.</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75464248"/>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TRANSPOSE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Transferring an identical accurate image.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530116234"/>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ACCURACY</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Making something look as real as possible.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406397967"/>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OIL PASTEL</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A type of medium used for adding colour to a drawing.</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96005882"/>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PERSPECTIVE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 Showing a 3D space accurately in an artwork.</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003057173"/>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LANDSCAPE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The outside environment.</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06977024"/>
                  </a:ext>
                </a:extLst>
              </a:tr>
              <a:tr h="330677">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MONO PRINT</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A printing technique involving transferring a one off image onto a new surface.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170623768"/>
                  </a:ext>
                </a:extLst>
              </a:tr>
              <a:tr h="319655">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VAN GOGH</a:t>
                      </a: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chemeClr val="bg2">
                              <a:lumMod val="10000"/>
                            </a:schemeClr>
                          </a:solidFill>
                          <a:effectLst/>
                          <a:latin typeface="Calibri"/>
                        </a:rPr>
                        <a:t>The name of an artist we are studying.</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770356029"/>
                  </a:ext>
                </a:extLst>
              </a:tr>
            </a:tbl>
          </a:graphicData>
        </a:graphic>
      </p:graphicFrame>
    </p:spTree>
    <p:extLst>
      <p:ext uri="{BB962C8B-B14F-4D97-AF65-F5344CB8AC3E}">
        <p14:creationId xmlns:p14="http://schemas.microsoft.com/office/powerpoint/2010/main" val="2878384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Creative: Textiles </a:t>
            </a:r>
            <a:endParaRPr lang="en-GB" sz="1971" b="1">
              <a:solidFill>
                <a:srgbClr val="142A33"/>
              </a:solidFill>
              <a:latin typeface="Calibri"/>
              <a:ea typeface="Calibri"/>
              <a:cs typeface="Calibri"/>
            </a:endParaRPr>
          </a:p>
        </p:txBody>
      </p:sp>
      <p:sp>
        <p:nvSpPr>
          <p:cNvPr id="7" name="Rectangle 6"/>
          <p:cNvSpPr/>
          <p:nvPr/>
        </p:nvSpPr>
        <p:spPr>
          <a:xfrm>
            <a:off x="126185" y="664550"/>
            <a:ext cx="6605630" cy="1631216"/>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For this project pupils will be looking at the traditions of native South Americans, in particular, The Day of The Dead.. They will learn about the significance of this festival and how it links to the Spanish invasion.</a:t>
            </a:r>
            <a:endParaRPr lang="en-US" sz="1000">
              <a:solidFill>
                <a:srgbClr val="142A33"/>
              </a:solidFill>
              <a:latin typeface="Calibri"/>
              <a:ea typeface="Calibri"/>
              <a:cs typeface="Arial"/>
            </a:endParaRPr>
          </a:p>
          <a:p>
            <a:r>
              <a:rPr lang="en-GB" sz="1000">
                <a:solidFill>
                  <a:srgbClr val="142A33"/>
                </a:solidFill>
                <a:latin typeface="Calibri"/>
                <a:ea typeface="Calibri"/>
                <a:cs typeface="Arial"/>
              </a:rPr>
              <a:t>They will further learn about sewing techniques and put these into practise to produce a fabric keyring based upon the sugar skulls given during the festival</a:t>
            </a:r>
            <a:endParaRPr lang="en-US" sz="1000">
              <a:solidFill>
                <a:srgbClr val="142A33"/>
              </a:solidFill>
              <a:latin typeface="Calibri"/>
              <a:ea typeface="Calibri"/>
              <a:cs typeface="Arial"/>
            </a:endParaRPr>
          </a:p>
          <a:p>
            <a:r>
              <a:rPr lang="en-GB" sz="1000">
                <a:solidFill>
                  <a:srgbClr val="142A33"/>
                </a:solidFill>
                <a:latin typeface="Calibri"/>
                <a:ea typeface="Calibri"/>
                <a:cs typeface="Arial"/>
              </a:rPr>
              <a:t>Pupils receive formative assessment throughout the project and their artistic progress is assessed holistically as the work develops in their sketchbooks. Pupils receive three grades throughout the year which are based upon all work that they have produced up to these dates.</a:t>
            </a:r>
            <a:endParaRPr lang="en-US" sz="1000">
              <a:solidFill>
                <a:srgbClr val="142A33"/>
              </a:solidFill>
              <a:latin typeface="Calibri"/>
              <a:ea typeface="Calibri"/>
              <a:cs typeface="Arial"/>
            </a:endParaRPr>
          </a:p>
          <a:p>
            <a:r>
              <a:rPr lang="en-GB" sz="1000">
                <a:solidFill>
                  <a:srgbClr val="142A33"/>
                </a:solidFill>
                <a:latin typeface="Calibri"/>
                <a:ea typeface="Calibri"/>
                <a:cs typeface="Arial"/>
              </a:rPr>
              <a:t>To further their development pupils could practise a variety of stitching techniques at home.</a:t>
            </a:r>
          </a:p>
        </p:txBody>
      </p:sp>
      <p:graphicFrame>
        <p:nvGraphicFramePr>
          <p:cNvPr id="3" name="Table 2">
            <a:extLst>
              <a:ext uri="{FF2B5EF4-FFF2-40B4-BE49-F238E27FC236}">
                <a16:creationId xmlns:a16="http://schemas.microsoft.com/office/drawing/2014/main" id="{80A1CDEF-014F-B5F5-C1FC-D033CD6CAB7B}"/>
              </a:ext>
            </a:extLst>
          </p:cNvPr>
          <p:cNvGraphicFramePr>
            <a:graphicFrameLocks noGrp="1"/>
          </p:cNvGraphicFramePr>
          <p:nvPr>
            <p:extLst>
              <p:ext uri="{D42A27DB-BD31-4B8C-83A1-F6EECF244321}">
                <p14:modId xmlns:p14="http://schemas.microsoft.com/office/powerpoint/2010/main" val="4069326101"/>
              </p:ext>
            </p:extLst>
          </p:nvPr>
        </p:nvGraphicFramePr>
        <p:xfrm>
          <a:off x="179024" y="2616149"/>
          <a:ext cx="6502400" cy="6972837"/>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4280847889"/>
                    </a:ext>
                  </a:extLst>
                </a:gridCol>
                <a:gridCol w="4775200">
                  <a:extLst>
                    <a:ext uri="{9D8B030D-6E8A-4147-A177-3AD203B41FA5}">
                      <a16:colId xmlns:a16="http://schemas.microsoft.com/office/drawing/2014/main" val="336130914"/>
                    </a:ext>
                  </a:extLst>
                </a:gridCol>
              </a:tblGrid>
              <a:tr h="239470">
                <a:tc gridSpan="2">
                  <a:txBody>
                    <a:bodyPr/>
                    <a:lstStyle/>
                    <a:p>
                      <a:pPr marL="0" marR="0" indent="0" algn="ctr" rtl="0" eaLnBrk="1" fontAlgn="auto" latinLnBrk="0" hangingPunct="1">
                        <a:spcBef>
                          <a:spcPts val="0"/>
                        </a:spcBef>
                        <a:spcAft>
                          <a:spcPts val="0"/>
                        </a:spcAft>
                      </a:pPr>
                      <a:r>
                        <a:rPr lang="en-GB" sz="1000" b="1" kern="1200">
                          <a:solidFill>
                            <a:srgbClr val="142A33"/>
                          </a:solidFill>
                          <a:effectLst/>
                          <a:latin typeface="Calibri"/>
                        </a:rPr>
                        <a:t>YEAR 8</a:t>
                      </a:r>
                      <a:r>
                        <a:rPr lang="en-GB" sz="1000" b="1" kern="1200" baseline="0">
                          <a:solidFill>
                            <a:srgbClr val="142A33"/>
                          </a:solidFill>
                          <a:effectLst/>
                          <a:latin typeface="Calibri"/>
                        </a:rPr>
                        <a:t> </a:t>
                      </a:r>
                      <a:r>
                        <a:rPr lang="en-GB" sz="1000" b="1" kern="1200">
                          <a:solidFill>
                            <a:srgbClr val="142A33"/>
                          </a:solidFill>
                          <a:effectLst/>
                          <a:latin typeface="Calibri"/>
                        </a:rPr>
                        <a:t>TEXTILES</a:t>
                      </a:r>
                      <a:r>
                        <a:rPr lang="en-GB" sz="1000" b="1" kern="1200" baseline="0">
                          <a:solidFill>
                            <a:srgbClr val="142A33"/>
                          </a:solidFill>
                          <a:effectLst/>
                          <a:latin typeface="Calibri"/>
                        </a:rPr>
                        <a:t> – LAYERS – DAY OF THE DEAD</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hMerge="1">
                  <a:txBody>
                    <a:bodyPr/>
                    <a:lstStyle/>
                    <a:p>
                      <a:endParaRPr lang="en-US"/>
                    </a:p>
                  </a:txBody>
                  <a:tcPr/>
                </a:tc>
                <a:extLst>
                  <a:ext uri="{0D108BD9-81ED-4DB2-BD59-A6C34878D82A}">
                    <a16:rowId xmlns:a16="http://schemas.microsoft.com/office/drawing/2014/main" val="3115037094"/>
                  </a:ext>
                </a:extLst>
              </a:tr>
              <a:tr h="239470">
                <a:tc>
                  <a:txBody>
                    <a:bodyPr/>
                    <a:lstStyle/>
                    <a:p>
                      <a:pPr marL="0" marR="0" indent="0" algn="ctr" rtl="0" eaLnBrk="1" fontAlgn="auto" latinLnBrk="0" hangingPunct="1">
                        <a:spcBef>
                          <a:spcPts val="0"/>
                        </a:spcBef>
                        <a:spcAft>
                          <a:spcPts val="0"/>
                        </a:spcAft>
                      </a:pPr>
                      <a:r>
                        <a:rPr lang="en-GB" sz="1000" b="1" kern="1200">
                          <a:solidFill>
                            <a:srgbClr val="142A33"/>
                          </a:solidFill>
                          <a:effectLst/>
                          <a:latin typeface="Calibri"/>
                        </a:rPr>
                        <a:t>KEY</a:t>
                      </a:r>
                      <a:r>
                        <a:rPr lang="en-GB" sz="1000" b="1" kern="1200" baseline="0">
                          <a:solidFill>
                            <a:srgbClr val="142A33"/>
                          </a:solidFill>
                          <a:effectLst/>
                          <a:latin typeface="Calibri"/>
                        </a:rPr>
                        <a:t> WORD</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1" kern="1200">
                          <a:solidFill>
                            <a:srgbClr val="142A33"/>
                          </a:solidFill>
                          <a:effectLst/>
                          <a:latin typeface="Calibri"/>
                        </a:rPr>
                        <a:t>DEFINITION</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5514899"/>
                  </a:ext>
                </a:extLst>
              </a:tr>
              <a:tr h="338077">
                <a:tc>
                  <a:txBody>
                    <a:bodyPr/>
                    <a:lstStyle/>
                    <a:p>
                      <a:pPr marL="0" marR="0" indent="0" algn="ctr" rtl="0" eaLnBrk="1" fontAlgn="auto" latinLnBrk="0" hangingPunct="1">
                        <a:spcBef>
                          <a:spcPts val="0"/>
                        </a:spcBef>
                        <a:spcAft>
                          <a:spcPts val="0"/>
                        </a:spcAft>
                      </a:pPr>
                      <a:r>
                        <a:rPr lang="en-GB" sz="1000" kern="1200">
                          <a:solidFill>
                            <a:srgbClr val="142A33"/>
                          </a:solidFill>
                          <a:effectLst/>
                          <a:latin typeface="Calibri"/>
                        </a:rPr>
                        <a:t>LAYERS</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Multiple sheets of something placed on top of each other. E.g. “layers of a cake”.</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318704528"/>
                  </a:ext>
                </a:extLst>
              </a:tr>
              <a:tr h="366251">
                <a:tc>
                  <a:txBody>
                    <a:bodyPr/>
                    <a:lstStyle/>
                    <a:p>
                      <a:pPr marL="0" algn="ctr" rtl="0" eaLnBrk="1" latinLnBrk="0" hangingPunct="1">
                        <a:spcBef>
                          <a:spcPts val="0"/>
                        </a:spcBef>
                        <a:spcAft>
                          <a:spcPts val="0"/>
                        </a:spcAft>
                      </a:pPr>
                      <a:r>
                        <a:rPr lang="en-GB" sz="1000" kern="1200">
                          <a:solidFill>
                            <a:srgbClr val="142A33"/>
                          </a:solidFill>
                          <a:effectLst/>
                          <a:latin typeface="Calibri"/>
                        </a:rPr>
                        <a:t>DAY OF THE DEAD</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The Day of the Dead (Spanish: </a:t>
                      </a:r>
                      <a:r>
                        <a:rPr lang="en-GB" sz="1000" kern="1200" err="1">
                          <a:solidFill>
                            <a:srgbClr val="142A33"/>
                          </a:solidFill>
                          <a:effectLst/>
                          <a:latin typeface="Calibri"/>
                        </a:rPr>
                        <a:t>el</a:t>
                      </a:r>
                      <a:r>
                        <a:rPr lang="en-GB" sz="1000" kern="1200">
                          <a:solidFill>
                            <a:srgbClr val="142A33"/>
                          </a:solidFill>
                          <a:effectLst/>
                          <a:latin typeface="Calibri"/>
                        </a:rPr>
                        <a:t> Día de Muertos or </a:t>
                      </a:r>
                      <a:r>
                        <a:rPr lang="en-GB" sz="1000" kern="1200" err="1">
                          <a:solidFill>
                            <a:srgbClr val="142A33"/>
                          </a:solidFill>
                          <a:effectLst/>
                          <a:latin typeface="Calibri"/>
                        </a:rPr>
                        <a:t>el</a:t>
                      </a:r>
                      <a:r>
                        <a:rPr lang="en-GB" sz="1000" kern="1200">
                          <a:solidFill>
                            <a:srgbClr val="142A33"/>
                          </a:solidFill>
                          <a:effectLst/>
                          <a:latin typeface="Calibri"/>
                        </a:rPr>
                        <a:t> Día de </a:t>
                      </a:r>
                      <a:r>
                        <a:rPr lang="en-GB" sz="1000" kern="1200" err="1">
                          <a:solidFill>
                            <a:srgbClr val="142A33"/>
                          </a:solidFill>
                          <a:effectLst/>
                          <a:latin typeface="Calibri"/>
                        </a:rPr>
                        <a:t>los</a:t>
                      </a:r>
                      <a:r>
                        <a:rPr lang="en-GB" sz="1000" kern="1200">
                          <a:solidFill>
                            <a:srgbClr val="142A33"/>
                          </a:solidFill>
                          <a:effectLst/>
                          <a:latin typeface="Calibri"/>
                        </a:rPr>
                        <a:t> Muertos) is a Mexican holiday honouring</a:t>
                      </a:r>
                      <a:r>
                        <a:rPr lang="en-GB" sz="1000" kern="1200" baseline="0">
                          <a:solidFill>
                            <a:srgbClr val="142A33"/>
                          </a:solidFill>
                          <a:effectLst/>
                          <a:latin typeface="Calibri"/>
                        </a:rPr>
                        <a:t> the dead.</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515478108"/>
                  </a:ext>
                </a:extLst>
              </a:tr>
              <a:tr h="225385">
                <a:tc>
                  <a:txBody>
                    <a:bodyPr/>
                    <a:lstStyle/>
                    <a:p>
                      <a:pPr marL="0" marR="0" indent="0" algn="ctr" rtl="0" eaLnBrk="1" fontAlgn="auto" latinLnBrk="0" hangingPunct="1">
                        <a:spcBef>
                          <a:spcPts val="0"/>
                        </a:spcBef>
                        <a:spcAft>
                          <a:spcPts val="0"/>
                        </a:spcAft>
                      </a:pPr>
                      <a:r>
                        <a:rPr lang="en-GB" sz="1000" kern="1200">
                          <a:solidFill>
                            <a:srgbClr val="142A33"/>
                          </a:solidFill>
                          <a:effectLst/>
                          <a:latin typeface="Calibri"/>
                        </a:rPr>
                        <a:t>PROPORTION</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The relationship between the sizes of different objects.</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883343976"/>
                  </a:ext>
                </a:extLst>
              </a:tr>
              <a:tr h="225385">
                <a:tc>
                  <a:txBody>
                    <a:bodyPr/>
                    <a:lstStyle/>
                    <a:p>
                      <a:pPr marL="0" algn="ctr" rtl="0" eaLnBrk="1" latinLnBrk="0" hangingPunct="1">
                        <a:spcBef>
                          <a:spcPts val="0"/>
                        </a:spcBef>
                        <a:spcAft>
                          <a:spcPts val="0"/>
                        </a:spcAft>
                      </a:pPr>
                      <a:r>
                        <a:rPr lang="en-GB" sz="1000" kern="1200">
                          <a:solidFill>
                            <a:srgbClr val="142A33"/>
                          </a:solidFill>
                          <a:effectLst/>
                          <a:latin typeface="Calibri"/>
                        </a:rPr>
                        <a:t>TONAL RANGE</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A range of dark to light tones/shades.</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009300816"/>
                  </a:ext>
                </a:extLst>
              </a:tr>
              <a:tr h="225385">
                <a:tc>
                  <a:txBody>
                    <a:bodyPr/>
                    <a:lstStyle/>
                    <a:p>
                      <a:pPr marL="0" algn="ctr" rtl="0" eaLnBrk="1" latinLnBrk="0" hangingPunct="1">
                        <a:spcBef>
                          <a:spcPts val="0"/>
                        </a:spcBef>
                        <a:spcAft>
                          <a:spcPts val="0"/>
                        </a:spcAft>
                      </a:pPr>
                      <a:r>
                        <a:rPr lang="en-GB" sz="1000" kern="1200">
                          <a:solidFill>
                            <a:srgbClr val="142A33"/>
                          </a:solidFill>
                          <a:effectLst/>
                          <a:latin typeface="Calibri"/>
                        </a:rPr>
                        <a:t>DETAIL</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Important</a:t>
                      </a:r>
                      <a:r>
                        <a:rPr lang="en-GB" sz="1000" kern="1200" baseline="0">
                          <a:solidFill>
                            <a:srgbClr val="142A33"/>
                          </a:solidFill>
                          <a:effectLst/>
                          <a:latin typeface="Calibri"/>
                        </a:rPr>
                        <a:t> pieces or parts of something.</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122251762"/>
                  </a:ext>
                </a:extLst>
              </a:tr>
              <a:tr h="507115">
                <a:tc>
                  <a:txBody>
                    <a:bodyPr/>
                    <a:lstStyle/>
                    <a:p>
                      <a:pPr marL="0" algn="ctr" rtl="0" eaLnBrk="1" latinLnBrk="0" hangingPunct="1">
                        <a:spcBef>
                          <a:spcPts val="0"/>
                        </a:spcBef>
                        <a:spcAft>
                          <a:spcPts val="0"/>
                        </a:spcAft>
                      </a:pPr>
                      <a:r>
                        <a:rPr lang="en-GB" sz="1000" kern="1200">
                          <a:solidFill>
                            <a:srgbClr val="142A33"/>
                          </a:solidFill>
                          <a:effectLst/>
                          <a:latin typeface="Calibri"/>
                        </a:rPr>
                        <a:t>COLONISATION</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One</a:t>
                      </a:r>
                      <a:r>
                        <a:rPr lang="en-GB" sz="1000" kern="1200" baseline="0">
                          <a:solidFill>
                            <a:srgbClr val="142A33"/>
                          </a:solidFill>
                          <a:effectLst/>
                          <a:latin typeface="Calibri"/>
                        </a:rPr>
                        <a:t> group of people taking </a:t>
                      </a:r>
                      <a:r>
                        <a:rPr lang="en-GB" sz="1000" kern="1200">
                          <a:solidFill>
                            <a:srgbClr val="142A33"/>
                          </a:solidFill>
                          <a:effectLst/>
                          <a:latin typeface="Calibri"/>
                        </a:rPr>
                        <a:t>control over the indigenous (native/original) people of an area. </a:t>
                      </a:r>
                      <a:br>
                        <a:rPr lang="en-GB" sz="1000" kern="1200">
                          <a:solidFill>
                            <a:srgbClr val="142A33"/>
                          </a:solidFill>
                          <a:effectLst/>
                          <a:latin typeface="Calibri"/>
                        </a:rPr>
                      </a:br>
                      <a:r>
                        <a:rPr lang="en-GB" sz="1000" kern="1200">
                          <a:solidFill>
                            <a:srgbClr val="142A33"/>
                          </a:solidFill>
                          <a:effectLst/>
                          <a:latin typeface="Calibri"/>
                        </a:rPr>
                        <a:t>E.g.</a:t>
                      </a:r>
                      <a:r>
                        <a:rPr lang="en-GB" sz="1000" kern="1200" baseline="0">
                          <a:solidFill>
                            <a:srgbClr val="142A33"/>
                          </a:solidFill>
                          <a:effectLst/>
                          <a:latin typeface="Calibri"/>
                        </a:rPr>
                        <a:t> “The Spanish colonised Mexico”.</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211057590"/>
                  </a:ext>
                </a:extLst>
              </a:tr>
              <a:tr h="338077">
                <a:tc>
                  <a:txBody>
                    <a:bodyPr/>
                    <a:lstStyle/>
                    <a:p>
                      <a:pPr marL="0" algn="ctr" rtl="0" eaLnBrk="1" latinLnBrk="0" hangingPunct="1">
                        <a:spcBef>
                          <a:spcPts val="0"/>
                        </a:spcBef>
                        <a:spcAft>
                          <a:spcPts val="0"/>
                        </a:spcAft>
                      </a:pPr>
                      <a:r>
                        <a:rPr lang="en-GB" sz="1000" kern="1200">
                          <a:solidFill>
                            <a:srgbClr val="142A33"/>
                          </a:solidFill>
                          <a:effectLst/>
                          <a:latin typeface="Calibri"/>
                        </a:rPr>
                        <a:t>ALLHALLOWTIDE</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The Western Christian celebrations of All Saints' Eve (Halloween), All Saints' Day (All Hallows') and All Souls' Day.</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678386419"/>
                  </a:ext>
                </a:extLst>
              </a:tr>
              <a:tr h="338077">
                <a:tc>
                  <a:txBody>
                    <a:bodyPr/>
                    <a:lstStyle/>
                    <a:p>
                      <a:pPr marL="0" algn="ctr" rtl="0" eaLnBrk="1" latinLnBrk="0" hangingPunct="1">
                        <a:spcBef>
                          <a:spcPts val="0"/>
                        </a:spcBef>
                        <a:spcAft>
                          <a:spcPts val="0"/>
                        </a:spcAft>
                      </a:pPr>
                      <a:r>
                        <a:rPr lang="en-GB" sz="1000" kern="1200">
                          <a:solidFill>
                            <a:srgbClr val="142A33"/>
                          </a:solidFill>
                          <a:effectLst/>
                          <a:latin typeface="Calibri"/>
                        </a:rPr>
                        <a:t>OFRENDA</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An</a:t>
                      </a:r>
                      <a:r>
                        <a:rPr lang="en-GB" sz="1000" kern="1200" baseline="0">
                          <a:solidFill>
                            <a:srgbClr val="142A33"/>
                          </a:solidFill>
                          <a:effectLst/>
                          <a:latin typeface="Calibri"/>
                        </a:rPr>
                        <a:t> altar that families create in their homes, cemeteries or public spaces to honour the dead. (Spanish: “offering”).</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371858763"/>
                  </a:ext>
                </a:extLst>
              </a:tr>
              <a:tr h="507115">
                <a:tc>
                  <a:txBody>
                    <a:bodyPr/>
                    <a:lstStyle/>
                    <a:p>
                      <a:pPr marL="0" algn="ctr" rtl="0" eaLnBrk="1" latinLnBrk="0" hangingPunct="1">
                        <a:spcBef>
                          <a:spcPts val="0"/>
                        </a:spcBef>
                        <a:spcAft>
                          <a:spcPts val="0"/>
                        </a:spcAft>
                      </a:pPr>
                      <a:r>
                        <a:rPr lang="en-GB" sz="1000" kern="1200">
                          <a:solidFill>
                            <a:srgbClr val="142A33"/>
                          </a:solidFill>
                          <a:effectLst/>
                          <a:latin typeface="Calibri"/>
                        </a:rPr>
                        <a:t>SUGAR</a:t>
                      </a:r>
                      <a:r>
                        <a:rPr lang="en-GB" sz="1000" kern="1200" baseline="0">
                          <a:solidFill>
                            <a:srgbClr val="142A33"/>
                          </a:solidFill>
                          <a:effectLst/>
                          <a:latin typeface="Calibri"/>
                        </a:rPr>
                        <a:t> SKULL/</a:t>
                      </a:r>
                      <a:r>
                        <a:rPr lang="en-GB" sz="1000" kern="1200">
                          <a:solidFill>
                            <a:srgbClr val="142A33"/>
                          </a:solidFill>
                          <a:effectLst/>
                          <a:latin typeface="Calibri"/>
                        </a:rPr>
                        <a:t>CALAVERA</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Skulls traditionally made of sugar for</a:t>
                      </a:r>
                      <a:r>
                        <a:rPr lang="en-GB" sz="1000" kern="1200" baseline="0">
                          <a:solidFill>
                            <a:srgbClr val="142A33"/>
                          </a:solidFill>
                          <a:effectLst/>
                          <a:latin typeface="Calibri"/>
                        </a:rPr>
                        <a:t> </a:t>
                      </a:r>
                      <a:r>
                        <a:rPr lang="en-GB" sz="1000" kern="1200">
                          <a:solidFill>
                            <a:srgbClr val="142A33"/>
                          </a:solidFill>
                          <a:effectLst/>
                          <a:latin typeface="Calibri"/>
                        </a:rPr>
                        <a:t>day of the dead celebrations. Embellished</a:t>
                      </a:r>
                      <a:r>
                        <a:rPr lang="en-GB" sz="1000" kern="1200" baseline="0">
                          <a:solidFill>
                            <a:srgbClr val="142A33"/>
                          </a:solidFill>
                          <a:effectLst/>
                          <a:latin typeface="Calibri"/>
                        </a:rPr>
                        <a:t> with bright colours and patterns to represent death with sweetness and nostalgia.</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896118803"/>
                  </a:ext>
                </a:extLst>
              </a:tr>
              <a:tr h="338077">
                <a:tc>
                  <a:txBody>
                    <a:bodyPr/>
                    <a:lstStyle/>
                    <a:p>
                      <a:pPr marL="0" algn="ctr" rtl="0" eaLnBrk="1" latinLnBrk="0" hangingPunct="1">
                        <a:spcBef>
                          <a:spcPts val="0"/>
                        </a:spcBef>
                        <a:spcAft>
                          <a:spcPts val="0"/>
                        </a:spcAft>
                      </a:pPr>
                      <a:r>
                        <a:rPr lang="en-GB" sz="1000" kern="1200">
                          <a:solidFill>
                            <a:srgbClr val="142A33"/>
                          </a:solidFill>
                          <a:effectLst/>
                          <a:latin typeface="Calibri"/>
                        </a:rPr>
                        <a:t>DESIGN</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A plan or drawing produced to show the look and function of</a:t>
                      </a:r>
                      <a:r>
                        <a:rPr lang="en-GB" sz="1000" kern="1200" baseline="0">
                          <a:solidFill>
                            <a:srgbClr val="142A33"/>
                          </a:solidFill>
                          <a:effectLst/>
                          <a:latin typeface="Calibri"/>
                        </a:rPr>
                        <a:t> something before it is made.</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963715459"/>
                  </a:ext>
                </a:extLst>
              </a:tr>
              <a:tr h="225385">
                <a:tc>
                  <a:txBody>
                    <a:bodyPr/>
                    <a:lstStyle/>
                    <a:p>
                      <a:pPr marL="0" algn="ctr" rtl="0" eaLnBrk="1" latinLnBrk="0" hangingPunct="1">
                        <a:spcBef>
                          <a:spcPts val="0"/>
                        </a:spcBef>
                        <a:spcAft>
                          <a:spcPts val="0"/>
                        </a:spcAft>
                      </a:pPr>
                      <a:r>
                        <a:rPr lang="en-GB" sz="1000" kern="1200">
                          <a:solidFill>
                            <a:srgbClr val="142A33"/>
                          </a:solidFill>
                          <a:effectLst/>
                          <a:latin typeface="Calibri"/>
                        </a:rPr>
                        <a:t>TEXTILE/ MATERIAL</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A type of cloth or woven fabric.</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514610247"/>
                  </a:ext>
                </a:extLst>
              </a:tr>
              <a:tr h="338077">
                <a:tc>
                  <a:txBody>
                    <a:bodyPr/>
                    <a:lstStyle/>
                    <a:p>
                      <a:pPr marL="0" algn="ctr" rtl="0" eaLnBrk="1" latinLnBrk="0" hangingPunct="1">
                        <a:spcBef>
                          <a:spcPts val="0"/>
                        </a:spcBef>
                        <a:spcAft>
                          <a:spcPts val="0"/>
                        </a:spcAft>
                      </a:pPr>
                      <a:r>
                        <a:rPr lang="en-GB" sz="1000" kern="1200">
                          <a:solidFill>
                            <a:srgbClr val="142A33"/>
                          </a:solidFill>
                          <a:effectLst/>
                          <a:latin typeface="Calibri"/>
                        </a:rPr>
                        <a:t>EMBROIDERY</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The art of decorating fabric or other materials using a needle to stitch thread or yarn.</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190972985"/>
                  </a:ext>
                </a:extLst>
              </a:tr>
              <a:tr h="225385">
                <a:tc>
                  <a:txBody>
                    <a:bodyPr/>
                    <a:lstStyle/>
                    <a:p>
                      <a:pPr marL="0" algn="ctr" rtl="0" eaLnBrk="1" latinLnBrk="0" hangingPunct="1">
                        <a:spcBef>
                          <a:spcPts val="0"/>
                        </a:spcBef>
                        <a:spcAft>
                          <a:spcPts val="0"/>
                        </a:spcAft>
                      </a:pPr>
                      <a:r>
                        <a:rPr lang="en-GB" sz="1000" kern="1200">
                          <a:solidFill>
                            <a:srgbClr val="142A33"/>
                          </a:solidFill>
                          <a:effectLst/>
                          <a:latin typeface="Calibri"/>
                        </a:rPr>
                        <a:t>PATTERN</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The repetition and ordered arrangement of a design.</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705623425"/>
                  </a:ext>
                </a:extLst>
              </a:tr>
              <a:tr h="450769">
                <a:tc>
                  <a:txBody>
                    <a:bodyPr/>
                    <a:lstStyle/>
                    <a:p>
                      <a:pPr marL="0" algn="ctr" rtl="0" eaLnBrk="1" latinLnBrk="0" hangingPunct="1">
                        <a:spcBef>
                          <a:spcPts val="0"/>
                        </a:spcBef>
                        <a:spcAft>
                          <a:spcPts val="0"/>
                        </a:spcAft>
                      </a:pPr>
                      <a:r>
                        <a:rPr lang="en-GB" sz="1000" kern="1200">
                          <a:solidFill>
                            <a:srgbClr val="142A33"/>
                          </a:solidFill>
                          <a:effectLst/>
                          <a:latin typeface="Calibri"/>
                        </a:rPr>
                        <a:t>EMBELLISH</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Make work more attractive by</a:t>
                      </a:r>
                      <a:r>
                        <a:rPr lang="en-GB" sz="1000" kern="1200" baseline="0">
                          <a:solidFill>
                            <a:srgbClr val="142A33"/>
                          </a:solidFill>
                          <a:effectLst/>
                          <a:latin typeface="Calibri"/>
                        </a:rPr>
                        <a:t> adding </a:t>
                      </a:r>
                      <a:r>
                        <a:rPr lang="en-GB" sz="1000" kern="1200">
                          <a:solidFill>
                            <a:srgbClr val="142A33"/>
                          </a:solidFill>
                          <a:effectLst/>
                          <a:latin typeface="Calibri"/>
                        </a:rPr>
                        <a:t>decorative details or features:</a:t>
                      </a:r>
                      <a:endParaRPr lang="en-GB" sz="1000">
                        <a:solidFill>
                          <a:srgbClr val="142A33"/>
                        </a:solidFill>
                        <a:effectLst/>
                        <a:latin typeface="Calibri"/>
                      </a:endParaRPr>
                    </a:p>
                    <a:p>
                      <a:pPr marL="0" algn="ctr" rtl="0" eaLnBrk="1" latinLnBrk="0" hangingPunct="1">
                        <a:spcBef>
                          <a:spcPts val="0"/>
                        </a:spcBef>
                        <a:spcAft>
                          <a:spcPts val="0"/>
                        </a:spcAft>
                      </a:pPr>
                      <a:r>
                        <a:rPr lang="en-GB" sz="1000" kern="1200">
                          <a:solidFill>
                            <a:srgbClr val="142A33"/>
                          </a:solidFill>
                          <a:effectLst/>
                          <a:latin typeface="Calibri"/>
                        </a:rPr>
                        <a:t>"blue silk embellished with golden embroidery“.</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153967187"/>
                  </a:ext>
                </a:extLst>
              </a:tr>
              <a:tr h="338077">
                <a:tc>
                  <a:txBody>
                    <a:bodyPr/>
                    <a:lstStyle/>
                    <a:p>
                      <a:pPr marL="0" algn="ctr" rtl="0" eaLnBrk="1" latinLnBrk="0" hangingPunct="1">
                        <a:spcBef>
                          <a:spcPts val="0"/>
                        </a:spcBef>
                        <a:spcAft>
                          <a:spcPts val="0"/>
                        </a:spcAft>
                      </a:pPr>
                      <a:r>
                        <a:rPr lang="en-GB" sz="1000" kern="1200">
                          <a:solidFill>
                            <a:srgbClr val="142A33"/>
                          </a:solidFill>
                          <a:effectLst/>
                          <a:latin typeface="Calibri"/>
                        </a:rPr>
                        <a:t>APPLIQUÉ</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Decorate</a:t>
                      </a:r>
                      <a:r>
                        <a:rPr lang="en-GB" sz="1000" kern="1200" baseline="0">
                          <a:solidFill>
                            <a:srgbClr val="142A33"/>
                          </a:solidFill>
                          <a:effectLst/>
                          <a:latin typeface="Calibri"/>
                        </a:rPr>
                        <a:t> (clothing</a:t>
                      </a:r>
                      <a:r>
                        <a:rPr lang="en-GB" sz="1000" kern="1200">
                          <a:solidFill>
                            <a:srgbClr val="142A33"/>
                          </a:solidFill>
                          <a:effectLst/>
                          <a:latin typeface="Calibri"/>
                        </a:rPr>
                        <a:t> or larger piece of fabric) with pieces of smaller fabric to form pictures or patterns.</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373999011"/>
                  </a:ext>
                </a:extLst>
              </a:tr>
              <a:tr h="323990">
                <a:tc>
                  <a:txBody>
                    <a:bodyPr/>
                    <a:lstStyle/>
                    <a:p>
                      <a:pPr marL="0" algn="ctr" rtl="0" eaLnBrk="1" latinLnBrk="0" hangingPunct="1">
                        <a:spcBef>
                          <a:spcPts val="0"/>
                        </a:spcBef>
                        <a:spcAft>
                          <a:spcPts val="0"/>
                        </a:spcAft>
                      </a:pPr>
                      <a:r>
                        <a:rPr lang="en-GB" sz="1000" kern="1200">
                          <a:solidFill>
                            <a:srgbClr val="142A33"/>
                          </a:solidFill>
                          <a:effectLst/>
                          <a:latin typeface="Calibri"/>
                        </a:rPr>
                        <a:t>TEMPLATE</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A strong piece</a:t>
                      </a:r>
                      <a:r>
                        <a:rPr lang="en-GB" sz="1000" kern="1200" baseline="0">
                          <a:solidFill>
                            <a:srgbClr val="142A33"/>
                          </a:solidFill>
                          <a:effectLst/>
                          <a:latin typeface="Calibri"/>
                        </a:rPr>
                        <a:t> of material used to cut out or draw shapes accurately.</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691123206"/>
                  </a:ext>
                </a:extLst>
              </a:tr>
              <a:tr h="323990">
                <a:tc>
                  <a:txBody>
                    <a:bodyPr/>
                    <a:lstStyle/>
                    <a:p>
                      <a:pPr marL="0" algn="ctr" rtl="0" eaLnBrk="1" latinLnBrk="0" hangingPunct="1">
                        <a:spcBef>
                          <a:spcPts val="0"/>
                        </a:spcBef>
                        <a:spcAft>
                          <a:spcPts val="0"/>
                        </a:spcAft>
                      </a:pPr>
                      <a:r>
                        <a:rPr lang="en-GB" sz="1000" kern="1200">
                          <a:solidFill>
                            <a:srgbClr val="142A33"/>
                          </a:solidFill>
                          <a:effectLst/>
                          <a:latin typeface="Calibri"/>
                        </a:rPr>
                        <a:t>BONDING</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Combining two materials</a:t>
                      </a:r>
                      <a:r>
                        <a:rPr lang="en-GB" sz="1000" kern="1200" baseline="0">
                          <a:solidFill>
                            <a:srgbClr val="142A33"/>
                          </a:solidFill>
                          <a:effectLst/>
                          <a:latin typeface="Calibri"/>
                        </a:rPr>
                        <a:t> together using heat, pressure or glue.</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867176950"/>
                  </a:ext>
                </a:extLst>
              </a:tr>
              <a:tr h="225385">
                <a:tc>
                  <a:txBody>
                    <a:bodyPr/>
                    <a:lstStyle/>
                    <a:p>
                      <a:pPr marL="0" algn="ctr" rtl="0" eaLnBrk="1" latinLnBrk="0" hangingPunct="1">
                        <a:spcBef>
                          <a:spcPts val="0"/>
                        </a:spcBef>
                        <a:spcAft>
                          <a:spcPts val="0"/>
                        </a:spcAft>
                      </a:pPr>
                      <a:r>
                        <a:rPr lang="en-GB" sz="1000" kern="1200">
                          <a:solidFill>
                            <a:srgbClr val="142A33"/>
                          </a:solidFill>
                          <a:effectLst/>
                          <a:latin typeface="Calibri"/>
                        </a:rPr>
                        <a:t>FELT</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A kind</a:t>
                      </a:r>
                      <a:r>
                        <a:rPr lang="en-GB" sz="1000" kern="1200" baseline="0">
                          <a:solidFill>
                            <a:srgbClr val="142A33"/>
                          </a:solidFill>
                          <a:effectLst/>
                          <a:latin typeface="Calibri"/>
                        </a:rPr>
                        <a:t> of cloth made from rolling and pressing wool.</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886724630"/>
                  </a:ext>
                </a:extLst>
              </a:tr>
              <a:tr h="295818">
                <a:tc>
                  <a:txBody>
                    <a:bodyPr/>
                    <a:lstStyle/>
                    <a:p>
                      <a:pPr marL="0" algn="ctr" rtl="0" eaLnBrk="1" latinLnBrk="0" hangingPunct="1">
                        <a:spcBef>
                          <a:spcPts val="0"/>
                        </a:spcBef>
                        <a:spcAft>
                          <a:spcPts val="0"/>
                        </a:spcAft>
                      </a:pPr>
                      <a:r>
                        <a:rPr lang="en-GB" sz="1000" kern="1200">
                          <a:solidFill>
                            <a:srgbClr val="142A33"/>
                          </a:solidFill>
                          <a:effectLst/>
                          <a:latin typeface="Calibri"/>
                        </a:rPr>
                        <a:t>SYMMETRICAL</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Something is symmetrical when it has two matching halves. </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083623567"/>
                  </a:ext>
                </a:extLst>
              </a:tr>
              <a:tr h="338077">
                <a:tc>
                  <a:txBody>
                    <a:bodyPr/>
                    <a:lstStyle/>
                    <a:p>
                      <a:pPr marL="0" algn="ctr" rtl="0" eaLnBrk="1" latinLnBrk="0" hangingPunct="1">
                        <a:spcBef>
                          <a:spcPts val="0"/>
                        </a:spcBef>
                        <a:spcAft>
                          <a:spcPts val="0"/>
                        </a:spcAft>
                      </a:pPr>
                      <a:r>
                        <a:rPr lang="en-GB" sz="1000" kern="1200">
                          <a:solidFill>
                            <a:srgbClr val="142A33"/>
                          </a:solidFill>
                          <a:effectLst/>
                          <a:latin typeface="Calibri"/>
                        </a:rPr>
                        <a:t>SEWING PATTERN</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rPr>
                        <a:t>A template for parts of a larger textile. E.g.</a:t>
                      </a:r>
                      <a:r>
                        <a:rPr lang="en-GB" sz="1000" kern="1200" baseline="0">
                          <a:solidFill>
                            <a:srgbClr val="142A33"/>
                          </a:solidFill>
                          <a:effectLst/>
                          <a:latin typeface="Calibri"/>
                        </a:rPr>
                        <a:t> a sewing template for a shirt.</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031819353"/>
                  </a:ext>
                </a:extLst>
              </a:tr>
            </a:tbl>
          </a:graphicData>
        </a:graphic>
      </p:graphicFrame>
    </p:spTree>
    <p:extLst>
      <p:ext uri="{BB962C8B-B14F-4D97-AF65-F5344CB8AC3E}">
        <p14:creationId xmlns:p14="http://schemas.microsoft.com/office/powerpoint/2010/main" val="1515294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Creative: 3D Design </a:t>
            </a:r>
            <a:endParaRPr lang="en-GB" sz="1600" b="1">
              <a:latin typeface="Calibri"/>
              <a:ea typeface="Calibri"/>
              <a:cs typeface="Calibri"/>
            </a:endParaRPr>
          </a:p>
        </p:txBody>
      </p:sp>
      <p:sp>
        <p:nvSpPr>
          <p:cNvPr id="5" name="Rectangle 4"/>
          <p:cNvSpPr/>
          <p:nvPr/>
        </p:nvSpPr>
        <p:spPr>
          <a:xfrm>
            <a:off x="93752" y="699894"/>
            <a:ext cx="6684666" cy="1792798"/>
          </a:xfrm>
          <a:prstGeom prst="rect">
            <a:avLst/>
          </a:prstGeom>
          <a:ln>
            <a:solidFill>
              <a:schemeClr val="bg2">
                <a:lumMod val="10000"/>
              </a:schemeClr>
            </a:solidFill>
          </a:ln>
        </p:spPr>
        <p:txBody>
          <a:bodyPr wrap="square" lIns="91440" tIns="45720" rIns="91440" bIns="45720" anchor="t">
            <a:spAutoFit/>
          </a:bodyPr>
          <a:lstStyle/>
          <a:p>
            <a:r>
              <a:rPr lang="en-GB" sz="1000">
                <a:solidFill>
                  <a:srgbClr val="002060"/>
                </a:solidFill>
                <a:latin typeface="Calibri"/>
                <a:ea typeface="Calibri"/>
                <a:cs typeface="Calibri"/>
              </a:rPr>
              <a:t>Assessment Information:</a:t>
            </a:r>
          </a:p>
          <a:p>
            <a:endParaRPr lang="en-GB" sz="1000">
              <a:solidFill>
                <a:srgbClr val="002060"/>
              </a:solidFill>
              <a:latin typeface="Calibri"/>
              <a:ea typeface="Calibri"/>
              <a:cs typeface="Calibri"/>
            </a:endParaRPr>
          </a:p>
          <a:p>
            <a:r>
              <a:rPr lang="en-GB" sz="1000">
                <a:solidFill>
                  <a:srgbClr val="002060"/>
                </a:solidFill>
                <a:latin typeface="Calibri"/>
                <a:ea typeface="Calibri"/>
                <a:cs typeface="Arial" panose="020B0604020202020204"/>
              </a:rPr>
              <a:t>Pupils work towards the theme ‘Layers’ in Year 8. They study the work of different designers and learn how  work is created. Pupils revisit the skills and techniques learnt in Year 7 to further develop their understanding. </a:t>
            </a:r>
            <a:endParaRPr lang="en-GB" sz="1000">
              <a:solidFill>
                <a:srgbClr val="002060"/>
              </a:solidFill>
              <a:latin typeface="Calibri"/>
              <a:ea typeface="Calibri"/>
              <a:cs typeface="Calibri"/>
            </a:endParaRPr>
          </a:p>
          <a:p>
            <a:endParaRPr lang="en-GB" sz="1000">
              <a:solidFill>
                <a:srgbClr val="002060"/>
              </a:solidFill>
              <a:latin typeface="Calibri"/>
              <a:ea typeface="Calibri"/>
              <a:cs typeface="Calibri"/>
            </a:endParaRPr>
          </a:p>
          <a:p>
            <a:r>
              <a:rPr lang="en-GB" sz="1000">
                <a:solidFill>
                  <a:srgbClr val="002060"/>
                </a:solidFill>
                <a:latin typeface="Calibri"/>
                <a:ea typeface="Calibri"/>
                <a:cs typeface="Arial"/>
              </a:rPr>
              <a:t>Pupils work with templates and paper relief. Pupils create more complex pieces in </a:t>
            </a:r>
            <a:r>
              <a:rPr lang="en-GB" sz="1000" dirty="0">
                <a:solidFill>
                  <a:srgbClr val="002060"/>
                </a:solidFill>
                <a:latin typeface="Calibri"/>
                <a:ea typeface="Calibri"/>
                <a:cs typeface="Arial"/>
              </a:rPr>
              <a:t>clay learning the coiling technique and how to construct and attach clay pieces together. Pupils further explore alternative surface decorations for clay and use this knowledge to create a ceramic fridge magnet.  </a:t>
            </a:r>
            <a:endParaRPr lang="en-GB" sz="1000" dirty="0">
              <a:solidFill>
                <a:srgbClr val="002060"/>
              </a:solidFill>
              <a:latin typeface="Calibri"/>
              <a:ea typeface="Calibri"/>
              <a:cs typeface="Calibri"/>
            </a:endParaRPr>
          </a:p>
          <a:p>
            <a:endParaRPr lang="en-GB" sz="1000">
              <a:solidFill>
                <a:srgbClr val="002060"/>
              </a:solidFill>
              <a:latin typeface="Calibri"/>
              <a:ea typeface="Calibri"/>
              <a:cs typeface="Calibri"/>
            </a:endParaRPr>
          </a:p>
          <a:p>
            <a:r>
              <a:rPr lang="en-GB" sz="1000">
                <a:solidFill>
                  <a:srgbClr val="002060"/>
                </a:solidFill>
                <a:latin typeface="Calibri"/>
                <a:ea typeface="Calibri"/>
                <a:cs typeface="Arial"/>
              </a:rPr>
              <a:t>Work is formatively assessed throughout the project.</a:t>
            </a:r>
            <a:endParaRPr lang="en-GB" sz="1000">
              <a:solidFill>
                <a:srgbClr val="002060"/>
              </a:solidFill>
              <a:latin typeface="Calibri"/>
              <a:ea typeface="Calibri"/>
            </a:endParaRPr>
          </a:p>
          <a:p>
            <a:endParaRPr lang="en-GB" sz="1050">
              <a:solidFill>
                <a:srgbClr val="002060"/>
              </a:solidFill>
              <a:latin typeface="+mj-lt"/>
              <a:cs typeface="Arial"/>
            </a:endParaRPr>
          </a:p>
        </p:txBody>
      </p:sp>
      <p:graphicFrame>
        <p:nvGraphicFramePr>
          <p:cNvPr id="3" name="Table 2">
            <a:extLst>
              <a:ext uri="{FF2B5EF4-FFF2-40B4-BE49-F238E27FC236}">
                <a16:creationId xmlns:a16="http://schemas.microsoft.com/office/drawing/2014/main" id="{B0BC0887-D67B-49CD-7F11-3046F40ECA46}"/>
              </a:ext>
            </a:extLst>
          </p:cNvPr>
          <p:cNvGraphicFramePr>
            <a:graphicFrameLocks noGrp="1"/>
          </p:cNvGraphicFramePr>
          <p:nvPr>
            <p:extLst>
              <p:ext uri="{D42A27DB-BD31-4B8C-83A1-F6EECF244321}">
                <p14:modId xmlns:p14="http://schemas.microsoft.com/office/powerpoint/2010/main" val="1259280032"/>
              </p:ext>
            </p:extLst>
          </p:nvPr>
        </p:nvGraphicFramePr>
        <p:xfrm>
          <a:off x="90054" y="2803729"/>
          <a:ext cx="6671803" cy="6952709"/>
        </p:xfrm>
        <a:graphic>
          <a:graphicData uri="http://schemas.openxmlformats.org/drawingml/2006/table">
            <a:tbl>
              <a:tblPr firstRow="1" bandRow="1">
                <a:tableStyleId>{5C22544A-7EE6-4342-B048-85BDC9FD1C3A}</a:tableStyleId>
              </a:tblPr>
              <a:tblGrid>
                <a:gridCol w="1772197">
                  <a:extLst>
                    <a:ext uri="{9D8B030D-6E8A-4147-A177-3AD203B41FA5}">
                      <a16:colId xmlns:a16="http://schemas.microsoft.com/office/drawing/2014/main" val="2705443151"/>
                    </a:ext>
                  </a:extLst>
                </a:gridCol>
                <a:gridCol w="4899606">
                  <a:extLst>
                    <a:ext uri="{9D8B030D-6E8A-4147-A177-3AD203B41FA5}">
                      <a16:colId xmlns:a16="http://schemas.microsoft.com/office/drawing/2014/main" val="1328362079"/>
                    </a:ext>
                  </a:extLst>
                </a:gridCol>
              </a:tblGrid>
              <a:tr h="365932">
                <a:tc gridSpan="2">
                  <a:txBody>
                    <a:bodyPr/>
                    <a:lstStyle/>
                    <a:p>
                      <a:pPr marL="0" marR="0" indent="0" algn="ctr" rtl="0" eaLnBrk="1" fontAlgn="auto" latinLnBrk="0" hangingPunct="1">
                        <a:spcBef>
                          <a:spcPts val="0"/>
                        </a:spcBef>
                        <a:spcAft>
                          <a:spcPts val="0"/>
                        </a:spcAft>
                      </a:pPr>
                      <a:r>
                        <a:rPr lang="en-GB" sz="1000" b="1" kern="1200">
                          <a:solidFill>
                            <a:srgbClr val="142A33"/>
                          </a:solidFill>
                          <a:effectLst/>
                          <a:latin typeface="Calibri"/>
                        </a:rPr>
                        <a:t>YEAR 8</a:t>
                      </a:r>
                      <a:r>
                        <a:rPr lang="en-GB" sz="1000" b="1" kern="1200" baseline="0">
                          <a:solidFill>
                            <a:srgbClr val="142A33"/>
                          </a:solidFill>
                          <a:effectLst/>
                          <a:latin typeface="Calibri"/>
                        </a:rPr>
                        <a:t> 3D DESIGN – LAYERS</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hMerge="1">
                  <a:txBody>
                    <a:bodyPr/>
                    <a:lstStyle/>
                    <a:p>
                      <a:endParaRPr lang="en-US"/>
                    </a:p>
                  </a:txBody>
                  <a:tcPr/>
                </a:tc>
                <a:extLst>
                  <a:ext uri="{0D108BD9-81ED-4DB2-BD59-A6C34878D82A}">
                    <a16:rowId xmlns:a16="http://schemas.microsoft.com/office/drawing/2014/main" val="2900993668"/>
                  </a:ext>
                </a:extLst>
              </a:tr>
              <a:tr h="234197">
                <a:tc>
                  <a:txBody>
                    <a:bodyPr/>
                    <a:lstStyle/>
                    <a:p>
                      <a:pPr marL="0" marR="0" indent="0" algn="ctr" rtl="0" eaLnBrk="1" fontAlgn="auto" latinLnBrk="0" hangingPunct="1">
                        <a:spcBef>
                          <a:spcPts val="0"/>
                        </a:spcBef>
                        <a:spcAft>
                          <a:spcPts val="0"/>
                        </a:spcAft>
                      </a:pPr>
                      <a:r>
                        <a:rPr lang="en-GB" sz="1000" b="1" kern="1200">
                          <a:solidFill>
                            <a:srgbClr val="142A33"/>
                          </a:solidFill>
                          <a:effectLst/>
                          <a:latin typeface="Calibri"/>
                        </a:rPr>
                        <a:t>KEY</a:t>
                      </a:r>
                      <a:r>
                        <a:rPr lang="en-GB" sz="1000" b="1" kern="1200" baseline="0">
                          <a:solidFill>
                            <a:srgbClr val="142A33"/>
                          </a:solidFill>
                          <a:effectLst/>
                          <a:latin typeface="Calibri"/>
                        </a:rPr>
                        <a:t> WORD</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1" kern="1200">
                          <a:solidFill>
                            <a:srgbClr val="142A33"/>
                          </a:solidFill>
                          <a:effectLst/>
                          <a:latin typeface="Calibri"/>
                        </a:rPr>
                        <a:t>DEFINITION</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276865300"/>
                  </a:ext>
                </a:extLst>
              </a:tr>
              <a:tr h="380569">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LAYERS</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cs typeface="Arial"/>
                        </a:rPr>
                        <a:t>Multiple</a:t>
                      </a:r>
                      <a:r>
                        <a:rPr lang="en-GB" sz="1000" kern="1200" baseline="0">
                          <a:solidFill>
                            <a:srgbClr val="142A33"/>
                          </a:solidFill>
                          <a:effectLst/>
                          <a:latin typeface="Calibri"/>
                          <a:cs typeface="Arial"/>
                        </a:rPr>
                        <a:t> materials that are arranged on top of one another. </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51613958"/>
                  </a:ext>
                </a:extLst>
              </a:tr>
              <a:tr h="380569">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RECYCLE</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a:solidFill>
                            <a:srgbClr val="142A33"/>
                          </a:solidFill>
                          <a:effectLst/>
                          <a:latin typeface="Calibri"/>
                          <a:cs typeface="Arial"/>
                        </a:rPr>
                        <a:t>The</a:t>
                      </a:r>
                      <a:r>
                        <a:rPr lang="en-GB" sz="1000" b="0" i="0" kern="1200" baseline="0">
                          <a:solidFill>
                            <a:srgbClr val="142A33"/>
                          </a:solidFill>
                          <a:effectLst/>
                          <a:latin typeface="Calibri"/>
                          <a:cs typeface="Arial"/>
                        </a:rPr>
                        <a:t> p</a:t>
                      </a:r>
                      <a:r>
                        <a:rPr lang="en-GB" sz="1000" b="0" i="0" kern="1200">
                          <a:solidFill>
                            <a:srgbClr val="142A33"/>
                          </a:solidFill>
                          <a:effectLst/>
                          <a:latin typeface="Calibri"/>
                          <a:cs typeface="Arial"/>
                        </a:rPr>
                        <a:t>rocess of converting waste materials into new materials and objects.</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103505307"/>
                  </a:ext>
                </a:extLst>
              </a:tr>
              <a:tr h="219560">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REUSE</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a:solidFill>
                            <a:srgbClr val="142A33"/>
                          </a:solidFill>
                          <a:effectLst/>
                          <a:latin typeface="Calibri"/>
                          <a:cs typeface="Arial"/>
                        </a:rPr>
                        <a:t>To use again especially in a different way.</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539290642"/>
                  </a:ext>
                </a:extLst>
              </a:tr>
              <a:tr h="380569">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DESIGNER</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0" i="0" kern="1200">
                          <a:solidFill>
                            <a:srgbClr val="142A33"/>
                          </a:solidFill>
                          <a:effectLst/>
                          <a:latin typeface="Calibri"/>
                          <a:cs typeface="Arial"/>
                        </a:rPr>
                        <a:t>A person who plans the form or structure of something before it is made.</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134900812"/>
                  </a:ext>
                </a:extLst>
              </a:tr>
              <a:tr h="380569">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TEMPLATE</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kern="1200">
                          <a:solidFill>
                            <a:srgbClr val="142A33"/>
                          </a:solidFill>
                          <a:effectLst/>
                          <a:latin typeface="Calibri"/>
                          <a:cs typeface="Arial"/>
                        </a:rPr>
                        <a:t>A template is a shape used as a guide to make something. </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340625710"/>
                  </a:ext>
                </a:extLst>
              </a:tr>
              <a:tr h="453756">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CRAFT</a:t>
                      </a:r>
                      <a:r>
                        <a:rPr lang="en-GB" sz="1000" b="0" kern="1200" baseline="0">
                          <a:solidFill>
                            <a:srgbClr val="142A33"/>
                          </a:solidFill>
                          <a:effectLst/>
                          <a:latin typeface="Calibri"/>
                          <a:cs typeface="Arial"/>
                        </a:rPr>
                        <a:t> KNIFE</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cs typeface="Arial"/>
                        </a:rPr>
                        <a:t>A sharp</a:t>
                      </a:r>
                      <a:r>
                        <a:rPr lang="en-GB" sz="1000" kern="1200" baseline="0">
                          <a:solidFill>
                            <a:srgbClr val="142A33"/>
                          </a:solidFill>
                          <a:effectLst/>
                          <a:latin typeface="Calibri"/>
                          <a:cs typeface="Arial"/>
                        </a:rPr>
                        <a:t> tool used for cutting with precision. </a:t>
                      </a:r>
                      <a:endParaRPr lang="en-GB" sz="100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036456381"/>
                  </a:ext>
                </a:extLst>
              </a:tr>
              <a:tr h="424481">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CARDBOARD RELIEF</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0" kern="1200">
                          <a:solidFill>
                            <a:srgbClr val="142A33"/>
                          </a:solidFill>
                          <a:effectLst/>
                          <a:latin typeface="Calibri"/>
                          <a:cs typeface="Arial"/>
                        </a:rPr>
                        <a:t>When flat pieces of cardboard are used to build up raised areas creating a 3D effect.</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335640284"/>
                  </a:ext>
                </a:extLst>
              </a:tr>
              <a:tr h="424481">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MASS PRODUCTION</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kern="1200">
                          <a:solidFill>
                            <a:srgbClr val="142A33"/>
                          </a:solidFill>
                          <a:effectLst/>
                          <a:latin typeface="Calibri"/>
                          <a:cs typeface="Arial"/>
                        </a:rPr>
                        <a:t>Manufacturing many identical goods at once.</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988499432"/>
                  </a:ext>
                </a:extLst>
              </a:tr>
              <a:tr h="453756">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CLAY</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0" i="0" kern="1200">
                          <a:solidFill>
                            <a:srgbClr val="142A33"/>
                          </a:solidFill>
                          <a:effectLst/>
                          <a:latin typeface="Calibri"/>
                          <a:cs typeface="Arial"/>
                        </a:rPr>
                        <a:t>A</a:t>
                      </a:r>
                      <a:r>
                        <a:rPr lang="en-GB" sz="1000" b="0" i="0" kern="1200" baseline="0">
                          <a:solidFill>
                            <a:srgbClr val="142A33"/>
                          </a:solidFill>
                          <a:effectLst/>
                          <a:latin typeface="Calibri"/>
                          <a:cs typeface="Arial"/>
                        </a:rPr>
                        <a:t> </a:t>
                      </a:r>
                      <a:r>
                        <a:rPr lang="en-GB" sz="1000" b="0" i="0" kern="1200">
                          <a:solidFill>
                            <a:srgbClr val="142A33"/>
                          </a:solidFill>
                          <a:effectLst/>
                          <a:latin typeface="Calibri"/>
                          <a:cs typeface="Arial"/>
                        </a:rPr>
                        <a:t>natural material made up of tiny particles of rock.</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930314134"/>
                  </a:ext>
                </a:extLst>
              </a:tr>
              <a:tr h="380569">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ROLLING PIN</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a:solidFill>
                            <a:srgbClr val="142A33"/>
                          </a:solidFill>
                          <a:effectLst/>
                          <a:latin typeface="Calibri"/>
                          <a:cs typeface="Arial"/>
                        </a:rPr>
                        <a:t>A</a:t>
                      </a:r>
                      <a:r>
                        <a:rPr lang="en-GB" sz="1000" b="0" i="0" kern="1200" baseline="0">
                          <a:solidFill>
                            <a:srgbClr val="142A33"/>
                          </a:solidFill>
                          <a:effectLst/>
                          <a:latin typeface="Calibri"/>
                          <a:cs typeface="Arial"/>
                        </a:rPr>
                        <a:t> wooded</a:t>
                      </a:r>
                      <a:r>
                        <a:rPr lang="en-GB" sz="1000" b="0" i="0" kern="1200">
                          <a:solidFill>
                            <a:srgbClr val="142A33"/>
                          </a:solidFill>
                          <a:effectLst/>
                          <a:latin typeface="Calibri"/>
                          <a:cs typeface="Arial"/>
                        </a:rPr>
                        <a:t> cylinder that you roll over clay to make it flat.</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265570919"/>
                  </a:ext>
                </a:extLst>
              </a:tr>
              <a:tr h="380569">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ROLLING GUIDES</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a:solidFill>
                            <a:srgbClr val="142A33"/>
                          </a:solidFill>
                          <a:effectLst/>
                          <a:latin typeface="Calibri"/>
                          <a:cs typeface="Arial"/>
                        </a:rPr>
                        <a:t>Rolling</a:t>
                      </a:r>
                      <a:r>
                        <a:rPr lang="en-GB" sz="1000" b="0" i="0" kern="1200" baseline="0">
                          <a:solidFill>
                            <a:srgbClr val="142A33"/>
                          </a:solidFill>
                          <a:effectLst/>
                          <a:latin typeface="Calibri"/>
                          <a:cs typeface="Arial"/>
                        </a:rPr>
                        <a:t> g</a:t>
                      </a:r>
                      <a:r>
                        <a:rPr lang="en-GB" sz="1000" b="0" i="0" kern="1200">
                          <a:solidFill>
                            <a:srgbClr val="142A33"/>
                          </a:solidFill>
                          <a:effectLst/>
                          <a:latin typeface="Calibri"/>
                          <a:cs typeface="Arial"/>
                        </a:rPr>
                        <a:t>uides are essential for giving you a uniform and precise thickness for your slab.</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737367377"/>
                  </a:ext>
                </a:extLst>
              </a:tr>
              <a:tr h="307383">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CLAY SLAB</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cs typeface="Arial"/>
                        </a:rPr>
                        <a:t>A flat</a:t>
                      </a:r>
                      <a:r>
                        <a:rPr lang="en-GB" sz="1000" kern="1200" baseline="0">
                          <a:solidFill>
                            <a:srgbClr val="142A33"/>
                          </a:solidFill>
                          <a:effectLst/>
                          <a:latin typeface="Calibri"/>
                          <a:cs typeface="Arial"/>
                        </a:rPr>
                        <a:t> piece of clay that has a consistent thickness.</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522981539"/>
                  </a:ext>
                </a:extLst>
              </a:tr>
              <a:tr h="219560">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MARK-MAKING</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a:solidFill>
                            <a:srgbClr val="142A33"/>
                          </a:solidFill>
                          <a:effectLst/>
                          <a:latin typeface="Calibri"/>
                          <a:cs typeface="Arial"/>
                        </a:rPr>
                        <a:t>Drawing into clay using tools</a:t>
                      </a:r>
                      <a:r>
                        <a:rPr lang="en-GB" sz="1000" b="0" i="0" kern="1200" baseline="0">
                          <a:solidFill>
                            <a:srgbClr val="142A33"/>
                          </a:solidFill>
                          <a:effectLst/>
                          <a:latin typeface="Calibri"/>
                          <a:cs typeface="Arial"/>
                        </a:rPr>
                        <a:t> .</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71775041"/>
                  </a:ext>
                </a:extLst>
              </a:tr>
              <a:tr h="453756">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IMPRESS</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a:solidFill>
                            <a:srgbClr val="142A33"/>
                          </a:solidFill>
                          <a:effectLst/>
                          <a:latin typeface="Calibri"/>
                          <a:cs typeface="Arial"/>
                        </a:rPr>
                        <a:t>Creating designs or textures into clay by pressing different shaped objects into it.</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976504964"/>
                  </a:ext>
                </a:extLst>
              </a:tr>
              <a:tr h="380569">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COIL</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a:solidFill>
                            <a:srgbClr val="142A33"/>
                          </a:solidFill>
                          <a:effectLst/>
                          <a:latin typeface="Calibri"/>
                          <a:cs typeface="Arial"/>
                        </a:rPr>
                        <a:t>Rolling</a:t>
                      </a:r>
                      <a:r>
                        <a:rPr lang="en-GB" sz="1000" b="0" i="0" kern="1200" baseline="0">
                          <a:solidFill>
                            <a:srgbClr val="142A33"/>
                          </a:solidFill>
                          <a:effectLst/>
                          <a:latin typeface="Calibri"/>
                          <a:cs typeface="Arial"/>
                        </a:rPr>
                        <a:t> c</a:t>
                      </a:r>
                      <a:r>
                        <a:rPr lang="en-GB" sz="1000" b="0" i="0" kern="1200">
                          <a:solidFill>
                            <a:srgbClr val="142A33"/>
                          </a:solidFill>
                          <a:effectLst/>
                          <a:latin typeface="Calibri"/>
                          <a:cs typeface="Arial"/>
                        </a:rPr>
                        <a:t>lay into</a:t>
                      </a:r>
                      <a:r>
                        <a:rPr lang="en-GB" sz="1000" b="0" i="0" kern="1200" baseline="0">
                          <a:solidFill>
                            <a:srgbClr val="142A33"/>
                          </a:solidFill>
                          <a:effectLst/>
                          <a:latin typeface="Calibri"/>
                          <a:cs typeface="Arial"/>
                        </a:rPr>
                        <a:t> </a:t>
                      </a:r>
                      <a:r>
                        <a:rPr lang="en-GB" sz="1000" b="0" i="0" kern="1200">
                          <a:solidFill>
                            <a:srgbClr val="142A33"/>
                          </a:solidFill>
                          <a:effectLst/>
                          <a:latin typeface="Calibri"/>
                          <a:cs typeface="Arial"/>
                        </a:rPr>
                        <a:t>long cylinders</a:t>
                      </a:r>
                      <a:r>
                        <a:rPr lang="en-GB" sz="1000" b="0" i="0" kern="1200" baseline="0">
                          <a:solidFill>
                            <a:srgbClr val="142A33"/>
                          </a:solidFill>
                          <a:effectLst/>
                          <a:latin typeface="Calibri"/>
                          <a:cs typeface="Arial"/>
                        </a:rPr>
                        <a:t> for building or decoration.</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78392822"/>
                  </a:ext>
                </a:extLst>
              </a:tr>
              <a:tr h="424481">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SCORE, SLIP &amp;STICK</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rgbClr val="142A33"/>
                          </a:solidFill>
                          <a:effectLst/>
                          <a:latin typeface="Calibri"/>
                          <a:cs typeface="Arial"/>
                        </a:rPr>
                        <a:t>Method</a:t>
                      </a:r>
                      <a:r>
                        <a:rPr lang="en-GB" sz="1000" kern="1200" baseline="0">
                          <a:solidFill>
                            <a:srgbClr val="142A33"/>
                          </a:solidFill>
                          <a:effectLst/>
                          <a:latin typeface="Calibri"/>
                          <a:cs typeface="Arial"/>
                        </a:rPr>
                        <a:t> for attaching clay together.</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801726691"/>
                  </a:ext>
                </a:extLst>
              </a:tr>
              <a:tr h="307383">
                <a:tc>
                  <a:txBody>
                    <a:bodyPr/>
                    <a:lstStyle/>
                    <a:p>
                      <a:pPr marL="0" algn="ctr" rtl="0" eaLnBrk="1" latinLnBrk="0" hangingPunct="1">
                        <a:spcBef>
                          <a:spcPts val="0"/>
                        </a:spcBef>
                        <a:spcAft>
                          <a:spcPts val="0"/>
                        </a:spcAft>
                      </a:pPr>
                      <a:r>
                        <a:rPr lang="en-GB" sz="1000" b="0" kern="1200">
                          <a:solidFill>
                            <a:srgbClr val="142A33"/>
                          </a:solidFill>
                          <a:effectLst/>
                          <a:latin typeface="Calibri"/>
                          <a:cs typeface="Arial"/>
                        </a:rPr>
                        <a:t>KILN</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a:solidFill>
                            <a:srgbClr val="142A33"/>
                          </a:solidFill>
                          <a:effectLst/>
                          <a:latin typeface="Calibri"/>
                          <a:cs typeface="Arial"/>
                        </a:rPr>
                        <a:t>A furnace or oven use for firing pottery.</a:t>
                      </a:r>
                      <a:endParaRPr lang="en-GB" sz="1000">
                        <a:solidFill>
                          <a:srgbClr val="142A33"/>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210342662"/>
                  </a:ext>
                </a:extLst>
              </a:tr>
            </a:tbl>
          </a:graphicData>
        </a:graphic>
      </p:graphicFrame>
    </p:spTree>
    <p:extLst>
      <p:ext uri="{BB962C8B-B14F-4D97-AF65-F5344CB8AC3E}">
        <p14:creationId xmlns:p14="http://schemas.microsoft.com/office/powerpoint/2010/main" val="2151714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782" y="592655"/>
            <a:ext cx="6578033" cy="2092881"/>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 </a:t>
            </a:r>
          </a:p>
          <a:p>
            <a:r>
              <a:rPr lang="en-GB" sz="1000">
                <a:solidFill>
                  <a:srgbClr val="142A33"/>
                </a:solidFill>
                <a:latin typeface="Calibri"/>
                <a:ea typeface="Calibri"/>
                <a:cs typeface="Calibri"/>
              </a:rPr>
              <a:t>This term Y8 are learning about Japan</a:t>
            </a:r>
          </a:p>
          <a:p>
            <a:r>
              <a:rPr lang="en-GB" sz="1000">
                <a:solidFill>
                  <a:srgbClr val="142A33"/>
                </a:solidFill>
                <a:latin typeface="Calibri"/>
                <a:ea typeface="Calibri"/>
                <a:cs typeface="Calibri"/>
              </a:rPr>
              <a:t>They will be assessed in two ways.</a:t>
            </a:r>
          </a:p>
          <a:p>
            <a:r>
              <a:rPr lang="en-GB" sz="1000">
                <a:solidFill>
                  <a:srgbClr val="142A33"/>
                </a:solidFill>
                <a:latin typeface="Calibri"/>
                <a:ea typeface="Calibri"/>
                <a:cs typeface="Calibri"/>
              </a:rPr>
              <a:t>1.	On the practical skills they show in lessons </a:t>
            </a:r>
          </a:p>
          <a:p>
            <a:r>
              <a:rPr lang="en-GB" sz="1000">
                <a:solidFill>
                  <a:srgbClr val="142A33"/>
                </a:solidFill>
                <a:latin typeface="Calibri"/>
                <a:ea typeface="Calibri"/>
                <a:cs typeface="Calibri"/>
              </a:rPr>
              <a:t>2.	In theory work - their ability to recall, analyse and evaluate skills, techniques and processes through recipe write-ups. </a:t>
            </a:r>
          </a:p>
          <a:p>
            <a:r>
              <a:rPr lang="en-GB" sz="1000">
                <a:solidFill>
                  <a:srgbClr val="142A33"/>
                </a:solidFill>
                <a:latin typeface="Calibri"/>
                <a:ea typeface="Calibri"/>
                <a:cs typeface="Calibri"/>
              </a:rPr>
              <a:t>The assessment is in the form of formative teacher assessment during a practical lesson and also a summative assessment of written recipe books every 6 weeks.</a:t>
            </a:r>
          </a:p>
          <a:p>
            <a:r>
              <a:rPr lang="en-GB" sz="1000">
                <a:solidFill>
                  <a:srgbClr val="142A33"/>
                </a:solidFill>
                <a:latin typeface="Calibri"/>
                <a:ea typeface="Calibri"/>
                <a:cs typeface="Calibri"/>
              </a:rPr>
              <a:t>Students can prepare for their assessments by using safe and hygienic working practices to practise their cooking skills at home, such as:</a:t>
            </a:r>
          </a:p>
          <a:p>
            <a:r>
              <a:rPr lang="en-GB" sz="1000">
                <a:solidFill>
                  <a:srgbClr val="142A33"/>
                </a:solidFill>
                <a:latin typeface="Calibri"/>
                <a:ea typeface="Calibri"/>
                <a:cs typeface="Calibri"/>
              </a:rPr>
              <a:t>•	Safe knife skills – bridge hold and claw grip</a:t>
            </a:r>
          </a:p>
          <a:p>
            <a:r>
              <a:rPr lang="en-GB" sz="1000">
                <a:solidFill>
                  <a:srgbClr val="142A33"/>
                </a:solidFill>
                <a:latin typeface="Calibri"/>
                <a:ea typeface="Calibri"/>
                <a:cs typeface="Calibri"/>
              </a:rPr>
              <a:t>•	Using a hob</a:t>
            </a:r>
          </a:p>
          <a:p>
            <a:r>
              <a:rPr lang="en-GB" sz="1000">
                <a:solidFill>
                  <a:srgbClr val="142A33"/>
                </a:solidFill>
                <a:latin typeface="Calibri"/>
                <a:ea typeface="Calibri"/>
                <a:cs typeface="Calibri"/>
              </a:rPr>
              <a:t>•	Using an oven</a:t>
            </a:r>
          </a:p>
          <a:p>
            <a:r>
              <a:rPr lang="en-GB" sz="1000">
                <a:solidFill>
                  <a:srgbClr val="142A33"/>
                </a:solidFill>
                <a:latin typeface="Calibri"/>
                <a:ea typeface="Calibri"/>
                <a:cs typeface="Calibri"/>
              </a:rPr>
              <a:t>•	Washing-up</a:t>
            </a:r>
          </a:p>
        </p:txBody>
      </p:sp>
      <p:sp>
        <p:nvSpPr>
          <p:cNvPr id="5" name="TextBox 4"/>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Creative: Food </a:t>
            </a:r>
            <a:endParaRPr lang="en-GB" sz="1600" b="1">
              <a:latin typeface="Calibri"/>
              <a:ea typeface="Calibri"/>
              <a:cs typeface="Calibri"/>
            </a:endParaRPr>
          </a:p>
        </p:txBody>
      </p:sp>
      <p:graphicFrame>
        <p:nvGraphicFramePr>
          <p:cNvPr id="4" name="Table 3">
            <a:extLst>
              <a:ext uri="{FF2B5EF4-FFF2-40B4-BE49-F238E27FC236}">
                <a16:creationId xmlns:a16="http://schemas.microsoft.com/office/drawing/2014/main" id="{FED75EF0-0DBA-8A00-47E2-B0EFAC58C828}"/>
              </a:ext>
            </a:extLst>
          </p:cNvPr>
          <p:cNvGraphicFramePr>
            <a:graphicFrameLocks noGrp="1"/>
          </p:cNvGraphicFramePr>
          <p:nvPr>
            <p:extLst>
              <p:ext uri="{D42A27DB-BD31-4B8C-83A1-F6EECF244321}">
                <p14:modId xmlns:p14="http://schemas.microsoft.com/office/powerpoint/2010/main" val="3821929953"/>
              </p:ext>
            </p:extLst>
          </p:nvPr>
        </p:nvGraphicFramePr>
        <p:xfrm>
          <a:off x="151786" y="2704144"/>
          <a:ext cx="6572140" cy="7179519"/>
        </p:xfrm>
        <a:graphic>
          <a:graphicData uri="http://schemas.openxmlformats.org/drawingml/2006/table">
            <a:tbl>
              <a:tblPr firstRow="1" bandRow="1">
                <a:tableStyleId>{5C22544A-7EE6-4342-B048-85BDC9FD1C3A}</a:tableStyleId>
              </a:tblPr>
              <a:tblGrid>
                <a:gridCol w="1772267">
                  <a:extLst>
                    <a:ext uri="{9D8B030D-6E8A-4147-A177-3AD203B41FA5}">
                      <a16:colId xmlns:a16="http://schemas.microsoft.com/office/drawing/2014/main" val="1610121787"/>
                    </a:ext>
                  </a:extLst>
                </a:gridCol>
                <a:gridCol w="211679">
                  <a:extLst>
                    <a:ext uri="{9D8B030D-6E8A-4147-A177-3AD203B41FA5}">
                      <a16:colId xmlns:a16="http://schemas.microsoft.com/office/drawing/2014/main" val="3526026877"/>
                    </a:ext>
                  </a:extLst>
                </a:gridCol>
                <a:gridCol w="4588194">
                  <a:extLst>
                    <a:ext uri="{9D8B030D-6E8A-4147-A177-3AD203B41FA5}">
                      <a16:colId xmlns:a16="http://schemas.microsoft.com/office/drawing/2014/main" val="3256173060"/>
                    </a:ext>
                  </a:extLst>
                </a:gridCol>
              </a:tblGrid>
              <a:tr h="256448">
                <a:tc gridSpan="3">
                  <a:txBody>
                    <a:bodyPr/>
                    <a:lstStyle/>
                    <a:p>
                      <a:pPr marL="0" marR="0" indent="0" algn="ctr" rtl="0" eaLnBrk="1" fontAlgn="auto" latinLnBrk="0" hangingPunct="1"/>
                      <a:r>
                        <a:rPr lang="en-GB" sz="1600" b="1" kern="1200">
                          <a:solidFill>
                            <a:srgbClr val="000000"/>
                          </a:solidFill>
                          <a:effectLst/>
                          <a:latin typeface="Century Gothic"/>
                        </a:rPr>
                        <a:t>YEAR 8 FOOD </a:t>
                      </a:r>
                      <a:r>
                        <a:rPr lang="en-GB" sz="1600" b="1" kern="1200" baseline="0">
                          <a:solidFill>
                            <a:srgbClr val="000000"/>
                          </a:solidFill>
                          <a:effectLst/>
                          <a:latin typeface="Century Gothic"/>
                        </a:rPr>
                        <a:t>– JAPAN</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35235747"/>
                  </a:ext>
                </a:extLst>
              </a:tr>
              <a:tr h="256448">
                <a:tc gridSpan="2">
                  <a:txBody>
                    <a:bodyPr/>
                    <a:lstStyle/>
                    <a:p>
                      <a:pPr marL="0" marR="0" indent="0" algn="ctr" rtl="0" eaLnBrk="1" fontAlgn="auto" latinLnBrk="0" hangingPunct="1"/>
                      <a:r>
                        <a:rPr lang="en-GB" sz="1600" b="1" kern="1200">
                          <a:solidFill>
                            <a:srgbClr val="000000"/>
                          </a:solidFill>
                          <a:effectLst/>
                          <a:latin typeface="Century Gothic"/>
                        </a:rPr>
                        <a:t>KEY</a:t>
                      </a:r>
                      <a:r>
                        <a:rPr lang="en-GB" sz="1600" b="1" kern="1200" baseline="0">
                          <a:solidFill>
                            <a:srgbClr val="000000"/>
                          </a:solidFill>
                          <a:effectLst/>
                          <a:latin typeface="Century Gothic"/>
                        </a:rPr>
                        <a:t> WORD</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marR="0" indent="0" algn="ctr" rtl="0" eaLnBrk="1" fontAlgn="auto" latinLnBrk="0" hangingPunct="1"/>
                      <a:r>
                        <a:rPr lang="en-GB" sz="1600" b="1" kern="1200">
                          <a:solidFill>
                            <a:srgbClr val="000000"/>
                          </a:solidFill>
                          <a:effectLst/>
                          <a:latin typeface="Century Gothic"/>
                        </a:rPr>
                        <a:t>DEFINITION</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946435141"/>
                  </a:ext>
                </a:extLst>
              </a:tr>
              <a:tr h="370425">
                <a:tc>
                  <a:txBody>
                    <a:bodyPr/>
                    <a:lstStyle/>
                    <a:p>
                      <a:pPr marL="0" marR="0" indent="0" algn="ctr" rtl="0" eaLnBrk="1" fontAlgn="auto" latinLnBrk="0" hangingPunct="1"/>
                      <a:r>
                        <a:rPr lang="en-GB" sz="1400" b="1" kern="1200">
                          <a:solidFill>
                            <a:srgbClr val="000000"/>
                          </a:solidFill>
                          <a:effectLst/>
                          <a:latin typeface="Century Gothic"/>
                        </a:rPr>
                        <a:t>C</a:t>
                      </a:r>
                      <a:r>
                        <a:rPr lang="en-GB" sz="1400" kern="1200">
                          <a:solidFill>
                            <a:srgbClr val="000000"/>
                          </a:solidFill>
                          <a:effectLst/>
                          <a:latin typeface="Century Gothic"/>
                        </a:rPr>
                        <a:t>LEANING</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rowSpan="4">
                  <a:txBody>
                    <a:bodyPr/>
                    <a:lstStyle/>
                    <a:p>
                      <a:pPr marL="0" marR="0" indent="0" algn="ctr" rtl="0" eaLnBrk="1" fontAlgn="auto" latinLnBrk="0" hangingPunct="1"/>
                      <a:r>
                        <a:rPr lang="en-GB" sz="1400" b="1" kern="1200">
                          <a:solidFill>
                            <a:srgbClr val="000000"/>
                          </a:solidFill>
                          <a:effectLst/>
                          <a:latin typeface="Century Gothic"/>
                        </a:rPr>
                        <a:t>4 C’s</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algn="l" rtl="0" eaLnBrk="1" latinLnBrk="0" hangingPunct="1"/>
                      <a:r>
                        <a:rPr lang="en-GB" sz="1200" kern="1200">
                          <a:solidFill>
                            <a:srgbClr val="000000"/>
                          </a:solidFill>
                          <a:effectLst/>
                          <a:latin typeface="Century Gothic"/>
                        </a:rPr>
                        <a:t>Wash your hands! Clean kitchen surfaces after preparing foods; try to 'clean as you go'.</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3364440041"/>
                  </a:ext>
                </a:extLst>
              </a:tr>
              <a:tr h="227953">
                <a:tc>
                  <a:txBody>
                    <a:bodyPr/>
                    <a:lstStyle/>
                    <a:p>
                      <a:pPr marL="0" marR="0" indent="0" algn="ctr" rtl="0" eaLnBrk="1" fontAlgn="auto" latinLnBrk="0" hangingPunct="1"/>
                      <a:r>
                        <a:rPr lang="en-GB" sz="1400" b="1" kern="1200">
                          <a:solidFill>
                            <a:srgbClr val="000000"/>
                          </a:solidFill>
                          <a:effectLst/>
                          <a:latin typeface="Century Gothic"/>
                        </a:rPr>
                        <a:t>C</a:t>
                      </a:r>
                      <a:r>
                        <a:rPr lang="en-GB" sz="1400" kern="1200">
                          <a:solidFill>
                            <a:srgbClr val="000000"/>
                          </a:solidFill>
                          <a:effectLst/>
                          <a:latin typeface="Century Gothic"/>
                        </a:rPr>
                        <a:t>OOKING</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Cook food properly to kill bacteria.</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2392331812"/>
                  </a:ext>
                </a:extLst>
              </a:tr>
              <a:tr h="370425">
                <a:tc>
                  <a:txBody>
                    <a:bodyPr/>
                    <a:lstStyle/>
                    <a:p>
                      <a:pPr marL="0" algn="ctr" rtl="0" eaLnBrk="1" latinLnBrk="0" hangingPunct="1"/>
                      <a:r>
                        <a:rPr lang="en-GB" sz="1400" b="1" kern="1200">
                          <a:solidFill>
                            <a:srgbClr val="000000"/>
                          </a:solidFill>
                          <a:effectLst/>
                          <a:latin typeface="Century Gothic"/>
                        </a:rPr>
                        <a:t>C</a:t>
                      </a:r>
                      <a:r>
                        <a:rPr lang="en-GB" sz="1400" kern="1200">
                          <a:solidFill>
                            <a:srgbClr val="000000"/>
                          </a:solidFill>
                          <a:effectLst/>
                          <a:latin typeface="Century Gothic"/>
                        </a:rPr>
                        <a:t>HILLING</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Store food at the correct temperature. Below 5c in a fridge, below -18c in a freezer.</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277641816"/>
                  </a:ext>
                </a:extLst>
              </a:tr>
              <a:tr h="427413">
                <a:tc>
                  <a:txBody>
                    <a:bodyPr/>
                    <a:lstStyle/>
                    <a:p>
                      <a:pPr marL="0" algn="ctr" rtl="0" eaLnBrk="1" latinLnBrk="0" hangingPunct="1"/>
                      <a:r>
                        <a:rPr lang="en-GB" sz="1400" b="1" kern="1200">
                          <a:solidFill>
                            <a:srgbClr val="000000"/>
                          </a:solidFill>
                          <a:effectLst/>
                          <a:latin typeface="Century Gothic"/>
                        </a:rPr>
                        <a:t>C</a:t>
                      </a:r>
                      <a:r>
                        <a:rPr lang="en-GB" sz="1400" kern="1200">
                          <a:solidFill>
                            <a:srgbClr val="000000"/>
                          </a:solidFill>
                          <a:effectLst/>
                          <a:latin typeface="Century Gothic"/>
                        </a:rPr>
                        <a:t>ROSS-CONTAMINATION</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en-US"/>
                    </a:p>
                  </a:txBody>
                  <a:tcPr/>
                </a:tc>
                <a:tc>
                  <a:txBody>
                    <a:bodyPr/>
                    <a:lstStyle/>
                    <a:p>
                      <a:pPr marL="0" marR="0" indent="0" algn="l" rtl="0" eaLnBrk="1" fontAlgn="auto" latinLnBrk="0" hangingPunct="1"/>
                      <a:r>
                        <a:rPr lang="en-GB" sz="1200" kern="1200">
                          <a:solidFill>
                            <a:srgbClr val="000000"/>
                          </a:solidFill>
                          <a:effectLst/>
                          <a:latin typeface="Century Gothic"/>
                        </a:rPr>
                        <a:t>Transferring bacteria or dirt/chemicals</a:t>
                      </a:r>
                      <a:r>
                        <a:rPr lang="en-GB" sz="1200" kern="1200" baseline="0">
                          <a:solidFill>
                            <a:srgbClr val="000000"/>
                          </a:solidFill>
                          <a:effectLst/>
                          <a:latin typeface="Century Gothic"/>
                        </a:rPr>
                        <a:t> from one surface to another.</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3836822883"/>
                  </a:ext>
                </a:extLst>
              </a:tr>
              <a:tr h="370425">
                <a:tc gridSpan="2">
                  <a:txBody>
                    <a:bodyPr/>
                    <a:lstStyle/>
                    <a:p>
                      <a:pPr marL="0" algn="ctr" rtl="0" eaLnBrk="1" latinLnBrk="0" hangingPunct="1"/>
                      <a:r>
                        <a:rPr lang="en-GB" sz="1400" kern="1200">
                          <a:solidFill>
                            <a:srgbClr val="000000"/>
                          </a:solidFill>
                          <a:effectLst/>
                          <a:latin typeface="Century Gothic"/>
                        </a:rPr>
                        <a:t>BOILING</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Water heated to the point when it starts to turn into a gas -  fiercely churning or swirling.</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564112694"/>
                  </a:ext>
                </a:extLst>
              </a:tr>
              <a:tr h="370425">
                <a:tc gridSpan="2">
                  <a:txBody>
                    <a:bodyPr/>
                    <a:lstStyle/>
                    <a:p>
                      <a:pPr marL="0" algn="ctr" rtl="0" eaLnBrk="1" latinLnBrk="0" hangingPunct="1"/>
                      <a:r>
                        <a:rPr lang="en-GB" sz="1400" kern="1200">
                          <a:solidFill>
                            <a:srgbClr val="000000"/>
                          </a:solidFill>
                          <a:effectLst/>
                          <a:latin typeface="Century Gothic"/>
                        </a:rPr>
                        <a:t>SIMMERING</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Water heated to stay </a:t>
                      </a:r>
                      <a:r>
                        <a:rPr lang="en-GB" sz="1200" b="1" kern="1200">
                          <a:solidFill>
                            <a:srgbClr val="000000"/>
                          </a:solidFill>
                          <a:effectLst/>
                          <a:latin typeface="Century Gothic"/>
                        </a:rPr>
                        <a:t>just below boiling </a:t>
                      </a:r>
                      <a:r>
                        <a:rPr lang="en-GB" sz="1200" kern="1200">
                          <a:solidFill>
                            <a:srgbClr val="000000"/>
                          </a:solidFill>
                          <a:effectLst/>
                          <a:latin typeface="Century Gothic"/>
                        </a:rPr>
                        <a:t>point while bubbling gently.</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626992379"/>
                  </a:ext>
                </a:extLst>
              </a:tr>
              <a:tr h="370425">
                <a:tc gridSpan="2">
                  <a:txBody>
                    <a:bodyPr/>
                    <a:lstStyle/>
                    <a:p>
                      <a:pPr marL="0" algn="ctr" rtl="0" eaLnBrk="1" latinLnBrk="0" hangingPunct="1"/>
                      <a:r>
                        <a:rPr lang="en-GB" sz="1400" kern="1200">
                          <a:solidFill>
                            <a:srgbClr val="000000"/>
                          </a:solidFill>
                          <a:effectLst/>
                          <a:latin typeface="Century Gothic"/>
                        </a:rPr>
                        <a:t>SENSORY ANALYSIS</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Using</a:t>
                      </a:r>
                      <a:r>
                        <a:rPr lang="en-GB" sz="1200" kern="1200" baseline="0">
                          <a:solidFill>
                            <a:srgbClr val="000000"/>
                          </a:solidFill>
                          <a:effectLst/>
                          <a:latin typeface="Century Gothic"/>
                        </a:rPr>
                        <a:t> our senses of sight, smell (odour/aroma), taste, touch (mouth feel) and hearing to analyse food.</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349291719"/>
                  </a:ext>
                </a:extLst>
              </a:tr>
              <a:tr h="370425">
                <a:tc gridSpan="2">
                  <a:txBody>
                    <a:bodyPr/>
                    <a:lstStyle/>
                    <a:p>
                      <a:pPr marL="0" algn="ctr" rtl="0" eaLnBrk="1" latinLnBrk="0" hangingPunct="1"/>
                      <a:r>
                        <a:rPr lang="en-GB" sz="1400" kern="1200">
                          <a:solidFill>
                            <a:srgbClr val="000000"/>
                          </a:solidFill>
                          <a:effectLst/>
                          <a:latin typeface="Century Gothic"/>
                        </a:rPr>
                        <a:t>UMAMI</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Japanese for </a:t>
                      </a:r>
                      <a:r>
                        <a:rPr lang="en-GB" sz="1200" i="1" kern="1200">
                          <a:solidFill>
                            <a:srgbClr val="000000"/>
                          </a:solidFill>
                          <a:effectLst/>
                          <a:latin typeface="Century Gothic"/>
                        </a:rPr>
                        <a:t>“essence of deliciousness”,</a:t>
                      </a:r>
                      <a:r>
                        <a:rPr lang="en-GB" sz="1200" i="1" kern="1200" baseline="0">
                          <a:solidFill>
                            <a:srgbClr val="000000"/>
                          </a:solidFill>
                          <a:effectLst/>
                          <a:latin typeface="Century Gothic"/>
                        </a:rPr>
                        <a:t> </a:t>
                      </a:r>
                      <a:r>
                        <a:rPr lang="en-GB" sz="1200" kern="1200">
                          <a:solidFill>
                            <a:srgbClr val="000000"/>
                          </a:solidFill>
                          <a:effectLst/>
                          <a:latin typeface="Century Gothic"/>
                        </a:rPr>
                        <a:t>and described as the meaty, savoury deliciousness that deepens flavour.</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2879797916"/>
                  </a:ext>
                </a:extLst>
              </a:tr>
              <a:tr h="227953">
                <a:tc gridSpan="2">
                  <a:txBody>
                    <a:bodyPr/>
                    <a:lstStyle/>
                    <a:p>
                      <a:pPr marL="0" marR="0" indent="0" algn="ctr" rtl="0" eaLnBrk="1" fontAlgn="auto" latinLnBrk="0" hangingPunct="1"/>
                      <a:r>
                        <a:rPr lang="en-GB" sz="1400" kern="1200">
                          <a:solidFill>
                            <a:srgbClr val="000000"/>
                          </a:solidFill>
                          <a:effectLst/>
                          <a:latin typeface="Century Gothic"/>
                        </a:rPr>
                        <a:t>SAVOURY</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Food that is salty or spicy rather than sweet.</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866474412"/>
                  </a:ext>
                </a:extLst>
              </a:tr>
              <a:tr h="227953">
                <a:tc gridSpan="2">
                  <a:txBody>
                    <a:bodyPr/>
                    <a:lstStyle/>
                    <a:p>
                      <a:pPr marL="0" marR="0" indent="0" algn="ctr" rtl="0" eaLnBrk="1" fontAlgn="auto" latinLnBrk="0" hangingPunct="1"/>
                      <a:r>
                        <a:rPr lang="en-GB" sz="1400" kern="1200">
                          <a:solidFill>
                            <a:srgbClr val="000000"/>
                          </a:solidFill>
                          <a:effectLst/>
                          <a:latin typeface="Century Gothic"/>
                        </a:rPr>
                        <a:t>AGAR </a:t>
                      </a:r>
                      <a:r>
                        <a:rPr lang="en-GB" sz="1400" kern="1200" err="1">
                          <a:solidFill>
                            <a:srgbClr val="000000"/>
                          </a:solidFill>
                          <a:effectLst/>
                          <a:latin typeface="Century Gothic"/>
                        </a:rPr>
                        <a:t>AGAR</a:t>
                      </a:r>
                      <a:endParaRPr lang="en-GB" err="1">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A vegetarian gelatine substitute made from seaweed.</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3734660460"/>
                  </a:ext>
                </a:extLst>
              </a:tr>
              <a:tr h="227953">
                <a:tc gridSpan="2">
                  <a:txBody>
                    <a:bodyPr/>
                    <a:lstStyle/>
                    <a:p>
                      <a:pPr marL="0" algn="ctr" rtl="0" eaLnBrk="1" latinLnBrk="0" hangingPunct="1"/>
                      <a:r>
                        <a:rPr lang="en-GB" sz="1400" kern="1200">
                          <a:solidFill>
                            <a:srgbClr val="000000"/>
                          </a:solidFill>
                          <a:effectLst/>
                          <a:latin typeface="Century Gothic"/>
                        </a:rPr>
                        <a:t>NORI</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Dried edible seaweed used in Japanese cuisine.</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340591133"/>
                  </a:ext>
                </a:extLst>
              </a:tr>
              <a:tr h="370425">
                <a:tc gridSpan="2">
                  <a:txBody>
                    <a:bodyPr/>
                    <a:lstStyle/>
                    <a:p>
                      <a:pPr marL="0" algn="ctr" rtl="0" eaLnBrk="1" latinLnBrk="0" hangingPunct="1"/>
                      <a:r>
                        <a:rPr lang="en-GB" sz="1400" kern="1200">
                          <a:solidFill>
                            <a:srgbClr val="000000"/>
                          </a:solidFill>
                          <a:effectLst/>
                          <a:latin typeface="Century Gothic"/>
                        </a:rPr>
                        <a:t>WASABI</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Japanese</a:t>
                      </a:r>
                      <a:r>
                        <a:rPr lang="en-GB" sz="1200" kern="1200" baseline="0">
                          <a:solidFill>
                            <a:srgbClr val="000000"/>
                          </a:solidFill>
                          <a:effectLst/>
                          <a:latin typeface="Century Gothic"/>
                        </a:rPr>
                        <a:t> horseradish. A green paste that is hot and pungent.</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2442990601"/>
                  </a:ext>
                </a:extLst>
              </a:tr>
              <a:tr h="227953">
                <a:tc gridSpan="2">
                  <a:txBody>
                    <a:bodyPr/>
                    <a:lstStyle/>
                    <a:p>
                      <a:pPr marL="0" marR="0" indent="0" algn="ctr" rtl="0" eaLnBrk="1" fontAlgn="auto" latinLnBrk="0" hangingPunct="1"/>
                      <a:r>
                        <a:rPr lang="en-GB" sz="1400" kern="1200">
                          <a:solidFill>
                            <a:srgbClr val="000000"/>
                          </a:solidFill>
                          <a:effectLst/>
                          <a:latin typeface="Century Gothic"/>
                        </a:rPr>
                        <a:t>MATCHA</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Japanese green tea.</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2204167980"/>
                  </a:ext>
                </a:extLst>
              </a:tr>
              <a:tr h="227953">
                <a:tc gridSpan="2">
                  <a:txBody>
                    <a:bodyPr/>
                    <a:lstStyle/>
                    <a:p>
                      <a:pPr marL="0" marR="0" indent="0" algn="ctr" rtl="0" eaLnBrk="1" fontAlgn="auto" latinLnBrk="0" hangingPunct="1"/>
                      <a:r>
                        <a:rPr lang="en-GB" sz="1400" kern="1200">
                          <a:solidFill>
                            <a:srgbClr val="000000"/>
                          </a:solidFill>
                          <a:effectLst/>
                          <a:latin typeface="Century Gothic"/>
                        </a:rPr>
                        <a:t>MISO</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A thick paste produced by fermenting soybeans with salt .</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4129154952"/>
                  </a:ext>
                </a:extLst>
              </a:tr>
              <a:tr h="284943">
                <a:tc gridSpan="2">
                  <a:txBody>
                    <a:bodyPr/>
                    <a:lstStyle/>
                    <a:p>
                      <a:pPr marL="0" algn="ctr" rtl="0" eaLnBrk="1" latinLnBrk="0" hangingPunct="1"/>
                      <a:r>
                        <a:rPr lang="en-GB" sz="1400" kern="1200">
                          <a:solidFill>
                            <a:srgbClr val="000000"/>
                          </a:solidFill>
                          <a:effectLst/>
                          <a:latin typeface="Century Gothic"/>
                        </a:rPr>
                        <a:t>PORTION</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The amount of a particular food that is served to one person.</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4188067299"/>
                  </a:ext>
                </a:extLst>
              </a:tr>
              <a:tr h="227953">
                <a:tc gridSpan="2">
                  <a:txBody>
                    <a:bodyPr/>
                    <a:lstStyle/>
                    <a:p>
                      <a:pPr marL="0" algn="ctr" rtl="0" eaLnBrk="1" latinLnBrk="0" hangingPunct="1"/>
                      <a:r>
                        <a:rPr lang="en-GB" sz="1400" kern="1200">
                          <a:solidFill>
                            <a:srgbClr val="000000"/>
                          </a:solidFill>
                          <a:effectLst/>
                          <a:latin typeface="Century Gothic"/>
                        </a:rPr>
                        <a:t>JULIENNE</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Food cut</a:t>
                      </a:r>
                      <a:r>
                        <a:rPr lang="en-GB" sz="1200" kern="1200" baseline="0">
                          <a:solidFill>
                            <a:srgbClr val="000000"/>
                          </a:solidFill>
                          <a:effectLst/>
                          <a:latin typeface="Century Gothic"/>
                        </a:rPr>
                        <a:t> into short thin strips like matchsticks.</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3127527692"/>
                  </a:ext>
                </a:extLst>
              </a:tr>
              <a:tr h="370425">
                <a:tc gridSpan="2">
                  <a:txBody>
                    <a:bodyPr/>
                    <a:lstStyle/>
                    <a:p>
                      <a:pPr marL="0" algn="ctr" rtl="0" eaLnBrk="1" latinLnBrk="0" hangingPunct="1"/>
                      <a:r>
                        <a:rPr lang="en-GB" sz="1400" kern="1200">
                          <a:solidFill>
                            <a:srgbClr val="000000"/>
                          </a:solidFill>
                          <a:effectLst/>
                          <a:latin typeface="Century Gothic"/>
                        </a:rPr>
                        <a:t>STIR FRY</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A healthy way of cooking - to fry quickly over high heat in a lightly oiled pan (such as a wok) while stirring</a:t>
                      </a:r>
                      <a:r>
                        <a:rPr lang="en-GB" sz="1200" kern="1200" baseline="0">
                          <a:solidFill>
                            <a:srgbClr val="000000"/>
                          </a:solidFill>
                          <a:effectLst/>
                          <a:latin typeface="Century Gothic"/>
                        </a:rPr>
                        <a:t> </a:t>
                      </a:r>
                      <a:r>
                        <a:rPr lang="en-GB" sz="1200" kern="1200">
                          <a:solidFill>
                            <a:srgbClr val="000000"/>
                          </a:solidFill>
                          <a:effectLst/>
                          <a:latin typeface="Century Gothic"/>
                        </a:rPr>
                        <a:t>continuously.</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2957817881"/>
                  </a:ext>
                </a:extLst>
              </a:tr>
              <a:tr h="227953">
                <a:tc gridSpan="2">
                  <a:txBody>
                    <a:bodyPr/>
                    <a:lstStyle/>
                    <a:p>
                      <a:pPr marL="0" marR="0" indent="0" algn="ctr" rtl="0" eaLnBrk="1" fontAlgn="auto" latinLnBrk="0" hangingPunct="1"/>
                      <a:r>
                        <a:rPr lang="en-GB" sz="1400" kern="1200">
                          <a:solidFill>
                            <a:srgbClr val="000000"/>
                          </a:solidFill>
                          <a:effectLst/>
                          <a:latin typeface="Century Gothic"/>
                        </a:rPr>
                        <a:t>GARNISH</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Decorate or embellish food.</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3931493786"/>
                  </a:ext>
                </a:extLst>
              </a:tr>
              <a:tr h="370425">
                <a:tc gridSpan="2">
                  <a:txBody>
                    <a:bodyPr/>
                    <a:lstStyle/>
                    <a:p>
                      <a:pPr marL="0" algn="ctr" rtl="0" eaLnBrk="1" latinLnBrk="0" hangingPunct="1"/>
                      <a:r>
                        <a:rPr lang="en-GB" sz="1400" kern="1200">
                          <a:solidFill>
                            <a:srgbClr val="000000"/>
                          </a:solidFill>
                          <a:effectLst/>
                          <a:latin typeface="Century Gothic"/>
                        </a:rPr>
                        <a:t>COMPOSITE FOOD</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Food made up from more than one food group from the Eatwell Guide.</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868661595"/>
                  </a:ext>
                </a:extLst>
              </a:tr>
              <a:tr h="227953">
                <a:tc gridSpan="2">
                  <a:txBody>
                    <a:bodyPr/>
                    <a:lstStyle/>
                    <a:p>
                      <a:pPr marL="0" algn="ctr" rtl="0" eaLnBrk="1" latinLnBrk="0" hangingPunct="1"/>
                      <a:r>
                        <a:rPr lang="en-GB" sz="1400" kern="1200">
                          <a:solidFill>
                            <a:srgbClr val="000000"/>
                          </a:solidFill>
                          <a:effectLst/>
                          <a:latin typeface="Century Gothic"/>
                        </a:rPr>
                        <a:t>OBESITY</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en-US"/>
                    </a:p>
                  </a:txBody>
                  <a:tcPr/>
                </a:tc>
                <a:tc>
                  <a:txBody>
                    <a:bodyPr/>
                    <a:lstStyle/>
                    <a:p>
                      <a:pPr marL="0" algn="l" rtl="0" eaLnBrk="1" latinLnBrk="0" hangingPunct="1"/>
                      <a:r>
                        <a:rPr lang="en-GB" sz="1200" kern="1200">
                          <a:solidFill>
                            <a:srgbClr val="000000"/>
                          </a:solidFill>
                          <a:effectLst/>
                          <a:latin typeface="Century Gothic"/>
                        </a:rPr>
                        <a:t>The condition of being very fat or overweight.</a:t>
                      </a:r>
                      <a:endParaRPr lang="en-GB">
                        <a:effectLst/>
                        <a:latin typeface="Century Gothic"/>
                      </a:endParaRPr>
                    </a:p>
                  </a:txBody>
                  <a:tcPr marL="18288" marR="18288" marT="18288" marB="18288"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2039961909"/>
                  </a:ext>
                </a:extLst>
              </a:tr>
            </a:tbl>
          </a:graphicData>
        </a:graphic>
      </p:graphicFrame>
    </p:spTree>
    <p:extLst>
      <p:ext uri="{BB962C8B-B14F-4D97-AF65-F5344CB8AC3E}">
        <p14:creationId xmlns:p14="http://schemas.microsoft.com/office/powerpoint/2010/main" val="1592587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23087821"/>
              </p:ext>
            </p:extLst>
          </p:nvPr>
        </p:nvGraphicFramePr>
        <p:xfrm>
          <a:off x="138466" y="3814763"/>
          <a:ext cx="6562301" cy="5789820"/>
        </p:xfrm>
        <a:graphic>
          <a:graphicData uri="http://schemas.openxmlformats.org/drawingml/2006/table">
            <a:tbl>
              <a:tblPr firstRow="1" firstCol="1" bandRow="1"/>
              <a:tblGrid>
                <a:gridCol w="1144678">
                  <a:extLst>
                    <a:ext uri="{9D8B030D-6E8A-4147-A177-3AD203B41FA5}">
                      <a16:colId xmlns:a16="http://schemas.microsoft.com/office/drawing/2014/main" val="3479551128"/>
                    </a:ext>
                  </a:extLst>
                </a:gridCol>
                <a:gridCol w="5417623">
                  <a:extLst>
                    <a:ext uri="{9D8B030D-6E8A-4147-A177-3AD203B41FA5}">
                      <a16:colId xmlns:a16="http://schemas.microsoft.com/office/drawing/2014/main" val="4243125481"/>
                    </a:ext>
                  </a:extLst>
                </a:gridCol>
              </a:tblGrid>
              <a:tr h="244637">
                <a:tc gridSpan="2">
                  <a:txBody>
                    <a:bodyPr/>
                    <a:lstStyle/>
                    <a:p>
                      <a:pPr marR="180340" algn="ctr">
                        <a:spcAft>
                          <a:spcPts val="600"/>
                        </a:spcAft>
                      </a:pPr>
                      <a:r>
                        <a:rPr lang="en-US" sz="1000" b="1" dirty="0">
                          <a:solidFill>
                            <a:srgbClr val="142A33"/>
                          </a:solidFill>
                          <a:effectLst/>
                          <a:latin typeface="Calibri"/>
                          <a:ea typeface="MS Mincho"/>
                          <a:cs typeface="Times New Roman"/>
                        </a:rPr>
                        <a:t>TOPIC: Representations</a:t>
                      </a:r>
                      <a:endParaRPr lang="en-GB" sz="1000" dirty="0">
                        <a:solidFill>
                          <a:srgbClr val="142A33"/>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356879132"/>
                  </a:ext>
                </a:extLst>
              </a:tr>
              <a:tr h="244637">
                <a:tc>
                  <a:txBody>
                    <a:bodyPr/>
                    <a:lstStyle/>
                    <a:p>
                      <a:pPr marR="180340" algn="ctr">
                        <a:spcAft>
                          <a:spcPts val="600"/>
                        </a:spcAft>
                      </a:pPr>
                      <a:r>
                        <a:rPr lang="en-US" sz="1000" b="1" dirty="0">
                          <a:solidFill>
                            <a:srgbClr val="142A33"/>
                          </a:solidFill>
                          <a:effectLst/>
                          <a:latin typeface="Calibri"/>
                          <a:ea typeface="MS Mincho"/>
                          <a:cs typeface="Times New Roman"/>
                        </a:rPr>
                        <a:t>KEYWORD</a:t>
                      </a:r>
                      <a:endParaRPr lang="en-GB" sz="1000" dirty="0">
                        <a:solidFill>
                          <a:srgbClr val="142A33"/>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dirty="0">
                          <a:solidFill>
                            <a:srgbClr val="142A33"/>
                          </a:solidFill>
                          <a:effectLst/>
                          <a:latin typeface="Calibri"/>
                          <a:ea typeface="MS Mincho"/>
                          <a:cs typeface="Times New Roman"/>
                        </a:rPr>
                        <a:t>DEFINITION</a:t>
                      </a:r>
                      <a:endParaRPr lang="en-GB" sz="1000" dirty="0">
                        <a:solidFill>
                          <a:srgbClr val="142A33"/>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2163898"/>
                  </a:ext>
                </a:extLst>
              </a:tr>
              <a:tr h="309015">
                <a:tc>
                  <a:txBody>
                    <a:bodyPr/>
                    <a:lstStyle/>
                    <a:p>
                      <a:pPr marR="180340" algn="ctr">
                        <a:spcAft>
                          <a:spcPts val="600"/>
                        </a:spcAft>
                      </a:pPr>
                      <a:r>
                        <a:rPr lang="en-US" sz="1000" dirty="0">
                          <a:solidFill>
                            <a:srgbClr val="142A33"/>
                          </a:solidFill>
                          <a:effectLst/>
                          <a:latin typeface="Calibri"/>
                          <a:ea typeface="MS Mincho"/>
                          <a:cs typeface="Times New Roman"/>
                        </a:rPr>
                        <a:t>Representations</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baseline="0" noProof="0" dirty="0">
                          <a:solidFill>
                            <a:srgbClr val="142A33"/>
                          </a:solidFill>
                          <a:effectLst/>
                          <a:latin typeface="Calibri"/>
                        </a:rPr>
                        <a:t>showing information in different ways, like using pictures, numbers, or words, so it's easier to understand</a:t>
                      </a:r>
                      <a:endParaRPr lang="en-US" sz="1000" dirty="0">
                        <a:solidFill>
                          <a:srgbClr val="142A33"/>
                        </a:solidFill>
                        <a:latin typeface="Calibri"/>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385448"/>
                  </a:ext>
                </a:extLst>
              </a:tr>
              <a:tr h="334767">
                <a:tc>
                  <a:txBody>
                    <a:bodyPr/>
                    <a:lstStyle/>
                    <a:p>
                      <a:pPr marR="180340" algn="ctr">
                        <a:spcAft>
                          <a:spcPts val="600"/>
                        </a:spcAft>
                      </a:pPr>
                      <a:r>
                        <a:rPr lang="en-US" sz="1000" dirty="0">
                          <a:solidFill>
                            <a:srgbClr val="142A33"/>
                          </a:solidFill>
                          <a:effectLst/>
                          <a:latin typeface="Calibri"/>
                          <a:ea typeface="MS Mincho"/>
                          <a:cs typeface="Times New Roman"/>
                        </a:rPr>
                        <a:t>Symbols</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baseline="0" noProof="0" dirty="0">
                          <a:solidFill>
                            <a:srgbClr val="142A33"/>
                          </a:solidFill>
                          <a:effectLst/>
                          <a:latin typeface="Calibri"/>
                        </a:rPr>
                        <a:t>special characters or pictures that represent information or instructions in a simple way</a:t>
                      </a:r>
                      <a:endParaRPr lang="en-US" sz="1000" dirty="0">
                        <a:solidFill>
                          <a:srgbClr val="142A33"/>
                        </a:solidFill>
                        <a:latin typeface="Calibri"/>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931590"/>
                  </a:ext>
                </a:extLst>
              </a:tr>
              <a:tr h="334767">
                <a:tc>
                  <a:txBody>
                    <a:bodyPr/>
                    <a:lstStyle/>
                    <a:p>
                      <a:pPr marR="180340" algn="ctr">
                        <a:spcAft>
                          <a:spcPts val="600"/>
                        </a:spcAft>
                      </a:pPr>
                      <a:r>
                        <a:rPr lang="en-US" sz="1000" dirty="0">
                          <a:solidFill>
                            <a:srgbClr val="142A33"/>
                          </a:solidFill>
                          <a:effectLst/>
                          <a:latin typeface="Calibri"/>
                          <a:ea typeface="MS Mincho"/>
                          <a:cs typeface="Times New Roman"/>
                        </a:rPr>
                        <a:t>Characters</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baseline="0" noProof="0" dirty="0">
                          <a:solidFill>
                            <a:srgbClr val="142A33"/>
                          </a:solidFill>
                          <a:effectLst/>
                          <a:latin typeface="Calibri"/>
                        </a:rPr>
                        <a:t>any letter, number, or symbol that you can type on a keyboard</a:t>
                      </a:r>
                      <a:endParaRPr lang="en-US" sz="1000" dirty="0">
                        <a:solidFill>
                          <a:srgbClr val="142A33"/>
                        </a:solidFill>
                        <a:latin typeface="Calibri"/>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7321768"/>
                  </a:ext>
                </a:extLst>
              </a:tr>
              <a:tr h="244637">
                <a:tc>
                  <a:txBody>
                    <a:bodyPr/>
                    <a:lstStyle/>
                    <a:p>
                      <a:pPr marR="180340" algn="ctr">
                        <a:spcAft>
                          <a:spcPts val="600"/>
                        </a:spcAft>
                      </a:pPr>
                      <a:r>
                        <a:rPr lang="en-US" sz="1000" dirty="0">
                          <a:solidFill>
                            <a:srgbClr val="142A33"/>
                          </a:solidFill>
                          <a:effectLst/>
                          <a:latin typeface="Calibri"/>
                          <a:ea typeface="MS Mincho"/>
                          <a:cs typeface="Times New Roman"/>
                        </a:rPr>
                        <a:t>Binary Digits</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baseline="0" noProof="0" dirty="0">
                          <a:solidFill>
                            <a:srgbClr val="142A33"/>
                          </a:solidFill>
                          <a:effectLst/>
                          <a:latin typeface="Calibri"/>
                        </a:rPr>
                        <a:t>the basic units in computing that can be either 0 or 1, used to store and process information</a:t>
                      </a:r>
                      <a:endParaRPr lang="en-US" sz="1000" dirty="0">
                        <a:solidFill>
                          <a:srgbClr val="142A33"/>
                        </a:solidFill>
                        <a:latin typeface="Calibri"/>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4765786"/>
                  </a:ext>
                </a:extLst>
              </a:tr>
              <a:tr h="244637">
                <a:tc>
                  <a:txBody>
                    <a:bodyPr/>
                    <a:lstStyle/>
                    <a:p>
                      <a:pPr marR="180340" algn="ctr">
                        <a:spcAft>
                          <a:spcPts val="600"/>
                        </a:spcAft>
                      </a:pPr>
                      <a:r>
                        <a:rPr lang="en-US" sz="1000" dirty="0">
                          <a:solidFill>
                            <a:srgbClr val="142A33"/>
                          </a:solidFill>
                          <a:effectLst/>
                          <a:latin typeface="Calibri"/>
                          <a:ea typeface="MS Mincho"/>
                          <a:cs typeface="Times New Roman"/>
                        </a:rPr>
                        <a:t>Decimal numbers</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baseline="0" noProof="0" dirty="0">
                          <a:solidFill>
                            <a:srgbClr val="142A33"/>
                          </a:solidFill>
                          <a:effectLst/>
                          <a:latin typeface="Calibri"/>
                        </a:rPr>
                        <a:t>numbers that have a whole part and a fractional part separated by a dot, like 3.14</a:t>
                      </a:r>
                      <a:endParaRPr lang="en-US" sz="1000" dirty="0">
                        <a:solidFill>
                          <a:srgbClr val="142A33"/>
                        </a:solidFill>
                        <a:latin typeface="Calibri"/>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6386508"/>
                  </a:ext>
                </a:extLst>
              </a:tr>
              <a:tr h="244637">
                <a:tc>
                  <a:txBody>
                    <a:bodyPr/>
                    <a:lstStyle/>
                    <a:p>
                      <a:pPr marR="180340" algn="ctr">
                        <a:spcAft>
                          <a:spcPts val="600"/>
                        </a:spcAft>
                      </a:pPr>
                      <a:r>
                        <a:rPr lang="en-US" sz="1000" dirty="0">
                          <a:solidFill>
                            <a:srgbClr val="142A33"/>
                          </a:solidFill>
                          <a:effectLst/>
                          <a:latin typeface="Calibri"/>
                          <a:ea typeface="MS Mincho"/>
                          <a:cs typeface="Times New Roman"/>
                        </a:rPr>
                        <a:t>Conversions</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noProof="0" dirty="0">
                          <a:solidFill>
                            <a:srgbClr val="142A33"/>
                          </a:solidFill>
                          <a:effectLst/>
                          <a:latin typeface="Calibri"/>
                        </a:rPr>
                        <a:t>changing data from one format to another so that computers can use it in different ways</a:t>
                      </a:r>
                      <a:endParaRPr lang="en-US" sz="1000" dirty="0">
                        <a:solidFill>
                          <a:srgbClr val="142A33"/>
                        </a:solidFill>
                        <a:latin typeface="Calibri"/>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5622295"/>
                  </a:ext>
                </a:extLst>
              </a:tr>
              <a:tr h="334767">
                <a:tc>
                  <a:txBody>
                    <a:bodyPr/>
                    <a:lstStyle/>
                    <a:p>
                      <a:pPr marR="180340" algn="ctr">
                        <a:spcAft>
                          <a:spcPts val="600"/>
                        </a:spcAft>
                      </a:pPr>
                      <a:r>
                        <a:rPr lang="en-US" sz="1000" dirty="0">
                          <a:solidFill>
                            <a:srgbClr val="142A33"/>
                          </a:solidFill>
                          <a:effectLst/>
                          <a:latin typeface="Calibri"/>
                          <a:ea typeface="MS Mincho"/>
                          <a:cs typeface="Times New Roman"/>
                        </a:rPr>
                        <a:t>Units</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noProof="0" dirty="0">
                          <a:solidFill>
                            <a:srgbClr val="142A33"/>
                          </a:solidFill>
                          <a:effectLst/>
                          <a:latin typeface="Calibri"/>
                        </a:rPr>
                        <a:t>What the amount of data is measured in, like bits and bytes</a:t>
                      </a:r>
                      <a:endParaRPr lang="en-US" sz="1000" dirty="0">
                        <a:solidFill>
                          <a:srgbClr val="142A33"/>
                        </a:solidFill>
                        <a:latin typeface="Calibri"/>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895603"/>
                  </a:ext>
                </a:extLst>
              </a:tr>
              <a:tr h="309015">
                <a:tc>
                  <a:txBody>
                    <a:bodyPr/>
                    <a:lstStyle/>
                    <a:p>
                      <a:pPr marR="180340" algn="ctr">
                        <a:spcAft>
                          <a:spcPts val="600"/>
                        </a:spcAft>
                      </a:pPr>
                      <a:r>
                        <a:rPr lang="en-US" sz="1000" dirty="0">
                          <a:solidFill>
                            <a:srgbClr val="142A33"/>
                          </a:solidFill>
                          <a:effectLst/>
                          <a:latin typeface="Calibri"/>
                          <a:ea typeface="MS Mincho"/>
                          <a:cs typeface="Times New Roman"/>
                        </a:rPr>
                        <a:t>Prefix</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noProof="0" dirty="0">
                          <a:solidFill>
                            <a:srgbClr val="142A33"/>
                          </a:solidFill>
                          <a:effectLst/>
                          <a:latin typeface="Calibri"/>
                        </a:rPr>
                        <a:t>a word added to the front of a unit to increase how many of that unit there are, like kibibytes = 1024 bytes</a:t>
                      </a:r>
                      <a:endParaRPr lang="en-US" sz="1000" dirty="0">
                        <a:solidFill>
                          <a:srgbClr val="142A33"/>
                        </a:solidFill>
                        <a:latin typeface="Calibri"/>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4384422"/>
                  </a:ext>
                </a:extLst>
              </a:tr>
              <a:tr h="244637">
                <a:tc gridSpan="2">
                  <a:txBody>
                    <a:bodyPr/>
                    <a:lstStyle/>
                    <a:p>
                      <a:pPr marR="180340" algn="ctr">
                        <a:spcAft>
                          <a:spcPts val="600"/>
                        </a:spcAft>
                      </a:pPr>
                      <a:r>
                        <a:rPr lang="en-US" sz="1000" b="1" dirty="0">
                          <a:solidFill>
                            <a:srgbClr val="142A33"/>
                          </a:solidFill>
                          <a:effectLst/>
                          <a:latin typeface="Calibri"/>
                          <a:ea typeface="MS Mincho"/>
                          <a:cs typeface="Times New Roman"/>
                        </a:rPr>
                        <a:t>TOPIC:  Core Coding Concepts – Block to Text </a:t>
                      </a:r>
                      <a:endParaRPr lang="en-GB" sz="1000" dirty="0">
                        <a:solidFill>
                          <a:srgbClr val="142A33"/>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900648770"/>
                  </a:ext>
                </a:extLst>
              </a:tr>
              <a:tr h="244637">
                <a:tc>
                  <a:txBody>
                    <a:bodyPr/>
                    <a:lstStyle/>
                    <a:p>
                      <a:pPr marR="180340" algn="ctr">
                        <a:spcAft>
                          <a:spcPts val="600"/>
                        </a:spcAft>
                      </a:pPr>
                      <a:r>
                        <a:rPr lang="en-US" sz="1000" b="1" dirty="0">
                          <a:solidFill>
                            <a:srgbClr val="142A33"/>
                          </a:solidFill>
                          <a:effectLst/>
                          <a:latin typeface="Calibri"/>
                          <a:ea typeface="MS Mincho"/>
                          <a:cs typeface="Times New Roman"/>
                        </a:rPr>
                        <a:t>KEYWORD</a:t>
                      </a:r>
                      <a:endParaRPr lang="en-GB" sz="1000" dirty="0">
                        <a:solidFill>
                          <a:srgbClr val="142A33"/>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dirty="0">
                          <a:solidFill>
                            <a:srgbClr val="142A33"/>
                          </a:solidFill>
                          <a:effectLst/>
                          <a:latin typeface="Calibri"/>
                          <a:ea typeface="MS Mincho"/>
                          <a:cs typeface="Times New Roman"/>
                        </a:rPr>
                        <a:t>DEFINITION</a:t>
                      </a:r>
                      <a:endParaRPr lang="en-GB" sz="1000" dirty="0">
                        <a:solidFill>
                          <a:srgbClr val="142A33"/>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775790"/>
                  </a:ext>
                </a:extLst>
              </a:tr>
              <a:tr h="244637">
                <a:tc>
                  <a:txBody>
                    <a:bodyPr/>
                    <a:lstStyle/>
                    <a:p>
                      <a:pPr lvl="0" algn="ctr">
                        <a:spcAft>
                          <a:spcPts val="600"/>
                        </a:spcAft>
                        <a:buNone/>
                      </a:pPr>
                      <a:r>
                        <a:rPr lang="en-US" sz="1000" dirty="0">
                          <a:solidFill>
                            <a:srgbClr val="142A33"/>
                          </a:solidFill>
                          <a:effectLst/>
                          <a:latin typeface="Calibri"/>
                          <a:ea typeface="MS Mincho"/>
                          <a:cs typeface="Times New Roman"/>
                        </a:rPr>
                        <a:t>Algorithm</a:t>
                      </a:r>
                    </a:p>
                  </a:txBody>
                  <a:tcPr marL="33791" marR="33791"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L="0" lvl="0" indent="0" algn="ctr">
                        <a:lnSpc>
                          <a:spcPct val="100000"/>
                        </a:lnSpc>
                        <a:spcAft>
                          <a:spcPts val="600"/>
                        </a:spcAft>
                        <a:buNone/>
                      </a:pPr>
                      <a:r>
                        <a:rPr lang="en-US" sz="1000" b="0" i="0" u="none" strike="noStrike" baseline="0" noProof="0" dirty="0">
                          <a:solidFill>
                            <a:srgbClr val="142A33"/>
                          </a:solidFill>
                          <a:effectLst/>
                          <a:latin typeface="Calibri"/>
                        </a:rPr>
                        <a:t>A set of step-by-step instructions to solve a problem</a:t>
                      </a:r>
                      <a:endParaRPr lang="en-US" dirty="0"/>
                    </a:p>
                  </a:txBody>
                  <a:tcPr marL="33791" marR="33791"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573639169"/>
                  </a:ext>
                </a:extLst>
              </a:tr>
              <a:tr h="244637">
                <a:tc>
                  <a:txBody>
                    <a:bodyPr/>
                    <a:lstStyle/>
                    <a:p>
                      <a:pPr marR="180340" algn="ctr">
                        <a:spcAft>
                          <a:spcPts val="600"/>
                        </a:spcAft>
                      </a:pPr>
                      <a:r>
                        <a:rPr lang="en-US" sz="1000" dirty="0">
                          <a:solidFill>
                            <a:srgbClr val="142A33"/>
                          </a:solidFill>
                          <a:effectLst/>
                          <a:latin typeface="Calibri"/>
                          <a:ea typeface="MS Mincho"/>
                          <a:cs typeface="Times New Roman"/>
                        </a:rPr>
                        <a:t>Decomposition</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noProof="0" dirty="0">
                          <a:solidFill>
                            <a:srgbClr val="142A33"/>
                          </a:solidFill>
                          <a:effectLst/>
                          <a:latin typeface="Calibri"/>
                        </a:rPr>
                        <a:t>breaking a problem down into more manageable subproblems</a:t>
                      </a:r>
                      <a:endParaRPr lang="en-US" sz="1000" dirty="0">
                        <a:solidFill>
                          <a:srgbClr val="142A33"/>
                        </a:solidFill>
                        <a:latin typeface="Calibri"/>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7202323"/>
                  </a:ext>
                </a:extLst>
              </a:tr>
              <a:tr h="309015">
                <a:tc>
                  <a:txBody>
                    <a:bodyPr/>
                    <a:lstStyle/>
                    <a:p>
                      <a:pPr marR="180340" algn="ctr">
                        <a:spcAft>
                          <a:spcPts val="600"/>
                        </a:spcAft>
                      </a:pPr>
                      <a:r>
                        <a:rPr lang="en-US" sz="1000" dirty="0">
                          <a:solidFill>
                            <a:srgbClr val="142A33"/>
                          </a:solidFill>
                          <a:effectLst/>
                          <a:latin typeface="Calibri"/>
                          <a:ea typeface="MS Mincho"/>
                          <a:cs typeface="Times New Roman"/>
                        </a:rPr>
                        <a:t>Sequence</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ctr">
                        <a:lnSpc>
                          <a:spcPct val="114999"/>
                        </a:lnSpc>
                        <a:buNone/>
                      </a:pPr>
                      <a:r>
                        <a:rPr lang="en-GB" sz="1000" b="0" i="0" u="none" strike="noStrike" baseline="0" noProof="0" dirty="0">
                          <a:solidFill>
                            <a:srgbClr val="142A33"/>
                          </a:solidFill>
                          <a:effectLst/>
                          <a:latin typeface="Calibri"/>
                        </a:rPr>
                        <a:t>instructions performed in order, with each executed in turn</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8718797"/>
                  </a:ext>
                </a:extLst>
              </a:tr>
              <a:tr h="244637">
                <a:tc>
                  <a:txBody>
                    <a:bodyPr/>
                    <a:lstStyle/>
                    <a:p>
                      <a:pPr marR="180340" lvl="0" algn="ctr">
                        <a:spcAft>
                          <a:spcPts val="600"/>
                        </a:spcAft>
                        <a:buNone/>
                      </a:pPr>
                      <a:r>
                        <a:rPr lang="en-US" sz="1000" b="0" i="0" u="none" strike="noStrike" baseline="0" noProof="0" dirty="0">
                          <a:solidFill>
                            <a:srgbClr val="142A33"/>
                          </a:solidFill>
                          <a:effectLst/>
                          <a:latin typeface="Calibri"/>
                        </a:rPr>
                        <a:t>Variable</a:t>
                      </a:r>
                      <a:endParaRPr lang="en-US" sz="1000" dirty="0">
                        <a:solidFill>
                          <a:srgbClr val="142A33"/>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baseline="0" noProof="0" dirty="0">
                          <a:solidFill>
                            <a:srgbClr val="142A33"/>
                          </a:solidFill>
                          <a:effectLst/>
                          <a:latin typeface="Calibri"/>
                        </a:rPr>
                        <a:t>a name that refers to data being stored by the computer</a:t>
                      </a:r>
                      <a:endParaRPr lang="en-US" dirty="0"/>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4682472"/>
                  </a:ext>
                </a:extLst>
              </a:tr>
              <a:tr h="244637">
                <a:tc>
                  <a:txBody>
                    <a:bodyPr/>
                    <a:lstStyle/>
                    <a:p>
                      <a:pPr lvl="0" algn="ctr">
                        <a:spcAft>
                          <a:spcPts val="600"/>
                        </a:spcAft>
                        <a:buNone/>
                      </a:pPr>
                      <a:r>
                        <a:rPr lang="en-US" sz="1000" b="0" i="0" u="none" strike="noStrike" baseline="0" noProof="0" dirty="0">
                          <a:solidFill>
                            <a:srgbClr val="142A33"/>
                          </a:solidFill>
                          <a:effectLst/>
                          <a:latin typeface="Calibri"/>
                        </a:rPr>
                        <a:t>Selection</a:t>
                      </a:r>
                      <a:endParaRPr lang="en-US" dirty="0"/>
                    </a:p>
                  </a:txBody>
                  <a:tcPr marL="33791" marR="33791"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lvl="0" algn="ctr">
                        <a:spcAft>
                          <a:spcPts val="600"/>
                        </a:spcAft>
                        <a:buNone/>
                      </a:pPr>
                      <a:r>
                        <a:rPr lang="en-US" sz="1000" b="0" i="0" u="none" strike="noStrike" baseline="0" noProof="0" dirty="0">
                          <a:solidFill>
                            <a:srgbClr val="142A33"/>
                          </a:solidFill>
                          <a:effectLst/>
                          <a:latin typeface="Calibri"/>
                        </a:rPr>
                        <a:t>The process of choosing the path through code using a condition</a:t>
                      </a:r>
                      <a:endParaRPr lang="en-US" dirty="0"/>
                    </a:p>
                  </a:txBody>
                  <a:tcPr marL="33791" marR="33791"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3727580395"/>
                  </a:ext>
                </a:extLst>
              </a:tr>
              <a:tr h="244637">
                <a:tc>
                  <a:txBody>
                    <a:bodyPr/>
                    <a:lstStyle/>
                    <a:p>
                      <a:pPr marR="180340" lvl="0" algn="ctr">
                        <a:spcAft>
                          <a:spcPts val="600"/>
                        </a:spcAft>
                        <a:buNone/>
                      </a:pPr>
                      <a:r>
                        <a:rPr lang="en-US" sz="1000" b="0" i="0" u="none" strike="noStrike" noProof="0" dirty="0">
                          <a:solidFill>
                            <a:srgbClr val="142A33"/>
                          </a:solidFill>
                          <a:effectLst/>
                          <a:latin typeface="Calibri"/>
                        </a:rPr>
                        <a:t>Condition</a:t>
                      </a:r>
                      <a:endParaRPr lang="en-US" dirty="0"/>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lvl="0" algn="ctr">
                        <a:spcAft>
                          <a:spcPts val="600"/>
                        </a:spcAft>
                        <a:buNone/>
                      </a:pPr>
                      <a:r>
                        <a:rPr lang="en-US" sz="1000" b="0" i="0" u="none" strike="noStrike" baseline="0" noProof="0" dirty="0">
                          <a:solidFill>
                            <a:srgbClr val="142A33"/>
                          </a:solidFill>
                          <a:effectLst/>
                          <a:latin typeface="Calibri"/>
                        </a:rPr>
                        <a:t>A True or False statement used to control the flow of the code</a:t>
                      </a:r>
                      <a:endParaRPr lang="en-US" dirty="0"/>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660917"/>
                  </a:ext>
                </a:extLst>
              </a:tr>
              <a:tr h="309015">
                <a:tc>
                  <a:txBody>
                    <a:bodyPr/>
                    <a:lstStyle/>
                    <a:p>
                      <a:pPr marR="180340" algn="ctr">
                        <a:spcAft>
                          <a:spcPts val="600"/>
                        </a:spcAft>
                      </a:pPr>
                      <a:r>
                        <a:rPr lang="en-US" sz="1000" dirty="0">
                          <a:solidFill>
                            <a:srgbClr val="142A33"/>
                          </a:solidFill>
                          <a:effectLst/>
                          <a:latin typeface="Calibri"/>
                          <a:ea typeface="MS Mincho"/>
                          <a:cs typeface="Times New Roman"/>
                        </a:rPr>
                        <a:t>Repetition</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ctr">
                        <a:lnSpc>
                          <a:spcPct val="114999"/>
                        </a:lnSpc>
                        <a:buNone/>
                      </a:pPr>
                      <a:r>
                        <a:rPr lang="en-GB" sz="1000" b="0" i="0" u="none" strike="noStrike" baseline="0" noProof="0" dirty="0">
                          <a:solidFill>
                            <a:srgbClr val="142A33"/>
                          </a:solidFill>
                          <a:effectLst/>
                          <a:latin typeface="Calibri"/>
                        </a:rPr>
                        <a:t>The process of repeating a code block until a condition is met or a set number of repeats is done.</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4004986"/>
                  </a:ext>
                </a:extLst>
              </a:tr>
              <a:tr h="244637">
                <a:tc>
                  <a:txBody>
                    <a:bodyPr/>
                    <a:lstStyle/>
                    <a:p>
                      <a:pPr marR="180340" algn="ctr">
                        <a:spcAft>
                          <a:spcPts val="600"/>
                        </a:spcAft>
                      </a:pPr>
                      <a:r>
                        <a:rPr lang="en-US" sz="1000" dirty="0">
                          <a:solidFill>
                            <a:srgbClr val="142A33"/>
                          </a:solidFill>
                          <a:effectLst/>
                          <a:latin typeface="Calibri"/>
                          <a:ea typeface="MS Mincho"/>
                          <a:cs typeface="Times New Roman"/>
                        </a:rPr>
                        <a:t>Code block</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dirty="0">
                          <a:solidFill>
                            <a:srgbClr val="142A33"/>
                          </a:solidFill>
                          <a:effectLst/>
                          <a:latin typeface="Calibri"/>
                          <a:ea typeface="MS Mincho"/>
                          <a:cs typeface="Times New Roman"/>
                        </a:rPr>
                        <a:t>A section of code that is ran together</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0284413"/>
                  </a:ext>
                </a:extLst>
              </a:tr>
              <a:tr h="309015">
                <a:tc>
                  <a:txBody>
                    <a:bodyPr/>
                    <a:lstStyle/>
                    <a:p>
                      <a:pPr lvl="0" algn="ctr">
                        <a:spcAft>
                          <a:spcPts val="600"/>
                        </a:spcAft>
                        <a:buNone/>
                      </a:pPr>
                      <a:r>
                        <a:rPr lang="en-US" sz="1000" dirty="0">
                          <a:solidFill>
                            <a:srgbClr val="142A33"/>
                          </a:solidFill>
                          <a:effectLst/>
                          <a:latin typeface="Calibri"/>
                          <a:ea typeface="MS Mincho"/>
                          <a:cs typeface="Times New Roman"/>
                        </a:rPr>
                        <a:t>Subroutine</a:t>
                      </a:r>
                    </a:p>
                  </a:txBody>
                  <a:tcPr marL="33791" marR="33791" marT="0" marB="0" anchor="ctr">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tcPr>
                </a:tc>
                <a:tc>
                  <a:txBody>
                    <a:bodyPr/>
                    <a:lstStyle/>
                    <a:p>
                      <a:pPr lvl="0" algn="ctr">
                        <a:spcAft>
                          <a:spcPts val="600"/>
                        </a:spcAft>
                        <a:buNone/>
                      </a:pPr>
                      <a:r>
                        <a:rPr lang="en-US" sz="1000" b="0" i="0" u="none" strike="noStrike" baseline="0" noProof="0" dirty="0">
                          <a:solidFill>
                            <a:srgbClr val="142A33"/>
                          </a:solidFill>
                          <a:effectLst/>
                          <a:latin typeface="Calibri"/>
                        </a:rPr>
                        <a:t>A group of instructions that will run when called by the main program or other subroutines</a:t>
                      </a:r>
                      <a:endParaRPr lang="en-US" dirty="0"/>
                    </a:p>
                  </a:txBody>
                  <a:tcPr marL="33791" marR="33791" marT="0" marB="0" anchor="ctr">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3666159"/>
                  </a:ext>
                </a:extLst>
              </a:tr>
            </a:tbl>
          </a:graphicData>
        </a:graphic>
      </p:graphicFrame>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Computing</a:t>
            </a:r>
          </a:p>
        </p:txBody>
      </p:sp>
      <p:sp>
        <p:nvSpPr>
          <p:cNvPr id="4" name="Rectangle 3"/>
          <p:cNvSpPr/>
          <p:nvPr/>
        </p:nvSpPr>
        <p:spPr>
          <a:xfrm>
            <a:off x="131721" y="692894"/>
            <a:ext cx="6592702" cy="2862322"/>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Calibri"/>
            </a:endParaRPr>
          </a:p>
          <a:p>
            <a:r>
              <a:rPr lang="en-GB" sz="1000">
                <a:solidFill>
                  <a:srgbClr val="142A33"/>
                </a:solidFill>
                <a:latin typeface="Calibri"/>
                <a:ea typeface="Calibri"/>
                <a:cs typeface="Arial"/>
              </a:rPr>
              <a:t>In the Autmn Term year 8 will study 2 topics:</a:t>
            </a:r>
          </a:p>
          <a:p>
            <a:pPr marL="171450" indent="-171450">
              <a:buFont typeface="Arial"/>
              <a:buChar char="•"/>
            </a:pPr>
            <a:r>
              <a:rPr lang="en-GB" sz="1000">
                <a:solidFill>
                  <a:srgbClr val="142A33"/>
                </a:solidFill>
                <a:latin typeface="Calibri"/>
                <a:ea typeface="Calibri"/>
                <a:cs typeface="Arial"/>
              </a:rPr>
              <a:t>Representation</a:t>
            </a:r>
          </a:p>
          <a:p>
            <a:pPr marL="415290" lvl="1" indent="-171450">
              <a:buFont typeface="Courier New"/>
              <a:buChar char="o"/>
            </a:pPr>
            <a:r>
              <a:rPr lang="en-GB" sz="1000">
                <a:solidFill>
                  <a:srgbClr val="142A33"/>
                </a:solidFill>
                <a:latin typeface="Calibri"/>
                <a:ea typeface="+mn-lt"/>
                <a:cs typeface="+mn-lt"/>
              </a:rPr>
              <a:t>Humans use symbols to record, process and transmit information. Introduce binary digits  as the symbols computers use to perform these tasks and focus on the representation of text and numbers.</a:t>
            </a:r>
            <a:endParaRPr lang="en-GB" sz="1000">
              <a:solidFill>
                <a:srgbClr val="142A33"/>
              </a:solidFill>
              <a:latin typeface="Calibri"/>
              <a:ea typeface="Calibri"/>
              <a:cs typeface="Arial"/>
            </a:endParaRPr>
          </a:p>
          <a:p>
            <a:pPr marL="415290" lvl="1" indent="-171450">
              <a:buFont typeface="Courier New"/>
              <a:buChar char="o"/>
            </a:pPr>
            <a:r>
              <a:rPr lang="en-GB" sz="1000">
                <a:solidFill>
                  <a:srgbClr val="142A33"/>
                </a:solidFill>
                <a:latin typeface="Calibri"/>
                <a:ea typeface="Calibri"/>
                <a:cs typeface="Arial"/>
              </a:rPr>
              <a:t>In this topic students will be tested on how computers store information in the Binary form.  A multiple-choice and onscreen test covering will test on numbers, words and pictures are represented in Binary.</a:t>
            </a:r>
          </a:p>
          <a:p>
            <a:pPr marL="171450" indent="-171450">
              <a:buFont typeface="Arial"/>
              <a:buChar char="•"/>
            </a:pPr>
            <a:r>
              <a:rPr lang="en-GB" sz="1000">
                <a:solidFill>
                  <a:srgbClr val="142A33"/>
                </a:solidFill>
                <a:latin typeface="Calibri"/>
                <a:ea typeface="Calibri"/>
                <a:cs typeface="Arial"/>
              </a:rPr>
              <a:t>Coding, from blocks to texts</a:t>
            </a:r>
          </a:p>
          <a:p>
            <a:pPr marL="415290" lvl="1" indent="-171450">
              <a:buFont typeface="Courier New"/>
              <a:buChar char="o"/>
            </a:pPr>
            <a:r>
              <a:rPr lang="en-GB" sz="1000">
                <a:solidFill>
                  <a:srgbClr val="142A33"/>
                </a:solidFill>
                <a:latin typeface="Calibri"/>
                <a:ea typeface="Calibri"/>
                <a:cs typeface="+mn-lt"/>
              </a:rPr>
              <a:t>In our coding lessons, we use </a:t>
            </a:r>
            <a:r>
              <a:rPr lang="en-GB" sz="1000" err="1">
                <a:solidFill>
                  <a:srgbClr val="142A33"/>
                </a:solidFill>
                <a:latin typeface="Calibri"/>
                <a:ea typeface="Calibri"/>
                <a:cs typeface="+mn-lt"/>
              </a:rPr>
              <a:t>EduBlocks</a:t>
            </a:r>
            <a:r>
              <a:rPr lang="en-GB" sz="1000">
                <a:solidFill>
                  <a:srgbClr val="142A33"/>
                </a:solidFill>
                <a:latin typeface="Calibri"/>
                <a:ea typeface="Calibri"/>
                <a:cs typeface="+mn-lt"/>
              </a:rPr>
              <a:t> to teach essential programming constructs: sequencing, selection and repetition. Sequencing involves arranging instructions in a specific order to achieve a desired outcome. Selection introduces decision-making in code, allowing students to create programs that can choose different paths based on conditions. Repetition covers loops, enabling students to write code that repeat actions efficiently. Starting with block-based coding, students visually grasp these concepts before transitioning to text-based coding in Python. This method ensures a solid understanding of programming logic, making the learning process smooth and effective.</a:t>
            </a:r>
          </a:p>
          <a:p>
            <a:pPr marL="415290" lvl="1" indent="-171450">
              <a:buFont typeface="Courier New"/>
              <a:buChar char="o"/>
            </a:pPr>
            <a:r>
              <a:rPr lang="en-GB" sz="1000">
                <a:solidFill>
                  <a:srgbClr val="142A33"/>
                </a:solidFill>
                <a:latin typeface="Calibri"/>
                <a:ea typeface="Calibri"/>
                <a:cs typeface="Arial"/>
              </a:rPr>
              <a:t>The assessment will include a test of keywords, sequencing, selection and repetition as well as programming tasks starting with block code and moving on to the text code. Assessment will be through tasks completed in lessons and multiple choice questions.</a:t>
            </a:r>
          </a:p>
        </p:txBody>
      </p:sp>
    </p:spTree>
    <p:extLst>
      <p:ext uri="{BB962C8B-B14F-4D97-AF65-F5344CB8AC3E}">
        <p14:creationId xmlns:p14="http://schemas.microsoft.com/office/powerpoint/2010/main" val="1683358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Football</a:t>
            </a:r>
          </a:p>
        </p:txBody>
      </p:sp>
      <p:sp>
        <p:nvSpPr>
          <p:cNvPr id="4" name="Rectangle 3"/>
          <p:cNvSpPr/>
          <p:nvPr/>
        </p:nvSpPr>
        <p:spPr>
          <a:xfrm>
            <a:off x="115472" y="690356"/>
            <a:ext cx="6534783" cy="1792798"/>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Arial"/>
            </a:endParaRPr>
          </a:p>
          <a:p>
            <a:pPr marL="171450" indent="-171450">
              <a:buFont typeface="Arial" panose="020B0604020202020204" pitchFamily="34" charset="0"/>
              <a:buChar char="•"/>
            </a:pPr>
            <a:r>
              <a:rPr lang="en-GB" sz="1000">
                <a:solidFill>
                  <a:srgbClr val="142A33"/>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rgbClr val="142A33"/>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rgbClr val="142A33"/>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rgbClr val="142A33"/>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846810131"/>
              </p:ext>
            </p:extLst>
          </p:nvPr>
        </p:nvGraphicFramePr>
        <p:xfrm>
          <a:off x="116632" y="2576737"/>
          <a:ext cx="6533622" cy="6447480"/>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537290">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 YEAR 8 Football </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537290">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537290">
                <a:tc>
                  <a:txBody>
                    <a:bodyPr/>
                    <a:lstStyle/>
                    <a:p>
                      <a:pPr algn="ctr">
                        <a:lnSpc>
                          <a:spcPct val="118000"/>
                        </a:lnSpc>
                        <a:spcAft>
                          <a:spcPts val="600"/>
                        </a:spcAft>
                      </a:pPr>
                      <a:r>
                        <a:rPr lang="en-GB" sz="1000" b="0" kern="1400">
                          <a:solidFill>
                            <a:schemeClr val="bg2">
                              <a:lumMod val="10000"/>
                            </a:schemeClr>
                          </a:solidFill>
                          <a:effectLst/>
                          <a:latin typeface="Calibri"/>
                          <a:ea typeface="Times New Roman" panose="02020603050405020304" pitchFamily="18" charset="0"/>
                          <a:cs typeface="Calibri"/>
                        </a:rPr>
                        <a:t>Passing</a:t>
                      </a:r>
                      <a:endParaRPr lang="en-GB" sz="1000" b="0">
                        <a:solidFill>
                          <a:schemeClr val="bg2">
                            <a:lumMod val="10000"/>
                          </a:schemeClr>
                        </a:solidFill>
                        <a:effectLst/>
                        <a:latin typeface="Times New Roman"/>
                        <a:ea typeface="Calibri"/>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intentional movement of the ball using the foot from one player to another on the same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Shooting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Making contact with the ball using the head or foot in an attempt to score a goal.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Dribbling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Keeping possession of the ball whilst moving it around the pitch.</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Tackling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Trying to take possession of the ball from a player on the opposite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Technique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specific way in which a skill is performed.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Interception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Taking possession of the ball from your opposition.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Marking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Applying pressure or challenging the opponent by positioning yourself near them.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206434"/>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Pressing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Applying pressure to the opposition when they have control of the ball.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56576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Counter Attack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attack made in response to the opposition.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712027"/>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Possession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Having physical control of the ball as an individual or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2385629"/>
                  </a:ext>
                </a:extLst>
              </a:tr>
            </a:tbl>
          </a:graphicData>
        </a:graphic>
      </p:graphicFrame>
    </p:spTree>
    <p:extLst>
      <p:ext uri="{BB962C8B-B14F-4D97-AF65-F5344CB8AC3E}">
        <p14:creationId xmlns:p14="http://schemas.microsoft.com/office/powerpoint/2010/main" val="1213922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800">
                <a:solidFill>
                  <a:schemeClr val="bg2">
                    <a:lumMod val="10000"/>
                  </a:schemeClr>
                </a:solidFill>
                <a:latin typeface="Calibri"/>
                <a:ea typeface="Calibri"/>
                <a:cs typeface="Calibri"/>
              </a:rPr>
              <a:t>Assessment and Core Vocabulary</a:t>
            </a:r>
            <a:br>
              <a:rPr lang="en-GB" sz="4800"/>
            </a:br>
            <a:endParaRPr lang="en-GB" sz="440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GB" sz="1600" b="1">
                <a:latin typeface="Calibri"/>
                <a:ea typeface="Calibri"/>
                <a:cs typeface="Calibri"/>
              </a:rPr>
              <a:t>On the following pages you will find information about your child’s learning: </a:t>
            </a:r>
            <a:endParaRPr lang="en-GB" sz="1600" b="1">
              <a:latin typeface="Calibri"/>
            </a:endParaRPr>
          </a:p>
          <a:p>
            <a:pPr marL="0" indent="0">
              <a:buNone/>
            </a:pPr>
            <a:endParaRPr lang="en-GB" sz="1600">
              <a:latin typeface="Calibri"/>
            </a:endParaRPr>
          </a:p>
          <a:p>
            <a:pPr marL="104140" indent="-104140"/>
            <a:r>
              <a:rPr lang="en-GB" sz="1600">
                <a:latin typeface="Calibri"/>
                <a:ea typeface="Calibri"/>
                <a:cs typeface="Calibri"/>
              </a:rPr>
              <a:t>The topic they are learning</a:t>
            </a:r>
          </a:p>
          <a:p>
            <a:pPr marL="104140" indent="-104140"/>
            <a:r>
              <a:rPr lang="en-GB" sz="1600">
                <a:latin typeface="Calibri"/>
                <a:ea typeface="Calibri"/>
                <a:cs typeface="Calibri"/>
              </a:rPr>
              <a:t>What the assessment will be </a:t>
            </a:r>
            <a:endParaRPr lang="en-GB" sz="1600">
              <a:latin typeface="Calibri"/>
            </a:endParaRPr>
          </a:p>
          <a:p>
            <a:pPr marL="104140" indent="-104140"/>
            <a:r>
              <a:rPr lang="en-GB" sz="1600">
                <a:latin typeface="Calibri"/>
                <a:ea typeface="Calibri"/>
                <a:cs typeface="Calibri"/>
              </a:rPr>
              <a:t>Core vocabulary that they will learn during this topic</a:t>
            </a:r>
          </a:p>
          <a:p>
            <a:pPr marL="104140" indent="-104140"/>
            <a:endParaRPr lang="en-GB" sz="1600">
              <a:latin typeface="Calibri"/>
            </a:endParaRPr>
          </a:p>
          <a:p>
            <a:pPr marL="104140" indent="-104140"/>
            <a:endParaRPr lang="en-GB" sz="1600">
              <a:latin typeface="Calibri"/>
            </a:endParaRPr>
          </a:p>
          <a:p>
            <a:pPr marL="104140" indent="-104140"/>
            <a:endParaRPr lang="en-GB" sz="1600">
              <a:latin typeface="Calibri"/>
            </a:endParaRPr>
          </a:p>
          <a:p>
            <a:pPr marL="104140" indent="-104140"/>
            <a:endParaRPr lang="en-GB" sz="1600">
              <a:latin typeface="Calibri"/>
            </a:endParaRPr>
          </a:p>
          <a:p>
            <a:pPr marL="0" indent="0">
              <a:buNone/>
            </a:pPr>
            <a:r>
              <a:rPr lang="en-GB" sz="1600" b="1">
                <a:latin typeface="Calibri"/>
                <a:ea typeface="Calibri"/>
                <a:cs typeface="Calibri"/>
              </a:rPr>
              <a:t>We need you to support by: </a:t>
            </a:r>
            <a:endParaRPr lang="en-GB" sz="1600" b="1">
              <a:latin typeface="Calibri"/>
            </a:endParaRPr>
          </a:p>
          <a:p>
            <a:pPr marL="0" indent="0">
              <a:buNone/>
            </a:pPr>
            <a:endParaRPr lang="en-GB" sz="1600" b="1">
              <a:latin typeface="Calibri"/>
            </a:endParaRPr>
          </a:p>
          <a:p>
            <a:pPr marL="104140" indent="-104140"/>
            <a:r>
              <a:rPr lang="en-GB" sz="1600">
                <a:latin typeface="Calibri"/>
                <a:ea typeface="Calibri"/>
                <a:cs typeface="Calibri"/>
              </a:rPr>
              <a:t>Sharing this information with your child</a:t>
            </a:r>
          </a:p>
          <a:p>
            <a:pPr marL="104140" indent="-104140"/>
            <a:r>
              <a:rPr lang="en-GB" sz="1600">
                <a:latin typeface="Calibri"/>
                <a:ea typeface="Calibri"/>
                <a:cs typeface="Calibri"/>
              </a:rPr>
              <a:t>Helping them to develop and learn the new vocabulary</a:t>
            </a:r>
          </a:p>
          <a:p>
            <a:pPr marL="104140" indent="-104140"/>
            <a:r>
              <a:rPr lang="en-GB" sz="1600">
                <a:latin typeface="Calibri"/>
                <a:ea typeface="Calibri"/>
                <a:cs typeface="Calibri"/>
              </a:rPr>
              <a:t>Prepare for their assessment  </a:t>
            </a:r>
            <a:endParaRPr lang="en-GB" sz="1600">
              <a:latin typeface="Calibri"/>
            </a:endParaRPr>
          </a:p>
        </p:txBody>
      </p:sp>
    </p:spTree>
    <p:extLst>
      <p:ext uri="{BB962C8B-B14F-4D97-AF65-F5344CB8AC3E}">
        <p14:creationId xmlns:p14="http://schemas.microsoft.com/office/powerpoint/2010/main" val="2774213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Gymnastics </a:t>
            </a:r>
            <a:endParaRPr lang="en-GB" sz="1971" b="1">
              <a:solidFill>
                <a:srgbClr val="142A33"/>
              </a:solidFill>
              <a:latin typeface="Calibri"/>
              <a:ea typeface="Calibri"/>
              <a:cs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299059897"/>
              </p:ext>
            </p:extLst>
          </p:nvPr>
        </p:nvGraphicFramePr>
        <p:xfrm>
          <a:off x="116632" y="2576737"/>
          <a:ext cx="6533622" cy="6984770"/>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537290">
                <a:tc gridSpan="2">
                  <a:txBody>
                    <a:bodyPr/>
                    <a:lstStyle/>
                    <a:p>
                      <a:pPr marR="180340" algn="ctr">
                        <a:spcAft>
                          <a:spcPts val="600"/>
                        </a:spcAft>
                      </a:pPr>
                      <a:r>
                        <a:rPr lang="en-US" sz="1000" b="1">
                          <a:solidFill>
                            <a:srgbClr val="142A33"/>
                          </a:solidFill>
                          <a:effectLst/>
                          <a:latin typeface="Calibri"/>
                          <a:ea typeface="MS Mincho"/>
                          <a:cs typeface="Times New Roman"/>
                        </a:rPr>
                        <a:t> YEAR 8</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537290">
                <a:tc gridSpan="2">
                  <a:txBody>
                    <a:bodyPr/>
                    <a:lstStyle/>
                    <a:p>
                      <a:pPr marR="180340" algn="ctr">
                        <a:spcAft>
                          <a:spcPts val="600"/>
                        </a:spcAft>
                      </a:pPr>
                      <a:r>
                        <a:rPr lang="en-US" sz="1000" b="1">
                          <a:solidFill>
                            <a:srgbClr val="142A33"/>
                          </a:solidFill>
                          <a:effectLst/>
                          <a:latin typeface="Calibri"/>
                          <a:ea typeface="MS Mincho"/>
                          <a:cs typeface="Times New Roman"/>
                        </a:rPr>
                        <a:t>TOPIC: Gymnastics</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916064757"/>
                  </a:ext>
                </a:extLst>
              </a:tr>
              <a:tr h="537290">
                <a:tc>
                  <a:txBody>
                    <a:bodyPr/>
                    <a:lstStyle/>
                    <a:p>
                      <a:pPr marR="180340" algn="ctr">
                        <a:spcAft>
                          <a:spcPts val="600"/>
                        </a:spcAft>
                      </a:pPr>
                      <a:r>
                        <a:rPr lang="en-US" sz="1000" b="1">
                          <a:solidFill>
                            <a:srgbClr val="142A33"/>
                          </a:solidFill>
                          <a:effectLst/>
                          <a:latin typeface="Calibri"/>
                          <a:ea typeface="MS Mincho"/>
                          <a:cs typeface="Times New Roman"/>
                        </a:rPr>
                        <a:t>KEYWORD</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rgbClr val="142A33"/>
                          </a:solidFill>
                          <a:effectLst/>
                          <a:latin typeface="Calibri"/>
                          <a:ea typeface="MS Mincho"/>
                          <a:cs typeface="Times New Roman"/>
                        </a:rPr>
                        <a:t>DEFINITION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Forward Roll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movement where the body is rolled forwards heels over the head.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Backward Roll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movement where the body is rolled backwards and lifting legs over the head.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Teddy Bear Roll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roll completed in a straddle position.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Shapes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Position in which to hold your body, straight, star, straddle, tuck and pike.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Body tension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tightening of muscles to hold your body in position.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Posture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way in which you hold your body in the correct position.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Jumping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Using muscles in your legs to propel your body completely off the ground.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206434"/>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Vaulting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Running down a run way and travelling over a piece of equipment.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565769"/>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Balance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Remaining upright and steady over a base support.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712027"/>
                  </a:ext>
                </a:extLst>
              </a:tr>
              <a:tr h="537290">
                <a:tc>
                  <a:txBody>
                    <a:bodyPr/>
                    <a:lstStyle/>
                    <a:p>
                      <a:pPr marR="180340" algn="ctr">
                        <a:spcAft>
                          <a:spcPts val="600"/>
                        </a:spcAft>
                      </a:pPr>
                      <a:r>
                        <a:rPr lang="en-US" sz="1000" b="0">
                          <a:solidFill>
                            <a:srgbClr val="142A33"/>
                          </a:solidFill>
                          <a:effectLst/>
                          <a:latin typeface="Calibri"/>
                          <a:ea typeface="MS Mincho"/>
                          <a:cs typeface="Times New Roman"/>
                        </a:rPr>
                        <a:t>Travel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Moving your body from place to place using a range of styles.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2385629"/>
                  </a:ext>
                </a:extLst>
              </a:tr>
            </a:tbl>
          </a:graphicData>
        </a:graphic>
      </p:graphicFrame>
      <p:sp>
        <p:nvSpPr>
          <p:cNvPr id="5" name="Rectangle 4"/>
          <p:cNvSpPr/>
          <p:nvPr/>
        </p:nvSpPr>
        <p:spPr>
          <a:xfrm>
            <a:off x="115472" y="690356"/>
            <a:ext cx="6534783" cy="1792798"/>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Arial"/>
            </a:endParaRPr>
          </a:p>
          <a:p>
            <a:pPr marL="171450" indent="-171450">
              <a:buFont typeface="Arial" panose="020B0604020202020204" pitchFamily="34" charset="0"/>
              <a:buChar char="•"/>
            </a:pPr>
            <a:r>
              <a:rPr lang="en-GB" sz="1000">
                <a:solidFill>
                  <a:srgbClr val="142A33"/>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rgbClr val="142A33"/>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rgbClr val="142A33"/>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rgbClr val="142A33"/>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2806487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Physical  Education: Netball </a:t>
            </a:r>
            <a:endParaRPr lang="en-GB" sz="1600" b="1">
              <a:solidFill>
                <a:schemeClr val="bg2">
                  <a:lumMod val="10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941192100"/>
              </p:ext>
            </p:extLst>
          </p:nvPr>
        </p:nvGraphicFramePr>
        <p:xfrm>
          <a:off x="116632" y="2576737"/>
          <a:ext cx="6533622" cy="6543052"/>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Netball</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916064757"/>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Passing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intentional movement of the ball from one player to another on the same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Shooting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action of your GS or GA attempting to score in the goal circle.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Footwork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How a players steps, lands and pivots in netball.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Obstruction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player must stay 3ft away from an opposing player when they are in possession of the ball.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Contact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Players cannot make any physical contact with the player or the ball when in possession with the opposition.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Defensive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Guarding or marking a player to stop or reduce the chance of the other team scoring.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Marking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Applying pressure or challenging the opponent by positioning yourself near them.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Attacking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Keeping possession of the ball and passing it across the court with the aim to get the ball to the goal circle.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20643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Opponents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team you are playing against.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56576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Possession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Having physical control of the ball as an individual or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712027"/>
                  </a:ext>
                </a:extLst>
              </a:tr>
            </a:tbl>
          </a:graphicData>
        </a:graphic>
      </p:graphicFrame>
      <p:sp>
        <p:nvSpPr>
          <p:cNvPr id="5" name="Rectangle 4"/>
          <p:cNvSpPr/>
          <p:nvPr/>
        </p:nvSpPr>
        <p:spPr>
          <a:xfrm>
            <a:off x="115472" y="690356"/>
            <a:ext cx="6534783" cy="179279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1106358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Physical  Education: Dance</a:t>
            </a:r>
          </a:p>
        </p:txBody>
      </p:sp>
      <p:graphicFrame>
        <p:nvGraphicFramePr>
          <p:cNvPr id="2" name="Table 1"/>
          <p:cNvGraphicFramePr>
            <a:graphicFrameLocks noGrp="1"/>
          </p:cNvGraphicFramePr>
          <p:nvPr>
            <p:extLst>
              <p:ext uri="{D42A27DB-BD31-4B8C-83A1-F6EECF244321}">
                <p14:modId xmlns:p14="http://schemas.microsoft.com/office/powerpoint/2010/main" val="180208930"/>
              </p:ext>
            </p:extLst>
          </p:nvPr>
        </p:nvGraphicFramePr>
        <p:xfrm>
          <a:off x="116632" y="2576737"/>
          <a:ext cx="6533622" cy="6543052"/>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Dance</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916064757"/>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Musicality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How a dancer hears and interprets the music.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Timing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Moving to the correct beat of the music.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Aesthetic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individual’s opinion on the movement, performance and style of the dance.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Choreography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sequence of movements and steps in a dance.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Dynamics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How the dancer moves.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Beat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sequence of movement which is often repeated in the music.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Canon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Individuals or groups in a dance perform the same movement but start at different times.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Formation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positions in which individuals or groups stand in a dance.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20643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Rhythm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Pattern of the music that can be repeated over time.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56576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Sequence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preset pattern of movement.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712027"/>
                  </a:ext>
                </a:extLst>
              </a:tr>
            </a:tbl>
          </a:graphicData>
        </a:graphic>
      </p:graphicFrame>
      <p:sp>
        <p:nvSpPr>
          <p:cNvPr id="5" name="Rectangle 4"/>
          <p:cNvSpPr/>
          <p:nvPr/>
        </p:nvSpPr>
        <p:spPr>
          <a:xfrm>
            <a:off x="115472" y="690356"/>
            <a:ext cx="6534783" cy="179279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819337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Physical  Education: Basketball</a:t>
            </a:r>
          </a:p>
        </p:txBody>
      </p:sp>
      <p:graphicFrame>
        <p:nvGraphicFramePr>
          <p:cNvPr id="2" name="Table 1"/>
          <p:cNvGraphicFramePr>
            <a:graphicFrameLocks noGrp="1"/>
          </p:cNvGraphicFramePr>
          <p:nvPr>
            <p:extLst>
              <p:ext uri="{D42A27DB-BD31-4B8C-83A1-F6EECF244321}">
                <p14:modId xmlns:p14="http://schemas.microsoft.com/office/powerpoint/2010/main" val="3887582394"/>
              </p:ext>
            </p:extLst>
          </p:nvPr>
        </p:nvGraphicFramePr>
        <p:xfrm>
          <a:off x="116632" y="2576737"/>
          <a:ext cx="6533622" cy="5938441"/>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Basketball</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916064757"/>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Passing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intentional movement of the ball from one player to another on the same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Shooting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Aiming the basketball towards the hoop in an attempt to score.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Dribbling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Using one hand to continuously bounce the ball whilst travelling around the court.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Lay up</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type of shot made from under the basket by bouncing the ball off the backboard.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Technique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specific way in which a skill is performed.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Interception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Taking possession of the ball from your opposition.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Marking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Applying pressure or challenging the opponent by positioning yourself near them.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Triple Threat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position where players have three options, dribble, pass or shoot.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20643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Possession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Having physical control of the ball as an individual or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565769"/>
                  </a:ext>
                </a:extLst>
              </a:tr>
            </a:tbl>
          </a:graphicData>
        </a:graphic>
      </p:graphicFrame>
      <p:sp>
        <p:nvSpPr>
          <p:cNvPr id="5" name="Rectangle 4"/>
          <p:cNvSpPr/>
          <p:nvPr/>
        </p:nvSpPr>
        <p:spPr>
          <a:xfrm>
            <a:off x="115472" y="690356"/>
            <a:ext cx="6534783" cy="1792798"/>
          </a:xfrm>
          <a:prstGeom prst="rect">
            <a:avLst/>
          </a:prstGeom>
          <a:ln>
            <a:solidFill>
              <a:schemeClr val="bg2">
                <a:lumMod val="10000"/>
              </a:schemeClr>
            </a:solidFill>
          </a:ln>
        </p:spPr>
        <p:txBody>
          <a:bodyPr wrap="square" lIns="91440" tIns="45720" rIns="91440" bIns="45720" anchor="ctr">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1897229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Physical  Education: Rugby</a:t>
            </a:r>
          </a:p>
        </p:txBody>
      </p:sp>
      <p:graphicFrame>
        <p:nvGraphicFramePr>
          <p:cNvPr id="2" name="Table 1"/>
          <p:cNvGraphicFramePr>
            <a:graphicFrameLocks noGrp="1"/>
          </p:cNvGraphicFramePr>
          <p:nvPr>
            <p:extLst>
              <p:ext uri="{D42A27DB-BD31-4B8C-83A1-F6EECF244321}">
                <p14:modId xmlns:p14="http://schemas.microsoft.com/office/powerpoint/2010/main" val="84339250"/>
              </p:ext>
            </p:extLst>
          </p:nvPr>
        </p:nvGraphicFramePr>
        <p:xfrm>
          <a:off x="159140" y="3602469"/>
          <a:ext cx="6533622" cy="5217882"/>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Rugby</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67442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Spin Pass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type of rugby pass using the thumb on one hand and fingers on the other causing it to spin as it travels.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67442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Tackling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ball carriers is held by one or more opponents and it brought to the ground.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67442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Ruck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Times New Roman" panose="02020603050405020304" pitchFamily="18" charset="0"/>
                          <a:cs typeface="Times New Roman"/>
                        </a:rPr>
                        <a:t>This is formed when a player has been tackled to the ground where the team on possession protect the ball and secure possession. The defending team can win the ball back by counter rucking.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67442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Scrum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way of restarting play after a minor infringement.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67442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Knock 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When a player loses possession of the ball and it travels forward touching the ball or another player.</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67442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Offside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If a player is in front of a team mate who is carrying the ball they are offside.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67442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Line out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line out is a means of restarting play after the ball has gone off the field of play at the side.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bl>
          </a:graphicData>
        </a:graphic>
      </p:graphicFrame>
      <p:sp>
        <p:nvSpPr>
          <p:cNvPr id="5" name="Rectangle 4"/>
          <p:cNvSpPr/>
          <p:nvPr/>
        </p:nvSpPr>
        <p:spPr>
          <a:xfrm>
            <a:off x="157979" y="690356"/>
            <a:ext cx="6534784" cy="1785104"/>
          </a:xfrm>
          <a:prstGeom prst="rect">
            <a:avLst/>
          </a:prstGeom>
          <a:ln>
            <a:solidFill>
              <a:schemeClr val="bg2">
                <a:lumMod val="10000"/>
              </a:schemeClr>
            </a:solidFill>
          </a:ln>
        </p:spPr>
        <p:txBody>
          <a:bodyPr wrap="square" lIns="91440" tIns="45720" rIns="91440" bIns="45720" anchor="t">
            <a:spAutoFit/>
          </a:bodyPr>
          <a:lstStyle/>
          <a:p>
            <a:r>
              <a:rPr lang="en-GB" sz="1000">
                <a:solidFill>
                  <a:srgbClr val="002060"/>
                </a:solidFill>
                <a:latin typeface="Calibri"/>
                <a:ea typeface="Calibri"/>
                <a:cs typeface="Calibri"/>
              </a:rPr>
              <a:t>Assessment Information:</a:t>
            </a:r>
          </a:p>
          <a:p>
            <a:endParaRPr lang="en-GB" sz="1000">
              <a:solidFill>
                <a:srgbClr val="002060"/>
              </a:solidFill>
              <a:latin typeface="Calibri"/>
              <a:ea typeface="Calibri"/>
              <a:cs typeface="Arial"/>
            </a:endParaRPr>
          </a:p>
          <a:p>
            <a:pPr marL="171450" indent="-171450">
              <a:buFont typeface="Arial" panose="020B0604020202020204" pitchFamily="34" charset="0"/>
              <a:buChar char="•"/>
            </a:pPr>
            <a:r>
              <a:rPr lang="en-GB" sz="1000">
                <a:solidFill>
                  <a:srgbClr val="002060"/>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rgbClr val="002060"/>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rgbClr val="002060"/>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rgbClr val="002060"/>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503219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Physical  Education: Table Tennis</a:t>
            </a:r>
          </a:p>
        </p:txBody>
      </p:sp>
      <p:graphicFrame>
        <p:nvGraphicFramePr>
          <p:cNvPr id="2" name="Table 1"/>
          <p:cNvGraphicFramePr>
            <a:graphicFrameLocks noGrp="1"/>
          </p:cNvGraphicFramePr>
          <p:nvPr>
            <p:extLst>
              <p:ext uri="{D42A27DB-BD31-4B8C-83A1-F6EECF244321}">
                <p14:modId xmlns:p14="http://schemas.microsoft.com/office/powerpoint/2010/main" val="2981223249"/>
              </p:ext>
            </p:extLst>
          </p:nvPr>
        </p:nvGraphicFramePr>
        <p:xfrm>
          <a:off x="162189" y="3502117"/>
          <a:ext cx="6488065" cy="5688627"/>
        </p:xfrm>
        <a:graphic>
          <a:graphicData uri="http://schemas.openxmlformats.org/drawingml/2006/table">
            <a:tbl>
              <a:tblPr firstRow="1" firstCol="1" bandRow="1"/>
              <a:tblGrid>
                <a:gridCol w="1590661">
                  <a:extLst>
                    <a:ext uri="{9D8B030D-6E8A-4147-A177-3AD203B41FA5}">
                      <a16:colId xmlns:a16="http://schemas.microsoft.com/office/drawing/2014/main" val="3737371554"/>
                    </a:ext>
                  </a:extLst>
                </a:gridCol>
                <a:gridCol w="4897404">
                  <a:extLst>
                    <a:ext uri="{9D8B030D-6E8A-4147-A177-3AD203B41FA5}">
                      <a16:colId xmlns:a16="http://schemas.microsoft.com/office/drawing/2014/main" val="4045225248"/>
                    </a:ext>
                  </a:extLst>
                </a:gridCol>
              </a:tblGrid>
              <a:tr h="500198">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Table Tennis</a:t>
                      </a: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US"/>
                    </a:p>
                  </a:txBody>
                  <a:tcPr marL="68580" marR="68580" marT="0" marB="0">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287888343"/>
                  </a:ext>
                </a:extLst>
              </a:tr>
              <a:tr h="370689">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3846907722"/>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Forehand Push</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defensive shot performed on the dominant side of your body.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942992271"/>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Backhand Push</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defensive shot played on the opposite side of your body with a small amount of backspin.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332029858"/>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Forehand Drive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attacking shot used to force errors from your opponent.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Backhand Drive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backhand drive is an attacking stroke played with a small amount of topspin.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Rallying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Sequence of hitting the ball back and forth between players over the net.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Serving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Table Tennis stroke that is used to start each rally.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Tactics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action or a plan used to beat an opponent in sport.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Opponent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person or team you are competing against.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Placement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Where you hit the ball on the table.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48177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Spin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Spin is the rotation of the ball used to make it harder for your opponent to return.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bl>
          </a:graphicData>
        </a:graphic>
      </p:graphicFrame>
      <p:sp>
        <p:nvSpPr>
          <p:cNvPr id="5" name="Rectangle 4"/>
          <p:cNvSpPr/>
          <p:nvPr/>
        </p:nvSpPr>
        <p:spPr>
          <a:xfrm>
            <a:off x="157979" y="690356"/>
            <a:ext cx="6492276" cy="179279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102214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Physical  Education: OAA</a:t>
            </a:r>
          </a:p>
        </p:txBody>
      </p:sp>
      <p:graphicFrame>
        <p:nvGraphicFramePr>
          <p:cNvPr id="2" name="Table 1"/>
          <p:cNvGraphicFramePr>
            <a:graphicFrameLocks noGrp="1"/>
          </p:cNvGraphicFramePr>
          <p:nvPr>
            <p:extLst>
              <p:ext uri="{D42A27DB-BD31-4B8C-83A1-F6EECF244321}">
                <p14:modId xmlns:p14="http://schemas.microsoft.com/office/powerpoint/2010/main" val="4109739349"/>
              </p:ext>
            </p:extLst>
          </p:nvPr>
        </p:nvGraphicFramePr>
        <p:xfrm>
          <a:off x="106771" y="2689773"/>
          <a:ext cx="6488065" cy="5688632"/>
        </p:xfrm>
        <a:graphic>
          <a:graphicData uri="http://schemas.openxmlformats.org/drawingml/2006/table">
            <a:tbl>
              <a:tblPr firstRow="1" firstCol="1" bandRow="1"/>
              <a:tblGrid>
                <a:gridCol w="1590661">
                  <a:extLst>
                    <a:ext uri="{9D8B030D-6E8A-4147-A177-3AD203B41FA5}">
                      <a16:colId xmlns:a16="http://schemas.microsoft.com/office/drawing/2014/main" val="3737371554"/>
                    </a:ext>
                  </a:extLst>
                </a:gridCol>
                <a:gridCol w="4897404">
                  <a:extLst>
                    <a:ext uri="{9D8B030D-6E8A-4147-A177-3AD203B41FA5}">
                      <a16:colId xmlns:a16="http://schemas.microsoft.com/office/drawing/2014/main" val="4045225248"/>
                    </a:ext>
                  </a:extLst>
                </a:gridCol>
              </a:tblGrid>
              <a:tr h="500198">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OAA</a:t>
                      </a: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US"/>
                    </a:p>
                  </a:txBody>
                  <a:tcPr marL="68580" marR="68580" marT="0" marB="0">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287888343"/>
                  </a:ext>
                </a:extLst>
              </a:tr>
              <a:tr h="370689">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3846907722"/>
                  </a:ext>
                </a:extLst>
              </a:tr>
              <a:tr h="37068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Rules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instruction that’s states the way in which should be done.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942992271"/>
                  </a:ext>
                </a:extLst>
              </a:tr>
              <a:tr h="500198">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Team Work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Working as a group effectively to achieve a goal.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332029858"/>
                  </a:ext>
                </a:extLst>
              </a:tr>
              <a:tr h="37068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Collaboration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Producing or making something together.</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500198">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Problem Solving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Finding a solution to an issue.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50833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Strategy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plan of action to help achieve a goal or aim.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537137">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Communication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sharing of ideas with another person.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42970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Instructions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Information on how to do something or instructing someone how to perform a task.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42970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Direction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Providing guidance on how something should be performed.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42970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Trust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belief that someone is reliable.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74137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Safety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Providing protection from harm or danger when performing a task.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bl>
          </a:graphicData>
        </a:graphic>
      </p:graphicFrame>
      <p:sp>
        <p:nvSpPr>
          <p:cNvPr id="5" name="Rectangle 4"/>
          <p:cNvSpPr/>
          <p:nvPr/>
        </p:nvSpPr>
        <p:spPr>
          <a:xfrm>
            <a:off x="101303" y="690356"/>
            <a:ext cx="6492274" cy="179279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418482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790452030"/>
              </p:ext>
            </p:extLst>
          </p:nvPr>
        </p:nvGraphicFramePr>
        <p:xfrm>
          <a:off x="229420" y="3738480"/>
          <a:ext cx="6399159" cy="4111000"/>
        </p:xfrm>
        <a:graphic>
          <a:graphicData uri="http://schemas.openxmlformats.org/drawingml/2006/table">
            <a:tbl>
              <a:tblPr firstRow="1" bandRow="1">
                <a:tableStyleId>{5C22544A-7EE6-4342-B048-85BDC9FD1C3A}</a:tableStyleId>
              </a:tblPr>
              <a:tblGrid>
                <a:gridCol w="2988880">
                  <a:extLst>
                    <a:ext uri="{9D8B030D-6E8A-4147-A177-3AD203B41FA5}">
                      <a16:colId xmlns:a16="http://schemas.microsoft.com/office/drawing/2014/main" val="1739373756"/>
                    </a:ext>
                  </a:extLst>
                </a:gridCol>
                <a:gridCol w="3410279">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YEAR 8 French</a:t>
                      </a:r>
                      <a:r>
                        <a:rPr lang="en-GB" sz="1000" baseline="0">
                          <a:solidFill>
                            <a:schemeClr val="bg2">
                              <a:lumMod val="10000"/>
                            </a:schemeClr>
                          </a:solidFill>
                          <a:latin typeface="Calibri"/>
                        </a:rPr>
                        <a:t> Core Vocabulary</a:t>
                      </a:r>
                      <a:endParaRPr lang="en-GB" sz="100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25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KEY</a:t>
                      </a:r>
                      <a:r>
                        <a:rPr lang="en-GB" sz="1000" b="1" baseline="0">
                          <a:solidFill>
                            <a:schemeClr val="bg2">
                              <a:lumMod val="10000"/>
                            </a:schemeClr>
                          </a:solidFill>
                          <a:latin typeface="Calibri"/>
                        </a:rPr>
                        <a:t> WORD</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TRANSLATION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365760">
                <a:tc>
                  <a:txBody>
                    <a:bodyPr/>
                    <a:lstStyle/>
                    <a:p>
                      <a:pPr marL="0" marR="0" indent="0" algn="ctr" rtl="0" eaLnBrk="1" fontAlgn="auto" latinLnBrk="0" hangingPunct="1">
                        <a:lnSpc>
                          <a:spcPct val="100000"/>
                        </a:lnSpc>
                        <a:spcBef>
                          <a:spcPts val="0"/>
                        </a:spcBef>
                        <a:spcAft>
                          <a:spcPts val="0"/>
                        </a:spcAft>
                        <a:buClrTx/>
                        <a:buSzTx/>
                        <a:buFontTx/>
                        <a:buNone/>
                      </a:pPr>
                      <a:r>
                        <a:rPr lang="en-GB" sz="1000">
                          <a:solidFill>
                            <a:schemeClr val="bg2">
                              <a:lumMod val="10000"/>
                            </a:schemeClr>
                          </a:solidFill>
                          <a:latin typeface="Calibri"/>
                        </a:rPr>
                        <a:t>Faire du sport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To do sports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65760">
                <a:tc>
                  <a:txBody>
                    <a:bodyPr/>
                    <a:lstStyle/>
                    <a:p>
                      <a:pPr marL="0" marR="0" indent="0" algn="ctr" rtl="0" eaLnBrk="1" fontAlgn="auto" latinLnBrk="0" hangingPunct="1">
                        <a:lnSpc>
                          <a:spcPct val="100000"/>
                        </a:lnSpc>
                        <a:spcBef>
                          <a:spcPts val="0"/>
                        </a:spcBef>
                        <a:spcAft>
                          <a:spcPts val="0"/>
                        </a:spcAft>
                        <a:buClrTx/>
                        <a:buSzTx/>
                        <a:buFontTx/>
                        <a:buNone/>
                      </a:pPr>
                      <a:r>
                        <a:rPr lang="en-GB" sz="1000">
                          <a:solidFill>
                            <a:schemeClr val="bg2">
                              <a:lumMod val="10000"/>
                            </a:schemeClr>
                          </a:solidFill>
                          <a:latin typeface="Calibri"/>
                        </a:rPr>
                        <a:t>Faire de la natation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rtl="0" eaLnBrk="1" fontAlgn="auto" latinLnBrk="0" hangingPunct="1">
                        <a:lnSpc>
                          <a:spcPct val="100000"/>
                        </a:lnSpc>
                        <a:spcBef>
                          <a:spcPts val="0"/>
                        </a:spcBef>
                        <a:spcAft>
                          <a:spcPts val="0"/>
                        </a:spcAft>
                        <a:buClrTx/>
                        <a:buSzTx/>
                        <a:buFontTx/>
                        <a:buNone/>
                      </a:pPr>
                      <a:r>
                        <a:rPr lang="en-GB" sz="1000">
                          <a:solidFill>
                            <a:schemeClr val="bg2">
                              <a:lumMod val="10000"/>
                            </a:schemeClr>
                          </a:solidFill>
                          <a:latin typeface="Calibri"/>
                        </a:rPr>
                        <a:t>To do swimming</a:t>
                      </a:r>
                      <a:endParaRPr lang="en-GB" sz="1000" baseline="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365760">
                <a:tc>
                  <a:txBody>
                    <a:bodyPr/>
                    <a:lstStyle/>
                    <a:p>
                      <a:pPr algn="ctr"/>
                      <a:r>
                        <a:rPr lang="en-GB" sz="1000">
                          <a:solidFill>
                            <a:schemeClr val="bg2">
                              <a:lumMod val="10000"/>
                            </a:schemeClr>
                          </a:solidFill>
                          <a:latin typeface="Calibri"/>
                        </a:rPr>
                        <a:t>Faire les courses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To do shopping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365760">
                <a:tc>
                  <a:txBody>
                    <a:bodyPr/>
                    <a:lstStyle/>
                    <a:p>
                      <a:pPr marL="0" marR="0" indent="0" algn="ctr" rtl="0" eaLnBrk="1" fontAlgn="auto" latinLnBrk="0" hangingPunct="1">
                        <a:lnSpc>
                          <a:spcPct val="100000"/>
                        </a:lnSpc>
                        <a:spcBef>
                          <a:spcPts val="0"/>
                        </a:spcBef>
                        <a:spcAft>
                          <a:spcPts val="0"/>
                        </a:spcAft>
                        <a:buClrTx/>
                        <a:buSzTx/>
                        <a:buFontTx/>
                        <a:buNone/>
                      </a:pPr>
                      <a:r>
                        <a:rPr lang="en-GB" sz="1000">
                          <a:solidFill>
                            <a:schemeClr val="bg2">
                              <a:lumMod val="10000"/>
                            </a:schemeClr>
                          </a:solidFill>
                          <a:latin typeface="Calibri"/>
                        </a:rPr>
                        <a:t>Faire un sport </a:t>
                      </a:r>
                      <a:r>
                        <a:rPr lang="en-GB" sz="1000" err="1">
                          <a:solidFill>
                            <a:schemeClr val="bg2">
                              <a:lumMod val="10000"/>
                            </a:schemeClr>
                          </a:solidFill>
                          <a:latin typeface="Calibri"/>
                        </a:rPr>
                        <a:t>d'equipe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rtl="0" eaLnBrk="1" fontAlgn="auto" latinLnBrk="0" hangingPunct="1">
                        <a:lnSpc>
                          <a:spcPct val="100000"/>
                        </a:lnSpc>
                        <a:spcBef>
                          <a:spcPts val="0"/>
                        </a:spcBef>
                        <a:spcAft>
                          <a:spcPts val="0"/>
                        </a:spcAft>
                        <a:buClrTx/>
                        <a:buSzTx/>
                        <a:buFontTx/>
                        <a:buNone/>
                      </a:pPr>
                      <a:r>
                        <a:rPr lang="en-GB" sz="1000">
                          <a:solidFill>
                            <a:schemeClr val="bg2">
                              <a:lumMod val="10000"/>
                            </a:schemeClr>
                          </a:solidFill>
                          <a:latin typeface="Calibri"/>
                        </a:rPr>
                        <a:t>To do a team sport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65760">
                <a:tc>
                  <a:txBody>
                    <a:bodyPr/>
                    <a:lstStyle/>
                    <a:p>
                      <a:pPr marL="0" marR="0" indent="0" algn="ctr" rtl="0" eaLnBrk="1" fontAlgn="auto" latinLnBrk="0" hangingPunct="1">
                        <a:lnSpc>
                          <a:spcPct val="100000"/>
                        </a:lnSpc>
                        <a:spcBef>
                          <a:spcPts val="0"/>
                        </a:spcBef>
                        <a:spcAft>
                          <a:spcPts val="0"/>
                        </a:spcAft>
                        <a:buClrTx/>
                        <a:buSzTx/>
                        <a:buFontTx/>
                        <a:buNone/>
                      </a:pPr>
                      <a:r>
                        <a:rPr lang="en-GB" sz="1000" err="1">
                          <a:solidFill>
                            <a:schemeClr val="bg2">
                              <a:lumMod val="10000"/>
                            </a:schemeClr>
                          </a:solidFill>
                          <a:latin typeface="Calibri"/>
                        </a:rPr>
                        <a:t>Jouer</a:t>
                      </a:r>
                      <a:r>
                        <a:rPr lang="en-GB" sz="1000">
                          <a:solidFill>
                            <a:schemeClr val="bg2">
                              <a:lumMod val="10000"/>
                            </a:schemeClr>
                          </a:solidFill>
                          <a:latin typeface="Calibri"/>
                        </a:rPr>
                        <a:t> d'un instrument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rtl="0" eaLnBrk="1" fontAlgn="auto" latinLnBrk="0" hangingPunct="1">
                        <a:lnSpc>
                          <a:spcPct val="100000"/>
                        </a:lnSpc>
                        <a:spcBef>
                          <a:spcPts val="0"/>
                        </a:spcBef>
                        <a:spcAft>
                          <a:spcPts val="0"/>
                        </a:spcAft>
                        <a:buClrTx/>
                        <a:buSzTx/>
                        <a:buFontTx/>
                        <a:buNone/>
                      </a:pPr>
                      <a:r>
                        <a:rPr lang="en-GB" sz="1000">
                          <a:solidFill>
                            <a:schemeClr val="bg2">
                              <a:lumMod val="10000"/>
                            </a:schemeClr>
                          </a:solidFill>
                          <a:latin typeface="Calibri"/>
                        </a:rPr>
                        <a:t>To play an instrument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65760">
                <a:tc>
                  <a:txBody>
                    <a:bodyPr/>
                    <a:lstStyle/>
                    <a:p>
                      <a:pPr algn="ctr"/>
                      <a:r>
                        <a:rPr lang="en-GB" sz="1000" err="1">
                          <a:solidFill>
                            <a:schemeClr val="bg2">
                              <a:lumMod val="10000"/>
                            </a:schemeClr>
                          </a:solidFill>
                          <a:latin typeface="Calibri"/>
                        </a:rPr>
                        <a:t>Jouer</a:t>
                      </a:r>
                      <a:r>
                        <a:rPr lang="en-GB" sz="1000">
                          <a:solidFill>
                            <a:schemeClr val="bg2">
                              <a:lumMod val="10000"/>
                            </a:schemeClr>
                          </a:solidFill>
                          <a:latin typeface="Calibri"/>
                        </a:rPr>
                        <a:t> aux </a:t>
                      </a:r>
                      <a:r>
                        <a:rPr lang="en-GB" sz="1000" err="1">
                          <a:solidFill>
                            <a:schemeClr val="bg2">
                              <a:lumMod val="10000"/>
                            </a:schemeClr>
                          </a:solidFill>
                          <a:latin typeface="Calibri"/>
                        </a:rPr>
                        <a:t>cartes</a:t>
                      </a:r>
                      <a:r>
                        <a:rPr lang="en-GB" sz="1000">
                          <a:solidFill>
                            <a:schemeClr val="bg2">
                              <a:lumMod val="10000"/>
                            </a:schemeClr>
                          </a:solidFill>
                          <a:latin typeface="Calibri"/>
                        </a:rPr>
                        <a:t>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To play cards</a:t>
                      </a:r>
                      <a:endParaRPr lang="en-GB" sz="1000" baseline="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65760">
                <a:tc>
                  <a:txBody>
                    <a:bodyPr/>
                    <a:lstStyle/>
                    <a:p>
                      <a:pPr algn="ctr"/>
                      <a:r>
                        <a:rPr lang="en-GB" sz="1000" err="1">
                          <a:solidFill>
                            <a:schemeClr val="bg2">
                              <a:lumMod val="10000"/>
                            </a:schemeClr>
                          </a:solidFill>
                          <a:latin typeface="Calibri"/>
                        </a:rPr>
                        <a:t>C'est</a:t>
                      </a:r>
                      <a:r>
                        <a:rPr lang="en-GB" sz="1000">
                          <a:solidFill>
                            <a:schemeClr val="bg2">
                              <a:lumMod val="10000"/>
                            </a:schemeClr>
                          </a:solidFill>
                          <a:latin typeface="Calibri"/>
                        </a:rPr>
                        <a:t> </a:t>
                      </a:r>
                      <a:r>
                        <a:rPr lang="en-GB" sz="1000" err="1">
                          <a:solidFill>
                            <a:schemeClr val="bg2">
                              <a:lumMod val="10000"/>
                            </a:schemeClr>
                          </a:solidFill>
                          <a:latin typeface="Calibri"/>
                        </a:rPr>
                        <a:t>amusant</a:t>
                      </a:r>
                      <a:r>
                        <a:rPr lang="en-GB" sz="1000">
                          <a:solidFill>
                            <a:schemeClr val="bg2">
                              <a:lumMod val="10000"/>
                            </a:schemeClr>
                          </a:solidFill>
                          <a:latin typeface="Calibri"/>
                        </a:rPr>
                        <a:t>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It is fun </a:t>
                      </a:r>
                      <a:endParaRPr lang="en-GB" sz="1000" baseline="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365760">
                <a:tc>
                  <a:txBody>
                    <a:bodyPr/>
                    <a:lstStyle/>
                    <a:p>
                      <a:pPr algn="ctr"/>
                      <a:r>
                        <a:rPr lang="en-GB" sz="1000" err="1">
                          <a:solidFill>
                            <a:schemeClr val="bg2">
                              <a:lumMod val="10000"/>
                            </a:schemeClr>
                          </a:solidFill>
                          <a:latin typeface="Calibri"/>
                        </a:rPr>
                        <a:t>C'est</a:t>
                      </a:r>
                      <a:r>
                        <a:rPr lang="en-GB" sz="1000">
                          <a:solidFill>
                            <a:schemeClr val="bg2">
                              <a:lumMod val="10000"/>
                            </a:schemeClr>
                          </a:solidFill>
                          <a:latin typeface="Calibri"/>
                        </a:rPr>
                        <a:t> </a:t>
                      </a:r>
                      <a:r>
                        <a:rPr lang="en-GB" sz="1000" err="1">
                          <a:solidFill>
                            <a:schemeClr val="bg2">
                              <a:lumMod val="10000"/>
                            </a:schemeClr>
                          </a:solidFill>
                          <a:latin typeface="Calibri"/>
                        </a:rPr>
                        <a:t>divertissant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It is entertaining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65760">
                <a:tc>
                  <a:txBody>
                    <a:bodyPr/>
                    <a:lstStyle/>
                    <a:p>
                      <a:pPr algn="ctr"/>
                      <a:r>
                        <a:rPr lang="en-GB" sz="1000" err="1">
                          <a:solidFill>
                            <a:schemeClr val="bg2">
                              <a:lumMod val="10000"/>
                            </a:schemeClr>
                          </a:solidFill>
                          <a:latin typeface="Calibri"/>
                        </a:rPr>
                        <a:t>C'est</a:t>
                      </a:r>
                      <a:r>
                        <a:rPr lang="en-GB" sz="1000">
                          <a:solidFill>
                            <a:schemeClr val="bg2">
                              <a:lumMod val="10000"/>
                            </a:schemeClr>
                          </a:solidFill>
                          <a:latin typeface="Calibri"/>
                        </a:rPr>
                        <a:t> ma passion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it is my passion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65760">
                <a:tc>
                  <a:txBody>
                    <a:bodyPr/>
                    <a:lstStyle/>
                    <a:p>
                      <a:pPr algn="ctr"/>
                      <a:r>
                        <a:rPr lang="en-GB" sz="1000">
                          <a:solidFill>
                            <a:schemeClr val="bg2">
                              <a:lumMod val="10000"/>
                            </a:schemeClr>
                          </a:solidFill>
                          <a:latin typeface="Calibri"/>
                        </a:rPr>
                        <a:t>Je suis fan de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I am a fan of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229420" y="862716"/>
            <a:ext cx="6399159" cy="2092881"/>
          </a:xfrm>
          <a:prstGeom prst="rect">
            <a:avLst/>
          </a:prstGeom>
          <a:ln>
            <a:solidFill>
              <a:schemeClr val="bg2">
                <a:lumMod val="10000"/>
              </a:schemeClr>
            </a:solidFill>
          </a:ln>
        </p:spPr>
        <p:txBody>
          <a:bodyPr wrap="square" lIns="91440" tIns="45720" rIns="91440" bIns="45720" anchor="t">
            <a:spAutoFit/>
          </a:bodyPr>
          <a:lstStyle/>
          <a:p>
            <a:r>
              <a:rPr lang="en-GB" sz="1000">
                <a:latin typeface="Calibri"/>
                <a:ea typeface="Calibri"/>
                <a:cs typeface="Calibri"/>
              </a:rPr>
              <a:t>Assessment Information: </a:t>
            </a:r>
          </a:p>
          <a:p>
            <a:endParaRPr lang="en-GB" sz="1000">
              <a:latin typeface="Calibri"/>
              <a:ea typeface="Calibri"/>
              <a:cs typeface="Arial"/>
            </a:endParaRPr>
          </a:p>
          <a:p>
            <a:r>
              <a:rPr lang="en-GB" sz="1000">
                <a:latin typeface="Calibri"/>
                <a:ea typeface="Calibri"/>
                <a:cs typeface="Calibri"/>
              </a:rPr>
              <a:t>This term Y8 are learning how to talk about Free time in in French</a:t>
            </a:r>
          </a:p>
          <a:p>
            <a:r>
              <a:rPr lang="en-GB" sz="1000">
                <a:latin typeface="Calibri"/>
                <a:ea typeface="Calibri"/>
                <a:cs typeface="Calibri"/>
              </a:rPr>
              <a:t>They will be assessed in the skills of listening, reading , writing, The assessment is in the form of a formative teacher test at the end of the module. </a:t>
            </a:r>
          </a:p>
          <a:p>
            <a:endParaRPr lang="en-GB" sz="1000">
              <a:latin typeface="Calibri"/>
              <a:ea typeface="Calibri"/>
              <a:cs typeface="Arial"/>
            </a:endParaRPr>
          </a:p>
          <a:p>
            <a:pPr marL="228600" indent="-228600">
              <a:buAutoNum type="arabicPeriod"/>
            </a:pPr>
            <a:r>
              <a:rPr lang="en-GB" sz="1000">
                <a:latin typeface="Calibri"/>
                <a:ea typeface="Calibri"/>
                <a:cs typeface="Calibri"/>
              </a:rPr>
              <a:t>In Listening and reading: they will be asked to answer multiple choice questions and short comprehension questions based on what they have read or heard</a:t>
            </a:r>
          </a:p>
          <a:p>
            <a:pPr marL="228600" indent="-228600">
              <a:buAutoNum type="arabicPeriod" startAt="2"/>
            </a:pPr>
            <a:r>
              <a:rPr lang="en-GB" sz="1000">
                <a:latin typeface="Calibri"/>
                <a:ea typeface="Calibri"/>
                <a:cs typeface="Calibri"/>
              </a:rPr>
              <a:t>In Writing: they will be required to write a short paragraph answering specific bullet points about their holidays</a:t>
            </a:r>
          </a:p>
          <a:p>
            <a:pPr marL="228600" indent="-228600">
              <a:buAutoNum type="arabicPeriod" startAt="2"/>
            </a:pPr>
            <a:endParaRPr lang="en-GB" sz="1000">
              <a:latin typeface="Calibri"/>
              <a:ea typeface="Calibri"/>
              <a:cs typeface="Arial"/>
            </a:endParaRPr>
          </a:p>
          <a:p>
            <a:endParaRPr lang="en-GB" sz="1000">
              <a:latin typeface="Calibri"/>
              <a:ea typeface="Calibri"/>
              <a:cs typeface="Arial"/>
            </a:endParaRPr>
          </a:p>
          <a:p>
            <a:r>
              <a:rPr lang="en-GB" sz="1000">
                <a:latin typeface="Calibri"/>
                <a:ea typeface="Calibri"/>
                <a:cs typeface="Calibri"/>
              </a:rPr>
              <a:t>Students can prepare for their assessments by learning the core vocabulary from the list below as well as completing the homework set and actively participating in lessons.</a:t>
            </a:r>
          </a:p>
        </p:txBody>
      </p:sp>
      <p:sp>
        <p:nvSpPr>
          <p:cNvPr id="5" name="TextBox 4"/>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Languages: French</a:t>
            </a:r>
          </a:p>
        </p:txBody>
      </p:sp>
    </p:spTree>
    <p:extLst>
      <p:ext uri="{BB962C8B-B14F-4D97-AF65-F5344CB8AC3E}">
        <p14:creationId xmlns:p14="http://schemas.microsoft.com/office/powerpoint/2010/main" val="1316682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185" y="821528"/>
            <a:ext cx="6605630" cy="1785104"/>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 </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This term Y8 are learning about the Victorian Gothic era and ‘Sherlock Holmes’</a:t>
            </a:r>
          </a:p>
          <a:p>
            <a:r>
              <a:rPr lang="en-GB" sz="1000">
                <a:solidFill>
                  <a:srgbClr val="142A33"/>
                </a:solidFill>
                <a:latin typeface="Calibri"/>
                <a:ea typeface="Calibri"/>
                <a:cs typeface="Calibri"/>
              </a:rPr>
              <a:t>They will be assessed in two ways.</a:t>
            </a:r>
          </a:p>
          <a:p>
            <a:r>
              <a:rPr lang="en-GB" sz="1000">
                <a:solidFill>
                  <a:srgbClr val="142A33"/>
                </a:solidFill>
                <a:latin typeface="Calibri"/>
                <a:ea typeface="Calibri"/>
                <a:cs typeface="Calibri"/>
              </a:rPr>
              <a:t>1.	Short knowledge test to test their recall knowledge of core vocabulary </a:t>
            </a:r>
          </a:p>
          <a:p>
            <a:r>
              <a:rPr lang="en-GB" sz="1000">
                <a:solidFill>
                  <a:srgbClr val="142A33"/>
                </a:solidFill>
                <a:latin typeface="Calibri"/>
                <a:ea typeface="Calibri"/>
                <a:cs typeface="Calibri"/>
              </a:rPr>
              <a:t>2.	An extended piece of writing</a:t>
            </a:r>
          </a:p>
          <a:p>
            <a:r>
              <a:rPr lang="en-GB" sz="1000">
                <a:solidFill>
                  <a:srgbClr val="142A33"/>
                </a:solidFill>
                <a:latin typeface="Calibri"/>
                <a:ea typeface="Calibri"/>
                <a:cs typeface="Calibri"/>
              </a:rPr>
              <a:t>The assessment is a reading piece of work which is a comparison between two Gothic texts and will be assessed formatively by teachers. Pupils will have two extracts and will have to compare, contrast and analyse the language within them.</a:t>
            </a:r>
          </a:p>
          <a:p>
            <a:r>
              <a:rPr lang="en-GB" sz="1000">
                <a:solidFill>
                  <a:srgbClr val="142A33"/>
                </a:solidFill>
                <a:latin typeface="Calibri"/>
                <a:ea typeface="Calibri"/>
                <a:cs typeface="Calibri"/>
              </a:rPr>
              <a:t>Students can prepare for this assessment by practising the skills of comparison and language analysis alongside how context affects a text. This can be carried out by using small sections of a book. Pupil can also revise the keywords below which they can use in their extended writing and in preparation for their test.</a:t>
            </a:r>
          </a:p>
        </p:txBody>
      </p:sp>
      <p:sp>
        <p:nvSpPr>
          <p:cNvPr id="5" name="TextBox 4"/>
          <p:cNvSpPr txBox="1"/>
          <p:nvPr/>
        </p:nvSpPr>
        <p:spPr>
          <a:xfrm>
            <a:off x="0" y="198562"/>
            <a:ext cx="6858000" cy="395621"/>
          </a:xfrm>
          <a:prstGeom prst="rect">
            <a:avLst/>
          </a:prstGeom>
          <a:solidFill>
            <a:schemeClr val="accent2">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English</a:t>
            </a:r>
            <a:r>
              <a:rPr lang="en-GB" sz="1950" b="1"/>
              <a:t>  </a:t>
            </a:r>
            <a:endParaRPr lang="en-GB" sz="1971" b="1"/>
          </a:p>
        </p:txBody>
      </p:sp>
      <p:graphicFrame>
        <p:nvGraphicFramePr>
          <p:cNvPr id="6" name="Table 5"/>
          <p:cNvGraphicFramePr>
            <a:graphicFrameLocks noGrp="1"/>
          </p:cNvGraphicFramePr>
          <p:nvPr>
            <p:extLst>
              <p:ext uri="{D42A27DB-BD31-4B8C-83A1-F6EECF244321}">
                <p14:modId xmlns:p14="http://schemas.microsoft.com/office/powerpoint/2010/main" val="2892408385"/>
              </p:ext>
            </p:extLst>
          </p:nvPr>
        </p:nvGraphicFramePr>
        <p:xfrm>
          <a:off x="126185" y="3176558"/>
          <a:ext cx="6605629" cy="6079645"/>
        </p:xfrm>
        <a:graphic>
          <a:graphicData uri="http://schemas.openxmlformats.org/drawingml/2006/table">
            <a:tbl>
              <a:tblPr firstRow="1" firstCol="1" bandRow="1"/>
              <a:tblGrid>
                <a:gridCol w="2812993">
                  <a:extLst>
                    <a:ext uri="{9D8B030D-6E8A-4147-A177-3AD203B41FA5}">
                      <a16:colId xmlns:a16="http://schemas.microsoft.com/office/drawing/2014/main" val="2105566827"/>
                    </a:ext>
                  </a:extLst>
                </a:gridCol>
                <a:gridCol w="3792636">
                  <a:extLst>
                    <a:ext uri="{9D8B030D-6E8A-4147-A177-3AD203B41FA5}">
                      <a16:colId xmlns:a16="http://schemas.microsoft.com/office/drawing/2014/main" val="2100128847"/>
                    </a:ext>
                  </a:extLst>
                </a:gridCol>
              </a:tblGrid>
              <a:tr h="467665">
                <a:tc gridSpan="2">
                  <a:txBody>
                    <a:bodyPr/>
                    <a:lstStyle/>
                    <a:p>
                      <a:pPr marR="180340" algn="ctr">
                        <a:spcAft>
                          <a:spcPts val="600"/>
                        </a:spcAft>
                      </a:pPr>
                      <a:r>
                        <a:rPr lang="en-US" sz="1400" b="1">
                          <a:solidFill>
                            <a:srgbClr val="142A33"/>
                          </a:solidFill>
                          <a:effectLst/>
                          <a:latin typeface="Calibri"/>
                          <a:ea typeface="MS Mincho"/>
                          <a:cs typeface="Times New Roman"/>
                        </a:rPr>
                        <a:t>YEAR 8</a:t>
                      </a:r>
                      <a:endParaRPr lang="en-GB" sz="14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926349005"/>
                  </a:ext>
                </a:extLst>
              </a:tr>
              <a:tr h="467665">
                <a:tc gridSpan="2">
                  <a:txBody>
                    <a:bodyPr/>
                    <a:lstStyle/>
                    <a:p>
                      <a:pPr marR="180340" algn="ctr">
                        <a:spcAft>
                          <a:spcPts val="600"/>
                        </a:spcAft>
                      </a:pPr>
                      <a:r>
                        <a:rPr lang="en-US" sz="1000" b="1">
                          <a:solidFill>
                            <a:srgbClr val="142A33"/>
                          </a:solidFill>
                          <a:effectLst/>
                          <a:latin typeface="Calibri"/>
                          <a:ea typeface="MS Mincho"/>
                          <a:cs typeface="Times New Roman"/>
                        </a:rPr>
                        <a:t>TOPIC: Victorian</a:t>
                      </a:r>
                      <a:r>
                        <a:rPr lang="en-US" sz="1000" b="1" baseline="0">
                          <a:solidFill>
                            <a:srgbClr val="142A33"/>
                          </a:solidFill>
                          <a:effectLst/>
                          <a:latin typeface="Calibri"/>
                          <a:ea typeface="MS Mincho"/>
                          <a:cs typeface="Times New Roman"/>
                        </a:rPr>
                        <a:t> Gothic and Sherlock Holmes</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174491084"/>
                  </a:ext>
                </a:extLst>
              </a:tr>
              <a:tr h="467665">
                <a:tc>
                  <a:txBody>
                    <a:bodyPr/>
                    <a:lstStyle/>
                    <a:p>
                      <a:pPr marR="180340" algn="ctr">
                        <a:spcAft>
                          <a:spcPts val="600"/>
                        </a:spcAft>
                      </a:pPr>
                      <a:r>
                        <a:rPr lang="en-US" sz="1000" b="1">
                          <a:solidFill>
                            <a:srgbClr val="142A33"/>
                          </a:solidFill>
                          <a:effectLst/>
                          <a:latin typeface="Calibri"/>
                          <a:ea typeface="MS Mincho"/>
                          <a:cs typeface="Times New Roman"/>
                        </a:rPr>
                        <a:t>KEYWORD</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rgbClr val="142A33"/>
                          </a:solidFill>
                          <a:effectLst/>
                          <a:latin typeface="Calibri"/>
                          <a:ea typeface="MS Mincho"/>
                          <a:cs typeface="Times New Roman"/>
                        </a:rPr>
                        <a:t>DEFINITION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2648204"/>
                  </a:ext>
                </a:extLst>
              </a:tr>
              <a:tr h="467665">
                <a:tc>
                  <a:txBody>
                    <a:bodyPr/>
                    <a:lstStyle/>
                    <a:p>
                      <a:pPr marR="180340" algn="ctr">
                        <a:spcAft>
                          <a:spcPts val="600"/>
                        </a:spcAft>
                      </a:pPr>
                      <a:r>
                        <a:rPr lang="en-US" sz="1000" b="0">
                          <a:solidFill>
                            <a:srgbClr val="142A33"/>
                          </a:solidFill>
                          <a:effectLst/>
                          <a:latin typeface="Calibri"/>
                          <a:ea typeface="MS Mincho"/>
                          <a:cs typeface="Calibri"/>
                        </a:rPr>
                        <a:t>Narrator</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Calibri"/>
                        </a:rPr>
                        <a:t>A character who narrates or recounts the events of a narrative</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4718105"/>
                  </a:ext>
                </a:extLst>
              </a:tr>
              <a:tr h="467665">
                <a:tc>
                  <a:txBody>
                    <a:bodyPr/>
                    <a:lstStyle/>
                    <a:p>
                      <a:pPr marR="180340" algn="ctr">
                        <a:spcAft>
                          <a:spcPts val="600"/>
                        </a:spcAft>
                      </a:pPr>
                      <a:r>
                        <a:rPr lang="en-US" sz="1000" b="0">
                          <a:solidFill>
                            <a:srgbClr val="142A33"/>
                          </a:solidFill>
                          <a:effectLst/>
                          <a:latin typeface="Calibri"/>
                          <a:ea typeface="MS Mincho"/>
                          <a:cs typeface="Calibri"/>
                        </a:rPr>
                        <a:t>Conventions</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000" b="0">
                          <a:solidFill>
                            <a:srgbClr val="142A33"/>
                          </a:solidFill>
                          <a:effectLst/>
                          <a:latin typeface="Calibri"/>
                          <a:ea typeface="Calibri"/>
                          <a:cs typeface="Calibri"/>
                        </a:rPr>
                        <a:t>The way something is usually done</a:t>
                      </a:r>
                      <a:endParaRPr lang="en-GB" sz="1000" b="0">
                        <a:solidFill>
                          <a:srgbClr val="142A33"/>
                        </a:solidFill>
                        <a:effectLst/>
                        <a:latin typeface="Calibri"/>
                        <a:ea typeface="Calibri"/>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1529483"/>
                  </a:ext>
                </a:extLst>
              </a:tr>
              <a:tr h="467665">
                <a:tc>
                  <a:txBody>
                    <a:bodyPr/>
                    <a:lstStyle/>
                    <a:p>
                      <a:pPr marR="180340" algn="ctr">
                        <a:spcAft>
                          <a:spcPts val="600"/>
                        </a:spcAft>
                      </a:pPr>
                      <a:r>
                        <a:rPr lang="en-US" sz="1000" b="0">
                          <a:solidFill>
                            <a:srgbClr val="142A33"/>
                          </a:solidFill>
                          <a:effectLst/>
                          <a:latin typeface="Calibri"/>
                          <a:ea typeface="MS Mincho"/>
                          <a:cs typeface="Calibri"/>
                        </a:rPr>
                        <a:t>Unreliable</a:t>
                      </a:r>
                      <a:r>
                        <a:rPr lang="en-US" sz="1000" b="0" baseline="0">
                          <a:solidFill>
                            <a:srgbClr val="142A33"/>
                          </a:solidFill>
                          <a:effectLst/>
                          <a:latin typeface="Calibri"/>
                          <a:ea typeface="MS Mincho"/>
                          <a:cs typeface="Calibri"/>
                        </a:rPr>
                        <a:t> narrator</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Calibri"/>
                        </a:rPr>
                        <a:t>An untrustworthy character</a:t>
                      </a:r>
                      <a:r>
                        <a:rPr lang="en-US" sz="1000" b="0" baseline="0">
                          <a:solidFill>
                            <a:srgbClr val="142A33"/>
                          </a:solidFill>
                          <a:effectLst/>
                          <a:latin typeface="Calibri"/>
                          <a:ea typeface="MS Mincho"/>
                          <a:cs typeface="Calibri"/>
                        </a:rPr>
                        <a:t> who deliberately deceives the reader</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7298822"/>
                  </a:ext>
                </a:extLst>
              </a:tr>
              <a:tr h="467665">
                <a:tc>
                  <a:txBody>
                    <a:bodyPr/>
                    <a:lstStyle/>
                    <a:p>
                      <a:pPr marR="180340" algn="ctr">
                        <a:spcAft>
                          <a:spcPts val="600"/>
                        </a:spcAft>
                      </a:pPr>
                      <a:r>
                        <a:rPr lang="en-US" sz="1000" b="0">
                          <a:solidFill>
                            <a:srgbClr val="142A33"/>
                          </a:solidFill>
                          <a:effectLst/>
                          <a:latin typeface="Calibri"/>
                          <a:ea typeface="MS Mincho"/>
                          <a:cs typeface="Calibri"/>
                        </a:rPr>
                        <a:t>Infer</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Calibri"/>
                        </a:rPr>
                        <a:t>To come to a conclusion based on your knowledge of a topic</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590392"/>
                  </a:ext>
                </a:extLst>
              </a:tr>
              <a:tr h="467665">
                <a:tc>
                  <a:txBody>
                    <a:bodyPr/>
                    <a:lstStyle/>
                    <a:p>
                      <a:pPr marR="180340" algn="ctr">
                        <a:spcAft>
                          <a:spcPts val="600"/>
                        </a:spcAft>
                      </a:pPr>
                      <a:r>
                        <a:rPr lang="en-US" sz="1000" b="0">
                          <a:solidFill>
                            <a:srgbClr val="142A33"/>
                          </a:solidFill>
                          <a:effectLst/>
                          <a:latin typeface="Calibri"/>
                          <a:ea typeface="MS Mincho"/>
                          <a:cs typeface="Calibri"/>
                        </a:rPr>
                        <a:t>Perspective</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80340" indent="0" algn="ctr" defTabSz="417890" rtl="0" eaLnBrk="1" fontAlgn="auto" latinLnBrk="0" hangingPunct="1">
                        <a:lnSpc>
                          <a:spcPct val="100000"/>
                        </a:lnSpc>
                        <a:spcBef>
                          <a:spcPts val="0"/>
                        </a:spcBef>
                        <a:spcAft>
                          <a:spcPts val="600"/>
                        </a:spcAft>
                        <a:buClrTx/>
                        <a:buSzTx/>
                        <a:buFontTx/>
                        <a:buNone/>
                        <a:tabLst/>
                        <a:defRPr/>
                      </a:pPr>
                      <a:r>
                        <a:rPr lang="en-US" sz="1000" b="0">
                          <a:solidFill>
                            <a:srgbClr val="142A33"/>
                          </a:solidFill>
                          <a:effectLst/>
                          <a:latin typeface="Calibri"/>
                          <a:ea typeface="MS Mincho"/>
                          <a:cs typeface="Times New Roman"/>
                        </a:rPr>
                        <a:t>A particular attitude towards or way of regarding something; a point of view.</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7490738"/>
                  </a:ext>
                </a:extLst>
              </a:tr>
              <a:tr h="467665">
                <a:tc>
                  <a:txBody>
                    <a:bodyPr/>
                    <a:lstStyle/>
                    <a:p>
                      <a:pPr marR="180340" algn="ctr">
                        <a:spcAft>
                          <a:spcPts val="600"/>
                        </a:spcAft>
                      </a:pPr>
                      <a:r>
                        <a:rPr lang="en-US" sz="1000" b="0">
                          <a:solidFill>
                            <a:srgbClr val="142A33"/>
                          </a:solidFill>
                          <a:effectLst/>
                          <a:latin typeface="Calibri"/>
                          <a:ea typeface="MS Mincho"/>
                          <a:cs typeface="Calibri"/>
                        </a:rPr>
                        <a:t>Gender roles</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GB" sz="1000" b="0" i="0" kern="1200">
                          <a:solidFill>
                            <a:srgbClr val="142A33"/>
                          </a:solidFill>
                          <a:effectLst/>
                          <a:latin typeface="Calibri"/>
                          <a:ea typeface="+mn-ea"/>
                          <a:cs typeface="Calibri"/>
                        </a:rPr>
                        <a:t>Behaviours, attitudes and actions that society feels are appropriate or inappropriate for a man or woman according to cultural norms and traditions.</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3814666"/>
                  </a:ext>
                </a:extLst>
              </a:tr>
              <a:tr h="467665">
                <a:tc>
                  <a:txBody>
                    <a:bodyPr/>
                    <a:lstStyle/>
                    <a:p>
                      <a:pPr marR="180340" algn="ctr">
                        <a:spcAft>
                          <a:spcPts val="600"/>
                        </a:spcAft>
                      </a:pPr>
                      <a:r>
                        <a:rPr lang="en-US" sz="1000" b="0">
                          <a:solidFill>
                            <a:srgbClr val="142A33"/>
                          </a:solidFill>
                          <a:effectLst/>
                          <a:latin typeface="Calibri"/>
                          <a:ea typeface="MS Mincho"/>
                          <a:cs typeface="Calibri"/>
                        </a:rPr>
                        <a:t>Context</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Calibri"/>
                        </a:rPr>
                        <a:t>The background to a text normally</a:t>
                      </a:r>
                      <a:r>
                        <a:rPr lang="en-US" sz="1000" b="0" baseline="0">
                          <a:solidFill>
                            <a:srgbClr val="142A33"/>
                          </a:solidFill>
                          <a:effectLst/>
                          <a:latin typeface="Calibri"/>
                          <a:ea typeface="MS Mincho"/>
                          <a:cs typeface="Calibri"/>
                        </a:rPr>
                        <a:t> due to the time in which it was written</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7138554"/>
                  </a:ext>
                </a:extLst>
              </a:tr>
              <a:tr h="467665">
                <a:tc>
                  <a:txBody>
                    <a:bodyPr/>
                    <a:lstStyle/>
                    <a:p>
                      <a:pPr marR="180340" algn="ctr">
                        <a:spcAft>
                          <a:spcPts val="600"/>
                        </a:spcAft>
                      </a:pPr>
                      <a:r>
                        <a:rPr lang="en-US" sz="1000" b="0">
                          <a:solidFill>
                            <a:srgbClr val="142A33"/>
                          </a:solidFill>
                          <a:effectLst/>
                          <a:latin typeface="Calibri"/>
                          <a:ea typeface="MS Mincho"/>
                          <a:cs typeface="Calibri"/>
                        </a:rPr>
                        <a:t>Era</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Calibri"/>
                        </a:rPr>
                        <a:t>A period of time</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88124"/>
                  </a:ext>
                </a:extLst>
              </a:tr>
              <a:tr h="467665">
                <a:tc>
                  <a:txBody>
                    <a:bodyPr/>
                    <a:lstStyle/>
                    <a:p>
                      <a:pPr marR="180340" algn="ctr">
                        <a:spcAft>
                          <a:spcPts val="600"/>
                        </a:spcAft>
                      </a:pPr>
                      <a:r>
                        <a:rPr lang="en-US" sz="1000" b="0">
                          <a:solidFill>
                            <a:srgbClr val="142A33"/>
                          </a:solidFill>
                          <a:effectLst/>
                          <a:latin typeface="Calibri"/>
                          <a:ea typeface="MS Mincho"/>
                          <a:cs typeface="Calibri"/>
                        </a:rPr>
                        <a:t>Gothic</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GB" sz="1000" b="0" i="0" kern="1200">
                          <a:solidFill>
                            <a:srgbClr val="142A33"/>
                          </a:solidFill>
                          <a:effectLst/>
                          <a:latin typeface="Calibri"/>
                          <a:ea typeface="+mn-ea"/>
                          <a:cs typeface="Calibri"/>
                        </a:rPr>
                        <a:t>Something that is characterised by mystery, horror, and gloom</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797279"/>
                  </a:ext>
                </a:extLst>
              </a:tr>
              <a:tr h="467665">
                <a:tc>
                  <a:txBody>
                    <a:bodyPr/>
                    <a:lstStyle/>
                    <a:p>
                      <a:pPr marR="180340" algn="ctr">
                        <a:spcAft>
                          <a:spcPts val="600"/>
                        </a:spcAft>
                      </a:pPr>
                      <a:r>
                        <a:rPr lang="en-US" sz="1000" b="0">
                          <a:solidFill>
                            <a:srgbClr val="142A33"/>
                          </a:solidFill>
                          <a:effectLst/>
                          <a:latin typeface="Calibri"/>
                          <a:ea typeface="MS Mincho"/>
                          <a:cs typeface="Calibri"/>
                        </a:rPr>
                        <a:t>Supernatural</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GB" sz="1000" b="0" i="0" kern="1200">
                          <a:solidFill>
                            <a:srgbClr val="142A33"/>
                          </a:solidFill>
                          <a:effectLst/>
                          <a:latin typeface="Calibri"/>
                          <a:ea typeface="+mn-ea"/>
                          <a:cs typeface="Calibri"/>
                        </a:rPr>
                        <a:t>An event attributed to some force beyond scientific understanding or the laws of nature</a:t>
                      </a:r>
                      <a:endParaRPr lang="en-GB" sz="1000" b="0">
                        <a:solidFill>
                          <a:srgbClr val="142A33"/>
                        </a:solidFill>
                        <a:effectLst/>
                        <a:latin typeface="Calibri"/>
                        <a:ea typeface="MS Mincho"/>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1882694"/>
                  </a:ext>
                </a:extLst>
              </a:tr>
            </a:tbl>
          </a:graphicData>
        </a:graphic>
      </p:graphicFrame>
    </p:spTree>
    <p:extLst>
      <p:ext uri="{BB962C8B-B14F-4D97-AF65-F5344CB8AC3E}">
        <p14:creationId xmlns:p14="http://schemas.microsoft.com/office/powerpoint/2010/main" val="1524206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315322150"/>
              </p:ext>
            </p:extLst>
          </p:nvPr>
        </p:nvGraphicFramePr>
        <p:xfrm>
          <a:off x="127133" y="4208842"/>
          <a:ext cx="6605630" cy="512064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36576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a:solidFill>
                            <a:srgbClr val="142A33"/>
                          </a:solidFill>
                          <a:latin typeface="Calibri"/>
                        </a:rPr>
                        <a:t>YEAR</a:t>
                      </a:r>
                      <a:r>
                        <a:rPr lang="en-GB" sz="1000" b="1" i="0" baseline="0">
                          <a:solidFill>
                            <a:srgbClr val="142A33"/>
                          </a:solidFill>
                          <a:latin typeface="Calibri"/>
                        </a:rPr>
                        <a:t> 8 READING RECOVERY – GLOBAL FAIRY TALES AUTUMN 1</a:t>
                      </a:r>
                      <a:endParaRPr lang="en-GB" sz="1000" b="1" i="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36576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a:solidFill>
                            <a:srgbClr val="142A33"/>
                          </a:solidFill>
                          <a:latin typeface="Calibri"/>
                        </a:rPr>
                        <a:t>KEY</a:t>
                      </a:r>
                      <a:r>
                        <a:rPr lang="en-GB" sz="1000" b="1" i="0" baseline="0">
                          <a:solidFill>
                            <a:srgbClr val="142A33"/>
                          </a:solidFill>
                          <a:latin typeface="Calibri"/>
                        </a:rPr>
                        <a:t> WORD</a:t>
                      </a:r>
                      <a:endParaRPr lang="en-GB" sz="1000" b="1" i="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a:solidFill>
                            <a:srgbClr val="142A33"/>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365760">
                <a:tc>
                  <a:txBody>
                    <a:bodyPr/>
                    <a:lstStyle/>
                    <a:p>
                      <a:pPr algn="ctr"/>
                      <a:r>
                        <a:rPr lang="en-GB" sz="1000" b="0" i="0">
                          <a:solidFill>
                            <a:srgbClr val="142A33"/>
                          </a:solidFill>
                          <a:latin typeface="Calibri"/>
                        </a:rPr>
                        <a:t>Exotic</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Originating in or characteristic of a distant foreign</a:t>
                      </a:r>
                      <a:r>
                        <a:rPr lang="en-GB" sz="1000" b="0" i="0" baseline="0">
                          <a:solidFill>
                            <a:srgbClr val="142A33"/>
                          </a:solidFill>
                          <a:latin typeface="Calibri"/>
                        </a:rPr>
                        <a:t> country</a:t>
                      </a:r>
                      <a:endParaRPr lang="en-GB" sz="1000" b="0" i="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65760">
                <a:tc>
                  <a:txBody>
                    <a:bodyPr/>
                    <a:lstStyle/>
                    <a:p>
                      <a:pPr algn="ctr"/>
                      <a:r>
                        <a:rPr lang="en-GB" sz="1000" b="0" i="0">
                          <a:solidFill>
                            <a:srgbClr val="142A33"/>
                          </a:solidFill>
                          <a:latin typeface="Calibri"/>
                        </a:rPr>
                        <a:t>Summon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Oder (someone) to be present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365760">
                <a:tc>
                  <a:txBody>
                    <a:bodyPr/>
                    <a:lstStyle/>
                    <a:p>
                      <a:pPr algn="ctr"/>
                      <a:r>
                        <a:rPr lang="en-GB" sz="1000" b="0" i="0">
                          <a:solidFill>
                            <a:srgbClr val="142A33"/>
                          </a:solidFill>
                          <a:latin typeface="Calibri"/>
                        </a:rPr>
                        <a:t>Enclosure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An area that is surrounded by a barrier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365760">
                <a:tc>
                  <a:txBody>
                    <a:bodyPr/>
                    <a:lstStyle/>
                    <a:p>
                      <a:pPr algn="ctr"/>
                      <a:r>
                        <a:rPr lang="en-GB" sz="1000" b="0" i="0">
                          <a:solidFill>
                            <a:srgbClr val="142A33"/>
                          </a:solidFill>
                          <a:latin typeface="Calibri"/>
                        </a:rPr>
                        <a:t>Solitude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0" i="0">
                          <a:solidFill>
                            <a:srgbClr val="142A33"/>
                          </a:solidFill>
                          <a:latin typeface="Calibri"/>
                        </a:rPr>
                        <a:t>A state of being alone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65760">
                <a:tc>
                  <a:txBody>
                    <a:bodyPr/>
                    <a:lstStyle/>
                    <a:p>
                      <a:pPr algn="ctr"/>
                      <a:r>
                        <a:rPr lang="en-GB" sz="1000" b="0" i="0">
                          <a:solidFill>
                            <a:srgbClr val="142A33"/>
                          </a:solidFill>
                          <a:latin typeface="Calibri"/>
                        </a:rPr>
                        <a:t>Devotion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Loyalty and love or care for someone or something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65760">
                <a:tc>
                  <a:txBody>
                    <a:bodyPr/>
                    <a:lstStyle/>
                    <a:p>
                      <a:pPr algn="ctr"/>
                      <a:r>
                        <a:rPr lang="en-GB" sz="1000" b="0" i="0">
                          <a:solidFill>
                            <a:srgbClr val="142A33"/>
                          </a:solidFill>
                          <a:latin typeface="Calibri"/>
                        </a:rPr>
                        <a:t>Vowed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To make a determined decision</a:t>
                      </a:r>
                      <a:r>
                        <a:rPr lang="en-GB" sz="1000" b="0" i="0" baseline="0">
                          <a:solidFill>
                            <a:srgbClr val="142A33"/>
                          </a:solidFill>
                          <a:latin typeface="Calibri"/>
                        </a:rPr>
                        <a:t> or promise to do something</a:t>
                      </a:r>
                      <a:endParaRPr lang="en-GB" sz="1000" b="0" i="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65760">
                <a:tc>
                  <a:txBody>
                    <a:bodyPr/>
                    <a:lstStyle/>
                    <a:p>
                      <a:pPr algn="ctr"/>
                      <a:r>
                        <a:rPr lang="en-GB" sz="1000" b="0" i="0">
                          <a:solidFill>
                            <a:srgbClr val="142A33"/>
                          </a:solidFill>
                          <a:latin typeface="Calibri"/>
                        </a:rPr>
                        <a:t>Modest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Dressing or behaving so as to avoid indecency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365760">
                <a:tc>
                  <a:txBody>
                    <a:bodyPr/>
                    <a:lstStyle/>
                    <a:p>
                      <a:pPr algn="ctr"/>
                      <a:r>
                        <a:rPr lang="en-GB" sz="1000" b="0" i="0">
                          <a:solidFill>
                            <a:srgbClr val="142A33"/>
                          </a:solidFill>
                          <a:latin typeface="Calibri"/>
                        </a:rPr>
                        <a:t>Distraught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Extremely</a:t>
                      </a:r>
                      <a:r>
                        <a:rPr lang="en-GB" sz="1000" b="0" i="0" baseline="0">
                          <a:solidFill>
                            <a:srgbClr val="142A33"/>
                          </a:solidFill>
                          <a:latin typeface="Calibri"/>
                        </a:rPr>
                        <a:t> worried, nervous or upset</a:t>
                      </a:r>
                      <a:endParaRPr lang="en-GB" sz="1000" b="0" i="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65760">
                <a:tc>
                  <a:txBody>
                    <a:bodyPr/>
                    <a:lstStyle/>
                    <a:p>
                      <a:pPr algn="ctr"/>
                      <a:r>
                        <a:rPr lang="en-GB" sz="1000" b="0" i="0">
                          <a:solidFill>
                            <a:srgbClr val="142A33"/>
                          </a:solidFill>
                          <a:latin typeface="Calibri"/>
                        </a:rPr>
                        <a:t>Insolent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Rude or not showing</a:t>
                      </a:r>
                      <a:r>
                        <a:rPr lang="en-GB" sz="1000" b="0" i="0" baseline="0">
                          <a:solidFill>
                            <a:srgbClr val="142A33"/>
                          </a:solidFill>
                          <a:latin typeface="Calibri"/>
                        </a:rPr>
                        <a:t> respect</a:t>
                      </a:r>
                      <a:endParaRPr lang="en-GB" sz="1000" b="0" i="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250004834"/>
                  </a:ext>
                </a:extLst>
              </a:tr>
              <a:tr h="365760">
                <a:tc>
                  <a:txBody>
                    <a:bodyPr/>
                    <a:lstStyle/>
                    <a:p>
                      <a:pPr algn="ctr"/>
                      <a:r>
                        <a:rPr lang="en-GB" sz="1000" b="0" i="0">
                          <a:solidFill>
                            <a:srgbClr val="142A33"/>
                          </a:solidFill>
                          <a:latin typeface="Calibri"/>
                        </a:rPr>
                        <a:t>Reprimand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To express to someone your strong disapproval of </a:t>
                      </a:r>
                      <a:r>
                        <a:rPr lang="en-GB" sz="1000" b="0" i="0" baseline="0">
                          <a:solidFill>
                            <a:srgbClr val="142A33"/>
                          </a:solidFill>
                          <a:latin typeface="Calibri"/>
                        </a:rPr>
                        <a:t> them</a:t>
                      </a:r>
                      <a:endParaRPr lang="en-GB" sz="1000" b="0" i="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431095466"/>
                  </a:ext>
                </a:extLst>
              </a:tr>
              <a:tr h="365760">
                <a:tc>
                  <a:txBody>
                    <a:bodyPr/>
                    <a:lstStyle/>
                    <a:p>
                      <a:pPr algn="ctr"/>
                      <a:r>
                        <a:rPr lang="en-GB" sz="1000" b="0" i="0">
                          <a:solidFill>
                            <a:srgbClr val="142A33"/>
                          </a:solidFill>
                          <a:latin typeface="Calibri"/>
                        </a:rPr>
                        <a:t>Lullaby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A quiet song</a:t>
                      </a:r>
                      <a:r>
                        <a:rPr lang="en-GB" sz="1000" b="0" i="0" baseline="0">
                          <a:solidFill>
                            <a:srgbClr val="142A33"/>
                          </a:solidFill>
                          <a:latin typeface="Calibri"/>
                        </a:rPr>
                        <a:t> that is performed to children to help them sleep</a:t>
                      </a:r>
                      <a:endParaRPr lang="en-GB" sz="1000" b="0" i="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53339568"/>
                  </a:ext>
                </a:extLst>
              </a:tr>
              <a:tr h="365760">
                <a:tc>
                  <a:txBody>
                    <a:bodyPr/>
                    <a:lstStyle/>
                    <a:p>
                      <a:pPr algn="ctr"/>
                      <a:r>
                        <a:rPr lang="en-GB" sz="1000" b="0" i="0">
                          <a:solidFill>
                            <a:srgbClr val="142A33"/>
                          </a:solidFill>
                          <a:latin typeface="Calibri"/>
                        </a:rPr>
                        <a:t>Enchanting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a:solidFill>
                            <a:srgbClr val="142A33"/>
                          </a:solidFill>
                          <a:latin typeface="Calibri"/>
                        </a:rPr>
                        <a:t>Very pleasant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738136145"/>
                  </a:ext>
                </a:extLst>
              </a:tr>
            </a:tbl>
          </a:graphicData>
        </a:graphic>
      </p:graphicFrame>
      <p:sp>
        <p:nvSpPr>
          <p:cNvPr id="2" name="Rectangle 1"/>
          <p:cNvSpPr/>
          <p:nvPr/>
        </p:nvSpPr>
        <p:spPr>
          <a:xfrm>
            <a:off x="126185" y="704528"/>
            <a:ext cx="6605630" cy="2585323"/>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 </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This term Y8 are learning about Global Fairy Tales.</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They will be assessed in two ways.</a:t>
            </a:r>
          </a:p>
          <a:p>
            <a:r>
              <a:rPr lang="en-GB" sz="1000">
                <a:solidFill>
                  <a:srgbClr val="142A33"/>
                </a:solidFill>
                <a:latin typeface="Calibri"/>
                <a:ea typeface="Calibri"/>
                <a:cs typeface="Calibri"/>
              </a:rPr>
              <a:t>1.  Through an Unseen assessment.</a:t>
            </a:r>
          </a:p>
          <a:p>
            <a:pPr marL="228600" indent="-228600">
              <a:buAutoNum type="arabicPeriod" startAt="2"/>
            </a:pPr>
            <a:r>
              <a:rPr lang="en-GB" sz="1000">
                <a:solidFill>
                  <a:srgbClr val="142A33"/>
                </a:solidFill>
                <a:latin typeface="Calibri"/>
                <a:ea typeface="Calibri"/>
                <a:cs typeface="Calibri"/>
              </a:rPr>
              <a:t>In lessons where they were be assessed on their ability to recall new words and on their understanding of the key text being taught. </a:t>
            </a:r>
          </a:p>
          <a:p>
            <a:pPr marL="228600" indent="-228600">
              <a:buAutoNum type="arabicPeriod" startAt="2"/>
            </a:pPr>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The assessment will take place at the end of the half term. It will be an Unseen assessment and will require students to read a variety of unseen texts and answer questions showing their understanding of the text and its vocabulary. </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Students can prepare for their assessments by:</a:t>
            </a:r>
          </a:p>
          <a:p>
            <a:pPr marL="171450" indent="-171450">
              <a:buFont typeface="Arial" panose="020B0604020202020204" pitchFamily="34" charset="0"/>
              <a:buChar char="•"/>
            </a:pPr>
            <a:r>
              <a:rPr lang="en-GB" sz="1000">
                <a:solidFill>
                  <a:srgbClr val="142A33"/>
                </a:solidFill>
                <a:latin typeface="Calibri"/>
                <a:ea typeface="Calibri"/>
                <a:cs typeface="Calibri"/>
              </a:rPr>
              <a:t>Reading at home – such as a newspaper article, magazine or book, and answering questions about what they have read.</a:t>
            </a:r>
          </a:p>
          <a:p>
            <a:pPr marL="171450" indent="-171450">
              <a:buFont typeface="Arial" panose="020B0604020202020204" pitchFamily="34" charset="0"/>
              <a:buChar char="•"/>
            </a:pPr>
            <a:r>
              <a:rPr lang="en-GB" sz="1000">
                <a:solidFill>
                  <a:srgbClr val="142A33"/>
                </a:solidFill>
                <a:latin typeface="Calibri"/>
                <a:ea typeface="Calibri"/>
                <a:cs typeface="Calibri"/>
              </a:rPr>
              <a:t>Familiarising themselves with new vocabulary including the vocabulary below:</a:t>
            </a:r>
          </a:p>
          <a:p>
            <a:endParaRPr lang="en-GB" sz="1200" b="1"/>
          </a:p>
        </p:txBody>
      </p:sp>
      <p:sp>
        <p:nvSpPr>
          <p:cNvPr id="5" name="TextBox 4"/>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English – Reading Recovery </a:t>
            </a:r>
          </a:p>
        </p:txBody>
      </p:sp>
    </p:spTree>
    <p:extLst>
      <p:ext uri="{BB962C8B-B14F-4D97-AF65-F5344CB8AC3E}">
        <p14:creationId xmlns:p14="http://schemas.microsoft.com/office/powerpoint/2010/main" val="2715099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573175112"/>
              </p:ext>
            </p:extLst>
          </p:nvPr>
        </p:nvGraphicFramePr>
        <p:xfrm>
          <a:off x="0" y="3432420"/>
          <a:ext cx="6811970" cy="5665940"/>
        </p:xfrm>
        <a:graphic>
          <a:graphicData uri="http://schemas.openxmlformats.org/drawingml/2006/table">
            <a:tbl>
              <a:tblPr firstRow="1" bandRow="1">
                <a:tableStyleId>{5C22544A-7EE6-4342-B048-85BDC9FD1C3A}</a:tableStyleId>
              </a:tblPr>
              <a:tblGrid>
                <a:gridCol w="1857599">
                  <a:extLst>
                    <a:ext uri="{9D8B030D-6E8A-4147-A177-3AD203B41FA5}">
                      <a16:colId xmlns:a16="http://schemas.microsoft.com/office/drawing/2014/main" val="1739373756"/>
                    </a:ext>
                  </a:extLst>
                </a:gridCol>
                <a:gridCol w="4954371">
                  <a:extLst>
                    <a:ext uri="{9D8B030D-6E8A-4147-A177-3AD203B41FA5}">
                      <a16:colId xmlns:a16="http://schemas.microsoft.com/office/drawing/2014/main" val="2144423826"/>
                    </a:ext>
                  </a:extLst>
                </a:gridCol>
              </a:tblGrid>
              <a:tr h="461182">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dirty="0">
                          <a:solidFill>
                            <a:schemeClr val="bg2">
                              <a:lumMod val="10000"/>
                            </a:schemeClr>
                          </a:solidFill>
                          <a:latin typeface="Calibri"/>
                        </a:rPr>
                        <a:t>YEAR 8 Performing</a:t>
                      </a:r>
                      <a:r>
                        <a:rPr lang="en-GB" sz="1000" b="1" i="0" baseline="0" dirty="0">
                          <a:solidFill>
                            <a:schemeClr val="bg2">
                              <a:lumMod val="10000"/>
                            </a:schemeClr>
                          </a:solidFill>
                          <a:latin typeface="Calibri"/>
                        </a:rPr>
                        <a:t> Arts</a:t>
                      </a:r>
                      <a:r>
                        <a:rPr lang="en-GB" sz="1000" b="1" i="0" dirty="0">
                          <a:solidFill>
                            <a:schemeClr val="bg2">
                              <a:lumMod val="10000"/>
                            </a:schemeClr>
                          </a:solidFill>
                          <a:latin typeface="Calibri"/>
                        </a:rPr>
                        <a:t> </a:t>
                      </a:r>
                      <a:r>
                        <a:rPr lang="en-GB" sz="1000" b="1" i="0" baseline="0" dirty="0">
                          <a:solidFill>
                            <a:schemeClr val="bg2">
                              <a:lumMod val="10000"/>
                            </a:schemeClr>
                          </a:solidFill>
                          <a:latin typeface="Calibri"/>
                        </a:rPr>
                        <a:t>– Musical Structure ( In The Heights )</a:t>
                      </a:r>
                      <a:endParaRPr lang="en-GB" sz="1000" b="1"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395299">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dirty="0">
                          <a:solidFill>
                            <a:schemeClr val="bg2">
                              <a:lumMod val="10000"/>
                            </a:schemeClr>
                          </a:solidFill>
                          <a:latin typeface="Calibri"/>
                        </a:rPr>
                        <a:t>KEY</a:t>
                      </a:r>
                      <a:r>
                        <a:rPr lang="en-GB" sz="1000" b="1" i="0" baseline="0" dirty="0">
                          <a:solidFill>
                            <a:schemeClr val="bg2">
                              <a:lumMod val="10000"/>
                            </a:schemeClr>
                          </a:solidFill>
                          <a:latin typeface="Calibri"/>
                        </a:rPr>
                        <a:t> WORD</a:t>
                      </a:r>
                      <a:endParaRPr lang="en-GB" sz="1000" b="1"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dirty="0">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757655">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0" i="0" dirty="0">
                          <a:solidFill>
                            <a:schemeClr val="bg2">
                              <a:lumMod val="10000"/>
                            </a:schemeClr>
                          </a:solidFill>
                          <a:effectLst/>
                          <a:latin typeface="Calibri"/>
                          <a:ea typeface="Calibri"/>
                        </a:rPr>
                        <a:t>Musical structure</a:t>
                      </a:r>
                      <a:endParaRPr lang="en-GB" sz="1000" b="0" i="0" dirty="0">
                        <a:solidFill>
                          <a:schemeClr val="bg2">
                            <a:lumMod val="10000"/>
                          </a:schemeClr>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dirty="0">
                          <a:solidFill>
                            <a:schemeClr val="bg2">
                              <a:lumMod val="10000"/>
                            </a:schemeClr>
                          </a:solidFill>
                          <a:effectLst/>
                          <a:latin typeface="Calibri"/>
                          <a:ea typeface="Calibri"/>
                        </a:rPr>
                        <a:t>The arrangement or organisation of different sections within a song or piece of music. It serves as the blueprint that dictates how the music progresses, giving it shape and flow.</a:t>
                      </a:r>
                      <a:endParaRPr lang="en-GB" sz="1000" b="0" i="0" dirty="0">
                        <a:solidFill>
                          <a:schemeClr val="bg2">
                            <a:lumMod val="10000"/>
                          </a:schemeClr>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757655">
                <a:tc>
                  <a:txBody>
                    <a:bodyPr/>
                    <a:lstStyle/>
                    <a:p>
                      <a:pPr algn="ctr"/>
                      <a:r>
                        <a:rPr lang="en-GB" sz="1000" b="0" i="0" dirty="0">
                          <a:solidFill>
                            <a:schemeClr val="bg2">
                              <a:lumMod val="10000"/>
                            </a:schemeClr>
                          </a:solidFill>
                          <a:effectLst/>
                          <a:latin typeface="Calibri"/>
                          <a:ea typeface="Calibri"/>
                        </a:rPr>
                        <a:t>The fourth wall </a:t>
                      </a:r>
                      <a:r>
                        <a:rPr lang="en-GB" sz="1000" b="0" i="0" dirty="0">
                          <a:solidFill>
                            <a:schemeClr val="bg2">
                              <a:lumMod val="10000"/>
                            </a:schemeClr>
                          </a:solidFill>
                          <a:latin typeface="Calibri"/>
                        </a:rPr>
                        <a:t>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spc="20" dirty="0">
                          <a:solidFill>
                            <a:schemeClr val="bg2">
                              <a:lumMod val="10000"/>
                            </a:schemeClr>
                          </a:solidFill>
                          <a:effectLst/>
                          <a:latin typeface="Calibri"/>
                          <a:ea typeface="Calibri"/>
                        </a:rPr>
                        <a:t>An imaginary, invisible wall that stretches along the front of the stage separating the actors from the audience (direct address).</a:t>
                      </a:r>
                      <a:endParaRPr lang="en-GB" sz="1000" b="0" i="0" dirty="0">
                        <a:solidFill>
                          <a:schemeClr val="bg2">
                            <a:lumMod val="10000"/>
                          </a:schemeClr>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790595">
                <a:tc>
                  <a:txBody>
                    <a:bodyPr/>
                    <a:lstStyle/>
                    <a:p>
                      <a:pPr algn="ctr"/>
                      <a:r>
                        <a:rPr lang="en-GB" sz="1000" b="0" i="0" dirty="0">
                          <a:solidFill>
                            <a:schemeClr val="bg2">
                              <a:lumMod val="10000"/>
                            </a:schemeClr>
                          </a:solidFill>
                          <a:effectLst/>
                          <a:latin typeface="Calibri"/>
                          <a:ea typeface="Calibri"/>
                        </a:rPr>
                        <a:t>Stock characters</a:t>
                      </a:r>
                      <a:endParaRPr lang="en-GB" sz="1000" b="0" i="0" dirty="0">
                        <a:solidFill>
                          <a:schemeClr val="bg2">
                            <a:lumMod val="10000"/>
                          </a:schemeClr>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dirty="0">
                          <a:solidFill>
                            <a:schemeClr val="bg2">
                              <a:lumMod val="10000"/>
                            </a:schemeClr>
                          </a:solidFill>
                          <a:effectLst/>
                          <a:latin typeface="Calibri"/>
                          <a:ea typeface="Calibri"/>
                        </a:rPr>
                        <a:t>A stock character is one that the audience can easily recognise due to its predictable traits. </a:t>
                      </a:r>
                      <a:endParaRPr lang="en-GB" sz="1000" b="0" i="0" dirty="0">
                        <a:solidFill>
                          <a:schemeClr val="bg2">
                            <a:lumMod val="10000"/>
                          </a:schemeClr>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757655">
                <a:tc>
                  <a:txBody>
                    <a:bodyPr/>
                    <a:lstStyle/>
                    <a:p>
                      <a:pPr algn="ctr"/>
                      <a:r>
                        <a:rPr lang="en-GB" sz="1000" b="0" i="0" dirty="0">
                          <a:solidFill>
                            <a:schemeClr val="bg2">
                              <a:lumMod val="10000"/>
                            </a:schemeClr>
                          </a:solidFill>
                          <a:effectLst/>
                          <a:latin typeface="Calibri"/>
                          <a:ea typeface="Calibri"/>
                        </a:rPr>
                        <a:t>Samba </a:t>
                      </a:r>
                      <a:endParaRPr lang="en-GB" sz="1000" b="0"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rtl="0" eaLnBrk="1" fontAlgn="auto" latinLnBrk="0" hangingPunct="1">
                        <a:lnSpc>
                          <a:spcPct val="100000"/>
                        </a:lnSpc>
                        <a:spcBef>
                          <a:spcPts val="0"/>
                        </a:spcBef>
                        <a:spcAft>
                          <a:spcPts val="0"/>
                        </a:spcAft>
                        <a:buClrTx/>
                        <a:buSzTx/>
                        <a:buFontTx/>
                        <a:buNone/>
                      </a:pPr>
                      <a:r>
                        <a:rPr lang="en-GB" sz="1000" b="0" i="0" dirty="0">
                          <a:solidFill>
                            <a:schemeClr val="bg2">
                              <a:lumMod val="10000"/>
                            </a:schemeClr>
                          </a:solidFill>
                          <a:effectLst/>
                          <a:latin typeface="Calibri"/>
                          <a:ea typeface="Calibri"/>
                        </a:rPr>
                        <a:t>Samba is a broad term for many of the rhythms that are a mix </a:t>
                      </a:r>
                      <a:r>
                        <a:rPr lang="en-GB" sz="1000" b="0" i="0" u="sng" dirty="0">
                          <a:solidFill>
                            <a:schemeClr val="bg2">
                              <a:lumMod val="10000"/>
                            </a:schemeClr>
                          </a:solidFill>
                          <a:effectLst/>
                          <a:latin typeface="Calibri"/>
                          <a:ea typeface="Calibri"/>
                          <a:cs typeface="Times New Roman"/>
                          <a:hlinkClick r:id="rId2">
                            <a:extLst>
                              <a:ext uri="{A12FA001-AC4F-418D-AE19-62706E023703}">
                                <ahyp:hlinkClr xmlns:ahyp="http://schemas.microsoft.com/office/drawing/2018/hyperlinkcolor" val="tx"/>
                              </a:ext>
                            </a:extLst>
                          </a:hlinkClick>
                        </a:rPr>
                        <a:t>Brazilian</a:t>
                      </a:r>
                      <a:r>
                        <a:rPr lang="en-GB" sz="1000" b="0" i="0" dirty="0">
                          <a:solidFill>
                            <a:schemeClr val="bg2">
                              <a:lumMod val="10000"/>
                            </a:schemeClr>
                          </a:solidFill>
                          <a:effectLst/>
                          <a:latin typeface="Calibri"/>
                          <a:ea typeface="Calibri"/>
                        </a:rPr>
                        <a:t> </a:t>
                      </a:r>
                      <a:r>
                        <a:rPr lang="en-GB" sz="1000" b="0" i="0" u="sng" dirty="0">
                          <a:solidFill>
                            <a:schemeClr val="bg2">
                              <a:lumMod val="10000"/>
                            </a:schemeClr>
                          </a:solidFill>
                          <a:effectLst/>
                          <a:latin typeface="Calibri"/>
                          <a:ea typeface="Calibri"/>
                          <a:cs typeface="Times New Roman"/>
                          <a:hlinkClick r:id="rId3">
                            <a:extLst>
                              <a:ext uri="{A12FA001-AC4F-418D-AE19-62706E023703}">
                                <ahyp:hlinkClr xmlns:ahyp="http://schemas.microsoft.com/office/drawing/2018/hyperlinkcolor" val="tx"/>
                              </a:ext>
                            </a:extLst>
                          </a:hlinkClick>
                        </a:rPr>
                        <a:t>music genres</a:t>
                      </a:r>
                      <a:r>
                        <a:rPr lang="en-GB" sz="1000" b="0" i="0" dirty="0">
                          <a:solidFill>
                            <a:schemeClr val="bg2">
                              <a:lumMod val="10000"/>
                            </a:schemeClr>
                          </a:solidFill>
                          <a:effectLst/>
                          <a:latin typeface="Calibri"/>
                          <a:ea typeface="Calibri"/>
                        </a:rPr>
                        <a:t> that originated in the </a:t>
                      </a:r>
                      <a:r>
                        <a:rPr lang="en-GB" sz="1000" b="0" i="0" u="sng" dirty="0">
                          <a:solidFill>
                            <a:schemeClr val="bg2">
                              <a:lumMod val="10000"/>
                            </a:schemeClr>
                          </a:solidFill>
                          <a:effectLst/>
                          <a:latin typeface="Calibri"/>
                          <a:ea typeface="Calibri"/>
                          <a:cs typeface="Times New Roman"/>
                          <a:hlinkClick r:id="rId4">
                            <a:extLst>
                              <a:ext uri="{A12FA001-AC4F-418D-AE19-62706E023703}">
                                <ahyp:hlinkClr xmlns:ahyp="http://schemas.microsoft.com/office/drawing/2018/hyperlinkcolor" val="tx"/>
                              </a:ext>
                            </a:extLst>
                          </a:hlinkClick>
                        </a:rPr>
                        <a:t>Afro-Brazilian</a:t>
                      </a:r>
                      <a:r>
                        <a:rPr lang="en-GB" sz="1000" b="0" i="0" dirty="0">
                          <a:solidFill>
                            <a:schemeClr val="bg2">
                              <a:lumMod val="10000"/>
                            </a:schemeClr>
                          </a:solidFill>
                          <a:effectLst/>
                          <a:latin typeface="Calibri"/>
                          <a:ea typeface="Calibri"/>
                        </a:rPr>
                        <a:t> communities </a:t>
                      </a:r>
                      <a:endParaRPr lang="en-GB" sz="1000" b="0" i="0" dirty="0">
                        <a:solidFill>
                          <a:schemeClr val="bg2">
                            <a:lumMod val="10000"/>
                          </a:schemeClr>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922361">
                <a:tc>
                  <a:txBody>
                    <a:bodyPr/>
                    <a:lstStyle/>
                    <a:p>
                      <a:pPr algn="ctr"/>
                      <a:r>
                        <a:rPr lang="en-GB" sz="1000" b="0" i="0" dirty="0">
                          <a:solidFill>
                            <a:srgbClr val="142A33"/>
                          </a:solidFill>
                          <a:effectLst/>
                          <a:latin typeface="Calibri"/>
                          <a:ea typeface="Calibri"/>
                        </a:rPr>
                        <a:t>Quaver </a:t>
                      </a:r>
                      <a:endParaRPr lang="en-GB" sz="1000" b="0" i="0" dirty="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lvl="0" indent="0" algn="ctr">
                        <a:lnSpc>
                          <a:spcPct val="107000"/>
                        </a:lnSpc>
                        <a:spcAft>
                          <a:spcPts val="800"/>
                        </a:spcAft>
                        <a:buSzPts val="1000"/>
                        <a:buNone/>
                      </a:pPr>
                      <a:r>
                        <a:rPr lang="en-GB" sz="1000" b="0" i="0" dirty="0">
                          <a:solidFill>
                            <a:srgbClr val="142A33"/>
                          </a:solidFill>
                          <a:effectLst/>
                          <a:latin typeface="Calibri"/>
                          <a:ea typeface="Times New Roman" panose="02020603050405020304" pitchFamily="18" charset="0"/>
                          <a:cs typeface="Times New Roman"/>
                        </a:rPr>
                        <a:t>Quavers are written with a black note head, a stem, and a tail. When two or more quavers appear consecutively, their tails are beamed or joined together at the top.</a:t>
                      </a:r>
                      <a:endParaRPr lang="en-GB" sz="1000" b="0" i="0" dirty="0">
                        <a:solidFill>
                          <a:srgbClr val="142A33"/>
                        </a:solidFill>
                        <a:effectLst/>
                        <a:latin typeface="Times New Roman"/>
                        <a:ea typeface="Calibri"/>
                        <a:cs typeface="Times New Roman"/>
                      </a:endParaRPr>
                    </a:p>
                    <a:p>
                      <a:pPr algn="ctr"/>
                      <a:endParaRPr lang="en-GB" sz="1000" b="0" i="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823538">
                <a:tc>
                  <a:txBody>
                    <a:bodyPr/>
                    <a:lstStyle/>
                    <a:p>
                      <a:pPr algn="ctr"/>
                      <a:r>
                        <a:rPr lang="en-GB" sz="1000" b="0" i="0" dirty="0">
                          <a:solidFill>
                            <a:srgbClr val="142A33"/>
                          </a:solidFill>
                          <a:effectLst/>
                          <a:latin typeface="Calibri"/>
                          <a:ea typeface="Calibri"/>
                        </a:rPr>
                        <a:t>Surdo Drum </a:t>
                      </a:r>
                      <a:endParaRPr lang="en-GB" sz="1000" b="0" i="0" dirty="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1" i="0" u="none" strike="noStrike" noProof="0" dirty="0">
                          <a:solidFill>
                            <a:schemeClr val="tx1">
                              <a:lumMod val="49000"/>
                            </a:schemeClr>
                          </a:solidFill>
                          <a:effectLst/>
                          <a:latin typeface="Roboto"/>
                        </a:rPr>
                        <a:t>A  bass drum</a:t>
                      </a:r>
                      <a:r>
                        <a:rPr lang="en-GB" sz="1000" b="0" i="0" u="none" strike="noStrike" noProof="0" dirty="0">
                          <a:solidFill>
                            <a:schemeClr val="tx1">
                              <a:lumMod val="49000"/>
                            </a:schemeClr>
                          </a:solidFill>
                          <a:effectLst/>
                          <a:latin typeface="Roboto"/>
                        </a:rPr>
                        <a:t> or a large floor tom-like </a:t>
                      </a:r>
                      <a:r>
                        <a:rPr lang="en-GB" sz="1000" b="1" i="0" u="none" strike="noStrike" noProof="0" dirty="0">
                          <a:solidFill>
                            <a:schemeClr val="tx1">
                              <a:lumMod val="49000"/>
                            </a:schemeClr>
                          </a:solidFill>
                          <a:effectLst/>
                          <a:latin typeface="Roboto"/>
                        </a:rPr>
                        <a:t>drum</a:t>
                      </a:r>
                      <a:r>
                        <a:rPr lang="en-GB" sz="1000" b="0" i="0" u="none" strike="noStrike" noProof="0" dirty="0">
                          <a:solidFill>
                            <a:schemeClr val="tx1">
                              <a:lumMod val="49000"/>
                            </a:schemeClr>
                          </a:solidFill>
                          <a:effectLst/>
                          <a:latin typeface="Roboto"/>
                        </a:rPr>
                        <a:t> used in many kinds of Brazilian music, such as Samba-reggae and samba, where it plays the lower parts from a percussion section</a:t>
                      </a:r>
                      <a:r>
                        <a:rPr lang="en-GB" sz="1200" b="0" i="0" u="none" strike="noStrike" noProof="0" dirty="0">
                          <a:solidFill>
                            <a:srgbClr val="666666"/>
                          </a:solidFill>
                          <a:effectLst/>
                          <a:latin typeface="Roboto"/>
                        </a:rPr>
                        <a:t>. </a:t>
                      </a:r>
                      <a:endParaRPr lang="en-GB" sz="1000" b="0" i="0" dirty="0">
                        <a:solidFill>
                          <a:srgbClr val="142A33"/>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bl>
          </a:graphicData>
        </a:graphic>
      </p:graphicFrame>
      <p:sp>
        <p:nvSpPr>
          <p:cNvPr id="2" name="Rectangle 1"/>
          <p:cNvSpPr/>
          <p:nvPr/>
        </p:nvSpPr>
        <p:spPr>
          <a:xfrm>
            <a:off x="1818" y="548081"/>
            <a:ext cx="6854365" cy="2756995"/>
          </a:xfrm>
          <a:prstGeom prst="rect">
            <a:avLst/>
          </a:prstGeom>
          <a:ln>
            <a:solidFill>
              <a:schemeClr val="bg2">
                <a:lumMod val="10000"/>
              </a:schemeClr>
            </a:solidFill>
          </a:ln>
        </p:spPr>
        <p:txBody>
          <a:bodyPr wrap="square" lIns="91440" tIns="45720" rIns="91440" bIns="45720" anchor="t">
            <a:spAutoFit/>
          </a:bodyPr>
          <a:lstStyle/>
          <a:p>
            <a:r>
              <a:rPr lang="en-GB" sz="1000" dirty="0">
                <a:solidFill>
                  <a:srgbClr val="142A33"/>
                </a:solidFill>
                <a:latin typeface="Calibri"/>
                <a:ea typeface="Calibri"/>
                <a:cs typeface="Calibri"/>
              </a:rPr>
              <a:t>Assessment Information: </a:t>
            </a:r>
          </a:p>
          <a:p>
            <a:endParaRPr lang="en-GB" sz="1000" dirty="0">
              <a:solidFill>
                <a:srgbClr val="142A33"/>
              </a:solidFill>
              <a:latin typeface="Calibri"/>
              <a:ea typeface="Calibri"/>
              <a:cs typeface="Arial"/>
            </a:endParaRPr>
          </a:p>
          <a:p>
            <a:r>
              <a:rPr lang="en-GB" sz="1000" dirty="0">
                <a:solidFill>
                  <a:srgbClr val="142A33"/>
                </a:solidFill>
                <a:latin typeface="Calibri"/>
                <a:ea typeface="Calibri"/>
                <a:cs typeface="Calibri"/>
              </a:rPr>
              <a:t>This term Y8 are learning about: Musical Structure. </a:t>
            </a:r>
          </a:p>
          <a:p>
            <a:r>
              <a:rPr lang="en-GB" sz="1000">
                <a:solidFill>
                  <a:srgbClr val="142A33"/>
                </a:solidFill>
                <a:latin typeface="Calibri"/>
                <a:ea typeface="Calibri"/>
                <a:cs typeface="Calibri"/>
              </a:rPr>
              <a:t>Pupil learning is based on a Musical called "In the Heights" and they are working in small groups to create a samba rhythmic </a:t>
            </a:r>
            <a:r>
              <a:rPr lang="en-GB" sz="1000" dirty="0">
                <a:solidFill>
                  <a:srgbClr val="142A33"/>
                </a:solidFill>
                <a:latin typeface="Calibri"/>
                <a:ea typeface="Calibri"/>
                <a:cs typeface="Calibri"/>
              </a:rPr>
              <a:t>performance.</a:t>
            </a:r>
          </a:p>
          <a:p>
            <a:endParaRPr lang="en-GB" sz="1000" dirty="0">
              <a:solidFill>
                <a:srgbClr val="142A33"/>
              </a:solidFill>
              <a:latin typeface="Calibri"/>
              <a:ea typeface="Calibri"/>
              <a:cs typeface="Arial"/>
            </a:endParaRPr>
          </a:p>
          <a:p>
            <a:r>
              <a:rPr lang="en-GB" sz="1000" dirty="0">
                <a:solidFill>
                  <a:srgbClr val="142A33"/>
                </a:solidFill>
                <a:latin typeface="Calibri"/>
                <a:ea typeface="Calibri"/>
                <a:cs typeface="Calibri"/>
              </a:rPr>
              <a:t>They will be assessed practically on their ability to effectively apply a range of performance skills to portray convincing characters, artistic intentions or convey music. </a:t>
            </a:r>
          </a:p>
          <a:p>
            <a:r>
              <a:rPr lang="en-GB" sz="1000" dirty="0">
                <a:solidFill>
                  <a:srgbClr val="142A33"/>
                </a:solidFill>
                <a:latin typeface="Calibri"/>
                <a:ea typeface="Calibri"/>
                <a:cs typeface="Calibri"/>
              </a:rPr>
              <a:t>The assessment is in the form of formative teacher assessment during a practical lesson every 6 weeks.</a:t>
            </a:r>
          </a:p>
          <a:p>
            <a:r>
              <a:rPr lang="en-GB" sz="1000" dirty="0">
                <a:solidFill>
                  <a:srgbClr val="142A33"/>
                </a:solidFill>
                <a:latin typeface="Calibri"/>
                <a:ea typeface="Calibri"/>
                <a:cs typeface="Calibri"/>
              </a:rPr>
              <a:t>Pupils can prepare for their assessments by using time in class to rehearse / develop and refine work and practise their skills at home or use homework if linked to the topic  to enhance their development and creativity in the arts.</a:t>
            </a:r>
          </a:p>
          <a:p>
            <a:endParaRPr lang="en-GB" sz="1000" dirty="0">
              <a:solidFill>
                <a:srgbClr val="142A33"/>
              </a:solidFill>
              <a:latin typeface="Calibri"/>
              <a:ea typeface="Calibri"/>
              <a:cs typeface="Arial"/>
            </a:endParaRPr>
          </a:p>
          <a:p>
            <a:r>
              <a:rPr lang="en-GB" sz="1000" dirty="0">
                <a:solidFill>
                  <a:srgbClr val="142A33"/>
                </a:solidFill>
                <a:latin typeface="Calibri"/>
                <a:ea typeface="Calibri"/>
                <a:cs typeface="Calibri"/>
              </a:rPr>
              <a:t>•    Creating - developing Ideas.</a:t>
            </a:r>
          </a:p>
          <a:p>
            <a:pPr marL="171450" indent="-171450">
              <a:buFont typeface="Arial" panose="020B0604020202020204" pitchFamily="34" charset="0"/>
              <a:buChar char="•"/>
            </a:pPr>
            <a:r>
              <a:rPr lang="en-GB" sz="1000" dirty="0">
                <a:solidFill>
                  <a:srgbClr val="142A33"/>
                </a:solidFill>
                <a:latin typeface="Calibri"/>
                <a:ea typeface="Calibri"/>
                <a:cs typeface="Calibri"/>
              </a:rPr>
              <a:t>Performing - Communicating meaning Performance Art.</a:t>
            </a:r>
          </a:p>
          <a:p>
            <a:pPr marL="171450" lvl="0" indent="-171450">
              <a:buFont typeface="Arial" panose="020B0604020202020204" pitchFamily="34" charset="0"/>
              <a:buChar char="•"/>
            </a:pPr>
            <a:r>
              <a:rPr lang="en-GB" sz="1000">
                <a:solidFill>
                  <a:srgbClr val="142A33"/>
                </a:solidFill>
                <a:latin typeface="Calibri"/>
                <a:ea typeface="Calibri"/>
                <a:cs typeface="Calibri"/>
              </a:rPr>
              <a:t>Responding - Vocally / suggesting how work can be improved / watching and listening to each other with focus and attention </a:t>
            </a:r>
            <a:r>
              <a:rPr lang="en-GB" sz="1000" dirty="0">
                <a:solidFill>
                  <a:srgbClr val="142A33"/>
                </a:solidFill>
                <a:latin typeface="Calibri"/>
                <a:ea typeface="Calibri"/>
                <a:cs typeface="Calibri"/>
              </a:rPr>
              <a:t>/ commenting on how intended effects have been achieved.</a:t>
            </a:r>
          </a:p>
          <a:p>
            <a:endParaRPr lang="en-GB" sz="1200" b="1"/>
          </a:p>
        </p:txBody>
      </p:sp>
      <p:sp>
        <p:nvSpPr>
          <p:cNvPr id="5" name="TextBox 4"/>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Performing Arts</a:t>
            </a:r>
          </a:p>
        </p:txBody>
      </p:sp>
    </p:spTree>
    <p:extLst>
      <p:ext uri="{BB962C8B-B14F-4D97-AF65-F5344CB8AC3E}">
        <p14:creationId xmlns:p14="http://schemas.microsoft.com/office/powerpoint/2010/main" val="125526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Mathematics AU01</a:t>
            </a:r>
          </a:p>
        </p:txBody>
      </p:sp>
      <p:sp>
        <p:nvSpPr>
          <p:cNvPr id="5" name="Rectangle 4"/>
          <p:cNvSpPr/>
          <p:nvPr/>
        </p:nvSpPr>
        <p:spPr>
          <a:xfrm>
            <a:off x="129640" y="704528"/>
            <a:ext cx="6605630" cy="2548390"/>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This term Year 8 are learning about Proportional Reasoning. </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They will be assessed on Ratio &amp; Scale, multiplicative change  and multiplying and dividing fractions. Pupils will start with a knowledge check which will enable teachers to have an idea of what pupils already know followed by a series of lessons to enable pupils to prepare for the assessment. </a:t>
            </a:r>
            <a:endParaRPr lang="en-US" sz="1000">
              <a:solidFill>
                <a:srgbClr val="142A33"/>
              </a:solidFill>
              <a:latin typeface="Calibri"/>
              <a:ea typeface="Calibri"/>
              <a:cs typeface="Arial"/>
            </a:endParaRP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The assessment is in the form of an Exam paper and will take place towards the end of the first half -term. All pupils will receive a topic list prior to the assessment. </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Students can prepare for their assessments by completing homework, using SAM Learning and White Rose Home Learning. Before each assessment pupils will also have revision classes with class teachers, going over exam-style questions. </a:t>
            </a:r>
          </a:p>
          <a:p>
            <a:endParaRPr lang="en-GB" sz="1000">
              <a:solidFill>
                <a:schemeClr val="bg2">
                  <a:lumMod val="10000"/>
                </a:schemeClr>
              </a:solidFill>
              <a:cs typeface="Arial"/>
            </a:endParaRPr>
          </a:p>
          <a:p>
            <a:endParaRPr lang="en-GB">
              <a:solidFill>
                <a:srgbClr val="2A2C65"/>
              </a:solidFill>
              <a:cs typeface="Arial" panose="020B0604020202020204"/>
            </a:endParaRPr>
          </a:p>
          <a:p>
            <a:endParaRPr lang="en-GB" sz="1000">
              <a:solidFill>
                <a:schemeClr val="bg2">
                  <a:lumMod val="10000"/>
                </a:schemeClr>
              </a:solidFill>
              <a:cs typeface="Arial" panose="020B0604020202020204"/>
            </a:endParaRPr>
          </a:p>
        </p:txBody>
      </p:sp>
      <p:graphicFrame>
        <p:nvGraphicFramePr>
          <p:cNvPr id="4" name="Table 3">
            <a:extLst>
              <a:ext uri="{FF2B5EF4-FFF2-40B4-BE49-F238E27FC236}">
                <a16:creationId xmlns:a16="http://schemas.microsoft.com/office/drawing/2014/main" id="{35300FD8-44B3-32A2-A310-55B62D6BCD7F}"/>
              </a:ext>
            </a:extLst>
          </p:cNvPr>
          <p:cNvGraphicFramePr>
            <a:graphicFrameLocks noGrp="1"/>
          </p:cNvGraphicFramePr>
          <p:nvPr>
            <p:extLst>
              <p:ext uri="{D42A27DB-BD31-4B8C-83A1-F6EECF244321}">
                <p14:modId xmlns:p14="http://schemas.microsoft.com/office/powerpoint/2010/main" val="3596372062"/>
              </p:ext>
            </p:extLst>
          </p:nvPr>
        </p:nvGraphicFramePr>
        <p:xfrm>
          <a:off x="133310" y="3838595"/>
          <a:ext cx="6600825" cy="4986456"/>
        </p:xfrm>
        <a:graphic>
          <a:graphicData uri="http://schemas.openxmlformats.org/drawingml/2006/table">
            <a:tbl>
              <a:tblPr bandRow="1">
                <a:tableStyleId>{5C22544A-7EE6-4342-B048-85BDC9FD1C3A}</a:tableStyleId>
              </a:tblPr>
              <a:tblGrid>
                <a:gridCol w="1800225">
                  <a:extLst>
                    <a:ext uri="{9D8B030D-6E8A-4147-A177-3AD203B41FA5}">
                      <a16:colId xmlns:a16="http://schemas.microsoft.com/office/drawing/2014/main" val="3447220153"/>
                    </a:ext>
                  </a:extLst>
                </a:gridCol>
                <a:gridCol w="4800600">
                  <a:extLst>
                    <a:ext uri="{9D8B030D-6E8A-4147-A177-3AD203B41FA5}">
                      <a16:colId xmlns:a16="http://schemas.microsoft.com/office/drawing/2014/main" val="2318222607"/>
                    </a:ext>
                  </a:extLst>
                </a:gridCol>
              </a:tblGrid>
              <a:tr h="415538">
                <a:tc gridSpan="2">
                  <a:txBody>
                    <a:bodyPr/>
                    <a:lstStyle/>
                    <a:p>
                      <a:pPr algn="ctr" fontAlgn="base"/>
                      <a:r>
                        <a:rPr lang="en-GB" sz="1000" b="1">
                          <a:solidFill>
                            <a:srgbClr val="2A2C65"/>
                          </a:solidFill>
                          <a:effectLst/>
                          <a:latin typeface="Calibri"/>
                        </a:rPr>
                        <a:t>YEAR 8 Proportional Reasoning AU01</a:t>
                      </a:r>
                      <a:endParaRPr lang="en-GB" sz="1000" b="1">
                        <a:solidFill>
                          <a:srgbClr val="FFFFFF"/>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963026618"/>
                  </a:ext>
                </a:extLst>
              </a:tr>
              <a:tr h="415538">
                <a:tc>
                  <a:txBody>
                    <a:bodyPr/>
                    <a:lstStyle/>
                    <a:p>
                      <a:pPr algn="ctr" fontAlgn="base"/>
                      <a:r>
                        <a:rPr lang="en-GB" sz="1000" b="1">
                          <a:solidFill>
                            <a:srgbClr val="2A2C65"/>
                          </a:solidFill>
                          <a:effectLst/>
                          <a:latin typeface="Calibri"/>
                        </a:rPr>
                        <a:t>KEY WORD</a:t>
                      </a:r>
                      <a:endParaRPr lang="en-GB" sz="1000">
                        <a:solidFill>
                          <a:srgbClr val="2A2C65"/>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fontAlgn="base"/>
                      <a:r>
                        <a:rPr lang="en-GB" sz="1000" b="1">
                          <a:solidFill>
                            <a:srgbClr val="2A2C65"/>
                          </a:solidFill>
                          <a:effectLst/>
                          <a:latin typeface="Calibri"/>
                        </a:rPr>
                        <a:t>DEFINITION</a:t>
                      </a:r>
                      <a:endParaRPr lang="en-GB" sz="1000">
                        <a:solidFill>
                          <a:srgbClr val="2A2C65"/>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122075789"/>
                  </a:ext>
                </a:extLst>
              </a:tr>
              <a:tr h="415538">
                <a:tc>
                  <a:txBody>
                    <a:bodyPr/>
                    <a:lstStyle/>
                    <a:p>
                      <a:pPr lvl="0" algn="ctr">
                        <a:buNone/>
                      </a:pPr>
                      <a:r>
                        <a:rPr lang="en-US" sz="1000" b="0" i="0" u="none" strike="noStrike" noProof="0">
                          <a:solidFill>
                            <a:srgbClr val="2A2C65"/>
                          </a:solidFill>
                          <a:effectLst/>
                          <a:latin typeface="Calibri"/>
                        </a:rPr>
                        <a:t>Ratio</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2A2C65"/>
                          </a:solidFill>
                          <a:effectLst/>
                          <a:latin typeface="Calibri"/>
                        </a:rPr>
                        <a:t>A ratio shows the relative sizes of two or more values.</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85965834"/>
                  </a:ext>
                </a:extLst>
              </a:tr>
              <a:tr h="415538">
                <a:tc>
                  <a:txBody>
                    <a:bodyPr/>
                    <a:lstStyle/>
                    <a:p>
                      <a:pPr lvl="0" algn="ctr">
                        <a:buNone/>
                      </a:pPr>
                      <a:r>
                        <a:rPr lang="en-US" sz="1000" b="0" i="0" u="none" strike="noStrike" noProof="0">
                          <a:solidFill>
                            <a:srgbClr val="2A2C65"/>
                          </a:solidFill>
                          <a:effectLst/>
                          <a:latin typeface="Calibri"/>
                        </a:rPr>
                        <a:t>Parts </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rgbClr val="2A2C65"/>
                          </a:solidFill>
                          <a:effectLst/>
                          <a:latin typeface="Calibri"/>
                        </a:rPr>
                        <a:t>parts are subsets of something</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830287464"/>
                  </a:ext>
                </a:extLst>
              </a:tr>
              <a:tr h="415538">
                <a:tc>
                  <a:txBody>
                    <a:bodyPr/>
                    <a:lstStyle/>
                    <a:p>
                      <a:pPr lvl="0" algn="ctr">
                        <a:buNone/>
                      </a:pPr>
                      <a:r>
                        <a:rPr lang="en-US" sz="1000" b="0" i="0" u="none" strike="noStrike" noProof="0">
                          <a:solidFill>
                            <a:srgbClr val="2A2C65"/>
                          </a:solidFill>
                          <a:effectLst/>
                          <a:latin typeface="Calibri"/>
                        </a:rPr>
                        <a:t>Share</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rgbClr val="2A2C65"/>
                          </a:solidFill>
                          <a:effectLst/>
                          <a:latin typeface="Calibri"/>
                        </a:rPr>
                        <a:t>used to help explain division</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087850636"/>
                  </a:ext>
                </a:extLst>
              </a:tr>
              <a:tr h="415538">
                <a:tc>
                  <a:txBody>
                    <a:bodyPr/>
                    <a:lstStyle/>
                    <a:p>
                      <a:pPr lvl="0" algn="ctr">
                        <a:buNone/>
                      </a:pPr>
                      <a:r>
                        <a:rPr lang="en-US" sz="1000" b="0" i="0" u="none" strike="noStrike" noProof="0">
                          <a:solidFill>
                            <a:srgbClr val="2A2C65"/>
                          </a:solidFill>
                          <a:effectLst/>
                          <a:latin typeface="Calibri"/>
                        </a:rPr>
                        <a:t>Relationship</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2A2C65"/>
                          </a:solidFill>
                          <a:effectLst/>
                          <a:latin typeface="Calibri"/>
                        </a:rPr>
                        <a:t>A relation between two sets is a collection of ordered pairs containing one object from each set.</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851118606"/>
                  </a:ext>
                </a:extLst>
              </a:tr>
              <a:tr h="415538">
                <a:tc>
                  <a:txBody>
                    <a:bodyPr/>
                    <a:lstStyle/>
                    <a:p>
                      <a:pPr lvl="0" algn="ctr">
                        <a:buNone/>
                      </a:pPr>
                      <a:r>
                        <a:rPr lang="en-US" sz="1000" b="0" i="0" u="none" strike="noStrike" noProof="0">
                          <a:solidFill>
                            <a:srgbClr val="2A2C65"/>
                          </a:solidFill>
                          <a:effectLst/>
                          <a:latin typeface="Calibri"/>
                        </a:rPr>
                        <a:t>Proportion</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2A2C65"/>
                          </a:solidFill>
                          <a:effectLst/>
                          <a:latin typeface="Calibri"/>
                        </a:rPr>
                        <a:t>Proportion says that two ratios (or fractions) are equal</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146779431"/>
                  </a:ext>
                </a:extLst>
              </a:tr>
              <a:tr h="415538">
                <a:tc>
                  <a:txBody>
                    <a:bodyPr/>
                    <a:lstStyle/>
                    <a:p>
                      <a:pPr lvl="0" algn="ctr">
                        <a:buNone/>
                      </a:pPr>
                      <a:r>
                        <a:rPr lang="en-US" sz="1000" b="0" i="0" u="none" strike="noStrike" noProof="0">
                          <a:solidFill>
                            <a:srgbClr val="2A2C65"/>
                          </a:solidFill>
                          <a:effectLst/>
                          <a:latin typeface="Calibri"/>
                        </a:rPr>
                        <a:t>Variable</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2A2C65"/>
                          </a:solidFill>
                          <a:effectLst/>
                          <a:latin typeface="Calibri"/>
                        </a:rPr>
                        <a:t>A symbol for a value we don't know yet. It is usually a letter like x or y.</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399859854"/>
                  </a:ext>
                </a:extLst>
              </a:tr>
              <a:tr h="415538">
                <a:tc>
                  <a:txBody>
                    <a:bodyPr/>
                    <a:lstStyle/>
                    <a:p>
                      <a:pPr lvl="0" algn="ctr">
                        <a:buNone/>
                      </a:pPr>
                      <a:r>
                        <a:rPr lang="en-US" sz="1000" b="0" i="0" u="none" strike="noStrike" noProof="0">
                          <a:solidFill>
                            <a:srgbClr val="2A2C65"/>
                          </a:solidFill>
                          <a:effectLst/>
                          <a:latin typeface="Calibri"/>
                        </a:rPr>
                        <a:t>Directly Proportional</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2A2C65"/>
                          </a:solidFill>
                          <a:effectLst/>
                          <a:latin typeface="Calibri"/>
                        </a:rPr>
                        <a:t>Two quantities are said to be in direct proportion if they increase or decrease in the same ratio</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367093406"/>
                  </a:ext>
                </a:extLst>
              </a:tr>
              <a:tr h="415538">
                <a:tc>
                  <a:txBody>
                    <a:bodyPr/>
                    <a:lstStyle/>
                    <a:p>
                      <a:pPr lvl="0" algn="ctr">
                        <a:buNone/>
                      </a:pPr>
                      <a:r>
                        <a:rPr lang="en-US" sz="1000" b="0" i="0" u="none" strike="noStrike" noProof="0">
                          <a:solidFill>
                            <a:srgbClr val="2A2C65"/>
                          </a:solidFill>
                          <a:effectLst/>
                          <a:latin typeface="Calibri"/>
                        </a:rPr>
                        <a:t>Scale Factor</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rgbClr val="2A2C65"/>
                          </a:solidFill>
                          <a:effectLst/>
                          <a:latin typeface="Calibri"/>
                        </a:rPr>
                        <a:t>The ratio of corresponding sides on two similar figures</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331573"/>
                  </a:ext>
                </a:extLst>
              </a:tr>
              <a:tr h="415538">
                <a:tc>
                  <a:txBody>
                    <a:bodyPr/>
                    <a:lstStyle/>
                    <a:p>
                      <a:pPr lvl="0" algn="ctr">
                        <a:buNone/>
                      </a:pPr>
                      <a:r>
                        <a:rPr lang="en-US" sz="1000" b="0" i="0" u="none" strike="noStrike" noProof="0">
                          <a:solidFill>
                            <a:srgbClr val="2A2C65"/>
                          </a:solidFill>
                          <a:effectLst/>
                          <a:latin typeface="Calibri"/>
                        </a:rPr>
                        <a:t>Reciprocal</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rgbClr val="2A2C65"/>
                          </a:solidFill>
                          <a:effectLst/>
                          <a:latin typeface="Calibri"/>
                        </a:rPr>
                        <a:t>The reciprocal of a number is 1 divided by the number</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42590312"/>
                  </a:ext>
                </a:extLst>
              </a:tr>
              <a:tr h="415538">
                <a:tc>
                  <a:txBody>
                    <a:bodyPr/>
                    <a:lstStyle/>
                    <a:p>
                      <a:pPr lvl="0" algn="ctr">
                        <a:buNone/>
                      </a:pPr>
                      <a:r>
                        <a:rPr lang="en-US" sz="1000" b="0" i="0" u="none" strike="noStrike" noProof="0">
                          <a:solidFill>
                            <a:srgbClr val="2A2C65"/>
                          </a:solidFill>
                          <a:effectLst/>
                          <a:latin typeface="Calibri"/>
                        </a:rPr>
                        <a:t>Simplest Form</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rgbClr val="2A2C65"/>
                          </a:solidFill>
                          <a:effectLst/>
                          <a:latin typeface="Calibri"/>
                        </a:rPr>
                        <a:t>A result that is not exact, but close enough to be used.</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83472374"/>
                  </a:ext>
                </a:extLst>
              </a:tr>
            </a:tbl>
          </a:graphicData>
        </a:graphic>
      </p:graphicFrame>
    </p:spTree>
    <p:extLst>
      <p:ext uri="{BB962C8B-B14F-4D97-AF65-F5344CB8AC3E}">
        <p14:creationId xmlns:p14="http://schemas.microsoft.com/office/powerpoint/2010/main" val="194374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Mathematics AU02</a:t>
            </a:r>
          </a:p>
        </p:txBody>
      </p:sp>
      <p:sp>
        <p:nvSpPr>
          <p:cNvPr id="5" name="Rectangle 4"/>
          <p:cNvSpPr/>
          <p:nvPr/>
        </p:nvSpPr>
        <p:spPr>
          <a:xfrm>
            <a:off x="129641" y="718700"/>
            <a:ext cx="6605630" cy="2548390"/>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This term Year 8 are learning about Representations. </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They will be assessed on Working in the cartesian plane, representing data and Tables and Probability. Pupils will start with a knowledge check which will enable teachers to have an idea of what pupils already know followed by a series of lessons to enable pupils to prepare for the assessment. </a:t>
            </a:r>
            <a:endParaRPr lang="en-US" sz="1000">
              <a:solidFill>
                <a:srgbClr val="142A33"/>
              </a:solidFill>
              <a:latin typeface="Calibri"/>
              <a:ea typeface="Calibri"/>
              <a:cs typeface="Arial"/>
            </a:endParaRP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The assessment is in the form of an Exam paper and will take place towards the end of the first half -term. All pupils will receive a topic list prior to the assessment. </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Students can prepare for their assessments by completing homework, using SAM Learning and White Rose Home Learning. Before each assessment pupils will also have revision classes with class teachers, going over exam-style questions. </a:t>
            </a:r>
          </a:p>
          <a:p>
            <a:endParaRPr lang="en-GB" sz="1000">
              <a:solidFill>
                <a:schemeClr val="bg2">
                  <a:lumMod val="10000"/>
                </a:schemeClr>
              </a:solidFill>
              <a:cs typeface="Arial"/>
            </a:endParaRPr>
          </a:p>
          <a:p>
            <a:endParaRPr lang="en-GB">
              <a:solidFill>
                <a:srgbClr val="2A2C65"/>
              </a:solidFill>
              <a:cs typeface="Arial" panose="020B0604020202020204"/>
            </a:endParaRPr>
          </a:p>
          <a:p>
            <a:endParaRPr lang="en-GB" sz="1000">
              <a:solidFill>
                <a:schemeClr val="bg2">
                  <a:lumMod val="10000"/>
                </a:schemeClr>
              </a:solidFill>
              <a:cs typeface="Arial" panose="020B0604020202020204"/>
            </a:endParaRPr>
          </a:p>
        </p:txBody>
      </p:sp>
      <p:graphicFrame>
        <p:nvGraphicFramePr>
          <p:cNvPr id="4" name="Table 3">
            <a:extLst>
              <a:ext uri="{FF2B5EF4-FFF2-40B4-BE49-F238E27FC236}">
                <a16:creationId xmlns:a16="http://schemas.microsoft.com/office/drawing/2014/main" id="{35300FD8-44B3-32A2-A310-55B62D6BCD7F}"/>
              </a:ext>
            </a:extLst>
          </p:cNvPr>
          <p:cNvGraphicFramePr>
            <a:graphicFrameLocks noGrp="1"/>
          </p:cNvGraphicFramePr>
          <p:nvPr>
            <p:extLst>
              <p:ext uri="{D42A27DB-BD31-4B8C-83A1-F6EECF244321}">
                <p14:modId xmlns:p14="http://schemas.microsoft.com/office/powerpoint/2010/main" val="983149319"/>
              </p:ext>
            </p:extLst>
          </p:nvPr>
        </p:nvGraphicFramePr>
        <p:xfrm>
          <a:off x="133310" y="3994484"/>
          <a:ext cx="6600825" cy="4986460"/>
        </p:xfrm>
        <a:graphic>
          <a:graphicData uri="http://schemas.openxmlformats.org/drawingml/2006/table">
            <a:tbl>
              <a:tblPr bandRow="1">
                <a:tableStyleId>{5C22544A-7EE6-4342-B048-85BDC9FD1C3A}</a:tableStyleId>
              </a:tblPr>
              <a:tblGrid>
                <a:gridCol w="1800225">
                  <a:extLst>
                    <a:ext uri="{9D8B030D-6E8A-4147-A177-3AD203B41FA5}">
                      <a16:colId xmlns:a16="http://schemas.microsoft.com/office/drawing/2014/main" val="3447220153"/>
                    </a:ext>
                  </a:extLst>
                </a:gridCol>
                <a:gridCol w="4800600">
                  <a:extLst>
                    <a:ext uri="{9D8B030D-6E8A-4147-A177-3AD203B41FA5}">
                      <a16:colId xmlns:a16="http://schemas.microsoft.com/office/drawing/2014/main" val="2318222607"/>
                    </a:ext>
                  </a:extLst>
                </a:gridCol>
              </a:tblGrid>
              <a:tr h="304800">
                <a:tc gridSpan="2">
                  <a:txBody>
                    <a:bodyPr/>
                    <a:lstStyle/>
                    <a:p>
                      <a:pPr algn="ctr" fontAlgn="base"/>
                      <a:r>
                        <a:rPr lang="en-GB" sz="1000" b="1">
                          <a:solidFill>
                            <a:srgbClr val="142A33"/>
                          </a:solidFill>
                          <a:effectLst/>
                          <a:latin typeface="Calibri"/>
                        </a:rPr>
                        <a:t>YEAR 8 Representations AU02</a:t>
                      </a: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963026618"/>
                  </a:ext>
                </a:extLst>
              </a:tr>
              <a:tr h="304800">
                <a:tc>
                  <a:txBody>
                    <a:bodyPr/>
                    <a:lstStyle/>
                    <a:p>
                      <a:pPr algn="ctr" fontAlgn="base"/>
                      <a:r>
                        <a:rPr lang="en-GB" sz="1000" b="1">
                          <a:solidFill>
                            <a:srgbClr val="142A33"/>
                          </a:solidFill>
                          <a:effectLst/>
                          <a:latin typeface="Calibri"/>
                        </a:rPr>
                        <a:t>KEY WORD</a:t>
                      </a:r>
                      <a:endParaRPr lang="en-GB" sz="1000">
                        <a:solidFill>
                          <a:srgbClr val="142A33"/>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fontAlgn="base"/>
                      <a:r>
                        <a:rPr lang="en-GB" sz="1000" b="1">
                          <a:solidFill>
                            <a:srgbClr val="142A33"/>
                          </a:solidFill>
                          <a:effectLst/>
                          <a:latin typeface="Calibri"/>
                        </a:rPr>
                        <a:t>DEFINITION</a:t>
                      </a:r>
                      <a:endParaRPr lang="en-GB" sz="1000">
                        <a:solidFill>
                          <a:srgbClr val="142A33"/>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122075789"/>
                  </a:ext>
                </a:extLst>
              </a:tr>
              <a:tr h="437686">
                <a:tc>
                  <a:txBody>
                    <a:bodyPr/>
                    <a:lstStyle/>
                    <a:p>
                      <a:pPr lvl="0" algn="ctr">
                        <a:buNone/>
                      </a:pPr>
                      <a:r>
                        <a:rPr lang="en-US" sz="1000" b="0" i="0" u="none" strike="noStrike" noProof="0">
                          <a:solidFill>
                            <a:srgbClr val="142A33"/>
                          </a:solidFill>
                          <a:effectLst/>
                          <a:latin typeface="Arial"/>
                        </a:rPr>
                        <a:t>Quadrant</a:t>
                      </a:r>
                      <a:endParaRPr lang="en-US" sz="1000" b="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a:solidFill>
                        <a:schemeClr val="bg2">
                          <a:lumMod val="10000"/>
                        </a:schemeClr>
                      </a:solidFill>
                    </a:lnB>
                    <a:noFill/>
                  </a:tcPr>
                </a:tc>
                <a:tc>
                  <a:txBody>
                    <a:bodyPr/>
                    <a:lstStyle/>
                    <a:p>
                      <a:pPr lvl="0" algn="ctr">
                        <a:buNone/>
                      </a:pPr>
                      <a:r>
                        <a:rPr lang="en-US" sz="1000" b="0" i="0" u="none" strike="noStrike" noProof="0">
                          <a:solidFill>
                            <a:srgbClr val="142A33"/>
                          </a:solidFill>
                          <a:effectLst/>
                          <a:latin typeface="Arial"/>
                        </a:rPr>
                        <a:t>Any of the 4 areas made when we divide up a plane by an x and y axis, as shown.</a:t>
                      </a:r>
                      <a:endParaRPr lang="en-US" sz="100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a:solidFill>
                        <a:schemeClr val="bg2">
                          <a:lumMod val="10000"/>
                        </a:schemeClr>
                      </a:solidFill>
                    </a:lnB>
                    <a:noFill/>
                  </a:tcPr>
                </a:tc>
                <a:extLst>
                  <a:ext uri="{0D108BD9-81ED-4DB2-BD59-A6C34878D82A}">
                    <a16:rowId xmlns:a16="http://schemas.microsoft.com/office/drawing/2014/main" val="285965834"/>
                  </a:ext>
                </a:extLst>
              </a:tr>
              <a:tr h="437686">
                <a:tc>
                  <a:txBody>
                    <a:bodyPr/>
                    <a:lstStyle/>
                    <a:p>
                      <a:pPr lvl="0" algn="ctr">
                        <a:buNone/>
                      </a:pPr>
                      <a:r>
                        <a:rPr lang="en-US" sz="1000" b="0" i="0" u="none" strike="noStrike" noProof="0">
                          <a:solidFill>
                            <a:srgbClr val="142A33"/>
                          </a:solidFill>
                          <a:effectLst/>
                          <a:latin typeface="Arial"/>
                        </a:rPr>
                        <a:t>Parallel</a:t>
                      </a:r>
                      <a:endParaRPr lang="en-US" sz="1000" b="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buNone/>
                      </a:pPr>
                      <a:r>
                        <a:rPr lang="en-GB" sz="1000" b="0" i="0" u="none" strike="noStrike" noProof="0">
                          <a:solidFill>
                            <a:srgbClr val="142A33"/>
                          </a:solidFill>
                          <a:effectLst/>
                          <a:latin typeface="Arial"/>
                        </a:rPr>
                        <a:t>Always the same distance apart and never touching.</a:t>
                      </a:r>
                      <a:endParaRPr lang="en-US" sz="100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830287464"/>
                  </a:ext>
                </a:extLst>
              </a:tr>
              <a:tr h="437686">
                <a:tc>
                  <a:txBody>
                    <a:bodyPr/>
                    <a:lstStyle/>
                    <a:p>
                      <a:pPr lvl="0" algn="ctr">
                        <a:buNone/>
                      </a:pPr>
                      <a:r>
                        <a:rPr lang="en-US" sz="1000" b="0" i="0" u="none" strike="noStrike" noProof="0">
                          <a:solidFill>
                            <a:srgbClr val="142A33"/>
                          </a:solidFill>
                          <a:effectLst/>
                          <a:latin typeface="Arial"/>
                        </a:rPr>
                        <a:t>Origin</a:t>
                      </a:r>
                      <a:endParaRPr lang="en-US" sz="1000" b="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buNone/>
                      </a:pPr>
                      <a:r>
                        <a:rPr lang="en-GB" sz="1000" b="0" i="0" u="none" strike="noStrike" noProof="0">
                          <a:solidFill>
                            <a:srgbClr val="142A33"/>
                          </a:solidFill>
                          <a:effectLst/>
                          <a:latin typeface="Arial"/>
                        </a:rPr>
                        <a:t>The starting point.</a:t>
                      </a:r>
                      <a:endParaRPr lang="en-US" sz="100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087850636"/>
                  </a:ext>
                </a:extLst>
              </a:tr>
              <a:tr h="437686">
                <a:tc>
                  <a:txBody>
                    <a:bodyPr/>
                    <a:lstStyle/>
                    <a:p>
                      <a:pPr lvl="0" algn="ctr">
                        <a:buNone/>
                      </a:pPr>
                      <a:r>
                        <a:rPr lang="en-US" sz="1000" b="0" i="0" u="none" strike="noStrike" noProof="0">
                          <a:solidFill>
                            <a:srgbClr val="142A33"/>
                          </a:solidFill>
                          <a:effectLst/>
                          <a:latin typeface="Arial"/>
                        </a:rPr>
                        <a:t>Gradient</a:t>
                      </a:r>
                      <a:endParaRPr lang="en-US" sz="1000" b="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buNone/>
                      </a:pPr>
                      <a:r>
                        <a:rPr lang="en-US" sz="1000" b="0" i="0" u="none" strike="noStrike" noProof="0">
                          <a:solidFill>
                            <a:srgbClr val="142A33"/>
                          </a:solidFill>
                          <a:effectLst/>
                          <a:latin typeface="Arial"/>
                        </a:rPr>
                        <a:t>How steep a line is.</a:t>
                      </a:r>
                      <a:endParaRPr lang="en-US" sz="100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851118606"/>
                  </a:ext>
                </a:extLst>
              </a:tr>
              <a:tr h="437686">
                <a:tc>
                  <a:txBody>
                    <a:bodyPr/>
                    <a:lstStyle/>
                    <a:p>
                      <a:pPr lvl="0" algn="ctr">
                        <a:buNone/>
                      </a:pPr>
                      <a:r>
                        <a:rPr lang="en-US" sz="1000" b="0" i="0" u="none" strike="noStrike" noProof="0">
                          <a:solidFill>
                            <a:srgbClr val="142A33"/>
                          </a:solidFill>
                          <a:effectLst/>
                          <a:latin typeface="Arial"/>
                        </a:rPr>
                        <a:t>Correlation</a:t>
                      </a:r>
                      <a:endParaRPr lang="en-US" sz="1000" b="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buNone/>
                      </a:pPr>
                      <a:r>
                        <a:rPr lang="en-US" sz="1000" b="0" i="0" u="none" strike="noStrike" noProof="0">
                          <a:solidFill>
                            <a:srgbClr val="142A33"/>
                          </a:solidFill>
                          <a:effectLst/>
                          <a:latin typeface="Arial"/>
                        </a:rPr>
                        <a:t>When two sets of data are strongly linked together we say they have a High Correlation.</a:t>
                      </a:r>
                      <a:endParaRPr lang="en-US" sz="100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146779431"/>
                  </a:ext>
                </a:extLst>
              </a:tr>
              <a:tr h="437686">
                <a:tc>
                  <a:txBody>
                    <a:bodyPr/>
                    <a:lstStyle/>
                    <a:p>
                      <a:pPr lvl="0" algn="ctr">
                        <a:buNone/>
                      </a:pPr>
                      <a:r>
                        <a:rPr lang="en-US" sz="1000" b="0" i="0" u="none" strike="noStrike" noProof="0">
                          <a:solidFill>
                            <a:srgbClr val="142A33"/>
                          </a:solidFill>
                          <a:effectLst/>
                          <a:latin typeface="Arial"/>
                        </a:rPr>
                        <a:t>Frequency</a:t>
                      </a:r>
                      <a:endParaRPr lang="en-US" sz="1000" b="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buNone/>
                      </a:pPr>
                      <a:r>
                        <a:rPr lang="en-US" sz="1000" b="0" i="0" u="none" strike="noStrike" noProof="0">
                          <a:solidFill>
                            <a:srgbClr val="142A33"/>
                          </a:solidFill>
                          <a:effectLst/>
                          <a:latin typeface="Arial"/>
                        </a:rPr>
                        <a:t>How often something happens (usually during a period of time).</a:t>
                      </a:r>
                      <a:endParaRPr lang="en-US" sz="100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399859854"/>
                  </a:ext>
                </a:extLst>
              </a:tr>
              <a:tr h="437686">
                <a:tc>
                  <a:txBody>
                    <a:bodyPr/>
                    <a:lstStyle/>
                    <a:p>
                      <a:pPr lvl="0" algn="ctr">
                        <a:buNone/>
                      </a:pPr>
                      <a:r>
                        <a:rPr lang="en-US" sz="1000" b="0" i="0" u="none" strike="noStrike" noProof="0">
                          <a:solidFill>
                            <a:srgbClr val="142A33"/>
                          </a:solidFill>
                          <a:effectLst/>
                          <a:latin typeface="Arial"/>
                        </a:rPr>
                        <a:t>Tally</a:t>
                      </a:r>
                      <a:endParaRPr lang="en-US" sz="1000" b="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buNone/>
                      </a:pPr>
                      <a:r>
                        <a:rPr lang="en-US" sz="1000" b="0" i="0" u="none" strike="noStrike" noProof="0">
                          <a:solidFill>
                            <a:srgbClr val="142A33"/>
                          </a:solidFill>
                          <a:effectLst/>
                          <a:latin typeface="Arial"/>
                        </a:rPr>
                        <a:t>A way of keeping count by drawing marks.</a:t>
                      </a:r>
                      <a:endParaRPr lang="en-US" sz="100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367093406"/>
                  </a:ext>
                </a:extLst>
              </a:tr>
              <a:tr h="437686">
                <a:tc>
                  <a:txBody>
                    <a:bodyPr/>
                    <a:lstStyle/>
                    <a:p>
                      <a:pPr lvl="0" algn="ctr">
                        <a:buNone/>
                      </a:pPr>
                      <a:r>
                        <a:rPr lang="en-US" sz="1000" b="0" i="0" u="none" strike="noStrike" noProof="0">
                          <a:solidFill>
                            <a:srgbClr val="142A33"/>
                          </a:solidFill>
                          <a:effectLst/>
                          <a:latin typeface="Arial"/>
                        </a:rPr>
                        <a:t>Line of best fit</a:t>
                      </a:r>
                      <a:endParaRPr lang="en-US" sz="1000" b="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buNone/>
                      </a:pPr>
                      <a:r>
                        <a:rPr lang="en-GB" sz="1000" b="0" i="0" u="none" strike="noStrike" noProof="0">
                          <a:solidFill>
                            <a:srgbClr val="142A33"/>
                          </a:solidFill>
                          <a:effectLst/>
                          <a:latin typeface="Arial"/>
                        </a:rPr>
                        <a:t>A line on a graph showing the general direction that a group of points seem to follow.</a:t>
                      </a:r>
                      <a:endParaRPr lang="en-US" sz="1000">
                        <a:solidFill>
                          <a:srgbClr val="142A33"/>
                        </a:solidFill>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261331573"/>
                  </a:ext>
                </a:extLst>
              </a:tr>
              <a:tr h="437686">
                <a:tc>
                  <a:txBody>
                    <a:bodyPr/>
                    <a:lstStyle/>
                    <a:p>
                      <a:pPr lvl="0" algn="ctr">
                        <a:buNone/>
                      </a:pPr>
                      <a:r>
                        <a:rPr lang="en-US" sz="1000" b="0" i="0" u="none" strike="noStrike" noProof="0">
                          <a:solidFill>
                            <a:srgbClr val="142A33"/>
                          </a:solidFill>
                          <a:effectLst/>
                          <a:latin typeface="Arial"/>
                        </a:rPr>
                        <a:t>Numerator</a:t>
                      </a:r>
                      <a:endParaRPr lang="en-US" sz="1000">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buNone/>
                      </a:pPr>
                      <a:r>
                        <a:rPr lang="en-GB" sz="1000" b="0" i="0" u="none" strike="noStrike" noProof="0">
                          <a:solidFill>
                            <a:srgbClr val="142A33"/>
                          </a:solidFill>
                          <a:effectLst/>
                          <a:latin typeface="Arial"/>
                        </a:rPr>
                        <a:t>The number above the line on a fraction. The top number. Represents how many parts are taken</a:t>
                      </a:r>
                      <a:endParaRPr lang="en-US" sz="1000">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542590312"/>
                  </a:ext>
                </a:extLst>
              </a:tr>
              <a:tr h="437686">
                <a:tc>
                  <a:txBody>
                    <a:bodyPr/>
                    <a:lstStyle/>
                    <a:p>
                      <a:pPr lvl="0" algn="ctr">
                        <a:buNone/>
                      </a:pPr>
                      <a:r>
                        <a:rPr lang="en-US" sz="1000" b="0" i="0" u="none" strike="noStrike" noProof="0">
                          <a:solidFill>
                            <a:srgbClr val="142A33"/>
                          </a:solidFill>
                          <a:effectLst/>
                          <a:latin typeface="Arial"/>
                        </a:rPr>
                        <a:t>Denominator:</a:t>
                      </a:r>
                      <a:endParaRPr lang="en-US" sz="1000">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buNone/>
                      </a:pPr>
                      <a:r>
                        <a:rPr lang="en-GB" sz="1000" b="0" i="0" u="none" strike="noStrike" noProof="0">
                          <a:solidFill>
                            <a:srgbClr val="142A33"/>
                          </a:solidFill>
                          <a:effectLst/>
                          <a:latin typeface="Arial"/>
                        </a:rPr>
                        <a:t>The number below the line on a fraction. The number represent the total number of parts</a:t>
                      </a:r>
                      <a:endParaRPr lang="en-US" sz="1000">
                        <a:latin typeface="Arial"/>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883472374"/>
                  </a:ext>
                </a:extLst>
              </a:tr>
            </a:tbl>
          </a:graphicData>
        </a:graphic>
      </p:graphicFrame>
    </p:spTree>
    <p:extLst>
      <p:ext uri="{BB962C8B-B14F-4D97-AF65-F5344CB8AC3E}">
        <p14:creationId xmlns:p14="http://schemas.microsoft.com/office/powerpoint/2010/main" val="153639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785088884"/>
              </p:ext>
            </p:extLst>
          </p:nvPr>
        </p:nvGraphicFramePr>
        <p:xfrm>
          <a:off x="129578" y="4412177"/>
          <a:ext cx="6605630" cy="343272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rgbClr val="142A33"/>
                          </a:solidFill>
                          <a:latin typeface="Calibri"/>
                        </a:rPr>
                        <a:t>YEAR 8 TOPIC 1 : Diet and digestive system</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25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KEY</a:t>
                      </a:r>
                      <a:r>
                        <a:rPr lang="en-GB" sz="1000" b="1" baseline="0">
                          <a:solidFill>
                            <a:srgbClr val="142A33"/>
                          </a:solidFill>
                          <a:latin typeface="Calibri"/>
                        </a:rPr>
                        <a:t> WORD</a:t>
                      </a:r>
                      <a:endParaRPr lang="en-GB" sz="1000" b="1">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279835">
                <a:tc>
                  <a:txBody>
                    <a:bodyPr/>
                    <a:lstStyle/>
                    <a:p>
                      <a:pPr marR="180340" algn="ctr">
                        <a:spcAft>
                          <a:spcPts val="600"/>
                        </a:spcAft>
                      </a:pPr>
                      <a:r>
                        <a:rPr lang="en-US" sz="1000" b="0">
                          <a:solidFill>
                            <a:srgbClr val="142A33"/>
                          </a:solidFill>
                          <a:effectLst/>
                          <a:latin typeface="Calibri"/>
                          <a:ea typeface="MS Mincho"/>
                          <a:cs typeface="Arial"/>
                        </a:rPr>
                        <a:t>Nutrients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Essential substance that your body needs to survive, provided by food.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16029">
                <a:tc>
                  <a:txBody>
                    <a:bodyPr/>
                    <a:lstStyle/>
                    <a:p>
                      <a:pPr marR="180340" algn="ctr">
                        <a:spcAft>
                          <a:spcPts val="600"/>
                        </a:spcAft>
                      </a:pPr>
                      <a:r>
                        <a:rPr lang="en-US" sz="1000" b="0">
                          <a:solidFill>
                            <a:srgbClr val="142A33"/>
                          </a:solidFill>
                          <a:effectLst/>
                          <a:latin typeface="Calibri"/>
                          <a:ea typeface="MS Mincho"/>
                          <a:cs typeface="Arial"/>
                        </a:rPr>
                        <a:t>Carbohydrates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Nutrient that provides energy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279835">
                <a:tc>
                  <a:txBody>
                    <a:bodyPr/>
                    <a:lstStyle/>
                    <a:p>
                      <a:pPr marR="180340" algn="ctr">
                        <a:spcAft>
                          <a:spcPts val="600"/>
                        </a:spcAft>
                      </a:pPr>
                      <a:r>
                        <a:rPr lang="en-US" sz="1000" b="0">
                          <a:solidFill>
                            <a:srgbClr val="142A33"/>
                          </a:solidFill>
                          <a:effectLst/>
                          <a:latin typeface="Calibri"/>
                          <a:ea typeface="MS Mincho"/>
                          <a:cs typeface="Arial"/>
                        </a:rPr>
                        <a:t>Protein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Nutrient used for growth and repair.</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279835">
                <a:tc>
                  <a:txBody>
                    <a:bodyPr/>
                    <a:lstStyle/>
                    <a:p>
                      <a:pPr marR="180340" algn="ctr">
                        <a:spcAft>
                          <a:spcPts val="600"/>
                        </a:spcAft>
                      </a:pPr>
                      <a:r>
                        <a:rPr lang="en-US" sz="1000" b="0">
                          <a:solidFill>
                            <a:srgbClr val="142A33"/>
                          </a:solidFill>
                          <a:effectLst/>
                          <a:latin typeface="Calibri"/>
                          <a:ea typeface="MS Mincho"/>
                          <a:cs typeface="Arial"/>
                        </a:rPr>
                        <a:t>Digestive system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Group of organs that work together to break down food.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16029">
                <a:tc>
                  <a:txBody>
                    <a:bodyPr/>
                    <a:lstStyle/>
                    <a:p>
                      <a:pPr marR="180340" algn="ctr">
                        <a:spcAft>
                          <a:spcPts val="600"/>
                        </a:spcAft>
                      </a:pPr>
                      <a:r>
                        <a:rPr lang="en-US" sz="1000" b="0" err="1">
                          <a:solidFill>
                            <a:srgbClr val="142A33"/>
                          </a:solidFill>
                          <a:effectLst/>
                          <a:latin typeface="Calibri"/>
                          <a:ea typeface="MS Mincho"/>
                          <a:cs typeface="Arial"/>
                        </a:rPr>
                        <a:t>Oesphagus</a:t>
                      </a:r>
                      <a:r>
                        <a:rPr lang="en-US" sz="1000" b="0">
                          <a:solidFill>
                            <a:srgbClr val="142A33"/>
                          </a:solidFill>
                          <a:effectLst/>
                          <a:latin typeface="Calibri"/>
                          <a:ea typeface="MS Mincho"/>
                          <a:cs typeface="Arial"/>
                        </a:rPr>
                        <a:t>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Tube that food travels down into the stomach.</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16029">
                <a:tc>
                  <a:txBody>
                    <a:bodyPr/>
                    <a:lstStyle/>
                    <a:p>
                      <a:pPr marR="180340" algn="ctr">
                        <a:spcAft>
                          <a:spcPts val="600"/>
                        </a:spcAft>
                      </a:pPr>
                      <a:r>
                        <a:rPr lang="en-US" sz="1000" b="0">
                          <a:solidFill>
                            <a:srgbClr val="142A33"/>
                          </a:solidFill>
                          <a:effectLst/>
                          <a:latin typeface="Calibri"/>
                          <a:ea typeface="MS Mincho"/>
                          <a:cs typeface="Arial"/>
                        </a:rPr>
                        <a:t>Small intestines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Organ where small digested soluble substances are absorbed into the bloodstream.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16029">
                <a:tc>
                  <a:txBody>
                    <a:bodyPr/>
                    <a:lstStyle/>
                    <a:p>
                      <a:pPr marR="180340" algn="ctr">
                        <a:spcAft>
                          <a:spcPts val="600"/>
                        </a:spcAft>
                      </a:pPr>
                      <a:r>
                        <a:rPr lang="en-US" sz="1000" b="0">
                          <a:solidFill>
                            <a:srgbClr val="142A33"/>
                          </a:solidFill>
                          <a:effectLst/>
                          <a:latin typeface="Calibri"/>
                          <a:ea typeface="MS Mincho"/>
                          <a:cs typeface="Arial"/>
                        </a:rPr>
                        <a:t>Stomach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Organ where food is churned with digestive juices and acids.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279835">
                <a:tc>
                  <a:txBody>
                    <a:bodyPr/>
                    <a:lstStyle/>
                    <a:p>
                      <a:pPr marR="180340" algn="ctr">
                        <a:spcAft>
                          <a:spcPts val="600"/>
                        </a:spcAft>
                      </a:pPr>
                      <a:r>
                        <a:rPr lang="en-US" sz="1000" b="0">
                          <a:solidFill>
                            <a:srgbClr val="142A33"/>
                          </a:solidFill>
                          <a:effectLst/>
                          <a:latin typeface="Calibri"/>
                          <a:ea typeface="MS Mincho"/>
                          <a:cs typeface="Arial"/>
                        </a:rPr>
                        <a:t>Deficiency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A lack of minerals, that causes poor growth</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279835">
                <a:tc>
                  <a:txBody>
                    <a:bodyPr/>
                    <a:lstStyle/>
                    <a:p>
                      <a:pPr marR="180340" algn="ctr">
                        <a:spcAft>
                          <a:spcPts val="600"/>
                        </a:spcAft>
                      </a:pPr>
                      <a:r>
                        <a:rPr lang="en-US" sz="1000" b="0">
                          <a:solidFill>
                            <a:srgbClr val="142A33"/>
                          </a:solidFill>
                          <a:effectLst/>
                          <a:latin typeface="Calibri"/>
                          <a:ea typeface="MS Mincho"/>
                          <a:cs typeface="Arial"/>
                        </a:rPr>
                        <a:t>Malnourishment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Eating the wrong amount or the wrong types of food.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16029">
                <a:tc>
                  <a:txBody>
                    <a:bodyPr/>
                    <a:lstStyle/>
                    <a:p>
                      <a:pPr marR="180340" algn="ctr">
                        <a:spcAft>
                          <a:spcPts val="600"/>
                        </a:spcAft>
                      </a:pPr>
                      <a:r>
                        <a:rPr lang="en-US" sz="1000" b="0">
                          <a:solidFill>
                            <a:srgbClr val="142A33"/>
                          </a:solidFill>
                          <a:effectLst/>
                          <a:latin typeface="Calibri"/>
                          <a:ea typeface="MS Mincho"/>
                          <a:cs typeface="Arial"/>
                        </a:rPr>
                        <a:t>Villi</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Tiny projections in the small intestine wall that increase the area of absorption.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732871"/>
            <a:ext cx="6605630" cy="2893100"/>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Arial"/>
              </a:rPr>
              <a:t>Assessment Information: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This term, Year 8 pupils are learning about Diet and digestive system.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They will be assessed through a multiple-choice quiz mid topic to consolidate their learning.</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After completing all of the lessons within the topic, they will then have a revision lesson followed by an end of topic test.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The end of topic assessment consists of:</a:t>
            </a:r>
          </a:p>
          <a:p>
            <a:pPr marL="415290" lvl="1" indent="-171450">
              <a:buFont typeface="Arial" panose="020B0604020202020204" pitchFamily="34" charset="0"/>
              <a:buChar char="•"/>
            </a:pPr>
            <a:r>
              <a:rPr lang="en-GB" sz="1000">
                <a:solidFill>
                  <a:srgbClr val="142A33"/>
                </a:solidFill>
                <a:latin typeface="Calibri"/>
                <a:ea typeface="Calibri"/>
                <a:cs typeface="Arial"/>
              </a:rPr>
              <a:t>10 marks retrieval (prior learning)</a:t>
            </a:r>
          </a:p>
          <a:p>
            <a:pPr marL="415290" lvl="1" indent="-171450">
              <a:buFont typeface="Arial" panose="020B0604020202020204" pitchFamily="34" charset="0"/>
              <a:buChar char="•"/>
            </a:pPr>
            <a:r>
              <a:rPr lang="en-GB" sz="1000">
                <a:solidFill>
                  <a:srgbClr val="142A33"/>
                </a:solidFill>
                <a:latin typeface="Calibri"/>
                <a:ea typeface="Calibri"/>
                <a:cs typeface="Arial"/>
              </a:rPr>
              <a:t>10 marks core knowledge </a:t>
            </a:r>
            <a:endParaRPr lang="en-GB" sz="1000">
              <a:solidFill>
                <a:srgbClr val="142A33"/>
              </a:solidFill>
              <a:latin typeface="Calibri"/>
              <a:ea typeface="Calibri"/>
              <a:cs typeface="Arial" panose="020B0604020202020204" pitchFamily="34" charset="0"/>
            </a:endParaRPr>
          </a:p>
          <a:p>
            <a:pPr marL="415290" lvl="1" indent="-171450">
              <a:buFont typeface="Arial" panose="020B0604020202020204" pitchFamily="34" charset="0"/>
              <a:buChar char="•"/>
            </a:pPr>
            <a:r>
              <a:rPr lang="en-GB" sz="1000">
                <a:solidFill>
                  <a:srgbClr val="142A33"/>
                </a:solidFill>
                <a:latin typeface="Calibri"/>
                <a:ea typeface="Calibri"/>
                <a:cs typeface="Arial"/>
              </a:rPr>
              <a:t>Around 20 marks of application (current learning)</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Students can prepare for their assessments by:</a:t>
            </a:r>
          </a:p>
          <a:p>
            <a:pPr marL="415290" lvl="1" indent="-171450">
              <a:buFont typeface="Arial" panose="020B0604020202020204" pitchFamily="34" charset="0"/>
              <a:buChar char="•"/>
            </a:pPr>
            <a:r>
              <a:rPr lang="en-GB" sz="1000">
                <a:solidFill>
                  <a:srgbClr val="142A33"/>
                </a:solidFill>
                <a:latin typeface="Calibri"/>
                <a:ea typeface="Calibri"/>
                <a:cs typeface="Arial"/>
              </a:rPr>
              <a:t> using the revision given to pupils a week prior to the exams</a:t>
            </a:r>
          </a:p>
          <a:p>
            <a:pPr marL="415290" lvl="1" indent="-171450">
              <a:buFont typeface="Arial" panose="020B0604020202020204" pitchFamily="34" charset="0"/>
              <a:buChar char="•"/>
            </a:pPr>
            <a:r>
              <a:rPr lang="en-GB" sz="1000">
                <a:solidFill>
                  <a:srgbClr val="142A33"/>
                </a:solidFill>
                <a:latin typeface="Calibri"/>
                <a:ea typeface="Calibri"/>
                <a:cs typeface="Arial"/>
              </a:rPr>
              <a:t> using and memorising the core knowledge for the relevant topic</a:t>
            </a:r>
          </a:p>
          <a:p>
            <a:pPr marL="415290" lvl="1" indent="-171450">
              <a:buFont typeface="Arial" panose="020B0604020202020204" pitchFamily="34" charset="0"/>
              <a:buChar char="•"/>
            </a:pPr>
            <a:r>
              <a:rPr lang="en-GB" sz="1000">
                <a:solidFill>
                  <a:srgbClr val="142A33"/>
                </a:solidFill>
                <a:latin typeface="Calibri"/>
                <a:ea typeface="Calibri"/>
                <a:cs typeface="Arial"/>
              </a:rPr>
              <a:t> SAM learning (homework)</a:t>
            </a:r>
          </a:p>
          <a:p>
            <a:pPr marL="415290" lvl="1" indent="-171450">
              <a:buFont typeface="Arial" panose="020B0604020202020204" pitchFamily="34" charset="0"/>
              <a:buChar char="•"/>
            </a:pPr>
            <a:endParaRPr lang="en-GB" sz="1200">
              <a:cs typeface="Arial" panose="020B0604020202020204"/>
            </a:endParaRPr>
          </a:p>
        </p:txBody>
      </p:sp>
      <p:sp>
        <p:nvSpPr>
          <p:cNvPr id="5" name="TextBox 4"/>
          <p:cNvSpPr txBox="1"/>
          <p:nvPr/>
        </p:nvSpPr>
        <p:spPr>
          <a:xfrm>
            <a:off x="0" y="198562"/>
            <a:ext cx="6858000" cy="395621"/>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KS3 Science – Biology</a:t>
            </a:r>
            <a:r>
              <a:rPr lang="en-GB" sz="1950" b="1"/>
              <a:t> </a:t>
            </a:r>
            <a:endParaRPr lang="en-GB" sz="1971" b="1"/>
          </a:p>
        </p:txBody>
      </p:sp>
    </p:spTree>
    <p:extLst>
      <p:ext uri="{BB962C8B-B14F-4D97-AF65-F5344CB8AC3E}">
        <p14:creationId xmlns:p14="http://schemas.microsoft.com/office/powerpoint/2010/main" val="4016160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803240440"/>
              </p:ext>
            </p:extLst>
          </p:nvPr>
        </p:nvGraphicFramePr>
        <p:xfrm>
          <a:off x="129578" y="4596409"/>
          <a:ext cx="6605630" cy="343272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rgbClr val="142A33"/>
                          </a:solidFill>
                          <a:latin typeface="Calibri"/>
                        </a:rPr>
                        <a:t>YEAR 8 TOPIC 1 : Earth and it’s atmosphere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25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KEY</a:t>
                      </a:r>
                      <a:r>
                        <a:rPr lang="en-GB" sz="1000" b="1" baseline="0">
                          <a:solidFill>
                            <a:srgbClr val="142A33"/>
                          </a:solidFill>
                          <a:latin typeface="Calibri"/>
                        </a:rPr>
                        <a:t> WORD</a:t>
                      </a:r>
                      <a:endParaRPr lang="en-GB" sz="1000" b="1">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279835">
                <a:tc>
                  <a:txBody>
                    <a:bodyPr/>
                    <a:lstStyle/>
                    <a:p>
                      <a:pPr marR="180340" algn="ctr">
                        <a:spcAft>
                          <a:spcPts val="600"/>
                        </a:spcAft>
                      </a:pPr>
                      <a:r>
                        <a:rPr lang="en-US" sz="1000" b="1">
                          <a:solidFill>
                            <a:srgbClr val="142A33"/>
                          </a:solidFill>
                          <a:effectLst/>
                          <a:latin typeface="Calibri"/>
                          <a:ea typeface="MS Mincho"/>
                          <a:cs typeface="Times New Roman"/>
                        </a:rPr>
                        <a:t>Weathering </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Weathering is a natural process that slowly breaks apart or changes rock.</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16029">
                <a:tc>
                  <a:txBody>
                    <a:bodyPr/>
                    <a:lstStyle/>
                    <a:p>
                      <a:pPr marR="180340" algn="ctr">
                        <a:spcAft>
                          <a:spcPts val="600"/>
                        </a:spcAft>
                      </a:pPr>
                      <a:r>
                        <a:rPr lang="en-US" sz="1000" b="1">
                          <a:solidFill>
                            <a:srgbClr val="142A33"/>
                          </a:solidFill>
                          <a:effectLst/>
                          <a:latin typeface="Calibri"/>
                          <a:ea typeface="MS Mincho"/>
                          <a:cs typeface="Times New Roman"/>
                        </a:rPr>
                        <a:t>Molten </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When an element or compound is melted, to achieve a liquid state, it is called molten.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279835">
                <a:tc>
                  <a:txBody>
                    <a:bodyPr/>
                    <a:lstStyle/>
                    <a:p>
                      <a:pPr marR="180340" algn="ctr">
                        <a:spcAft>
                          <a:spcPts val="600"/>
                        </a:spcAft>
                      </a:pPr>
                      <a:r>
                        <a:rPr lang="en-US" sz="1000" b="1">
                          <a:solidFill>
                            <a:srgbClr val="142A33"/>
                          </a:solidFill>
                          <a:effectLst/>
                          <a:latin typeface="Calibri"/>
                          <a:ea typeface="MS Mincho"/>
                          <a:cs typeface="Times New Roman"/>
                        </a:rPr>
                        <a:t>Extrusive (rocks)</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Rocks that form from magma at the surface.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279835">
                <a:tc>
                  <a:txBody>
                    <a:bodyPr/>
                    <a:lstStyle/>
                    <a:p>
                      <a:pPr marR="180340" algn="ctr">
                        <a:spcAft>
                          <a:spcPts val="600"/>
                        </a:spcAft>
                      </a:pPr>
                      <a:r>
                        <a:rPr lang="en-US" sz="1000" b="1">
                          <a:solidFill>
                            <a:srgbClr val="142A33"/>
                          </a:solidFill>
                          <a:effectLst/>
                          <a:latin typeface="Calibri"/>
                          <a:ea typeface="MS Mincho"/>
                          <a:cs typeface="Times New Roman"/>
                        </a:rPr>
                        <a:t>Intrusive (rocks)</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Rocks that form from magma trapped within the Earth.</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16029">
                <a:tc>
                  <a:txBody>
                    <a:bodyPr/>
                    <a:lstStyle/>
                    <a:p>
                      <a:pPr marR="180340" algn="ctr">
                        <a:spcAft>
                          <a:spcPts val="600"/>
                        </a:spcAft>
                      </a:pPr>
                      <a:r>
                        <a:rPr lang="en-US" sz="1000" b="1">
                          <a:solidFill>
                            <a:srgbClr val="142A33"/>
                          </a:solidFill>
                          <a:effectLst/>
                          <a:latin typeface="Calibri"/>
                          <a:ea typeface="MS Mincho"/>
                          <a:cs typeface="Times New Roman"/>
                        </a:rPr>
                        <a:t>Finite </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Having a limited nature or existence.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16029">
                <a:tc>
                  <a:txBody>
                    <a:bodyPr/>
                    <a:lstStyle/>
                    <a:p>
                      <a:pPr marR="180340" algn="ctr">
                        <a:spcAft>
                          <a:spcPts val="600"/>
                        </a:spcAft>
                      </a:pPr>
                      <a:r>
                        <a:rPr lang="en-US" sz="1000" b="1">
                          <a:solidFill>
                            <a:srgbClr val="142A33"/>
                          </a:solidFill>
                          <a:effectLst/>
                          <a:latin typeface="Calibri"/>
                          <a:ea typeface="MS Mincho"/>
                          <a:cs typeface="Times New Roman"/>
                        </a:rPr>
                        <a:t>Combustion </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process of burning something.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16029">
                <a:tc>
                  <a:txBody>
                    <a:bodyPr/>
                    <a:lstStyle/>
                    <a:p>
                      <a:pPr marR="180340" algn="ctr">
                        <a:spcAft>
                          <a:spcPts val="600"/>
                        </a:spcAft>
                      </a:pPr>
                      <a:r>
                        <a:rPr lang="en-US" sz="1000" b="1">
                          <a:solidFill>
                            <a:srgbClr val="142A33"/>
                          </a:solidFill>
                          <a:effectLst/>
                          <a:latin typeface="Calibri"/>
                          <a:ea typeface="MS Mincho"/>
                          <a:cs typeface="Times New Roman"/>
                        </a:rPr>
                        <a:t>Ore </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Natural rock or sediment that contains one or more valuable minerals.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279835">
                <a:tc>
                  <a:txBody>
                    <a:bodyPr/>
                    <a:lstStyle/>
                    <a:p>
                      <a:pPr marR="180340" algn="ctr">
                        <a:spcAft>
                          <a:spcPts val="600"/>
                        </a:spcAft>
                      </a:pPr>
                      <a:r>
                        <a:rPr lang="en-US" sz="1000" b="1">
                          <a:solidFill>
                            <a:srgbClr val="142A33"/>
                          </a:solidFill>
                          <a:effectLst/>
                          <a:latin typeface="Calibri"/>
                          <a:ea typeface="MS Mincho"/>
                          <a:cs typeface="Times New Roman"/>
                        </a:rPr>
                        <a:t>Atmosphere  </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Layers of gases surrounding a planet.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279835">
                <a:tc>
                  <a:txBody>
                    <a:bodyPr/>
                    <a:lstStyle/>
                    <a:p>
                      <a:pPr marR="180340" algn="ctr">
                        <a:spcAft>
                          <a:spcPts val="600"/>
                        </a:spcAft>
                      </a:pPr>
                      <a:r>
                        <a:rPr lang="en-US" sz="1000" b="1">
                          <a:solidFill>
                            <a:srgbClr val="142A33"/>
                          </a:solidFill>
                          <a:effectLst/>
                          <a:latin typeface="Calibri"/>
                          <a:ea typeface="MS Mincho"/>
                          <a:cs typeface="Times New Roman"/>
                        </a:rPr>
                        <a:t>Global warming </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A process that causes the Earth to become hotter.</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16029">
                <a:tc>
                  <a:txBody>
                    <a:bodyPr/>
                    <a:lstStyle/>
                    <a:p>
                      <a:pPr marR="180340" algn="ctr">
                        <a:spcAft>
                          <a:spcPts val="600"/>
                        </a:spcAft>
                      </a:pPr>
                      <a:r>
                        <a:rPr lang="en-US" sz="1000" b="1">
                          <a:solidFill>
                            <a:srgbClr val="142A33"/>
                          </a:solidFill>
                          <a:effectLst/>
                          <a:latin typeface="Calibri"/>
                          <a:ea typeface="MS Mincho"/>
                          <a:cs typeface="Times New Roman"/>
                        </a:rPr>
                        <a:t>Pollution </a:t>
                      </a:r>
                      <a:endParaRPr lang="en-GB" sz="1000" b="1">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introduction of harmful materials into the environment.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690356"/>
            <a:ext cx="6605630" cy="3046988"/>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Arial"/>
              </a:rPr>
              <a:t>Assessment Information: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This term, Year 8 pupils are learning about Earth and it’s atmosphere.</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They will be assessed through a multiple-choice quiz mid topic to consolidate their learning.</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After completing all of the lessons within the topic, they will then have a revision lesson followed by an end of topic test.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The end of topic assessment consists of:</a:t>
            </a:r>
          </a:p>
          <a:p>
            <a:pPr marL="415290" lvl="1" indent="-171450">
              <a:buFont typeface="Arial" panose="020B0604020202020204" pitchFamily="34" charset="0"/>
              <a:buChar char="•"/>
            </a:pPr>
            <a:r>
              <a:rPr lang="en-GB" sz="1000">
                <a:solidFill>
                  <a:srgbClr val="142A33"/>
                </a:solidFill>
                <a:latin typeface="Calibri"/>
                <a:ea typeface="Calibri"/>
                <a:cs typeface="Arial"/>
              </a:rPr>
              <a:t>10 marks retrieval (prior learning)</a:t>
            </a:r>
          </a:p>
          <a:p>
            <a:pPr marL="415290" lvl="1" indent="-171450">
              <a:buFont typeface="Arial" panose="020B0604020202020204" pitchFamily="34" charset="0"/>
              <a:buChar char="•"/>
            </a:pPr>
            <a:r>
              <a:rPr lang="en-GB" sz="1000">
                <a:solidFill>
                  <a:srgbClr val="142A33"/>
                </a:solidFill>
                <a:latin typeface="Calibri"/>
                <a:ea typeface="Calibri"/>
                <a:cs typeface="Arial"/>
              </a:rPr>
              <a:t>10 marks core knowledge </a:t>
            </a:r>
            <a:endParaRPr lang="en-GB" sz="1000">
              <a:solidFill>
                <a:srgbClr val="142A33"/>
              </a:solidFill>
              <a:latin typeface="Calibri"/>
              <a:ea typeface="Calibri"/>
              <a:cs typeface="Arial" panose="020B0604020202020204" pitchFamily="34" charset="0"/>
            </a:endParaRPr>
          </a:p>
          <a:p>
            <a:pPr marL="415290" lvl="1" indent="-171450">
              <a:buFont typeface="Arial" panose="020B0604020202020204" pitchFamily="34" charset="0"/>
              <a:buChar char="•"/>
            </a:pPr>
            <a:r>
              <a:rPr lang="en-GB" sz="1000">
                <a:solidFill>
                  <a:srgbClr val="142A33"/>
                </a:solidFill>
                <a:latin typeface="Calibri"/>
                <a:ea typeface="Calibri"/>
                <a:cs typeface="Arial"/>
              </a:rPr>
              <a:t>Around 20 marks of application (current learning)</a:t>
            </a:r>
          </a:p>
          <a:p>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Students can prepare for their assessments by:</a:t>
            </a:r>
          </a:p>
          <a:p>
            <a:pPr marL="415290" lvl="1" indent="-171450">
              <a:buFont typeface="Arial" panose="020B0604020202020204" pitchFamily="34" charset="0"/>
              <a:buChar char="•"/>
            </a:pPr>
            <a:r>
              <a:rPr lang="en-GB" sz="1000">
                <a:solidFill>
                  <a:srgbClr val="142A33"/>
                </a:solidFill>
                <a:latin typeface="Calibri"/>
                <a:ea typeface="Calibri"/>
                <a:cs typeface="Arial"/>
              </a:rPr>
              <a:t> using the revision given to pupils a week prior to the exams</a:t>
            </a:r>
          </a:p>
          <a:p>
            <a:pPr marL="415290" lvl="1" indent="-171450">
              <a:buFont typeface="Arial" panose="020B0604020202020204" pitchFamily="34" charset="0"/>
              <a:buChar char="•"/>
            </a:pPr>
            <a:r>
              <a:rPr lang="en-GB" sz="1000">
                <a:solidFill>
                  <a:srgbClr val="142A33"/>
                </a:solidFill>
                <a:latin typeface="Calibri"/>
                <a:ea typeface="Calibri"/>
                <a:cs typeface="Arial"/>
              </a:rPr>
              <a:t> using and memorising the core knowledge for the relevant topic</a:t>
            </a:r>
          </a:p>
          <a:p>
            <a:pPr marL="415290" lvl="1" indent="-171450">
              <a:buFont typeface="Arial" panose="020B0604020202020204" pitchFamily="34" charset="0"/>
              <a:buChar char="•"/>
            </a:pPr>
            <a:r>
              <a:rPr lang="en-GB" sz="1000">
                <a:solidFill>
                  <a:srgbClr val="142A33"/>
                </a:solidFill>
                <a:latin typeface="Calibri"/>
                <a:ea typeface="Calibri"/>
                <a:cs typeface="Arial"/>
              </a:rPr>
              <a:t> SAM learning (homework)</a:t>
            </a:r>
          </a:p>
          <a:p>
            <a:pPr marL="415290" lvl="1" indent="-171450">
              <a:buFont typeface="Arial" panose="020B0604020202020204" pitchFamily="34" charset="0"/>
              <a:buChar char="•"/>
            </a:pPr>
            <a:endParaRPr lang="en-GB" sz="1200">
              <a:cs typeface="Arial" panose="020B0604020202020204"/>
            </a:endParaRPr>
          </a:p>
        </p:txBody>
      </p:sp>
      <p:sp>
        <p:nvSpPr>
          <p:cNvPr id="5" name="TextBox 4"/>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KS3 Science – Chemistry </a:t>
            </a:r>
            <a:endParaRPr lang="en-GB" sz="1971" b="1">
              <a:solidFill>
                <a:srgbClr val="142A33"/>
              </a:solidFill>
              <a:latin typeface="Calibri"/>
              <a:ea typeface="Calibri"/>
              <a:cs typeface="Calibri"/>
            </a:endParaRPr>
          </a:p>
        </p:txBody>
      </p:sp>
    </p:spTree>
    <p:extLst>
      <p:ext uri="{BB962C8B-B14F-4D97-AF65-F5344CB8AC3E}">
        <p14:creationId xmlns:p14="http://schemas.microsoft.com/office/powerpoint/2010/main" val="3325080411"/>
      </p:ext>
    </p:extLst>
  </p:cSld>
  <p:clrMapOvr>
    <a:masterClrMapping/>
  </p:clrMapOvr>
</p:sld>
</file>

<file path=ppt/theme/theme1.xml><?xml version="1.0" encoding="utf-8"?>
<a:theme xmlns:a="http://schemas.openxmlformats.org/drawingml/2006/main" name="Office Theme">
  <a:themeElements>
    <a:clrScheme name="PKAT">
      <a:dk1>
        <a:srgbClr val="2A2C65"/>
      </a:dk1>
      <a:lt1>
        <a:srgbClr val="FFFFFF"/>
      </a:lt1>
      <a:dk2>
        <a:srgbClr val="44546A"/>
      </a:dk2>
      <a:lt2>
        <a:srgbClr val="E7E6E6"/>
      </a:lt2>
      <a:accent1>
        <a:srgbClr val="00592A"/>
      </a:accent1>
      <a:accent2>
        <a:srgbClr val="E1791D"/>
      </a:accent2>
      <a:accent3>
        <a:srgbClr val="A31A6D"/>
      </a:accent3>
      <a:accent4>
        <a:srgbClr val="C0162C"/>
      </a:accent4>
      <a:accent5>
        <a:srgbClr val="E1791D"/>
      </a:accent5>
      <a:accent6>
        <a:srgbClr val="70AD47"/>
      </a:accent6>
      <a:hlink>
        <a:srgbClr val="2A2B65"/>
      </a:hlink>
      <a:folHlink>
        <a:srgbClr val="A31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 Pupils, Parents and Visitors" id="{E76A054A-A0A8-4045-97AD-971116C46DE3}" vid="{D137112F-9E5D-4757-9DD1-5ADB193BE1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E6D389AE74CA48BAB789FD3B0EF217" ma:contentTypeVersion="16" ma:contentTypeDescription="Create a new document." ma:contentTypeScope="" ma:versionID="2b9209dc770627d82a86cd9544522ad1">
  <xsd:schema xmlns:xsd="http://www.w3.org/2001/XMLSchema" xmlns:xs="http://www.w3.org/2001/XMLSchema" xmlns:p="http://schemas.microsoft.com/office/2006/metadata/properties" xmlns:ns2="cf23988f-c488-42c3-82cd-5944801df941" xmlns:ns3="aa278816-03e4-4886-8c06-bbee340b154a" targetNamespace="http://schemas.microsoft.com/office/2006/metadata/properties" ma:root="true" ma:fieldsID="e07caf79529a4949acae1318ea4608a1" ns2:_="" ns3:_="">
    <xsd:import namespace="cf23988f-c488-42c3-82cd-5944801df941"/>
    <xsd:import namespace="aa278816-03e4-4886-8c06-bbee340b15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23988f-c488-42c3-82cd-5944801df9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51b7ed6-eb14-44a7-b4eb-66219415bb8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a278816-03e4-4886-8c06-bbee340b15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f768f7c-9ead-4887-a14a-401757815230}" ma:internalName="TaxCatchAll" ma:showField="CatchAllData" ma:web="aa278816-03e4-4886-8c06-bbee340b15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f23988f-c488-42c3-82cd-5944801df941">
      <Terms xmlns="http://schemas.microsoft.com/office/infopath/2007/PartnerControls"/>
    </lcf76f155ced4ddcb4097134ff3c332f>
    <TaxCatchAll xmlns="aa278816-03e4-4886-8c06-bbee340b154a" xsi:nil="true"/>
  </documentManagement>
</p:properties>
</file>

<file path=customXml/itemProps1.xml><?xml version="1.0" encoding="utf-8"?>
<ds:datastoreItem xmlns:ds="http://schemas.openxmlformats.org/officeDocument/2006/customXml" ds:itemID="{955426F0-862F-4E9B-A3B4-15963F4F7ACA}">
  <ds:schemaRefs>
    <ds:schemaRef ds:uri="aa278816-03e4-4886-8c06-bbee340b154a"/>
    <ds:schemaRef ds:uri="cf23988f-c488-42c3-82cd-5944801df9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2D7F81D-E11B-4FAC-BEDD-7BD5D47E0398}">
  <ds:schemaRefs>
    <ds:schemaRef ds:uri="http://schemas.microsoft.com/sharepoint/v3/contenttype/forms"/>
  </ds:schemaRefs>
</ds:datastoreItem>
</file>

<file path=customXml/itemProps3.xml><?xml version="1.0" encoding="utf-8"?>
<ds:datastoreItem xmlns:ds="http://schemas.openxmlformats.org/officeDocument/2006/customXml" ds:itemID="{892F18CE-0664-4747-9A36-DB6272ADADB8}">
  <ds:schemaRefs>
    <ds:schemaRef ds:uri="aa278816-03e4-4886-8c06-bbee340b154a"/>
    <ds:schemaRef ds:uri="cf23988f-c488-42c3-82cd-5944801df94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Year 7 - Vocabulary - Autumn 1</Template>
  <Application>Microsoft Office PowerPoint</Application>
  <PresentationFormat>A4 Paper (210x297 mm)</PresentationFormat>
  <Slides>27</Slides>
  <Notes>1</Notes>
  <HiddenSlides>0</HiddenSlide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Here’s a Bold Headline.</vt:lpstr>
      <vt:lpstr>Assessment and Core Vocabulary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a Bold Headline.</dc:title>
  <dc:creator>Tamanna Abdul-Karim</dc:creator>
  <cp:revision>59</cp:revision>
  <dcterms:created xsi:type="dcterms:W3CDTF">2024-05-15T13:59:03Z</dcterms:created>
  <dcterms:modified xsi:type="dcterms:W3CDTF">2025-07-22T07:40:49Z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0x010100FFE6D389AE74CA48BAB789FD3B0EF217</vt:lpwstr>
  </property>
</Properties>
</file>