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70" r:id="rId4"/>
  </p:sldMasterIdLst>
  <p:notesMasterIdLst>
    <p:notesMasterId r:id="rId32"/>
  </p:notesMasterIdLst>
  <p:sldIdLst>
    <p:sldId id="256" r:id="rId5"/>
    <p:sldId id="265" r:id="rId6"/>
    <p:sldId id="280" r:id="rId7"/>
    <p:sldId id="286" r:id="rId8"/>
    <p:sldId id="296" r:id="rId9"/>
    <p:sldId id="281" r:id="rId10"/>
    <p:sldId id="297" r:id="rId11"/>
    <p:sldId id="288" r:id="rId12"/>
    <p:sldId id="292" r:id="rId13"/>
    <p:sldId id="294" r:id="rId14"/>
    <p:sldId id="283" r:id="rId15"/>
    <p:sldId id="284" r:id="rId16"/>
    <p:sldId id="285" r:id="rId17"/>
    <p:sldId id="258" r:id="rId18"/>
    <p:sldId id="261" r:id="rId19"/>
    <p:sldId id="263" r:id="rId20"/>
    <p:sldId id="264" r:id="rId21"/>
    <p:sldId id="262" r:id="rId22"/>
    <p:sldId id="269" r:id="rId23"/>
    <p:sldId id="270" r:id="rId24"/>
    <p:sldId id="271" r:id="rId25"/>
    <p:sldId id="272" r:id="rId26"/>
    <p:sldId id="273" r:id="rId27"/>
    <p:sldId id="275" r:id="rId28"/>
    <p:sldId id="276" r:id="rId29"/>
    <p:sldId id="277" r:id="rId30"/>
    <p:sldId id="279" r:id="rId31"/>
  </p:sldIdLst>
  <p:sldSz cx="6858000" cy="9906000" type="A4"/>
  <p:notesSz cx="11309350" cy="20104100"/>
  <p:defaultTextStyle>
    <a:defPPr>
      <a:defRPr lang="en-US"/>
    </a:defPPr>
    <a:lvl1pPr marL="0" algn="l" defTabSz="243962" rtl="0" eaLnBrk="1" latinLnBrk="0" hangingPunct="1">
      <a:defRPr sz="960" kern="1200">
        <a:solidFill>
          <a:schemeClr val="tx1"/>
        </a:solidFill>
        <a:latin typeface="+mn-lt"/>
        <a:ea typeface="+mn-ea"/>
        <a:cs typeface="+mn-cs"/>
      </a:defRPr>
    </a:lvl1pPr>
    <a:lvl2pPr marL="243962" algn="l" defTabSz="243962" rtl="0" eaLnBrk="1" latinLnBrk="0" hangingPunct="1">
      <a:defRPr sz="960" kern="1200">
        <a:solidFill>
          <a:schemeClr val="tx1"/>
        </a:solidFill>
        <a:latin typeface="+mn-lt"/>
        <a:ea typeface="+mn-ea"/>
        <a:cs typeface="+mn-cs"/>
      </a:defRPr>
    </a:lvl2pPr>
    <a:lvl3pPr marL="487924" algn="l" defTabSz="243962" rtl="0" eaLnBrk="1" latinLnBrk="0" hangingPunct="1">
      <a:defRPr sz="960" kern="1200">
        <a:solidFill>
          <a:schemeClr val="tx1"/>
        </a:solidFill>
        <a:latin typeface="+mn-lt"/>
        <a:ea typeface="+mn-ea"/>
        <a:cs typeface="+mn-cs"/>
      </a:defRPr>
    </a:lvl3pPr>
    <a:lvl4pPr marL="731886" algn="l" defTabSz="243962" rtl="0" eaLnBrk="1" latinLnBrk="0" hangingPunct="1">
      <a:defRPr sz="960" kern="1200">
        <a:solidFill>
          <a:schemeClr val="tx1"/>
        </a:solidFill>
        <a:latin typeface="+mn-lt"/>
        <a:ea typeface="+mn-ea"/>
        <a:cs typeface="+mn-cs"/>
      </a:defRPr>
    </a:lvl4pPr>
    <a:lvl5pPr marL="975848" algn="l" defTabSz="243962" rtl="0" eaLnBrk="1" latinLnBrk="0" hangingPunct="1">
      <a:defRPr sz="960" kern="1200">
        <a:solidFill>
          <a:schemeClr val="tx1"/>
        </a:solidFill>
        <a:latin typeface="+mn-lt"/>
        <a:ea typeface="+mn-ea"/>
        <a:cs typeface="+mn-cs"/>
      </a:defRPr>
    </a:lvl5pPr>
    <a:lvl6pPr marL="1219810" algn="l" defTabSz="243962" rtl="0" eaLnBrk="1" latinLnBrk="0" hangingPunct="1">
      <a:defRPr sz="960" kern="1200">
        <a:solidFill>
          <a:schemeClr val="tx1"/>
        </a:solidFill>
        <a:latin typeface="+mn-lt"/>
        <a:ea typeface="+mn-ea"/>
        <a:cs typeface="+mn-cs"/>
      </a:defRPr>
    </a:lvl6pPr>
    <a:lvl7pPr marL="1463772" algn="l" defTabSz="243962" rtl="0" eaLnBrk="1" latinLnBrk="0" hangingPunct="1">
      <a:defRPr sz="960" kern="1200">
        <a:solidFill>
          <a:schemeClr val="tx1"/>
        </a:solidFill>
        <a:latin typeface="+mn-lt"/>
        <a:ea typeface="+mn-ea"/>
        <a:cs typeface="+mn-cs"/>
      </a:defRPr>
    </a:lvl7pPr>
    <a:lvl8pPr marL="1707733" algn="l" defTabSz="243962" rtl="0" eaLnBrk="1" latinLnBrk="0" hangingPunct="1">
      <a:defRPr sz="960" kern="1200">
        <a:solidFill>
          <a:schemeClr val="tx1"/>
        </a:solidFill>
        <a:latin typeface="+mn-lt"/>
        <a:ea typeface="+mn-ea"/>
        <a:cs typeface="+mn-cs"/>
      </a:defRPr>
    </a:lvl8pPr>
    <a:lvl9pPr marL="1951695" algn="l" defTabSz="243962" rtl="0" eaLnBrk="1" latinLnBrk="0" hangingPunct="1">
      <a:defRPr sz="9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23" userDrawn="1">
          <p15:clr>
            <a:srgbClr val="A4A3A4"/>
          </p15:clr>
        </p15:guide>
        <p15:guide id="2" pos="73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2A33"/>
    <a:srgbClr val="C12827"/>
    <a:srgbClr val="F6A02D"/>
    <a:srgbClr val="2A2C65"/>
    <a:srgbClr val="E17A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908935-315B-E09B-324B-D5F8106B46D5}" v="80" dt="2025-07-18T10:09:20.983"/>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523"/>
        <p:guide pos="737"/>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tonia Odunjo" userId="S::antonia.odunjo@hodgehill.bham.sch.uk::c93557da-84da-42ad-857a-210886543450" providerId="AD" clId="Web-{B6ADF649-99D3-9155-833B-5957B450702F}"/>
    <pc:docChg chg="modSld">
      <pc:chgData name="Antonia Odunjo" userId="S::antonia.odunjo@hodgehill.bham.sch.uk::c93557da-84da-42ad-857a-210886543450" providerId="AD" clId="Web-{B6ADF649-99D3-9155-833B-5957B450702F}" dt="2024-09-20T19:21:07.223" v="1" actId="1076"/>
      <pc:docMkLst>
        <pc:docMk/>
      </pc:docMkLst>
      <pc:sldChg chg="modSp">
        <pc:chgData name="Antonia Odunjo" userId="S::antonia.odunjo@hodgehill.bham.sch.uk::c93557da-84da-42ad-857a-210886543450" providerId="AD" clId="Web-{B6ADF649-99D3-9155-833B-5957B450702F}" dt="2024-09-20T19:21:07.223" v="1" actId="1076"/>
        <pc:sldMkLst>
          <pc:docMk/>
          <pc:sldMk cId="1163508846" sldId="286"/>
        </pc:sldMkLst>
      </pc:sldChg>
    </pc:docChg>
  </pc:docChgLst>
  <pc:docChgLst>
    <pc:chgData name="David Clift" userId="S::david.clift@hodgehill.bham.sch.uk::ddc08050-b2d6-47fc-9679-99865e82b9cc" providerId="AD" clId="Web-{28DC9F7E-D497-400B-C5F5-621B0378CCE5}"/>
    <pc:docChg chg="modSld">
      <pc:chgData name="David Clift" userId="S::david.clift@hodgehill.bham.sch.uk::ddc08050-b2d6-47fc-9679-99865e82b9cc" providerId="AD" clId="Web-{28DC9F7E-D497-400B-C5F5-621B0378CCE5}" dt="2024-07-11T07:40:38.791" v="44"/>
      <pc:docMkLst>
        <pc:docMk/>
      </pc:docMkLst>
      <pc:sldChg chg="modSp">
        <pc:chgData name="David Clift" userId="S::david.clift@hodgehill.bham.sch.uk::ddc08050-b2d6-47fc-9679-99865e82b9cc" providerId="AD" clId="Web-{28DC9F7E-D497-400B-C5F5-621B0378CCE5}" dt="2024-07-11T07:40:38.791" v="44"/>
        <pc:sldMkLst>
          <pc:docMk/>
          <pc:sldMk cId="1163508846" sldId="286"/>
        </pc:sldMkLst>
      </pc:sldChg>
    </pc:docChg>
  </pc:docChgLst>
  <pc:docChgLst>
    <pc:chgData name="Nasar Munir" userId="S::nasar.munir@hodgehill.bham.sch.uk::7eff2a49-bc16-4688-9512-ec9d0643c884" providerId="AD" clId="Web-{97DCD72C-0FF2-3272-F893-9716B525C796}"/>
    <pc:docChg chg="addSld modSld">
      <pc:chgData name="Nasar Munir" userId="S::nasar.munir@hodgehill.bham.sch.uk::7eff2a49-bc16-4688-9512-ec9d0643c884" providerId="AD" clId="Web-{97DCD72C-0FF2-3272-F893-9716B525C796}" dt="2024-06-12T08:31:33.232" v="258" actId="20577"/>
      <pc:docMkLst>
        <pc:docMk/>
      </pc:docMkLst>
      <pc:sldChg chg="modSp">
        <pc:chgData name="Nasar Munir" userId="S::nasar.munir@hodgehill.bham.sch.uk::7eff2a49-bc16-4688-9512-ec9d0643c884" providerId="AD" clId="Web-{97DCD72C-0FF2-3272-F893-9716B525C796}" dt="2024-06-12T08:31:27.966" v="254" actId="20577"/>
        <pc:sldMkLst>
          <pc:docMk/>
          <pc:sldMk cId="1943748027" sldId="281"/>
        </pc:sldMkLst>
      </pc:sldChg>
      <pc:sldChg chg="addSp delSp modSp add replId">
        <pc:chgData name="Nasar Munir" userId="S::nasar.munir@hodgehill.bham.sch.uk::7eff2a49-bc16-4688-9512-ec9d0643c884" providerId="AD" clId="Web-{97DCD72C-0FF2-3272-F893-9716B525C796}" dt="2024-06-12T08:31:33.232" v="258" actId="20577"/>
        <pc:sldMkLst>
          <pc:docMk/>
          <pc:sldMk cId="1187630505" sldId="297"/>
        </pc:sldMkLst>
      </pc:sldChg>
    </pc:docChg>
  </pc:docChgLst>
  <pc:docChgLst>
    <pc:chgData name="Guest User" userId="S::urn:spo:anon#c524b73d3b532d695bf738f4831e67aee0ac262944a8cfc9f498bf90f1ba9025::" providerId="AD" clId="Web-{10829BAE-147F-21EF-D9FD-A994E1106546}"/>
    <pc:docChg chg="modSld">
      <pc:chgData name="Guest User" userId="S::urn:spo:anon#c524b73d3b532d695bf738f4831e67aee0ac262944a8cfc9f498bf90f1ba9025::" providerId="AD" clId="Web-{10829BAE-147F-21EF-D9FD-A994E1106546}" dt="2024-06-25T10:21:58.210" v="121" actId="20577"/>
      <pc:docMkLst>
        <pc:docMk/>
      </pc:docMkLst>
      <pc:sldChg chg="modSp">
        <pc:chgData name="Guest User" userId="S::urn:spo:anon#c524b73d3b532d695bf738f4831e67aee0ac262944a8cfc9f498bf90f1ba9025::" providerId="AD" clId="Web-{10829BAE-147F-21EF-D9FD-A994E1106546}" dt="2024-06-25T10:21:58.210" v="121" actId="20577"/>
        <pc:sldMkLst>
          <pc:docMk/>
          <pc:sldMk cId="2151714593" sldId="263"/>
        </pc:sldMkLst>
      </pc:sldChg>
    </pc:docChg>
  </pc:docChgLst>
  <pc:docChgLst>
    <pc:chgData name="David Clift" userId="S::david.clift@hodgehill.bham.sch.uk::ddc08050-b2d6-47fc-9679-99865e82b9cc" providerId="AD" clId="Web-{05FCCD89-7699-530F-CDDB-E76D2A28718B}"/>
    <pc:docChg chg="modSld">
      <pc:chgData name="David Clift" userId="S::david.clift@hodgehill.bham.sch.uk::ddc08050-b2d6-47fc-9679-99865e82b9cc" providerId="AD" clId="Web-{05FCCD89-7699-530F-CDDB-E76D2A28718B}" dt="2024-07-11T07:18:45.270" v="67"/>
      <pc:docMkLst>
        <pc:docMk/>
      </pc:docMkLst>
      <pc:sldChg chg="modSp">
        <pc:chgData name="David Clift" userId="S::david.clift@hodgehill.bham.sch.uk::ddc08050-b2d6-47fc-9679-99865e82b9cc" providerId="AD" clId="Web-{05FCCD89-7699-530F-CDDB-E76D2A28718B}" dt="2024-07-11T07:12:01.410" v="28"/>
        <pc:sldMkLst>
          <pc:docMk/>
          <pc:sldMk cId="3581060368" sldId="280"/>
        </pc:sldMkLst>
      </pc:sldChg>
      <pc:sldChg chg="modSp">
        <pc:chgData name="David Clift" userId="S::david.clift@hodgehill.bham.sch.uk::ddc08050-b2d6-47fc-9679-99865e82b9cc" providerId="AD" clId="Web-{05FCCD89-7699-530F-CDDB-E76D2A28718B}" dt="2024-07-11T07:18:39.707" v="63"/>
        <pc:sldMkLst>
          <pc:docMk/>
          <pc:sldMk cId="3372037280" sldId="283"/>
        </pc:sldMkLst>
      </pc:sldChg>
      <pc:sldChg chg="modSp">
        <pc:chgData name="David Clift" userId="S::david.clift@hodgehill.bham.sch.uk::ddc08050-b2d6-47fc-9679-99865e82b9cc" providerId="AD" clId="Web-{05FCCD89-7699-530F-CDDB-E76D2A28718B}" dt="2024-07-11T07:18:45.270" v="67"/>
        <pc:sldMkLst>
          <pc:docMk/>
          <pc:sldMk cId="2497263217" sldId="284"/>
        </pc:sldMkLst>
      </pc:sldChg>
      <pc:sldChg chg="modSp">
        <pc:chgData name="David Clift" userId="S::david.clift@hodgehill.bham.sch.uk::ddc08050-b2d6-47fc-9679-99865e82b9cc" providerId="AD" clId="Web-{05FCCD89-7699-530F-CDDB-E76D2A28718B}" dt="2024-07-11T07:18:30.379" v="56"/>
        <pc:sldMkLst>
          <pc:docMk/>
          <pc:sldMk cId="3315953740" sldId="292"/>
        </pc:sldMkLst>
      </pc:sldChg>
      <pc:sldChg chg="modSp">
        <pc:chgData name="David Clift" userId="S::david.clift@hodgehill.bham.sch.uk::ddc08050-b2d6-47fc-9679-99865e82b9cc" providerId="AD" clId="Web-{05FCCD89-7699-530F-CDDB-E76D2A28718B}" dt="2024-07-11T07:18:08.784" v="41"/>
        <pc:sldMkLst>
          <pc:docMk/>
          <pc:sldMk cId="3703398093" sldId="296"/>
        </pc:sldMkLst>
      </pc:sldChg>
      <pc:sldChg chg="modSp">
        <pc:chgData name="David Clift" userId="S::david.clift@hodgehill.bham.sch.uk::ddc08050-b2d6-47fc-9679-99865e82b9cc" providerId="AD" clId="Web-{05FCCD89-7699-530F-CDDB-E76D2A28718B}" dt="2024-07-11T07:18:20.441" v="45"/>
        <pc:sldMkLst>
          <pc:docMk/>
          <pc:sldMk cId="1187630505" sldId="297"/>
        </pc:sldMkLst>
      </pc:sldChg>
    </pc:docChg>
  </pc:docChgLst>
  <pc:docChgLst>
    <pc:chgData name="David Clift" userId="S::david.clift@hodgehill.bham.sch.uk::ddc08050-b2d6-47fc-9679-99865e82b9cc" providerId="AD" clId="Web-{A2A09499-E7D2-DDD5-6DDA-368A3F449ADF}"/>
    <pc:docChg chg="modSld">
      <pc:chgData name="David Clift" userId="S::david.clift@hodgehill.bham.sch.uk::ddc08050-b2d6-47fc-9679-99865e82b9cc" providerId="AD" clId="Web-{A2A09499-E7D2-DDD5-6DDA-368A3F449ADF}" dt="2024-07-10T14:30:31.434" v="3440" actId="1076"/>
      <pc:docMkLst>
        <pc:docMk/>
      </pc:docMkLst>
      <pc:sldChg chg="modSp">
        <pc:chgData name="David Clift" userId="S::david.clift@hodgehill.bham.sch.uk::ddc08050-b2d6-47fc-9679-99865e82b9cc" providerId="AD" clId="Web-{A2A09499-E7D2-DDD5-6DDA-368A3F449ADF}" dt="2024-07-10T13:32:05.230" v="1694"/>
        <pc:sldMkLst>
          <pc:docMk/>
          <pc:sldMk cId="2878384196" sldId="258"/>
        </pc:sldMkLst>
      </pc:sldChg>
      <pc:sldChg chg="modSp">
        <pc:chgData name="David Clift" userId="S::david.clift@hodgehill.bham.sch.uk::ddc08050-b2d6-47fc-9679-99865e82b9cc" providerId="AD" clId="Web-{A2A09499-E7D2-DDD5-6DDA-368A3F449ADF}" dt="2024-07-10T13:32:53.138" v="1854"/>
        <pc:sldMkLst>
          <pc:docMk/>
          <pc:sldMk cId="1515294897" sldId="261"/>
        </pc:sldMkLst>
      </pc:sldChg>
      <pc:sldChg chg="modSp">
        <pc:chgData name="David Clift" userId="S::david.clift@hodgehill.bham.sch.uk::ddc08050-b2d6-47fc-9679-99865e82b9cc" providerId="AD" clId="Web-{A2A09499-E7D2-DDD5-6DDA-368A3F449ADF}" dt="2024-07-10T13:39:00.978" v="2304"/>
        <pc:sldMkLst>
          <pc:docMk/>
          <pc:sldMk cId="1683358771" sldId="262"/>
        </pc:sldMkLst>
      </pc:sldChg>
      <pc:sldChg chg="modSp">
        <pc:chgData name="David Clift" userId="S::david.clift@hodgehill.bham.sch.uk::ddc08050-b2d6-47fc-9679-99865e82b9cc" providerId="AD" clId="Web-{A2A09499-E7D2-DDD5-6DDA-368A3F449ADF}" dt="2024-07-10T13:33:50.655" v="1971"/>
        <pc:sldMkLst>
          <pc:docMk/>
          <pc:sldMk cId="2151714593" sldId="263"/>
        </pc:sldMkLst>
      </pc:sldChg>
      <pc:sldChg chg="modSp">
        <pc:chgData name="David Clift" userId="S::david.clift@hodgehill.bham.sch.uk::ddc08050-b2d6-47fc-9679-99865e82b9cc" providerId="AD" clId="Web-{A2A09499-E7D2-DDD5-6DDA-368A3F449ADF}" dt="2024-07-10T13:37:24.053" v="2130"/>
        <pc:sldMkLst>
          <pc:docMk/>
          <pc:sldMk cId="1592587535" sldId="264"/>
        </pc:sldMkLst>
      </pc:sldChg>
      <pc:sldChg chg="modSp">
        <pc:chgData name="David Clift" userId="S::david.clift@hodgehill.bham.sch.uk::ddc08050-b2d6-47fc-9679-99865e82b9cc" providerId="AD" clId="Web-{A2A09499-E7D2-DDD5-6DDA-368A3F449ADF}" dt="2024-07-10T12:52:44.827" v="595" actId="20577"/>
        <pc:sldMkLst>
          <pc:docMk/>
          <pc:sldMk cId="2774213529" sldId="265"/>
        </pc:sldMkLst>
      </pc:sldChg>
      <pc:sldChg chg="modSp">
        <pc:chgData name="David Clift" userId="S::david.clift@hodgehill.bham.sch.uk::ddc08050-b2d6-47fc-9679-99865e82b9cc" providerId="AD" clId="Web-{A2A09499-E7D2-DDD5-6DDA-368A3F449ADF}" dt="2024-07-10T14:20:19.958" v="2500"/>
        <pc:sldMkLst>
          <pc:docMk/>
          <pc:sldMk cId="1213922704" sldId="269"/>
        </pc:sldMkLst>
      </pc:sldChg>
      <pc:sldChg chg="modSp">
        <pc:chgData name="David Clift" userId="S::david.clift@hodgehill.bham.sch.uk::ddc08050-b2d6-47fc-9679-99865e82b9cc" providerId="AD" clId="Web-{A2A09499-E7D2-DDD5-6DDA-368A3F449ADF}" dt="2024-07-10T14:20:27.442" v="2505"/>
        <pc:sldMkLst>
          <pc:docMk/>
          <pc:sldMk cId="2806487706" sldId="270"/>
        </pc:sldMkLst>
      </pc:sldChg>
      <pc:sldChg chg="modSp">
        <pc:chgData name="David Clift" userId="S::david.clift@hodgehill.bham.sch.uk::ddc08050-b2d6-47fc-9679-99865e82b9cc" providerId="AD" clId="Web-{A2A09499-E7D2-DDD5-6DDA-368A3F449ADF}" dt="2024-07-10T14:23:11.656" v="2690"/>
        <pc:sldMkLst>
          <pc:docMk/>
          <pc:sldMk cId="1106358700" sldId="271"/>
        </pc:sldMkLst>
      </pc:sldChg>
      <pc:sldChg chg="modSp">
        <pc:chgData name="David Clift" userId="S::david.clift@hodgehill.bham.sch.uk::ddc08050-b2d6-47fc-9679-99865e82b9cc" providerId="AD" clId="Web-{A2A09499-E7D2-DDD5-6DDA-368A3F449ADF}" dt="2024-07-10T14:24:30.708" v="2855"/>
        <pc:sldMkLst>
          <pc:docMk/>
          <pc:sldMk cId="3819337177" sldId="272"/>
        </pc:sldMkLst>
      </pc:sldChg>
      <pc:sldChg chg="modSp">
        <pc:chgData name="David Clift" userId="S::david.clift@hodgehill.bham.sch.uk::ddc08050-b2d6-47fc-9679-99865e82b9cc" providerId="AD" clId="Web-{A2A09499-E7D2-DDD5-6DDA-368A3F449ADF}" dt="2024-07-10T14:25:35.290" v="2960"/>
        <pc:sldMkLst>
          <pc:docMk/>
          <pc:sldMk cId="3757624624" sldId="273"/>
        </pc:sldMkLst>
      </pc:sldChg>
      <pc:sldChg chg="modSp">
        <pc:chgData name="David Clift" userId="S::david.clift@hodgehill.bham.sch.uk::ddc08050-b2d6-47fc-9679-99865e82b9cc" providerId="AD" clId="Web-{A2A09499-E7D2-DDD5-6DDA-368A3F449ADF}" dt="2024-07-10T14:26:49.670" v="3067"/>
        <pc:sldMkLst>
          <pc:docMk/>
          <pc:sldMk cId="503219908" sldId="275"/>
        </pc:sldMkLst>
      </pc:sldChg>
      <pc:sldChg chg="modSp">
        <pc:chgData name="David Clift" userId="S::david.clift@hodgehill.bham.sch.uk::ddc08050-b2d6-47fc-9679-99865e82b9cc" providerId="AD" clId="Web-{A2A09499-E7D2-DDD5-6DDA-368A3F449ADF}" dt="2024-07-10T14:27:56.861" v="3175"/>
        <pc:sldMkLst>
          <pc:docMk/>
          <pc:sldMk cId="310221420" sldId="276"/>
        </pc:sldMkLst>
      </pc:sldChg>
      <pc:sldChg chg="modSp">
        <pc:chgData name="David Clift" userId="S::david.clift@hodgehill.bham.sch.uk::ddc08050-b2d6-47fc-9679-99865e82b9cc" providerId="AD" clId="Web-{A2A09499-E7D2-DDD5-6DDA-368A3F449ADF}" dt="2024-07-10T14:29:06.006" v="3293"/>
        <pc:sldMkLst>
          <pc:docMk/>
          <pc:sldMk cId="3418482457" sldId="277"/>
        </pc:sldMkLst>
      </pc:sldChg>
      <pc:sldChg chg="modSp">
        <pc:chgData name="David Clift" userId="S::david.clift@hodgehill.bham.sch.uk::ddc08050-b2d6-47fc-9679-99865e82b9cc" providerId="AD" clId="Web-{A2A09499-E7D2-DDD5-6DDA-368A3F449ADF}" dt="2024-07-10T14:30:31.434" v="3440" actId="1076"/>
        <pc:sldMkLst>
          <pc:docMk/>
          <pc:sldMk cId="2324491406" sldId="279"/>
        </pc:sldMkLst>
      </pc:sldChg>
      <pc:sldChg chg="addSp delSp modSp">
        <pc:chgData name="David Clift" userId="S::david.clift@hodgehill.bham.sch.uk::ddc08050-b2d6-47fc-9679-99865e82b9cc" providerId="AD" clId="Web-{A2A09499-E7D2-DDD5-6DDA-368A3F449ADF}" dt="2024-07-10T13:02:10.313" v="891"/>
        <pc:sldMkLst>
          <pc:docMk/>
          <pc:sldMk cId="3581060368" sldId="280"/>
        </pc:sldMkLst>
      </pc:sldChg>
      <pc:sldChg chg="modSp">
        <pc:chgData name="David Clift" userId="S::david.clift@hodgehill.bham.sch.uk::ddc08050-b2d6-47fc-9679-99865e82b9cc" providerId="AD" clId="Web-{A2A09499-E7D2-DDD5-6DDA-368A3F449ADF}" dt="2024-07-10T14:21:14.649" v="2556"/>
        <pc:sldMkLst>
          <pc:docMk/>
          <pc:sldMk cId="1943748027" sldId="281"/>
        </pc:sldMkLst>
      </pc:sldChg>
      <pc:sldChg chg="modSp">
        <pc:chgData name="David Clift" userId="S::david.clift@hodgehill.bham.sch.uk::ddc08050-b2d6-47fc-9679-99865e82b9cc" providerId="AD" clId="Web-{A2A09499-E7D2-DDD5-6DDA-368A3F449ADF}" dt="2024-07-10T13:15:41.261" v="1390"/>
        <pc:sldMkLst>
          <pc:docMk/>
          <pc:sldMk cId="3372037280" sldId="283"/>
        </pc:sldMkLst>
      </pc:sldChg>
      <pc:sldChg chg="modSp">
        <pc:chgData name="David Clift" userId="S::david.clift@hodgehill.bham.sch.uk::ddc08050-b2d6-47fc-9679-99865e82b9cc" providerId="AD" clId="Web-{A2A09499-E7D2-DDD5-6DDA-368A3F449ADF}" dt="2024-07-10T13:25:36.780" v="1457"/>
        <pc:sldMkLst>
          <pc:docMk/>
          <pc:sldMk cId="2497263217" sldId="284"/>
        </pc:sldMkLst>
      </pc:sldChg>
      <pc:sldChg chg="modSp">
        <pc:chgData name="David Clift" userId="S::david.clift@hodgehill.bham.sch.uk::ddc08050-b2d6-47fc-9679-99865e82b9cc" providerId="AD" clId="Web-{A2A09499-E7D2-DDD5-6DDA-368A3F449ADF}" dt="2024-07-10T14:20:50.100" v="2516"/>
        <pc:sldMkLst>
          <pc:docMk/>
          <pc:sldMk cId="1464589422" sldId="285"/>
        </pc:sldMkLst>
      </pc:sldChg>
      <pc:sldChg chg="modSp">
        <pc:chgData name="David Clift" userId="S::david.clift@hodgehill.bham.sch.uk::ddc08050-b2d6-47fc-9679-99865e82b9cc" providerId="AD" clId="Web-{A2A09499-E7D2-DDD5-6DDA-368A3F449ADF}" dt="2024-07-10T14:21:20.868" v="2573"/>
        <pc:sldMkLst>
          <pc:docMk/>
          <pc:sldMk cId="1163508846" sldId="286"/>
        </pc:sldMkLst>
      </pc:sldChg>
      <pc:sldChg chg="modSp">
        <pc:chgData name="David Clift" userId="S::david.clift@hodgehill.bham.sch.uk::ddc08050-b2d6-47fc-9679-99865e82b9cc" providerId="AD" clId="Web-{A2A09499-E7D2-DDD5-6DDA-368A3F449ADF}" dt="2024-07-10T14:21:07.742" v="2551"/>
        <pc:sldMkLst>
          <pc:docMk/>
          <pc:sldMk cId="3310666165" sldId="288"/>
        </pc:sldMkLst>
      </pc:sldChg>
      <pc:sldChg chg="modSp">
        <pc:chgData name="David Clift" userId="S::david.clift@hodgehill.bham.sch.uk::ddc08050-b2d6-47fc-9679-99865e82b9cc" providerId="AD" clId="Web-{A2A09499-E7D2-DDD5-6DDA-368A3F449ADF}" dt="2024-07-10T13:13:17.585" v="1231"/>
        <pc:sldMkLst>
          <pc:docMk/>
          <pc:sldMk cId="3315953740" sldId="292"/>
        </pc:sldMkLst>
      </pc:sldChg>
      <pc:sldChg chg="modSp">
        <pc:chgData name="David Clift" userId="S::david.clift@hodgehill.bham.sch.uk::ddc08050-b2d6-47fc-9679-99865e82b9cc" providerId="AD" clId="Web-{A2A09499-E7D2-DDD5-6DDA-368A3F449ADF}" dt="2024-07-10T14:20:59.038" v="2537"/>
        <pc:sldMkLst>
          <pc:docMk/>
          <pc:sldMk cId="2334202146" sldId="294"/>
        </pc:sldMkLst>
      </pc:sldChg>
      <pc:sldChg chg="modSp">
        <pc:chgData name="David Clift" userId="S::david.clift@hodgehill.bham.sch.uk::ddc08050-b2d6-47fc-9679-99865e82b9cc" providerId="AD" clId="Web-{A2A09499-E7D2-DDD5-6DDA-368A3F449ADF}" dt="2024-07-10T13:04:17.520" v="989"/>
        <pc:sldMkLst>
          <pc:docMk/>
          <pc:sldMk cId="3703398093" sldId="296"/>
        </pc:sldMkLst>
      </pc:sldChg>
      <pc:sldChg chg="modSp">
        <pc:chgData name="David Clift" userId="S::david.clift@hodgehill.bham.sch.uk::ddc08050-b2d6-47fc-9679-99865e82b9cc" providerId="AD" clId="Web-{A2A09499-E7D2-DDD5-6DDA-368A3F449ADF}" dt="2024-07-10T13:09:54.578" v="1021"/>
        <pc:sldMkLst>
          <pc:docMk/>
          <pc:sldMk cId="1187630505" sldId="297"/>
        </pc:sldMkLst>
      </pc:sldChg>
    </pc:docChg>
  </pc:docChgLst>
  <pc:docChgLst>
    <pc:chgData name="Sarah Edgley" userId="S::sarah.edgley@hodgehill.bham.sch.uk::6c501d35-9b0c-4c2e-8f66-dbf6d8ccd493" providerId="AD" clId="Web-{4462EE11-A816-EEC0-EBEC-20A00161387F}"/>
    <pc:docChg chg="modSld">
      <pc:chgData name="Sarah Edgley" userId="S::sarah.edgley@hodgehill.bham.sch.uk::6c501d35-9b0c-4c2e-8f66-dbf6d8ccd493" providerId="AD" clId="Web-{4462EE11-A816-EEC0-EBEC-20A00161387F}" dt="2024-06-11T12:18:35.090" v="10" actId="20577"/>
      <pc:docMkLst>
        <pc:docMk/>
      </pc:docMkLst>
      <pc:sldChg chg="modSp">
        <pc:chgData name="Sarah Edgley" userId="S::sarah.edgley@hodgehill.bham.sch.uk::6c501d35-9b0c-4c2e-8f66-dbf6d8ccd493" providerId="AD" clId="Web-{4462EE11-A816-EEC0-EBEC-20A00161387F}" dt="2024-06-11T12:18:35.090" v="10" actId="20577"/>
        <pc:sldMkLst>
          <pc:docMk/>
          <pc:sldMk cId="3819337177" sldId="272"/>
        </pc:sldMkLst>
      </pc:sldChg>
    </pc:docChg>
  </pc:docChgLst>
  <pc:docChgLst>
    <pc:chgData name="Djafar Sadi" userId="S::djafar.sadi@hodgehill.bham.sch.uk::a60b0729-b6ae-494f-bd93-1f3269fcac2f" providerId="AD" clId="Web-{2984C25E-4C4E-1203-E831-92E954DBB30D}"/>
    <pc:docChg chg="modSld">
      <pc:chgData name="Djafar Sadi" userId="S::djafar.sadi@hodgehill.bham.sch.uk::a60b0729-b6ae-494f-bd93-1f3269fcac2f" providerId="AD" clId="Web-{2984C25E-4C4E-1203-E831-92E954DBB30D}" dt="2024-06-11T19:12:53.090" v="12" actId="20577"/>
      <pc:docMkLst>
        <pc:docMk/>
      </pc:docMkLst>
      <pc:sldChg chg="modSp">
        <pc:chgData name="Djafar Sadi" userId="S::djafar.sadi@hodgehill.bham.sch.uk::a60b0729-b6ae-494f-bd93-1f3269fcac2f" providerId="AD" clId="Web-{2984C25E-4C4E-1203-E831-92E954DBB30D}" dt="2024-06-11T19:12:53.090" v="12" actId="20577"/>
        <pc:sldMkLst>
          <pc:docMk/>
          <pc:sldMk cId="2324491406" sldId="279"/>
        </pc:sldMkLst>
      </pc:sldChg>
    </pc:docChg>
  </pc:docChgLst>
  <pc:docChgLst>
    <pc:chgData name="Kamran Iqbal" userId="S::kamran.iqbal@hodgehill.bham.sch.uk::6c812ac0-359e-4b8a-81bb-a9375185387a" providerId="AD" clId="Web-{D6B44781-AC79-96C3-7189-9C6AF93129AA}"/>
    <pc:docChg chg="modSld">
      <pc:chgData name="Kamran Iqbal" userId="S::kamran.iqbal@hodgehill.bham.sch.uk::6c812ac0-359e-4b8a-81bb-a9375185387a" providerId="AD" clId="Web-{D6B44781-AC79-96C3-7189-9C6AF93129AA}" dt="2024-06-24T09:28:08.246" v="36" actId="20577"/>
      <pc:docMkLst>
        <pc:docMk/>
      </pc:docMkLst>
      <pc:sldChg chg="modSp">
        <pc:chgData name="Kamran Iqbal" userId="S::kamran.iqbal@hodgehill.bham.sch.uk::6c812ac0-359e-4b8a-81bb-a9375185387a" providerId="AD" clId="Web-{D6B44781-AC79-96C3-7189-9C6AF93129AA}" dt="2024-06-24T09:28:08.246" v="36" actId="20577"/>
        <pc:sldMkLst>
          <pc:docMk/>
          <pc:sldMk cId="1943748027" sldId="281"/>
        </pc:sldMkLst>
      </pc:sldChg>
    </pc:docChg>
  </pc:docChgLst>
  <pc:docChgLst>
    <pc:chgData name="David Clift" userId="S::david.clift@hodgehill.bham.sch.uk::ddc08050-b2d6-47fc-9679-99865e82b9cc" providerId="AD" clId="Web-{D2B2D9D3-954C-8F91-3BAB-3AF1092B2A61}"/>
    <pc:docChg chg="modSld">
      <pc:chgData name="David Clift" userId="S::david.clift@hodgehill.bham.sch.uk::ddc08050-b2d6-47fc-9679-99865e82b9cc" providerId="AD" clId="Web-{D2B2D9D3-954C-8F91-3BAB-3AF1092B2A61}" dt="2024-07-10T14:57:24.641" v="10" actId="20577"/>
      <pc:docMkLst>
        <pc:docMk/>
      </pc:docMkLst>
      <pc:sldChg chg="modSp">
        <pc:chgData name="David Clift" userId="S::david.clift@hodgehill.bham.sch.uk::ddc08050-b2d6-47fc-9679-99865e82b9cc" providerId="AD" clId="Web-{D2B2D9D3-954C-8F91-3BAB-3AF1092B2A61}" dt="2024-07-10T14:57:24.641" v="10" actId="20577"/>
        <pc:sldMkLst>
          <pc:docMk/>
          <pc:sldMk cId="0" sldId="256"/>
        </pc:sldMkLst>
      </pc:sldChg>
      <pc:sldChg chg="modSp">
        <pc:chgData name="David Clift" userId="S::david.clift@hodgehill.bham.sch.uk::ddc08050-b2d6-47fc-9679-99865e82b9cc" providerId="AD" clId="Web-{D2B2D9D3-954C-8F91-3BAB-3AF1092B2A61}" dt="2024-07-10T14:55:17.497" v="2" actId="20577"/>
        <pc:sldMkLst>
          <pc:docMk/>
          <pc:sldMk cId="2774213529" sldId="265"/>
        </pc:sldMkLst>
      </pc:sldChg>
      <pc:sldChg chg="modSp">
        <pc:chgData name="David Clift" userId="S::david.clift@hodgehill.bham.sch.uk::ddc08050-b2d6-47fc-9679-99865e82b9cc" providerId="AD" clId="Web-{D2B2D9D3-954C-8F91-3BAB-3AF1092B2A61}" dt="2024-07-10T14:56:21.390" v="8" actId="20577"/>
        <pc:sldMkLst>
          <pc:docMk/>
          <pc:sldMk cId="2324491406" sldId="279"/>
        </pc:sldMkLst>
      </pc:sldChg>
    </pc:docChg>
  </pc:docChgLst>
  <pc:docChgLst>
    <pc:chgData name="Karan Mohindru" userId="S::karan.mohindru@hodgehill.bham.sch.uk::7255a9dd-3aa4-43ad-9e8a-774dccf486d8" providerId="AD" clId="Web-{99442286-6991-E28D-EBB2-AAE1D37E3989}"/>
    <pc:docChg chg="modSld">
      <pc:chgData name="Karan Mohindru" userId="S::karan.mohindru@hodgehill.bham.sch.uk::7255a9dd-3aa4-43ad-9e8a-774dccf486d8" providerId="AD" clId="Web-{99442286-6991-E28D-EBB2-AAE1D37E3989}" dt="2024-10-07T11:55:30.178" v="64" actId="20577"/>
      <pc:docMkLst>
        <pc:docMk/>
      </pc:docMkLst>
      <pc:sldChg chg="modSp">
        <pc:chgData name="Karan Mohindru" userId="S::karan.mohindru@hodgehill.bham.sch.uk::7255a9dd-3aa4-43ad-9e8a-774dccf486d8" providerId="AD" clId="Web-{99442286-6991-E28D-EBB2-AAE1D37E3989}" dt="2024-10-07T11:51:14.722" v="43"/>
        <pc:sldMkLst>
          <pc:docMk/>
          <pc:sldMk cId="2878384196" sldId="258"/>
        </pc:sldMkLst>
      </pc:sldChg>
      <pc:sldChg chg="modSp">
        <pc:chgData name="Karan Mohindru" userId="S::karan.mohindru@hodgehill.bham.sch.uk::7255a9dd-3aa4-43ad-9e8a-774dccf486d8" providerId="AD" clId="Web-{99442286-6991-E28D-EBB2-AAE1D37E3989}" dt="2024-10-07T11:51:51.271" v="44"/>
        <pc:sldMkLst>
          <pc:docMk/>
          <pc:sldMk cId="1515294897" sldId="261"/>
        </pc:sldMkLst>
      </pc:sldChg>
      <pc:sldChg chg="modSp">
        <pc:chgData name="Karan Mohindru" userId="S::karan.mohindru@hodgehill.bham.sch.uk::7255a9dd-3aa4-43ad-9e8a-774dccf486d8" providerId="AD" clId="Web-{99442286-6991-E28D-EBB2-AAE1D37E3989}" dt="2024-10-07T11:52:16.742" v="48" actId="20577"/>
        <pc:sldMkLst>
          <pc:docMk/>
          <pc:sldMk cId="1683358771" sldId="262"/>
        </pc:sldMkLst>
      </pc:sldChg>
      <pc:sldChg chg="modSp">
        <pc:chgData name="Karan Mohindru" userId="S::karan.mohindru@hodgehill.bham.sch.uk::7255a9dd-3aa4-43ad-9e8a-774dccf486d8" providerId="AD" clId="Web-{99442286-6991-E28D-EBB2-AAE1D37E3989}" dt="2024-10-07T11:52:01.944" v="46"/>
        <pc:sldMkLst>
          <pc:docMk/>
          <pc:sldMk cId="2151714593" sldId="263"/>
        </pc:sldMkLst>
      </pc:sldChg>
      <pc:sldChg chg="modSp">
        <pc:chgData name="Karan Mohindru" userId="S::karan.mohindru@hodgehill.bham.sch.uk::7255a9dd-3aa4-43ad-9e8a-774dccf486d8" providerId="AD" clId="Web-{99442286-6991-E28D-EBB2-AAE1D37E3989}" dt="2024-10-07T11:52:12.445" v="47"/>
        <pc:sldMkLst>
          <pc:docMk/>
          <pc:sldMk cId="1592587535" sldId="264"/>
        </pc:sldMkLst>
      </pc:sldChg>
      <pc:sldChg chg="modSp">
        <pc:chgData name="Karan Mohindru" userId="S::karan.mohindru@hodgehill.bham.sch.uk::7255a9dd-3aa4-43ad-9e8a-774dccf486d8" providerId="AD" clId="Web-{99442286-6991-E28D-EBB2-AAE1D37E3989}" dt="2024-10-07T11:52:32.540" v="49"/>
        <pc:sldMkLst>
          <pc:docMk/>
          <pc:sldMk cId="1106358700" sldId="271"/>
        </pc:sldMkLst>
      </pc:sldChg>
      <pc:sldChg chg="modSp">
        <pc:chgData name="Karan Mohindru" userId="S::karan.mohindru@hodgehill.bham.sch.uk::7255a9dd-3aa4-43ad-9e8a-774dccf486d8" providerId="AD" clId="Web-{99442286-6991-E28D-EBB2-AAE1D37E3989}" dt="2024-10-07T11:52:37.915" v="50"/>
        <pc:sldMkLst>
          <pc:docMk/>
          <pc:sldMk cId="3819337177" sldId="272"/>
        </pc:sldMkLst>
      </pc:sldChg>
      <pc:sldChg chg="modSp">
        <pc:chgData name="Karan Mohindru" userId="S::karan.mohindru@hodgehill.bham.sch.uk::7255a9dd-3aa4-43ad-9e8a-774dccf486d8" providerId="AD" clId="Web-{99442286-6991-E28D-EBB2-AAE1D37E3989}" dt="2024-10-07T11:52:49.197" v="51"/>
        <pc:sldMkLst>
          <pc:docMk/>
          <pc:sldMk cId="3757624624" sldId="273"/>
        </pc:sldMkLst>
      </pc:sldChg>
      <pc:sldChg chg="modSp">
        <pc:chgData name="Karan Mohindru" userId="S::karan.mohindru@hodgehill.bham.sch.uk::7255a9dd-3aa4-43ad-9e8a-774dccf486d8" providerId="AD" clId="Web-{99442286-6991-E28D-EBB2-AAE1D37E3989}" dt="2024-10-07T11:54:45.971" v="58"/>
        <pc:sldMkLst>
          <pc:docMk/>
          <pc:sldMk cId="503219908" sldId="275"/>
        </pc:sldMkLst>
      </pc:sldChg>
      <pc:sldChg chg="modSp">
        <pc:chgData name="Karan Mohindru" userId="S::karan.mohindru@hodgehill.bham.sch.uk::7255a9dd-3aa4-43ad-9e8a-774dccf486d8" providerId="AD" clId="Web-{99442286-6991-E28D-EBB2-AAE1D37E3989}" dt="2024-10-07T11:53:06.089" v="53"/>
        <pc:sldMkLst>
          <pc:docMk/>
          <pc:sldMk cId="310221420" sldId="276"/>
        </pc:sldMkLst>
      </pc:sldChg>
      <pc:sldChg chg="modSp">
        <pc:chgData name="Karan Mohindru" userId="S::karan.mohindru@hodgehill.bham.sch.uk::7255a9dd-3aa4-43ad-9e8a-774dccf486d8" providerId="AD" clId="Web-{99442286-6991-E28D-EBB2-AAE1D37E3989}" dt="2024-10-07T11:53:13.590" v="54"/>
        <pc:sldMkLst>
          <pc:docMk/>
          <pc:sldMk cId="3418482457" sldId="277"/>
        </pc:sldMkLst>
      </pc:sldChg>
      <pc:sldChg chg="modSp">
        <pc:chgData name="Karan Mohindru" userId="S::karan.mohindru@hodgehill.bham.sch.uk::7255a9dd-3aa4-43ad-9e8a-774dccf486d8" providerId="AD" clId="Web-{99442286-6991-E28D-EBB2-AAE1D37E3989}" dt="2024-10-07T11:55:30.178" v="64" actId="20577"/>
        <pc:sldMkLst>
          <pc:docMk/>
          <pc:sldMk cId="2324491406" sldId="279"/>
        </pc:sldMkLst>
      </pc:sldChg>
      <pc:sldChg chg="modSp">
        <pc:chgData name="Karan Mohindru" userId="S::karan.mohindru@hodgehill.bham.sch.uk::7255a9dd-3aa4-43ad-9e8a-774dccf486d8" providerId="AD" clId="Web-{99442286-6991-E28D-EBB2-AAE1D37E3989}" dt="2024-10-07T11:48:20.631" v="30"/>
        <pc:sldMkLst>
          <pc:docMk/>
          <pc:sldMk cId="1943748027" sldId="281"/>
        </pc:sldMkLst>
      </pc:sldChg>
      <pc:sldChg chg="modSp">
        <pc:chgData name="Karan Mohindru" userId="S::karan.mohindru@hodgehill.bham.sch.uk::7255a9dd-3aa4-43ad-9e8a-774dccf486d8" providerId="AD" clId="Web-{99442286-6991-E28D-EBB2-AAE1D37E3989}" dt="2024-10-07T11:50:36.766" v="39"/>
        <pc:sldMkLst>
          <pc:docMk/>
          <pc:sldMk cId="3372037280" sldId="283"/>
        </pc:sldMkLst>
      </pc:sldChg>
      <pc:sldChg chg="modSp">
        <pc:chgData name="Karan Mohindru" userId="S::karan.mohindru@hodgehill.bham.sch.uk::7255a9dd-3aa4-43ad-9e8a-774dccf486d8" providerId="AD" clId="Web-{99442286-6991-E28D-EBB2-AAE1D37E3989}" dt="2024-10-07T11:53:36.513" v="56"/>
        <pc:sldMkLst>
          <pc:docMk/>
          <pc:sldMk cId="2497263217" sldId="284"/>
        </pc:sldMkLst>
      </pc:sldChg>
      <pc:sldChg chg="modSp">
        <pc:chgData name="Karan Mohindru" userId="S::karan.mohindru@hodgehill.bham.sch.uk::7255a9dd-3aa4-43ad-9e8a-774dccf486d8" providerId="AD" clId="Web-{99442286-6991-E28D-EBB2-AAE1D37E3989}" dt="2024-10-07T11:50:58.220" v="42"/>
        <pc:sldMkLst>
          <pc:docMk/>
          <pc:sldMk cId="1464589422" sldId="285"/>
        </pc:sldMkLst>
      </pc:sldChg>
      <pc:sldChg chg="modSp">
        <pc:chgData name="Karan Mohindru" userId="S::karan.mohindru@hodgehill.bham.sch.uk::7255a9dd-3aa4-43ad-9e8a-774dccf486d8" providerId="AD" clId="Web-{99442286-6991-E28D-EBB2-AAE1D37E3989}" dt="2024-10-07T11:46:26.466" v="2"/>
        <pc:sldMkLst>
          <pc:docMk/>
          <pc:sldMk cId="1163508846" sldId="286"/>
        </pc:sldMkLst>
      </pc:sldChg>
      <pc:sldChg chg="modSp">
        <pc:chgData name="Karan Mohindru" userId="S::karan.mohindru@hodgehill.bham.sch.uk::7255a9dd-3aa4-43ad-9e8a-774dccf486d8" providerId="AD" clId="Web-{99442286-6991-E28D-EBB2-AAE1D37E3989}" dt="2024-10-07T11:50:08.498" v="36"/>
        <pc:sldMkLst>
          <pc:docMk/>
          <pc:sldMk cId="3310666165" sldId="288"/>
        </pc:sldMkLst>
      </pc:sldChg>
      <pc:sldChg chg="modSp">
        <pc:chgData name="Karan Mohindru" userId="S::karan.mohindru@hodgehill.bham.sch.uk::7255a9dd-3aa4-43ad-9e8a-774dccf486d8" providerId="AD" clId="Web-{99442286-6991-E28D-EBB2-AAE1D37E3989}" dt="2024-10-07T11:50:16.639" v="37"/>
        <pc:sldMkLst>
          <pc:docMk/>
          <pc:sldMk cId="3315953740" sldId="292"/>
        </pc:sldMkLst>
      </pc:sldChg>
      <pc:sldChg chg="modSp">
        <pc:chgData name="Karan Mohindru" userId="S::karan.mohindru@hodgehill.bham.sch.uk::7255a9dd-3aa4-43ad-9e8a-774dccf486d8" providerId="AD" clId="Web-{99442286-6991-E28D-EBB2-AAE1D37E3989}" dt="2024-10-07T11:50:29.797" v="38"/>
        <pc:sldMkLst>
          <pc:docMk/>
          <pc:sldMk cId="2334202146" sldId="294"/>
        </pc:sldMkLst>
      </pc:sldChg>
      <pc:sldChg chg="modSp">
        <pc:chgData name="Karan Mohindru" userId="S::karan.mohindru@hodgehill.bham.sch.uk::7255a9dd-3aa4-43ad-9e8a-774dccf486d8" providerId="AD" clId="Web-{99442286-6991-E28D-EBB2-AAE1D37E3989}" dt="2024-10-07T11:47:04.735" v="5"/>
        <pc:sldMkLst>
          <pc:docMk/>
          <pc:sldMk cId="3703398093" sldId="296"/>
        </pc:sldMkLst>
      </pc:sldChg>
      <pc:sldChg chg="modSp">
        <pc:chgData name="Karan Mohindru" userId="S::karan.mohindru@hodgehill.bham.sch.uk::7255a9dd-3aa4-43ad-9e8a-774dccf486d8" providerId="AD" clId="Web-{99442286-6991-E28D-EBB2-AAE1D37E3989}" dt="2024-10-07T11:49:58.966" v="35"/>
        <pc:sldMkLst>
          <pc:docMk/>
          <pc:sldMk cId="1187630505" sldId="297"/>
        </pc:sldMkLst>
      </pc:sldChg>
    </pc:docChg>
  </pc:docChgLst>
  <pc:docChgLst>
    <pc:chgData name="Juwairiyyah Rafi" userId="S::juwairiyyah.rafi@hodgehill.bham.sch.uk::540191fc-c88e-414c-ab47-616b4e767348" providerId="AD" clId="Web-{BE332501-644A-BEF0-5CA0-634D43F54D23}"/>
    <pc:docChg chg="modSld">
      <pc:chgData name="Juwairiyyah Rafi" userId="S::juwairiyyah.rafi@hodgehill.bham.sch.uk::540191fc-c88e-414c-ab47-616b4e767348" providerId="AD" clId="Web-{BE332501-644A-BEF0-5CA0-634D43F54D23}" dt="2024-06-14T07:03:06.257" v="1"/>
      <pc:docMkLst>
        <pc:docMk/>
      </pc:docMkLst>
      <pc:sldChg chg="modSp">
        <pc:chgData name="Juwairiyyah Rafi" userId="S::juwairiyyah.rafi@hodgehill.bham.sch.uk::540191fc-c88e-414c-ab47-616b4e767348" providerId="AD" clId="Web-{BE332501-644A-BEF0-5CA0-634D43F54D23}" dt="2024-06-14T07:03:06.257" v="1"/>
        <pc:sldMkLst>
          <pc:docMk/>
          <pc:sldMk cId="1464589422" sldId="285"/>
        </pc:sldMkLst>
      </pc:sldChg>
    </pc:docChg>
  </pc:docChgLst>
  <pc:docChgLst>
    <pc:chgData name="Nasar Munir" userId="S::nasar.munir@hodgehill.bham.sch.uk::7eff2a49-bc16-4688-9512-ec9d0643c884" providerId="AD" clId="Web-{7EA01737-858F-9E56-A5AE-E5C446A74FF9}"/>
    <pc:docChg chg="modSld">
      <pc:chgData name="Nasar Munir" userId="S::nasar.munir@hodgehill.bham.sch.uk::7eff2a49-bc16-4688-9512-ec9d0643c884" providerId="AD" clId="Web-{7EA01737-858F-9E56-A5AE-E5C446A74FF9}" dt="2024-06-12T07:45:19.884" v="497" actId="20577"/>
      <pc:docMkLst>
        <pc:docMk/>
      </pc:docMkLst>
      <pc:sldChg chg="addSp delSp modSp">
        <pc:chgData name="Nasar Munir" userId="S::nasar.munir@hodgehill.bham.sch.uk::7eff2a49-bc16-4688-9512-ec9d0643c884" providerId="AD" clId="Web-{7EA01737-858F-9E56-A5AE-E5C446A74FF9}" dt="2024-06-12T07:45:19.884" v="497" actId="20577"/>
        <pc:sldMkLst>
          <pc:docMk/>
          <pc:sldMk cId="1943748027" sldId="281"/>
        </pc:sldMkLst>
      </pc:sldChg>
    </pc:docChg>
  </pc:docChgLst>
  <pc:docChgLst>
    <pc:chgData name="Antonia Odunjo" userId="S::antonia.odunjo@hodgehill.bham.sch.uk::c93557da-84da-42ad-857a-210886543450" providerId="AD" clId="Web-{1F795641-29A5-CF46-1C0A-0EFA75760FBE}"/>
    <pc:docChg chg="modSld">
      <pc:chgData name="Antonia Odunjo" userId="S::antonia.odunjo@hodgehill.bham.sch.uk::c93557da-84da-42ad-857a-210886543450" providerId="AD" clId="Web-{1F795641-29A5-CF46-1C0A-0EFA75760FBE}" dt="2024-10-01T21:36:05.929" v="1450" actId="20577"/>
      <pc:docMkLst>
        <pc:docMk/>
      </pc:docMkLst>
      <pc:sldChg chg="addSp delSp modSp">
        <pc:chgData name="Antonia Odunjo" userId="S::antonia.odunjo@hodgehill.bham.sch.uk::c93557da-84da-42ad-857a-210886543450" providerId="AD" clId="Web-{1F795641-29A5-CF46-1C0A-0EFA75760FBE}" dt="2024-10-01T21:36:05.929" v="1450" actId="20577"/>
        <pc:sldMkLst>
          <pc:docMk/>
          <pc:sldMk cId="3372037280" sldId="283"/>
        </pc:sldMkLst>
      </pc:sldChg>
    </pc:docChg>
  </pc:docChgLst>
  <pc:docChgLst>
    <pc:chgData name="Nasar Munir" userId="S::nasar.munir@hodgehill.bham.sch.uk::7eff2a49-bc16-4688-9512-ec9d0643c884" providerId="AD" clId="Web-{1C04A71F-C0F0-5E66-369B-C931426855B8}"/>
    <pc:docChg chg="modSld">
      <pc:chgData name="Nasar Munir" userId="S::nasar.munir@hodgehill.bham.sch.uk::7eff2a49-bc16-4688-9512-ec9d0643c884" providerId="AD" clId="Web-{1C04A71F-C0F0-5E66-369B-C931426855B8}" dt="2025-07-14T09:36:57.533" v="228"/>
      <pc:docMkLst>
        <pc:docMk/>
      </pc:docMkLst>
      <pc:sldChg chg="modSp">
        <pc:chgData name="Nasar Munir" userId="S::nasar.munir@hodgehill.bham.sch.uk::7eff2a49-bc16-4688-9512-ec9d0643c884" providerId="AD" clId="Web-{1C04A71F-C0F0-5E66-369B-C931426855B8}" dt="2025-07-14T09:36:23.376" v="222"/>
        <pc:sldMkLst>
          <pc:docMk/>
          <pc:sldMk cId="1943748027" sldId="281"/>
        </pc:sldMkLst>
        <pc:graphicFrameChg chg="mod modGraphic">
          <ac:chgData name="Nasar Munir" userId="S::nasar.munir@hodgehill.bham.sch.uk::7eff2a49-bc16-4688-9512-ec9d0643c884" providerId="AD" clId="Web-{1C04A71F-C0F0-5E66-369B-C931426855B8}" dt="2025-07-14T09:36:23.376" v="222"/>
          <ac:graphicFrameMkLst>
            <pc:docMk/>
            <pc:sldMk cId="1943748027" sldId="281"/>
            <ac:graphicFrameMk id="4" creationId="{CF28547B-1012-2903-734B-F7AC66D41BF9}"/>
          </ac:graphicFrameMkLst>
        </pc:graphicFrameChg>
      </pc:sldChg>
      <pc:sldChg chg="modSp">
        <pc:chgData name="Nasar Munir" userId="S::nasar.munir@hodgehill.bham.sch.uk::7eff2a49-bc16-4688-9512-ec9d0643c884" providerId="AD" clId="Web-{1C04A71F-C0F0-5E66-369B-C931426855B8}" dt="2025-07-14T09:36:57.533" v="228"/>
        <pc:sldMkLst>
          <pc:docMk/>
          <pc:sldMk cId="1187630505" sldId="297"/>
        </pc:sldMkLst>
        <pc:graphicFrameChg chg="mod modGraphic">
          <ac:chgData name="Nasar Munir" userId="S::nasar.munir@hodgehill.bham.sch.uk::7eff2a49-bc16-4688-9512-ec9d0643c884" providerId="AD" clId="Web-{1C04A71F-C0F0-5E66-369B-C931426855B8}" dt="2025-07-14T09:36:57.533" v="228"/>
          <ac:graphicFrameMkLst>
            <pc:docMk/>
            <pc:sldMk cId="1187630505" sldId="297"/>
            <ac:graphicFrameMk id="4" creationId="{CF28547B-1012-2903-734B-F7AC66D41BF9}"/>
          </ac:graphicFrameMkLst>
        </pc:graphicFrameChg>
      </pc:sldChg>
    </pc:docChg>
  </pc:docChgLst>
  <pc:docChgLst>
    <pc:chgData name="Nasar Munir" userId="S::nasar.munir@hodgehill.bham.sch.uk::7eff2a49-bc16-4688-9512-ec9d0643c884" providerId="AD" clId="Web-{6D94BEDD-F107-B170-6351-C86E55C842C2}"/>
    <pc:docChg chg="modSld">
      <pc:chgData name="Nasar Munir" userId="S::nasar.munir@hodgehill.bham.sch.uk::7eff2a49-bc16-4688-9512-ec9d0643c884" providerId="AD" clId="Web-{6D94BEDD-F107-B170-6351-C86E55C842C2}" dt="2024-06-12T08:51:37.571" v="21" actId="20577"/>
      <pc:docMkLst>
        <pc:docMk/>
      </pc:docMkLst>
      <pc:sldChg chg="modSp">
        <pc:chgData name="Nasar Munir" userId="S::nasar.munir@hodgehill.bham.sch.uk::7eff2a49-bc16-4688-9512-ec9d0643c884" providerId="AD" clId="Web-{6D94BEDD-F107-B170-6351-C86E55C842C2}" dt="2024-06-12T08:51:37.571" v="21" actId="20577"/>
        <pc:sldMkLst>
          <pc:docMk/>
          <pc:sldMk cId="1943748027" sldId="281"/>
        </pc:sldMkLst>
      </pc:sldChg>
      <pc:sldChg chg="modSp">
        <pc:chgData name="Nasar Munir" userId="S::nasar.munir@hodgehill.bham.sch.uk::7eff2a49-bc16-4688-9512-ec9d0643c884" providerId="AD" clId="Web-{6D94BEDD-F107-B170-6351-C86E55C842C2}" dt="2024-06-12T08:50:59.836" v="19" actId="20577"/>
        <pc:sldMkLst>
          <pc:docMk/>
          <pc:sldMk cId="1187630505" sldId="297"/>
        </pc:sldMkLst>
      </pc:sldChg>
    </pc:docChg>
  </pc:docChgLst>
  <pc:docChgLst>
    <pc:chgData name="David Clift" userId="S::david.clift@hodgehill.bham.sch.uk::ddc08050-b2d6-47fc-9679-99865e82b9cc" providerId="AD" clId="Web-{EC2B4C0F-0055-5B5E-9578-89314581BBE0}"/>
    <pc:docChg chg="modSld">
      <pc:chgData name="David Clift" userId="S::david.clift@hodgehill.bham.sch.uk::ddc08050-b2d6-47fc-9679-99865e82b9cc" providerId="AD" clId="Web-{EC2B4C0F-0055-5B5E-9578-89314581BBE0}" dt="2024-07-12T07:36:15.971" v="74" actId="1076"/>
      <pc:docMkLst>
        <pc:docMk/>
      </pc:docMkLst>
      <pc:sldChg chg="modSp">
        <pc:chgData name="David Clift" userId="S::david.clift@hodgehill.bham.sch.uk::ddc08050-b2d6-47fc-9679-99865e82b9cc" providerId="AD" clId="Web-{EC2B4C0F-0055-5B5E-9578-89314581BBE0}" dt="2024-07-12T07:32:32.415" v="44" actId="1076"/>
        <pc:sldMkLst>
          <pc:docMk/>
          <pc:sldMk cId="2878384196" sldId="258"/>
        </pc:sldMkLst>
      </pc:sldChg>
      <pc:sldChg chg="modSp">
        <pc:chgData name="David Clift" userId="S::david.clift@hodgehill.bham.sch.uk::ddc08050-b2d6-47fc-9679-99865e82b9cc" providerId="AD" clId="Web-{EC2B4C0F-0055-5B5E-9578-89314581BBE0}" dt="2024-07-12T07:32:53.791" v="47"/>
        <pc:sldMkLst>
          <pc:docMk/>
          <pc:sldMk cId="1515294897" sldId="261"/>
        </pc:sldMkLst>
      </pc:sldChg>
      <pc:sldChg chg="modSp">
        <pc:chgData name="David Clift" userId="S::david.clift@hodgehill.bham.sch.uk::ddc08050-b2d6-47fc-9679-99865e82b9cc" providerId="AD" clId="Web-{EC2B4C0F-0055-5B5E-9578-89314581BBE0}" dt="2024-07-12T07:33:57.028" v="53"/>
        <pc:sldMkLst>
          <pc:docMk/>
          <pc:sldMk cId="1683358771" sldId="262"/>
        </pc:sldMkLst>
      </pc:sldChg>
      <pc:sldChg chg="modSp">
        <pc:chgData name="David Clift" userId="S::david.clift@hodgehill.bham.sch.uk::ddc08050-b2d6-47fc-9679-99865e82b9cc" providerId="AD" clId="Web-{EC2B4C0F-0055-5B5E-9578-89314581BBE0}" dt="2024-07-12T07:33:24.652" v="50" actId="1076"/>
        <pc:sldMkLst>
          <pc:docMk/>
          <pc:sldMk cId="2151714593" sldId="263"/>
        </pc:sldMkLst>
      </pc:sldChg>
      <pc:sldChg chg="modSp">
        <pc:chgData name="David Clift" userId="S::david.clift@hodgehill.bham.sch.uk::ddc08050-b2d6-47fc-9679-99865e82b9cc" providerId="AD" clId="Web-{EC2B4C0F-0055-5B5E-9578-89314581BBE0}" dt="2024-07-12T07:34:11.904" v="55" actId="1076"/>
        <pc:sldMkLst>
          <pc:docMk/>
          <pc:sldMk cId="1213922704" sldId="269"/>
        </pc:sldMkLst>
      </pc:sldChg>
      <pc:sldChg chg="modSp">
        <pc:chgData name="David Clift" userId="S::david.clift@hodgehill.bham.sch.uk::ddc08050-b2d6-47fc-9679-99865e82b9cc" providerId="AD" clId="Web-{EC2B4C0F-0055-5B5E-9578-89314581BBE0}" dt="2024-07-12T07:35:06.078" v="64" actId="1076"/>
        <pc:sldMkLst>
          <pc:docMk/>
          <pc:sldMk cId="1106358700" sldId="271"/>
        </pc:sldMkLst>
      </pc:sldChg>
      <pc:sldChg chg="modSp">
        <pc:chgData name="David Clift" userId="S::david.clift@hodgehill.bham.sch.uk::ddc08050-b2d6-47fc-9679-99865e82b9cc" providerId="AD" clId="Web-{EC2B4C0F-0055-5B5E-9578-89314581BBE0}" dt="2024-07-12T07:34:36.608" v="59" actId="14100"/>
        <pc:sldMkLst>
          <pc:docMk/>
          <pc:sldMk cId="3819337177" sldId="272"/>
        </pc:sldMkLst>
      </pc:sldChg>
      <pc:sldChg chg="modSp">
        <pc:chgData name="David Clift" userId="S::david.clift@hodgehill.bham.sch.uk::ddc08050-b2d6-47fc-9679-99865e82b9cc" providerId="AD" clId="Web-{EC2B4C0F-0055-5B5E-9578-89314581BBE0}" dt="2024-07-12T07:34:30.045" v="57" actId="14100"/>
        <pc:sldMkLst>
          <pc:docMk/>
          <pc:sldMk cId="3757624624" sldId="273"/>
        </pc:sldMkLst>
      </pc:sldChg>
      <pc:sldChg chg="modSp">
        <pc:chgData name="David Clift" userId="S::david.clift@hodgehill.bham.sch.uk::ddc08050-b2d6-47fc-9679-99865e82b9cc" providerId="AD" clId="Web-{EC2B4C0F-0055-5B5E-9578-89314581BBE0}" dt="2024-07-12T07:35:28.782" v="67" actId="1076"/>
        <pc:sldMkLst>
          <pc:docMk/>
          <pc:sldMk cId="503219908" sldId="275"/>
        </pc:sldMkLst>
      </pc:sldChg>
      <pc:sldChg chg="modSp">
        <pc:chgData name="David Clift" userId="S::david.clift@hodgehill.bham.sch.uk::ddc08050-b2d6-47fc-9679-99865e82b9cc" providerId="AD" clId="Web-{EC2B4C0F-0055-5B5E-9578-89314581BBE0}" dt="2024-07-12T07:35:50.205" v="70"/>
        <pc:sldMkLst>
          <pc:docMk/>
          <pc:sldMk cId="310221420" sldId="276"/>
        </pc:sldMkLst>
      </pc:sldChg>
      <pc:sldChg chg="modSp">
        <pc:chgData name="David Clift" userId="S::david.clift@hodgehill.bham.sch.uk::ddc08050-b2d6-47fc-9679-99865e82b9cc" providerId="AD" clId="Web-{EC2B4C0F-0055-5B5E-9578-89314581BBE0}" dt="2024-07-12T07:36:03.893" v="72" actId="1076"/>
        <pc:sldMkLst>
          <pc:docMk/>
          <pc:sldMk cId="3418482457" sldId="277"/>
        </pc:sldMkLst>
      </pc:sldChg>
      <pc:sldChg chg="modSp">
        <pc:chgData name="David Clift" userId="S::david.clift@hodgehill.bham.sch.uk::ddc08050-b2d6-47fc-9679-99865e82b9cc" providerId="AD" clId="Web-{EC2B4C0F-0055-5B5E-9578-89314581BBE0}" dt="2024-07-12T07:36:15.971" v="74" actId="1076"/>
        <pc:sldMkLst>
          <pc:docMk/>
          <pc:sldMk cId="2324491406" sldId="279"/>
        </pc:sldMkLst>
      </pc:sldChg>
      <pc:sldChg chg="modSp">
        <pc:chgData name="David Clift" userId="S::david.clift@hodgehill.bham.sch.uk::ddc08050-b2d6-47fc-9679-99865e82b9cc" providerId="AD" clId="Web-{EC2B4C0F-0055-5B5E-9578-89314581BBE0}" dt="2024-07-12T07:27:42.293" v="20" actId="1076"/>
        <pc:sldMkLst>
          <pc:docMk/>
          <pc:sldMk cId="3581060368" sldId="280"/>
        </pc:sldMkLst>
      </pc:sldChg>
      <pc:sldChg chg="modSp">
        <pc:chgData name="David Clift" userId="S::david.clift@hodgehill.bham.sch.uk::ddc08050-b2d6-47fc-9679-99865e82b9cc" providerId="AD" clId="Web-{EC2B4C0F-0055-5B5E-9578-89314581BBE0}" dt="2024-07-12T07:28:41.468" v="25" actId="1076"/>
        <pc:sldMkLst>
          <pc:docMk/>
          <pc:sldMk cId="1943748027" sldId="281"/>
        </pc:sldMkLst>
      </pc:sldChg>
      <pc:sldChg chg="modSp">
        <pc:chgData name="David Clift" userId="S::david.clift@hodgehill.bham.sch.uk::ddc08050-b2d6-47fc-9679-99865e82b9cc" providerId="AD" clId="Web-{EC2B4C0F-0055-5B5E-9578-89314581BBE0}" dt="2024-07-12T07:31:10.302" v="33" actId="1076"/>
        <pc:sldMkLst>
          <pc:docMk/>
          <pc:sldMk cId="3372037280" sldId="283"/>
        </pc:sldMkLst>
      </pc:sldChg>
      <pc:sldChg chg="modSp">
        <pc:chgData name="David Clift" userId="S::david.clift@hodgehill.bham.sch.uk::ddc08050-b2d6-47fc-9679-99865e82b9cc" providerId="AD" clId="Web-{EC2B4C0F-0055-5B5E-9578-89314581BBE0}" dt="2024-07-12T07:31:33.256" v="36" actId="1076"/>
        <pc:sldMkLst>
          <pc:docMk/>
          <pc:sldMk cId="2497263217" sldId="284"/>
        </pc:sldMkLst>
      </pc:sldChg>
      <pc:sldChg chg="modSp">
        <pc:chgData name="David Clift" userId="S::david.clift@hodgehill.bham.sch.uk::ddc08050-b2d6-47fc-9679-99865e82b9cc" providerId="AD" clId="Web-{EC2B4C0F-0055-5B5E-9578-89314581BBE0}" dt="2024-07-12T07:32:16.868" v="42"/>
        <pc:sldMkLst>
          <pc:docMk/>
          <pc:sldMk cId="1464589422" sldId="285"/>
        </pc:sldMkLst>
      </pc:sldChg>
      <pc:sldChg chg="modSp">
        <pc:chgData name="David Clift" userId="S::david.clift@hodgehill.bham.sch.uk::ddc08050-b2d6-47fc-9679-99865e82b9cc" providerId="AD" clId="Web-{EC2B4C0F-0055-5B5E-9578-89314581BBE0}" dt="2024-07-12T07:27:53.622" v="21" actId="1076"/>
        <pc:sldMkLst>
          <pc:docMk/>
          <pc:sldMk cId="1163508846" sldId="286"/>
        </pc:sldMkLst>
      </pc:sldChg>
      <pc:sldChg chg="modSp">
        <pc:chgData name="David Clift" userId="S::david.clift@hodgehill.bham.sch.uk::ddc08050-b2d6-47fc-9679-99865e82b9cc" providerId="AD" clId="Web-{EC2B4C0F-0055-5B5E-9578-89314581BBE0}" dt="2024-07-12T07:30:38.551" v="28" actId="1076"/>
        <pc:sldMkLst>
          <pc:docMk/>
          <pc:sldMk cId="3310666165" sldId="288"/>
        </pc:sldMkLst>
      </pc:sldChg>
      <pc:sldChg chg="modSp">
        <pc:chgData name="David Clift" userId="S::david.clift@hodgehill.bham.sch.uk::ddc08050-b2d6-47fc-9679-99865e82b9cc" providerId="AD" clId="Web-{EC2B4C0F-0055-5B5E-9578-89314581BBE0}" dt="2024-07-12T07:30:46.020" v="29" actId="1076"/>
        <pc:sldMkLst>
          <pc:docMk/>
          <pc:sldMk cId="3315953740" sldId="292"/>
        </pc:sldMkLst>
      </pc:sldChg>
      <pc:sldChg chg="modSp">
        <pc:chgData name="David Clift" userId="S::david.clift@hodgehill.bham.sch.uk::ddc08050-b2d6-47fc-9679-99865e82b9cc" providerId="AD" clId="Web-{EC2B4C0F-0055-5B5E-9578-89314581BBE0}" dt="2024-07-12T07:30:51.489" v="30" actId="1076"/>
        <pc:sldMkLst>
          <pc:docMk/>
          <pc:sldMk cId="2334202146" sldId="294"/>
        </pc:sldMkLst>
      </pc:sldChg>
      <pc:sldChg chg="modSp">
        <pc:chgData name="David Clift" userId="S::david.clift@hodgehill.bham.sch.uk::ddc08050-b2d6-47fc-9679-99865e82b9cc" providerId="AD" clId="Web-{EC2B4C0F-0055-5B5E-9578-89314581BBE0}" dt="2024-07-12T07:28:29.498" v="24" actId="14100"/>
        <pc:sldMkLst>
          <pc:docMk/>
          <pc:sldMk cId="3703398093" sldId="296"/>
        </pc:sldMkLst>
      </pc:sldChg>
      <pc:sldChg chg="modSp">
        <pc:chgData name="David Clift" userId="S::david.clift@hodgehill.bham.sch.uk::ddc08050-b2d6-47fc-9679-99865e82b9cc" providerId="AD" clId="Web-{EC2B4C0F-0055-5B5E-9578-89314581BBE0}" dt="2024-07-12T07:30:21.050" v="27" actId="14100"/>
        <pc:sldMkLst>
          <pc:docMk/>
          <pc:sldMk cId="1187630505" sldId="297"/>
        </pc:sldMkLst>
      </pc:sldChg>
    </pc:docChg>
  </pc:docChgLst>
  <pc:docChgLst>
    <pc:chgData name="Tamanna Abdul-Karim" userId="S::tamanna.abdul-karim@hodgehill.bham.sch.uk::c7796e6f-7b6b-445a-a1e5-ff7df0f45da9" providerId="AD" clId="Web-{1E9FB691-1D06-E7D8-A02C-330506587E8D}"/>
    <pc:docChg chg="modSld">
      <pc:chgData name="Tamanna Abdul-Karim" userId="S::tamanna.abdul-karim@hodgehill.bham.sch.uk::c7796e6f-7b6b-445a-a1e5-ff7df0f45da9" providerId="AD" clId="Web-{1E9FB691-1D06-E7D8-A02C-330506587E8D}" dt="2024-06-26T14:12:21.205" v="167"/>
      <pc:docMkLst>
        <pc:docMk/>
      </pc:docMkLst>
      <pc:sldChg chg="modSp">
        <pc:chgData name="Tamanna Abdul-Karim" userId="S::tamanna.abdul-karim@hodgehill.bham.sch.uk::c7796e6f-7b6b-445a-a1e5-ff7df0f45da9" providerId="AD" clId="Web-{1E9FB691-1D06-E7D8-A02C-330506587E8D}" dt="2024-06-26T14:09:04.464" v="64" actId="20577"/>
        <pc:sldMkLst>
          <pc:docMk/>
          <pc:sldMk cId="2878384196" sldId="258"/>
        </pc:sldMkLst>
      </pc:sldChg>
      <pc:sldChg chg="modSp">
        <pc:chgData name="Tamanna Abdul-Karim" userId="S::tamanna.abdul-karim@hodgehill.bham.sch.uk::c7796e6f-7b6b-445a-a1e5-ff7df0f45da9" providerId="AD" clId="Web-{1E9FB691-1D06-E7D8-A02C-330506587E8D}" dt="2024-06-26T14:08:39.792" v="53" actId="20577"/>
        <pc:sldMkLst>
          <pc:docMk/>
          <pc:sldMk cId="1515294897" sldId="261"/>
        </pc:sldMkLst>
      </pc:sldChg>
      <pc:sldChg chg="modSp">
        <pc:chgData name="Tamanna Abdul-Karim" userId="S::tamanna.abdul-karim@hodgehill.bham.sch.uk::c7796e6f-7b6b-445a-a1e5-ff7df0f45da9" providerId="AD" clId="Web-{1E9FB691-1D06-E7D8-A02C-330506587E8D}" dt="2024-06-26T14:09:49.341" v="82" actId="20577"/>
        <pc:sldMkLst>
          <pc:docMk/>
          <pc:sldMk cId="1683358771" sldId="262"/>
        </pc:sldMkLst>
      </pc:sldChg>
      <pc:sldChg chg="modSp">
        <pc:chgData name="Tamanna Abdul-Karim" userId="S::tamanna.abdul-karim@hodgehill.bham.sch.uk::c7796e6f-7b6b-445a-a1e5-ff7df0f45da9" providerId="AD" clId="Web-{1E9FB691-1D06-E7D8-A02C-330506587E8D}" dt="2024-06-26T14:09:24.231" v="77" actId="20577"/>
        <pc:sldMkLst>
          <pc:docMk/>
          <pc:sldMk cId="2151714593" sldId="263"/>
        </pc:sldMkLst>
      </pc:sldChg>
      <pc:sldChg chg="modSp">
        <pc:chgData name="Tamanna Abdul-Karim" userId="S::tamanna.abdul-karim@hodgehill.bham.sch.uk::c7796e6f-7b6b-445a-a1e5-ff7df0f45da9" providerId="AD" clId="Web-{1E9FB691-1D06-E7D8-A02C-330506587E8D}" dt="2024-06-26T14:10:22.076" v="85" actId="20577"/>
        <pc:sldMkLst>
          <pc:docMk/>
          <pc:sldMk cId="1592587535" sldId="264"/>
        </pc:sldMkLst>
      </pc:sldChg>
      <pc:sldChg chg="modSp">
        <pc:chgData name="Tamanna Abdul-Karim" userId="S::tamanna.abdul-karim@hodgehill.bham.sch.uk::c7796e6f-7b6b-445a-a1e5-ff7df0f45da9" providerId="AD" clId="Web-{1E9FB691-1D06-E7D8-A02C-330506587E8D}" dt="2024-06-26T14:10:42.452" v="91" actId="14100"/>
        <pc:sldMkLst>
          <pc:docMk/>
          <pc:sldMk cId="1213922704" sldId="269"/>
        </pc:sldMkLst>
      </pc:sldChg>
      <pc:sldChg chg="modSp">
        <pc:chgData name="Tamanna Abdul-Karim" userId="S::tamanna.abdul-karim@hodgehill.bham.sch.uk::c7796e6f-7b6b-445a-a1e5-ff7df0f45da9" providerId="AD" clId="Web-{1E9FB691-1D06-E7D8-A02C-330506587E8D}" dt="2024-06-26T14:10:54.718" v="96" actId="14100"/>
        <pc:sldMkLst>
          <pc:docMk/>
          <pc:sldMk cId="2806487706" sldId="270"/>
        </pc:sldMkLst>
      </pc:sldChg>
      <pc:sldChg chg="modSp">
        <pc:chgData name="Tamanna Abdul-Karim" userId="S::tamanna.abdul-karim@hodgehill.bham.sch.uk::c7796e6f-7b6b-445a-a1e5-ff7df0f45da9" providerId="AD" clId="Web-{1E9FB691-1D06-E7D8-A02C-330506587E8D}" dt="2024-06-26T14:11:43.219" v="112" actId="20577"/>
        <pc:sldMkLst>
          <pc:docMk/>
          <pc:sldMk cId="3757624624" sldId="273"/>
        </pc:sldMkLst>
      </pc:sldChg>
      <pc:sldChg chg="modSp">
        <pc:chgData name="Tamanna Abdul-Karim" userId="S::tamanna.abdul-karim@hodgehill.bham.sch.uk::c7796e6f-7b6b-445a-a1e5-ff7df0f45da9" providerId="AD" clId="Web-{1E9FB691-1D06-E7D8-A02C-330506587E8D}" dt="2024-06-26T14:11:51.423" v="117" actId="20577"/>
        <pc:sldMkLst>
          <pc:docMk/>
          <pc:sldMk cId="503219908" sldId="275"/>
        </pc:sldMkLst>
      </pc:sldChg>
      <pc:sldChg chg="modSp">
        <pc:chgData name="Tamanna Abdul-Karim" userId="S::tamanna.abdul-karim@hodgehill.bham.sch.uk::c7796e6f-7b6b-445a-a1e5-ff7df0f45da9" providerId="AD" clId="Web-{1E9FB691-1D06-E7D8-A02C-330506587E8D}" dt="2024-06-26T14:11:17.578" v="106" actId="20577"/>
        <pc:sldMkLst>
          <pc:docMk/>
          <pc:sldMk cId="310221420" sldId="276"/>
        </pc:sldMkLst>
      </pc:sldChg>
      <pc:sldChg chg="modSp">
        <pc:chgData name="Tamanna Abdul-Karim" userId="S::tamanna.abdul-karim@hodgehill.bham.sch.uk::c7796e6f-7b6b-445a-a1e5-ff7df0f45da9" providerId="AD" clId="Web-{1E9FB691-1D06-E7D8-A02C-330506587E8D}" dt="2024-06-26T14:11:57.298" v="120" actId="20577"/>
        <pc:sldMkLst>
          <pc:docMk/>
          <pc:sldMk cId="3418482457" sldId="277"/>
        </pc:sldMkLst>
      </pc:sldChg>
      <pc:sldChg chg="modSp">
        <pc:chgData name="Tamanna Abdul-Karim" userId="S::tamanna.abdul-karim@hodgehill.bham.sch.uk::c7796e6f-7b6b-445a-a1e5-ff7df0f45da9" providerId="AD" clId="Web-{1E9FB691-1D06-E7D8-A02C-330506587E8D}" dt="2024-06-26T14:12:21.205" v="167"/>
        <pc:sldMkLst>
          <pc:docMk/>
          <pc:sldMk cId="2324491406" sldId="279"/>
        </pc:sldMkLst>
      </pc:sldChg>
      <pc:sldChg chg="modSp">
        <pc:chgData name="Tamanna Abdul-Karim" userId="S::tamanna.abdul-karim@hodgehill.bham.sch.uk::c7796e6f-7b6b-445a-a1e5-ff7df0f45da9" providerId="AD" clId="Web-{1E9FB691-1D06-E7D8-A02C-330506587E8D}" dt="2024-06-26T14:05:42.255" v="1" actId="20577"/>
        <pc:sldMkLst>
          <pc:docMk/>
          <pc:sldMk cId="3581060368" sldId="280"/>
        </pc:sldMkLst>
      </pc:sldChg>
      <pc:sldChg chg="modSp">
        <pc:chgData name="Tamanna Abdul-Karim" userId="S::tamanna.abdul-karim@hodgehill.bham.sch.uk::c7796e6f-7b6b-445a-a1e5-ff7df0f45da9" providerId="AD" clId="Web-{1E9FB691-1D06-E7D8-A02C-330506587E8D}" dt="2024-06-26T14:08:10.759" v="49"/>
        <pc:sldMkLst>
          <pc:docMk/>
          <pc:sldMk cId="3372037280" sldId="283"/>
        </pc:sldMkLst>
      </pc:sldChg>
      <pc:sldChg chg="modSp">
        <pc:chgData name="Tamanna Abdul-Karim" userId="S::tamanna.abdul-karim@hodgehill.bham.sch.uk::c7796e6f-7b6b-445a-a1e5-ff7df0f45da9" providerId="AD" clId="Web-{1E9FB691-1D06-E7D8-A02C-330506587E8D}" dt="2024-06-26T14:07:19.523" v="37" actId="20577"/>
        <pc:sldMkLst>
          <pc:docMk/>
          <pc:sldMk cId="3310666165" sldId="288"/>
        </pc:sldMkLst>
      </pc:sldChg>
      <pc:sldChg chg="modSp">
        <pc:chgData name="Tamanna Abdul-Karim" userId="S::tamanna.abdul-karim@hodgehill.bham.sch.uk::c7796e6f-7b6b-445a-a1e5-ff7df0f45da9" providerId="AD" clId="Web-{1E9FB691-1D06-E7D8-A02C-330506587E8D}" dt="2024-06-26T14:07:17.590" v="34" actId="20577"/>
        <pc:sldMkLst>
          <pc:docMk/>
          <pc:sldMk cId="2466751400" sldId="289"/>
        </pc:sldMkLst>
      </pc:sldChg>
      <pc:sldChg chg="modSp">
        <pc:chgData name="Tamanna Abdul-Karim" userId="S::tamanna.abdul-karim@hodgehill.bham.sch.uk::c7796e6f-7b6b-445a-a1e5-ff7df0f45da9" providerId="AD" clId="Web-{1E9FB691-1D06-E7D8-A02C-330506587E8D}" dt="2024-06-26T14:07:15.758" v="32" actId="20577"/>
        <pc:sldMkLst>
          <pc:docMk/>
          <pc:sldMk cId="991723827" sldId="290"/>
        </pc:sldMkLst>
      </pc:sldChg>
      <pc:sldChg chg="modSp">
        <pc:chgData name="Tamanna Abdul-Karim" userId="S::tamanna.abdul-karim@hodgehill.bham.sch.uk::c7796e6f-7b6b-445a-a1e5-ff7df0f45da9" providerId="AD" clId="Web-{1E9FB691-1D06-E7D8-A02C-330506587E8D}" dt="2024-06-26T14:07:14.539" v="30" actId="20577"/>
        <pc:sldMkLst>
          <pc:docMk/>
          <pc:sldMk cId="3315953740" sldId="292"/>
        </pc:sldMkLst>
      </pc:sldChg>
      <pc:sldChg chg="modSp">
        <pc:chgData name="Tamanna Abdul-Karim" userId="S::tamanna.abdul-karim@hodgehill.bham.sch.uk::c7796e6f-7b6b-445a-a1e5-ff7df0f45da9" providerId="AD" clId="Web-{1E9FB691-1D06-E7D8-A02C-330506587E8D}" dt="2024-06-26T14:05:54.052" v="11"/>
        <pc:sldMkLst>
          <pc:docMk/>
          <pc:sldMk cId="3703398093" sldId="296"/>
        </pc:sldMkLst>
      </pc:sldChg>
      <pc:sldChg chg="modSp">
        <pc:chgData name="Tamanna Abdul-Karim" userId="S::tamanna.abdul-karim@hodgehill.bham.sch.uk::c7796e6f-7b6b-445a-a1e5-ff7df0f45da9" providerId="AD" clId="Web-{1E9FB691-1D06-E7D8-A02C-330506587E8D}" dt="2024-06-26T14:06:20.506" v="19"/>
        <pc:sldMkLst>
          <pc:docMk/>
          <pc:sldMk cId="1187630505" sldId="297"/>
        </pc:sldMkLst>
      </pc:sldChg>
    </pc:docChg>
  </pc:docChgLst>
  <pc:docChgLst>
    <pc:chgData name="Tamanna Abdul-Karim" userId="S::tamanna.abdul-karim@hodgehill.bham.sch.uk::c7796e6f-7b6b-445a-a1e5-ff7df0f45da9" providerId="AD" clId="Web-{5E6511FB-1221-207D-93B3-C56AE869D1A4}"/>
    <pc:docChg chg="delSld">
      <pc:chgData name="Tamanna Abdul-Karim" userId="S::tamanna.abdul-karim@hodgehill.bham.sch.uk::c7796e6f-7b6b-445a-a1e5-ff7df0f45da9" providerId="AD" clId="Web-{5E6511FB-1221-207D-93B3-C56AE869D1A4}" dt="2024-07-10T08:49:08.562" v="3"/>
      <pc:docMkLst>
        <pc:docMk/>
      </pc:docMkLst>
      <pc:sldChg chg="del">
        <pc:chgData name="Tamanna Abdul-Karim" userId="S::tamanna.abdul-karim@hodgehill.bham.sch.uk::c7796e6f-7b6b-445a-a1e5-ff7df0f45da9" providerId="AD" clId="Web-{5E6511FB-1221-207D-93B3-C56AE869D1A4}" dt="2024-07-10T08:48:55.483" v="0"/>
        <pc:sldMkLst>
          <pc:docMk/>
          <pc:sldMk cId="2466751400" sldId="289"/>
        </pc:sldMkLst>
      </pc:sldChg>
      <pc:sldChg chg="del">
        <pc:chgData name="Tamanna Abdul-Karim" userId="S::tamanna.abdul-karim@hodgehill.bham.sch.uk::c7796e6f-7b6b-445a-a1e5-ff7df0f45da9" providerId="AD" clId="Web-{5E6511FB-1221-207D-93B3-C56AE869D1A4}" dt="2024-07-10T08:48:57.749" v="1"/>
        <pc:sldMkLst>
          <pc:docMk/>
          <pc:sldMk cId="991723827" sldId="290"/>
        </pc:sldMkLst>
      </pc:sldChg>
      <pc:sldChg chg="del">
        <pc:chgData name="Tamanna Abdul-Karim" userId="S::tamanna.abdul-karim@hodgehill.bham.sch.uk::c7796e6f-7b6b-445a-a1e5-ff7df0f45da9" providerId="AD" clId="Web-{5E6511FB-1221-207D-93B3-C56AE869D1A4}" dt="2024-07-10T08:49:02.374" v="2"/>
        <pc:sldMkLst>
          <pc:docMk/>
          <pc:sldMk cId="582432092" sldId="293"/>
        </pc:sldMkLst>
      </pc:sldChg>
      <pc:sldChg chg="del">
        <pc:chgData name="Tamanna Abdul-Karim" userId="S::tamanna.abdul-karim@hodgehill.bham.sch.uk::c7796e6f-7b6b-445a-a1e5-ff7df0f45da9" providerId="AD" clId="Web-{5E6511FB-1221-207D-93B3-C56AE869D1A4}" dt="2024-07-10T08:49:08.562" v="3"/>
        <pc:sldMkLst>
          <pc:docMk/>
          <pc:sldMk cId="812043788" sldId="295"/>
        </pc:sldMkLst>
      </pc:sldChg>
    </pc:docChg>
  </pc:docChgLst>
  <pc:docChgLst>
    <pc:chgData name="Guest User" userId="S::urn:spo:tenantanon#06874227-7564-47a8-bf47-2f062d34eb7d::" providerId="AD" clId="Web-{21233B5E-5CB9-4C0D-AAD6-337653084AC2}"/>
    <pc:docChg chg="modSld">
      <pc:chgData name="Guest User" userId="S::urn:spo:tenantanon#06874227-7564-47a8-bf47-2f062d34eb7d::" providerId="AD" clId="Web-{21233B5E-5CB9-4C0D-AAD6-337653084AC2}" dt="2025-07-14T08:43:30.586" v="391"/>
      <pc:docMkLst>
        <pc:docMk/>
      </pc:docMkLst>
      <pc:sldChg chg="modSp">
        <pc:chgData name="Guest User" userId="S::urn:spo:tenantanon#06874227-7564-47a8-bf47-2f062d34eb7d::" providerId="AD" clId="Web-{21233B5E-5CB9-4C0D-AAD6-337653084AC2}" dt="2025-07-14T08:43:30.586" v="391"/>
        <pc:sldMkLst>
          <pc:docMk/>
          <pc:sldMk cId="3372037280" sldId="283"/>
        </pc:sldMkLst>
        <pc:spChg chg="mod">
          <ac:chgData name="Guest User" userId="S::urn:spo:tenantanon#06874227-7564-47a8-bf47-2f062d34eb7d::" providerId="AD" clId="Web-{21233B5E-5CB9-4C0D-AAD6-337653084AC2}" dt="2025-07-14T08:35:21.201" v="11" actId="20577"/>
          <ac:spMkLst>
            <pc:docMk/>
            <pc:sldMk cId="3372037280" sldId="283"/>
            <ac:spMk id="4" creationId="{00000000-0000-0000-0000-000000000000}"/>
          </ac:spMkLst>
        </pc:spChg>
        <pc:graphicFrameChg chg="mod modGraphic">
          <ac:chgData name="Guest User" userId="S::urn:spo:tenantanon#06874227-7564-47a8-bf47-2f062d34eb7d::" providerId="AD" clId="Web-{21233B5E-5CB9-4C0D-AAD6-337653084AC2}" dt="2025-07-14T08:43:30.586" v="391"/>
          <ac:graphicFrameMkLst>
            <pc:docMk/>
            <pc:sldMk cId="3372037280" sldId="283"/>
            <ac:graphicFrameMk id="5" creationId="{72C00A2F-1646-ED20-D1CF-2C1CEE40D8F6}"/>
          </ac:graphicFrameMkLst>
        </pc:graphicFrameChg>
      </pc:sldChg>
    </pc:docChg>
  </pc:docChgLst>
  <pc:docChgLst>
    <pc:chgData name="Juwairiyyah Rafi" userId="S::juwairiyyah.rafi@hodgehill.bham.sch.uk::540191fc-c88e-414c-ab47-616b4e767348" providerId="AD" clId="Web-{F098E509-8347-ACF6-652E-D48AA7832503}"/>
    <pc:docChg chg="modSld">
      <pc:chgData name="Juwairiyyah Rafi" userId="S::juwairiyyah.rafi@hodgehill.bham.sch.uk::540191fc-c88e-414c-ab47-616b4e767348" providerId="AD" clId="Web-{F098E509-8347-ACF6-652E-D48AA7832503}" dt="2024-06-14T07:00:33.701" v="44"/>
      <pc:docMkLst>
        <pc:docMk/>
      </pc:docMkLst>
      <pc:sldChg chg="modSp">
        <pc:chgData name="Juwairiyyah Rafi" userId="S::juwairiyyah.rafi@hodgehill.bham.sch.uk::540191fc-c88e-414c-ab47-616b4e767348" providerId="AD" clId="Web-{F098E509-8347-ACF6-652E-D48AA7832503}" dt="2024-06-14T07:00:33.701" v="44"/>
        <pc:sldMkLst>
          <pc:docMk/>
          <pc:sldMk cId="1464589422" sldId="285"/>
        </pc:sldMkLst>
      </pc:sldChg>
    </pc:docChg>
  </pc:docChgLst>
  <pc:docChgLst>
    <pc:chgData name="Semone Rhone-Windridge" userId="S::semone.rhone-windridge@hodgehill.bham.sch.uk::2750e67c-d4a3-4c78-befd-aac097808b76" providerId="AD" clId="Web-{B8908935-315B-E09B-324B-D5F8106B46D5}"/>
    <pc:docChg chg="modSld">
      <pc:chgData name="Semone Rhone-Windridge" userId="S::semone.rhone-windridge@hodgehill.bham.sch.uk::2750e67c-d4a3-4c78-befd-aac097808b76" providerId="AD" clId="Web-{B8908935-315B-E09B-324B-D5F8106B46D5}" dt="2025-07-18T10:09:20.983" v="49"/>
      <pc:docMkLst>
        <pc:docMk/>
      </pc:docMkLst>
      <pc:sldChg chg="modSp">
        <pc:chgData name="Semone Rhone-Windridge" userId="S::semone.rhone-windridge@hodgehill.bham.sch.uk::2750e67c-d4a3-4c78-befd-aac097808b76" providerId="AD" clId="Web-{B8908935-315B-E09B-324B-D5F8106B46D5}" dt="2025-07-18T10:09:20.983" v="49"/>
        <pc:sldMkLst>
          <pc:docMk/>
          <pc:sldMk cId="3703398093" sldId="296"/>
        </pc:sldMkLst>
        <pc:spChg chg="mod">
          <ac:chgData name="Semone Rhone-Windridge" userId="S::semone.rhone-windridge@hodgehill.bham.sch.uk::2750e67c-d4a3-4c78-befd-aac097808b76" providerId="AD" clId="Web-{B8908935-315B-E09B-324B-D5F8106B46D5}" dt="2025-07-18T10:09:18.233" v="48" actId="20577"/>
          <ac:spMkLst>
            <pc:docMk/>
            <pc:sldMk cId="3703398093" sldId="296"/>
            <ac:spMk id="2" creationId="{00000000-0000-0000-0000-000000000000}"/>
          </ac:spMkLst>
        </pc:spChg>
        <pc:graphicFrameChg chg="mod modGraphic">
          <ac:chgData name="Semone Rhone-Windridge" userId="S::semone.rhone-windridge@hodgehill.bham.sch.uk::2750e67c-d4a3-4c78-befd-aac097808b76" providerId="AD" clId="Web-{B8908935-315B-E09B-324B-D5F8106B46D5}" dt="2025-07-18T10:09:20.983" v="49"/>
          <ac:graphicFrameMkLst>
            <pc:docMk/>
            <pc:sldMk cId="3703398093" sldId="296"/>
            <ac:graphicFrameMk id="8" creationId="{00000000-0000-0000-0000-000000000000}"/>
          </ac:graphicFrameMkLst>
        </pc:graphicFrameChg>
      </pc:sldChg>
    </pc:docChg>
  </pc:docChgLst>
  <pc:docChgLst>
    <pc:chgData name="Lisa Millington" userId="S::lisa.millington@hodgehill.bham.sch.uk::18d24b18-7cd3-4183-8664-6e6ab7a155f4" providerId="AD" clId="Web-{DA935014-99BC-C7BB-A36F-D4760A23C5B3}"/>
    <pc:docChg chg="modSld">
      <pc:chgData name="Lisa Millington" userId="S::lisa.millington@hodgehill.bham.sch.uk::18d24b18-7cd3-4183-8664-6e6ab7a155f4" providerId="AD" clId="Web-{DA935014-99BC-C7BB-A36F-D4760A23C5B3}" dt="2024-07-10T08:05:10.733" v="7"/>
      <pc:docMkLst>
        <pc:docMk/>
      </pc:docMkLst>
      <pc:sldChg chg="modSp">
        <pc:chgData name="Lisa Millington" userId="S::lisa.millington@hodgehill.bham.sch.uk::18d24b18-7cd3-4183-8664-6e6ab7a155f4" providerId="AD" clId="Web-{DA935014-99BC-C7BB-A36F-D4760A23C5B3}" dt="2024-07-10T08:05:10.733" v="7"/>
        <pc:sldMkLst>
          <pc:docMk/>
          <pc:sldMk cId="3581060368" sldId="280"/>
        </pc:sldMkLst>
      </pc:sldChg>
    </pc:docChg>
  </pc:docChgLst>
  <pc:docChgLst>
    <pc:chgData name="Nasar Munir" userId="S::nasar.munir@hodgehill.bham.sch.uk::7eff2a49-bc16-4688-9512-ec9d0643c884" providerId="AD" clId="Web-{14DC007A-7CA0-7387-4C8A-C3EFBECF11F8}"/>
    <pc:docChg chg="modSld">
      <pc:chgData name="Nasar Munir" userId="S::nasar.munir@hodgehill.bham.sch.uk::7eff2a49-bc16-4688-9512-ec9d0643c884" providerId="AD" clId="Web-{14DC007A-7CA0-7387-4C8A-C3EFBECF11F8}" dt="2024-06-12T08:08:33.943" v="60" actId="20577"/>
      <pc:docMkLst>
        <pc:docMk/>
      </pc:docMkLst>
      <pc:sldChg chg="modSp">
        <pc:chgData name="Nasar Munir" userId="S::nasar.munir@hodgehill.bham.sch.uk::7eff2a49-bc16-4688-9512-ec9d0643c884" providerId="AD" clId="Web-{14DC007A-7CA0-7387-4C8A-C3EFBECF11F8}" dt="2024-06-12T08:08:33.943" v="60" actId="20577"/>
        <pc:sldMkLst>
          <pc:docMk/>
          <pc:sldMk cId="1943748027" sldId="281"/>
        </pc:sldMkLst>
      </pc:sldChg>
    </pc:docChg>
  </pc:docChgLst>
  <pc:docChgLst>
    <pc:chgData name="Guest User" userId="S::urn:spo:anon#c524b73d3b532d695bf738f4831e67aee0ac262944a8cfc9f498bf90f1ba9025::" providerId="AD" clId="Web-{B1292454-CC5E-1B2F-0928-8B48C7CB0CB6}"/>
    <pc:docChg chg="modSld">
      <pc:chgData name="Guest User" userId="S::urn:spo:anon#c524b73d3b532d695bf738f4831e67aee0ac262944a8cfc9f498bf90f1ba9025::" providerId="AD" clId="Web-{B1292454-CC5E-1B2F-0928-8B48C7CB0CB6}" dt="2024-06-26T10:30:51.784" v="5" actId="20577"/>
      <pc:docMkLst>
        <pc:docMk/>
      </pc:docMkLst>
      <pc:sldChg chg="modSp">
        <pc:chgData name="Guest User" userId="S::urn:spo:anon#c524b73d3b532d695bf738f4831e67aee0ac262944a8cfc9f498bf90f1ba9025::" providerId="AD" clId="Web-{B1292454-CC5E-1B2F-0928-8B48C7CB0CB6}" dt="2024-06-26T10:30:51.784" v="5" actId="20577"/>
        <pc:sldMkLst>
          <pc:docMk/>
          <pc:sldMk cId="2151714593" sldId="263"/>
        </pc:sldMkLst>
      </pc:sldChg>
    </pc:docChg>
  </pc:docChgLst>
  <pc:docChgLst>
    <pc:chgData name="Laura Perks" userId="S::laura.perks@hodgehill.bham.sch.uk::86b60108-ee86-47c6-8bff-b3444dfa215e" providerId="AD" clId="Web-{BE1274FC-0BE6-1371-A0C6-AFF37CD31681}"/>
    <pc:docChg chg="modSld">
      <pc:chgData name="Laura Perks" userId="S::laura.perks@hodgehill.bham.sch.uk::86b60108-ee86-47c6-8bff-b3444dfa215e" providerId="AD" clId="Web-{BE1274FC-0BE6-1371-A0C6-AFF37CD31681}" dt="2024-06-25T10:48:16.968" v="22" actId="20577"/>
      <pc:docMkLst>
        <pc:docMk/>
      </pc:docMkLst>
      <pc:sldChg chg="modSp">
        <pc:chgData name="Laura Perks" userId="S::laura.perks@hodgehill.bham.sch.uk::86b60108-ee86-47c6-8bff-b3444dfa215e" providerId="AD" clId="Web-{BE1274FC-0BE6-1371-A0C6-AFF37CD31681}" dt="2024-06-25T10:47:53.733" v="5" actId="20577"/>
        <pc:sldMkLst>
          <pc:docMk/>
          <pc:sldMk cId="2878384196" sldId="258"/>
        </pc:sldMkLst>
      </pc:sldChg>
      <pc:sldChg chg="modSp">
        <pc:chgData name="Laura Perks" userId="S::laura.perks@hodgehill.bham.sch.uk::86b60108-ee86-47c6-8bff-b3444dfa215e" providerId="AD" clId="Web-{BE1274FC-0BE6-1371-A0C6-AFF37CD31681}" dt="2024-06-25T10:48:04.796" v="12" actId="20577"/>
        <pc:sldMkLst>
          <pc:docMk/>
          <pc:sldMk cId="1515294897" sldId="261"/>
        </pc:sldMkLst>
      </pc:sldChg>
      <pc:sldChg chg="modSp">
        <pc:chgData name="Laura Perks" userId="S::laura.perks@hodgehill.bham.sch.uk::86b60108-ee86-47c6-8bff-b3444dfa215e" providerId="AD" clId="Web-{BE1274FC-0BE6-1371-A0C6-AFF37CD31681}" dt="2024-06-25T10:48:16.968" v="22" actId="20577"/>
        <pc:sldMkLst>
          <pc:docMk/>
          <pc:sldMk cId="2151714593" sldId="263"/>
        </pc:sldMkLst>
      </pc:sldChg>
    </pc:docChg>
  </pc:docChgLst>
  <pc:docChgLst>
    <pc:chgData name="Karan Mohindru" userId="S::karan.mohindru@hodgehill.bham.sch.uk::7255a9dd-3aa4-43ad-9e8a-774dccf486d8" providerId="AD" clId="Web-{015A6E6D-EF52-1B6A-9BF7-0C5D2FD463D2}"/>
    <pc:docChg chg="modSld">
      <pc:chgData name="Karan Mohindru" userId="S::karan.mohindru@hodgehill.bham.sch.uk::7255a9dd-3aa4-43ad-9e8a-774dccf486d8" providerId="AD" clId="Web-{015A6E6D-EF52-1B6A-9BF7-0C5D2FD463D2}" dt="2024-07-10T11:16:14.648" v="25"/>
      <pc:docMkLst>
        <pc:docMk/>
      </pc:docMkLst>
      <pc:sldChg chg="modSp">
        <pc:chgData name="Karan Mohindru" userId="S::karan.mohindru@hodgehill.bham.sch.uk::7255a9dd-3aa4-43ad-9e8a-774dccf486d8" providerId="AD" clId="Web-{015A6E6D-EF52-1B6A-9BF7-0C5D2FD463D2}" dt="2024-07-10T11:12:46.609" v="0" actId="20577"/>
        <pc:sldMkLst>
          <pc:docMk/>
          <pc:sldMk cId="0" sldId="256"/>
        </pc:sldMkLst>
      </pc:sldChg>
      <pc:sldChg chg="modSp">
        <pc:chgData name="Karan Mohindru" userId="S::karan.mohindru@hodgehill.bham.sch.uk::7255a9dd-3aa4-43ad-9e8a-774dccf486d8" providerId="AD" clId="Web-{015A6E6D-EF52-1B6A-9BF7-0C5D2FD463D2}" dt="2024-07-10T11:16:14.648" v="25"/>
        <pc:sldMkLst>
          <pc:docMk/>
          <pc:sldMk cId="2878384196" sldId="258"/>
        </pc:sldMkLst>
      </pc:sldChg>
      <pc:sldChg chg="modSp">
        <pc:chgData name="Karan Mohindru" userId="S::karan.mohindru@hodgehill.bham.sch.uk::7255a9dd-3aa4-43ad-9e8a-774dccf486d8" providerId="AD" clId="Web-{015A6E6D-EF52-1B6A-9BF7-0C5D2FD463D2}" dt="2024-07-10T11:12:56.985" v="1" actId="20577"/>
        <pc:sldMkLst>
          <pc:docMk/>
          <pc:sldMk cId="2774213529" sldId="265"/>
        </pc:sldMkLst>
      </pc:sldChg>
      <pc:sldChg chg="modSp">
        <pc:chgData name="Karan Mohindru" userId="S::karan.mohindru@hodgehill.bham.sch.uk::7255a9dd-3aa4-43ad-9e8a-774dccf486d8" providerId="AD" clId="Web-{015A6E6D-EF52-1B6A-9BF7-0C5D2FD463D2}" dt="2024-07-10T11:14:47.504" v="4"/>
        <pc:sldMkLst>
          <pc:docMk/>
          <pc:sldMk cId="2806487706" sldId="270"/>
        </pc:sldMkLst>
      </pc:sldChg>
    </pc:docChg>
  </pc:docChgLst>
  <pc:docChgLst>
    <pc:chgData name="Guest User" userId="S::urn:spo:anon#c524b73d3b532d695bf738f4831e67aee0ac262944a8cfc9f498bf90f1ba9025::" providerId="AD" clId="Web-{082E0E2C-2C1E-AB01-4470-BF7A27BB0721}"/>
    <pc:docChg chg="modSld">
      <pc:chgData name="Guest User" userId="S::urn:spo:anon#c524b73d3b532d695bf738f4831e67aee0ac262944a8cfc9f498bf90f1ba9025::" providerId="AD" clId="Web-{082E0E2C-2C1E-AB01-4470-BF7A27BB0721}" dt="2024-07-09T10:51:39.395" v="5" actId="20577"/>
      <pc:docMkLst>
        <pc:docMk/>
      </pc:docMkLst>
      <pc:sldChg chg="modSp">
        <pc:chgData name="Guest User" userId="S::urn:spo:anon#c524b73d3b532d695bf738f4831e67aee0ac262944a8cfc9f498bf90f1ba9025::" providerId="AD" clId="Web-{082E0E2C-2C1E-AB01-4470-BF7A27BB0721}" dt="2024-07-09T10:51:39.395" v="5" actId="20577"/>
        <pc:sldMkLst>
          <pc:docMk/>
          <pc:sldMk cId="2151714593" sldId="263"/>
        </pc:sldMkLst>
      </pc:sldChg>
    </pc:docChg>
  </pc:docChgLst>
  <pc:docChgLst>
    <pc:chgData name="Savo Djordjic" userId="S::savo.djordjic@hodgehill.bham.sch.uk::1a6565f7-9a56-49b4-8b8a-1d75294e24b4" providerId="AD" clId="Web-{95EF6F8F-011C-536E-EA96-462E226A86E2}"/>
    <pc:docChg chg="modSld">
      <pc:chgData name="Savo Djordjic" userId="S::savo.djordjic@hodgehill.bham.sch.uk::1a6565f7-9a56-49b4-8b8a-1d75294e24b4" providerId="AD" clId="Web-{95EF6F8F-011C-536E-EA96-462E226A86E2}" dt="2024-06-12T06:59:00.197" v="66"/>
      <pc:docMkLst>
        <pc:docMk/>
      </pc:docMkLst>
      <pc:sldChg chg="addSp modSp">
        <pc:chgData name="Savo Djordjic" userId="S::savo.djordjic@hodgehill.bham.sch.uk::1a6565f7-9a56-49b4-8b8a-1d75294e24b4" providerId="AD" clId="Web-{95EF6F8F-011C-536E-EA96-462E226A86E2}" dt="2024-06-12T06:59:00.197" v="66"/>
        <pc:sldMkLst>
          <pc:docMk/>
          <pc:sldMk cId="3372037280" sldId="283"/>
        </pc:sldMkLst>
      </pc:sldChg>
    </pc:docChg>
  </pc:docChgLst>
  <pc:docChgLst>
    <pc:chgData name="Guest User" userId="S::urn:spo:anon#c524b73d3b532d695bf738f4831e67aee0ac262944a8cfc9f498bf90f1ba9025::" providerId="AD" clId="Web-{EF7E489A-B0AD-E7A7-5BD3-8E904F98E838}"/>
    <pc:docChg chg="modSld">
      <pc:chgData name="Guest User" userId="S::urn:spo:anon#c524b73d3b532d695bf738f4831e67aee0ac262944a8cfc9f498bf90f1ba9025::" providerId="AD" clId="Web-{EF7E489A-B0AD-E7A7-5BD3-8E904F98E838}" dt="2024-06-21T11:40:57.195" v="528" actId="20577"/>
      <pc:docMkLst>
        <pc:docMk/>
      </pc:docMkLst>
      <pc:sldChg chg="modSp">
        <pc:chgData name="Guest User" userId="S::urn:spo:anon#c524b73d3b532d695bf738f4831e67aee0ac262944a8cfc9f498bf90f1ba9025::" providerId="AD" clId="Web-{EF7E489A-B0AD-E7A7-5BD3-8E904F98E838}" dt="2024-06-21T11:40:57.195" v="528" actId="20577"/>
        <pc:sldMkLst>
          <pc:docMk/>
          <pc:sldMk cId="1683358771" sldId="262"/>
        </pc:sldMkLst>
      </pc:sldChg>
    </pc:docChg>
  </pc:docChgLst>
  <pc:docChgLst>
    <pc:chgData name="Guest User" userId="S::urn:spo:tenantanon#06874227-7564-47a8-bf47-2f062d34eb7d::" providerId="AD" clId="Web-{B8496155-7C47-16A2-3B2F-2DE1EF5E33C2}"/>
    <pc:docChg chg="modSld">
      <pc:chgData name="Guest User" userId="S::urn:spo:tenantanon#06874227-7564-47a8-bf47-2f062d34eb7d::" providerId="AD" clId="Web-{B8496155-7C47-16A2-3B2F-2DE1EF5E33C2}" dt="2025-07-14T13:06:05.591" v="0"/>
      <pc:docMkLst>
        <pc:docMk/>
      </pc:docMkLst>
      <pc:sldChg chg="modSp">
        <pc:chgData name="Guest User" userId="S::urn:spo:tenantanon#06874227-7564-47a8-bf47-2f062d34eb7d::" providerId="AD" clId="Web-{B8496155-7C47-16A2-3B2F-2DE1EF5E33C2}" dt="2025-07-14T13:06:05.591" v="0"/>
        <pc:sldMkLst>
          <pc:docMk/>
          <pc:sldMk cId="2878384196" sldId="258"/>
        </pc:sldMkLst>
        <pc:graphicFrameChg chg="modGraphic">
          <ac:chgData name="Guest User" userId="S::urn:spo:tenantanon#06874227-7564-47a8-bf47-2f062d34eb7d::" providerId="AD" clId="Web-{B8496155-7C47-16A2-3B2F-2DE1EF5E33C2}" dt="2025-07-14T13:06:05.591" v="0"/>
          <ac:graphicFrameMkLst>
            <pc:docMk/>
            <pc:sldMk cId="2878384196" sldId="258"/>
            <ac:graphicFrameMk id="8" creationId="{00000000-0000-0000-0000-000000000000}"/>
          </ac:graphicFrameMkLst>
        </pc:graphicFrameChg>
      </pc:sldChg>
    </pc:docChg>
  </pc:docChgLst>
  <pc:docChgLst>
    <pc:chgData name="Guest User" userId="S::urn:spo:tenantanon#06874227-7564-47a8-bf47-2f062d34eb7d::" providerId="AD" clId="Web-{0677AE98-093A-7B0E-538D-23148EA59177}"/>
    <pc:docChg chg="modSld">
      <pc:chgData name="Guest User" userId="S::urn:spo:tenantanon#06874227-7564-47a8-bf47-2f062d34eb7d::" providerId="AD" clId="Web-{0677AE98-093A-7B0E-538D-23148EA59177}" dt="2025-07-14T09:16:51.890" v="11"/>
      <pc:docMkLst>
        <pc:docMk/>
      </pc:docMkLst>
      <pc:sldChg chg="modSp">
        <pc:chgData name="Guest User" userId="S::urn:spo:tenantanon#06874227-7564-47a8-bf47-2f062d34eb7d::" providerId="AD" clId="Web-{0677AE98-093A-7B0E-538D-23148EA59177}" dt="2025-07-14T09:16:51.890" v="11"/>
        <pc:sldMkLst>
          <pc:docMk/>
          <pc:sldMk cId="1213922704" sldId="269"/>
        </pc:sldMkLst>
        <pc:graphicFrameChg chg="mod modGraphic">
          <ac:chgData name="Guest User" userId="S::urn:spo:tenantanon#06874227-7564-47a8-bf47-2f062d34eb7d::" providerId="AD" clId="Web-{0677AE98-093A-7B0E-538D-23148EA59177}" dt="2025-07-14T09:16:51.890" v="11"/>
          <ac:graphicFrameMkLst>
            <pc:docMk/>
            <pc:sldMk cId="1213922704" sldId="269"/>
            <ac:graphicFrameMk id="2" creationId="{00000000-0000-0000-0000-000000000000}"/>
          </ac:graphicFrameMkLst>
        </pc:graphicFrameChg>
      </pc:sldChg>
    </pc:docChg>
  </pc:docChgLst>
  <pc:docChgLst>
    <pc:chgData name="Guest User" userId="S::urn:spo:anon#c524b73d3b532d695bf738f4831e67aee0ac262944a8cfc9f498bf90f1ba9025::" providerId="AD" clId="Web-{A39452EC-FACC-32DF-D783-44106601727B}"/>
    <pc:docChg chg="modSld">
      <pc:chgData name="Guest User" userId="S::urn:spo:anon#c524b73d3b532d695bf738f4831e67aee0ac262944a8cfc9f498bf90f1ba9025::" providerId="AD" clId="Web-{A39452EC-FACC-32DF-D783-44106601727B}" dt="2024-07-09T10:53:27.291" v="10" actId="20577"/>
      <pc:docMkLst>
        <pc:docMk/>
      </pc:docMkLst>
      <pc:sldChg chg="modSp">
        <pc:chgData name="Guest User" userId="S::urn:spo:anon#c524b73d3b532d695bf738f4831e67aee0ac262944a8cfc9f498bf90f1ba9025::" providerId="AD" clId="Web-{A39452EC-FACC-32DF-D783-44106601727B}" dt="2024-07-09T10:53:27.291" v="10" actId="20577"/>
        <pc:sldMkLst>
          <pc:docMk/>
          <pc:sldMk cId="2151714593" sldId="263"/>
        </pc:sldMkLst>
      </pc:sldChg>
    </pc:docChg>
  </pc:docChgLst>
  <pc:docChgLst>
    <pc:chgData name="Guest User" userId="S::urn:spo:anon#c524b73d3b532d695bf738f4831e67aee0ac262944a8cfc9f498bf90f1ba9025::" providerId="AD" clId="Web-{BF0786E0-3F95-BBFC-2F52-C151BD58C2B6}"/>
    <pc:docChg chg="modSld">
      <pc:chgData name="Guest User" userId="S::urn:spo:anon#c524b73d3b532d695bf738f4831e67aee0ac262944a8cfc9f498bf90f1ba9025::" providerId="AD" clId="Web-{BF0786E0-3F95-BBFC-2F52-C151BD58C2B6}" dt="2024-10-02T07:00:27.541" v="205"/>
      <pc:docMkLst>
        <pc:docMk/>
      </pc:docMkLst>
      <pc:sldChg chg="modSp">
        <pc:chgData name="Guest User" userId="S::urn:spo:anon#c524b73d3b532d695bf738f4831e67aee0ac262944a8cfc9f498bf90f1ba9025::" providerId="AD" clId="Web-{BF0786E0-3F95-BBFC-2F52-C151BD58C2B6}" dt="2024-10-02T07:00:27.541" v="205"/>
        <pc:sldMkLst>
          <pc:docMk/>
          <pc:sldMk cId="1187630505" sldId="297"/>
        </pc:sldMkLst>
      </pc:sldChg>
    </pc:docChg>
  </pc:docChgLst>
  <pc:docChgLst>
    <pc:chgData name="Tamanna Abdul-Karim" userId="S::tamanna.abdul-karim@hodgehill.bham.sch.uk::c7796e6f-7b6b-445a-a1e5-ff7df0f45da9" providerId="AD" clId="Web-{1B1837EC-80AD-D127-9A70-D0649FAFBB51}"/>
    <pc:docChg chg="modSld">
      <pc:chgData name="Tamanna Abdul-Karim" userId="S::tamanna.abdul-karim@hodgehill.bham.sch.uk::c7796e6f-7b6b-445a-a1e5-ff7df0f45da9" providerId="AD" clId="Web-{1B1837EC-80AD-D127-9A70-D0649FAFBB51}" dt="2024-10-23T18:28:33.666" v="1"/>
      <pc:docMkLst>
        <pc:docMk/>
      </pc:docMkLst>
      <pc:sldChg chg="modSp">
        <pc:chgData name="Tamanna Abdul-Karim" userId="S::tamanna.abdul-karim@hodgehill.bham.sch.uk::c7796e6f-7b6b-445a-a1e5-ff7df0f45da9" providerId="AD" clId="Web-{1B1837EC-80AD-D127-9A70-D0649FAFBB51}" dt="2024-10-23T18:28:33.666" v="1"/>
        <pc:sldMkLst>
          <pc:docMk/>
          <pc:sldMk cId="3581060368" sldId="280"/>
        </pc:sldMkLst>
      </pc:sldChg>
    </pc:docChg>
  </pc:docChgLst>
  <pc:docChgLst>
    <pc:chgData name="Guest User" userId="S::urn:spo:anon#c524b73d3b532d695bf738f4831e67aee0ac262944a8cfc9f498bf90f1ba9025::" providerId="AD" clId="Web-{09A1F0FC-F3C1-A031-621E-187B8015B011}"/>
    <pc:docChg chg="modSld">
      <pc:chgData name="Guest User" userId="S::urn:spo:anon#c524b73d3b532d695bf738f4831e67aee0ac262944a8cfc9f498bf90f1ba9025::" providerId="AD" clId="Web-{09A1F0FC-F3C1-A031-621E-187B8015B011}" dt="2024-06-10T15:49:54.207" v="702" actId="20577"/>
      <pc:docMkLst>
        <pc:docMk/>
      </pc:docMkLst>
      <pc:sldChg chg="modSp">
        <pc:chgData name="Guest User" userId="S::urn:spo:anon#c524b73d3b532d695bf738f4831e67aee0ac262944a8cfc9f498bf90f1ba9025::" providerId="AD" clId="Web-{09A1F0FC-F3C1-A031-621E-187B8015B011}" dt="2024-06-10T15:35:25.947" v="583" actId="20577"/>
        <pc:sldMkLst>
          <pc:docMk/>
          <pc:sldMk cId="2878384196" sldId="258"/>
        </pc:sldMkLst>
      </pc:sldChg>
      <pc:sldChg chg="modSp">
        <pc:chgData name="Guest User" userId="S::urn:spo:anon#c524b73d3b532d695bf738f4831e67aee0ac262944a8cfc9f498bf90f1ba9025::" providerId="AD" clId="Web-{09A1F0FC-F3C1-A031-621E-187B8015B011}" dt="2024-06-10T15:49:54.207" v="702" actId="20577"/>
        <pc:sldMkLst>
          <pc:docMk/>
          <pc:sldMk cId="1515294897" sldId="261"/>
        </pc:sldMkLst>
      </pc:sldChg>
    </pc:docChg>
  </pc:docChgLst>
  <pc:docChgLst>
    <pc:chgData name="Guest User" userId="S::urn:spo:anon#c524b73d3b532d695bf738f4831e67aee0ac262944a8cfc9f498bf90f1ba9025::" providerId="AD" clId="Web-{09F1A597-3182-E253-BFCF-43ABC70F4A4F}"/>
    <pc:docChg chg="modSld">
      <pc:chgData name="Guest User" userId="S::urn:spo:anon#c524b73d3b532d695bf738f4831e67aee0ac262944a8cfc9f498bf90f1ba9025::" providerId="AD" clId="Web-{09F1A597-3182-E253-BFCF-43ABC70F4A4F}" dt="2024-09-30T13:04:28.701" v="13" actId="20577"/>
      <pc:docMkLst>
        <pc:docMk/>
      </pc:docMkLst>
      <pc:sldChg chg="modSp">
        <pc:chgData name="Guest User" userId="S::urn:spo:anon#c524b73d3b532d695bf738f4831e67aee0ac262944a8cfc9f498bf90f1ba9025::" providerId="AD" clId="Web-{09F1A597-3182-E253-BFCF-43ABC70F4A4F}" dt="2024-09-30T13:04:28.701" v="13" actId="20577"/>
        <pc:sldMkLst>
          <pc:docMk/>
          <pc:sldMk cId="3703398093" sldId="29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900956" cy="100746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405715" y="0"/>
            <a:ext cx="4900956" cy="1007464"/>
          </a:xfrm>
          <a:prstGeom prst="rect">
            <a:avLst/>
          </a:prstGeom>
        </p:spPr>
        <p:txBody>
          <a:bodyPr vert="horz" lIns="91440" tIns="45720" rIns="91440" bIns="45720" rtlCol="0"/>
          <a:lstStyle>
            <a:lvl1pPr algn="r">
              <a:defRPr sz="1200"/>
            </a:lvl1pPr>
          </a:lstStyle>
          <a:p>
            <a:fld id="{43CBA066-C176-1747-8343-ABBBC0BEFBAB}" type="datetimeFigureOut">
              <a:rPr lang="en-US" smtClean="0"/>
              <a:t>7/18/2025</a:t>
            </a:fld>
            <a:endParaRPr lang="en-US"/>
          </a:p>
        </p:txBody>
      </p:sp>
      <p:sp>
        <p:nvSpPr>
          <p:cNvPr id="4" name="Slide Image Placeholder 3"/>
          <p:cNvSpPr>
            <a:spLocks noGrp="1" noRot="1" noChangeAspect="1"/>
          </p:cNvSpPr>
          <p:nvPr>
            <p:ph type="sldImg" idx="2"/>
          </p:nvPr>
        </p:nvSpPr>
        <p:spPr>
          <a:xfrm>
            <a:off x="3306763" y="2514600"/>
            <a:ext cx="4695825" cy="67833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130578" y="9673900"/>
            <a:ext cx="9048194" cy="79186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19096639"/>
            <a:ext cx="4900956" cy="100746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405715" y="19096639"/>
            <a:ext cx="4900956" cy="1007462"/>
          </a:xfrm>
          <a:prstGeom prst="rect">
            <a:avLst/>
          </a:prstGeom>
        </p:spPr>
        <p:txBody>
          <a:bodyPr vert="horz" lIns="91440" tIns="45720" rIns="91440" bIns="45720" rtlCol="0" anchor="b"/>
          <a:lstStyle>
            <a:lvl1pPr algn="r">
              <a:defRPr sz="1200"/>
            </a:lvl1pPr>
          </a:lstStyle>
          <a:p>
            <a:fld id="{A44EEB56-BCA5-684F-88D0-DE52578AC918}" type="slidenum">
              <a:rPr lang="en-US" smtClean="0"/>
              <a:t>‹#›</a:t>
            </a:fld>
            <a:endParaRPr lang="en-US"/>
          </a:p>
        </p:txBody>
      </p:sp>
    </p:spTree>
    <p:extLst>
      <p:ext uri="{BB962C8B-B14F-4D97-AF65-F5344CB8AC3E}">
        <p14:creationId xmlns:p14="http://schemas.microsoft.com/office/powerpoint/2010/main" val="3795870649"/>
      </p:ext>
    </p:extLst>
  </p:cSld>
  <p:clrMap bg1="lt1" tx1="dk1" bg2="lt2" tx2="dk2" accent1="accent1" accent2="accent2" accent3="accent3" accent4="accent4" accent5="accent5" accent6="accent6" hlink="hlink" folHlink="folHlink"/>
  <p:notesStyle>
    <a:lvl1pPr marL="0" algn="l" defTabSz="487924" rtl="0" eaLnBrk="1" latinLnBrk="0" hangingPunct="1">
      <a:defRPr sz="640" kern="1200">
        <a:solidFill>
          <a:schemeClr val="tx1"/>
        </a:solidFill>
        <a:latin typeface="+mn-lt"/>
        <a:ea typeface="+mn-ea"/>
        <a:cs typeface="+mn-cs"/>
      </a:defRPr>
    </a:lvl1pPr>
    <a:lvl2pPr marL="243962" algn="l" defTabSz="487924" rtl="0" eaLnBrk="1" latinLnBrk="0" hangingPunct="1">
      <a:defRPr sz="640" kern="1200">
        <a:solidFill>
          <a:schemeClr val="tx1"/>
        </a:solidFill>
        <a:latin typeface="+mn-lt"/>
        <a:ea typeface="+mn-ea"/>
        <a:cs typeface="+mn-cs"/>
      </a:defRPr>
    </a:lvl2pPr>
    <a:lvl3pPr marL="487924" algn="l" defTabSz="487924" rtl="0" eaLnBrk="1" latinLnBrk="0" hangingPunct="1">
      <a:defRPr sz="640" kern="1200">
        <a:solidFill>
          <a:schemeClr val="tx1"/>
        </a:solidFill>
        <a:latin typeface="+mn-lt"/>
        <a:ea typeface="+mn-ea"/>
        <a:cs typeface="+mn-cs"/>
      </a:defRPr>
    </a:lvl3pPr>
    <a:lvl4pPr marL="731886" algn="l" defTabSz="487924" rtl="0" eaLnBrk="1" latinLnBrk="0" hangingPunct="1">
      <a:defRPr sz="640" kern="1200">
        <a:solidFill>
          <a:schemeClr val="tx1"/>
        </a:solidFill>
        <a:latin typeface="+mn-lt"/>
        <a:ea typeface="+mn-ea"/>
        <a:cs typeface="+mn-cs"/>
      </a:defRPr>
    </a:lvl4pPr>
    <a:lvl5pPr marL="975848" algn="l" defTabSz="487924" rtl="0" eaLnBrk="1" latinLnBrk="0" hangingPunct="1">
      <a:defRPr sz="640" kern="1200">
        <a:solidFill>
          <a:schemeClr val="tx1"/>
        </a:solidFill>
        <a:latin typeface="+mn-lt"/>
        <a:ea typeface="+mn-ea"/>
        <a:cs typeface="+mn-cs"/>
      </a:defRPr>
    </a:lvl5pPr>
    <a:lvl6pPr marL="1219810" algn="l" defTabSz="487924" rtl="0" eaLnBrk="1" latinLnBrk="0" hangingPunct="1">
      <a:defRPr sz="640" kern="1200">
        <a:solidFill>
          <a:schemeClr val="tx1"/>
        </a:solidFill>
        <a:latin typeface="+mn-lt"/>
        <a:ea typeface="+mn-ea"/>
        <a:cs typeface="+mn-cs"/>
      </a:defRPr>
    </a:lvl6pPr>
    <a:lvl7pPr marL="1463772" algn="l" defTabSz="487924" rtl="0" eaLnBrk="1" latinLnBrk="0" hangingPunct="1">
      <a:defRPr sz="640" kern="1200">
        <a:solidFill>
          <a:schemeClr val="tx1"/>
        </a:solidFill>
        <a:latin typeface="+mn-lt"/>
        <a:ea typeface="+mn-ea"/>
        <a:cs typeface="+mn-cs"/>
      </a:defRPr>
    </a:lvl7pPr>
    <a:lvl8pPr marL="1707733" algn="l" defTabSz="487924" rtl="0" eaLnBrk="1" latinLnBrk="0" hangingPunct="1">
      <a:defRPr sz="640" kern="1200">
        <a:solidFill>
          <a:schemeClr val="tx1"/>
        </a:solidFill>
        <a:latin typeface="+mn-lt"/>
        <a:ea typeface="+mn-ea"/>
        <a:cs typeface="+mn-cs"/>
      </a:defRPr>
    </a:lvl8pPr>
    <a:lvl9pPr marL="1951695" algn="l" defTabSz="487924" rtl="0" eaLnBrk="1" latinLnBrk="0" hangingPunct="1">
      <a:defRPr sz="64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6763" y="2514600"/>
            <a:ext cx="4695825" cy="67833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44EEB56-BCA5-684F-88D0-DE52578AC918}" type="slidenum">
              <a:rPr lang="en-US" smtClean="0"/>
              <a:t>1</a:t>
            </a:fld>
            <a:endParaRPr lang="en-US"/>
          </a:p>
        </p:txBody>
      </p:sp>
    </p:spTree>
    <p:extLst>
      <p:ext uri="{BB962C8B-B14F-4D97-AF65-F5344CB8AC3E}">
        <p14:creationId xmlns:p14="http://schemas.microsoft.com/office/powerpoint/2010/main" val="3246358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1" y="1621192"/>
            <a:ext cx="5143500" cy="3448755"/>
          </a:xfrm>
        </p:spPr>
        <p:txBody>
          <a:bodyPr anchor="b"/>
          <a:lstStyle>
            <a:lvl1pPr algn="ctr">
              <a:defRPr sz="2742"/>
            </a:lvl1pPr>
          </a:lstStyle>
          <a:p>
            <a:r>
              <a:rPr lang="en-US"/>
              <a:t>Click to edit Master title style</a:t>
            </a:r>
          </a:p>
        </p:txBody>
      </p:sp>
      <p:sp>
        <p:nvSpPr>
          <p:cNvPr id="3" name="Subtitle 2"/>
          <p:cNvSpPr>
            <a:spLocks noGrp="1"/>
          </p:cNvSpPr>
          <p:nvPr>
            <p:ph type="subTitle" idx="1"/>
          </p:nvPr>
        </p:nvSpPr>
        <p:spPr>
          <a:xfrm>
            <a:off x="857251" y="5202945"/>
            <a:ext cx="5143500" cy="2391656"/>
          </a:xfrm>
        </p:spPr>
        <p:txBody>
          <a:bodyPr/>
          <a:lstStyle>
            <a:lvl1pPr marL="0" indent="0" algn="ctr">
              <a:buNone/>
              <a:defRPr sz="1097"/>
            </a:lvl1pPr>
            <a:lvl2pPr marL="208945" indent="0" algn="ctr">
              <a:buNone/>
              <a:defRPr sz="914"/>
            </a:lvl2pPr>
            <a:lvl3pPr marL="417890" indent="0" algn="ctr">
              <a:buNone/>
              <a:defRPr sz="823"/>
            </a:lvl3pPr>
            <a:lvl4pPr marL="626835" indent="0" algn="ctr">
              <a:buNone/>
              <a:defRPr sz="731"/>
            </a:lvl4pPr>
            <a:lvl5pPr marL="835780" indent="0" algn="ctr">
              <a:buNone/>
              <a:defRPr sz="731"/>
            </a:lvl5pPr>
            <a:lvl6pPr marL="1044725" indent="0" algn="ctr">
              <a:buNone/>
              <a:defRPr sz="731"/>
            </a:lvl6pPr>
            <a:lvl7pPr marL="1253670" indent="0" algn="ctr">
              <a:buNone/>
              <a:defRPr sz="731"/>
            </a:lvl7pPr>
            <a:lvl8pPr marL="1462615" indent="0" algn="ctr">
              <a:buNone/>
              <a:defRPr sz="731"/>
            </a:lvl8pPr>
            <a:lvl9pPr marL="1671560" indent="0" algn="ctr">
              <a:buNone/>
              <a:defRPr sz="731"/>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t>7/18/2025</a:t>
            </a:fld>
            <a:endParaRPr lang="en-US"/>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220858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1D8BD707-D9CF-40AE-B4C6-C98DA3205C09}" type="datetimeFigureOut">
              <a:rPr lang="en-US" smtClean="0"/>
              <a:pPr/>
              <a:t>7/18/2025</a:t>
            </a:fld>
            <a:endParaRPr lang="en-US"/>
          </a:p>
        </p:txBody>
      </p:sp>
      <p:sp>
        <p:nvSpPr>
          <p:cNvPr id="5" name="Footer Placeholder 4"/>
          <p:cNvSpPr>
            <a:spLocks noGrp="1"/>
          </p:cNvSpPr>
          <p:nvPr>
            <p:ph type="ftr" sz="quarter" idx="11"/>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endParaRPr lang="en-GB"/>
          </a:p>
        </p:txBody>
      </p:sp>
      <p:sp>
        <p:nvSpPr>
          <p:cNvPr id="6" name="Slide Number Placeholder 5"/>
          <p:cNvSpPr>
            <a:spLocks noGrp="1"/>
          </p:cNvSpPr>
          <p:nvPr>
            <p:ph type="sldNum" sz="quarter" idx="12"/>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B6F15528-21DE-4FAA-801E-634DDDAF4B2B}" type="slidenum">
              <a:rPr lang="en-GB" smtClean="0"/>
              <a:pPr/>
              <a:t>‹#›</a:t>
            </a:fld>
            <a:endParaRPr lang="en-GB"/>
          </a:p>
        </p:txBody>
      </p:sp>
    </p:spTree>
    <p:extLst>
      <p:ext uri="{BB962C8B-B14F-4D97-AF65-F5344CB8AC3E}">
        <p14:creationId xmlns:p14="http://schemas.microsoft.com/office/powerpoint/2010/main" val="3989906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6" y="527403"/>
            <a:ext cx="1478756" cy="839487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1D8BD707-D9CF-40AE-B4C6-C98DA3205C09}" type="datetimeFigureOut">
              <a:rPr lang="en-US" smtClean="0"/>
              <a:pPr/>
              <a:t>7/18/2025</a:t>
            </a:fld>
            <a:endParaRPr lang="en-US"/>
          </a:p>
        </p:txBody>
      </p:sp>
      <p:sp>
        <p:nvSpPr>
          <p:cNvPr id="5" name="Footer Placeholder 4"/>
          <p:cNvSpPr>
            <a:spLocks noGrp="1"/>
          </p:cNvSpPr>
          <p:nvPr>
            <p:ph type="ftr" sz="quarter" idx="11"/>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endParaRPr lang="en-GB"/>
          </a:p>
        </p:txBody>
      </p:sp>
      <p:sp>
        <p:nvSpPr>
          <p:cNvPr id="6" name="Slide Number Placeholder 5"/>
          <p:cNvSpPr>
            <a:spLocks noGrp="1"/>
          </p:cNvSpPr>
          <p:nvPr>
            <p:ph type="sldNum" sz="quarter" idx="12"/>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B6F15528-21DE-4FAA-801E-634DDDAF4B2B}" type="slidenum">
              <a:rPr lang="en-GB" smtClean="0"/>
              <a:pPr/>
              <a:t>‹#›</a:t>
            </a:fld>
            <a:endParaRPr lang="en-GB"/>
          </a:p>
        </p:txBody>
      </p:sp>
    </p:spTree>
    <p:extLst>
      <p:ext uri="{BB962C8B-B14F-4D97-AF65-F5344CB8AC3E}">
        <p14:creationId xmlns:p14="http://schemas.microsoft.com/office/powerpoint/2010/main" val="1457111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7/18/2025</a:t>
            </a:fld>
            <a:endParaRPr lang="en-US"/>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981381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3"/>
            <a:ext cx="5915025" cy="4120620"/>
          </a:xfrm>
        </p:spPr>
        <p:txBody>
          <a:bodyPr anchor="b"/>
          <a:lstStyle>
            <a:lvl1pPr>
              <a:defRPr sz="2742"/>
            </a:lvl1pPr>
          </a:lstStyle>
          <a:p>
            <a:r>
              <a:rPr lang="en-US"/>
              <a:t>Click to edit Master title style</a:t>
            </a:r>
          </a:p>
        </p:txBody>
      </p:sp>
      <p:sp>
        <p:nvSpPr>
          <p:cNvPr id="3" name="Text Placeholder 2"/>
          <p:cNvSpPr>
            <a:spLocks noGrp="1"/>
          </p:cNvSpPr>
          <p:nvPr>
            <p:ph type="body" idx="1"/>
          </p:nvPr>
        </p:nvSpPr>
        <p:spPr>
          <a:xfrm>
            <a:off x="467916" y="6629226"/>
            <a:ext cx="5915025" cy="2166937"/>
          </a:xfrm>
        </p:spPr>
        <p:txBody>
          <a:bodyPr/>
          <a:lstStyle>
            <a:lvl1pPr marL="0" indent="0">
              <a:buNone/>
              <a:defRPr sz="1097">
                <a:solidFill>
                  <a:schemeClr val="tx1">
                    <a:tint val="75000"/>
                  </a:schemeClr>
                </a:solidFill>
              </a:defRPr>
            </a:lvl1pPr>
            <a:lvl2pPr marL="208945" indent="0">
              <a:buNone/>
              <a:defRPr sz="914">
                <a:solidFill>
                  <a:schemeClr val="tx1">
                    <a:tint val="75000"/>
                  </a:schemeClr>
                </a:solidFill>
              </a:defRPr>
            </a:lvl2pPr>
            <a:lvl3pPr marL="417890" indent="0">
              <a:buNone/>
              <a:defRPr sz="823">
                <a:solidFill>
                  <a:schemeClr val="tx1">
                    <a:tint val="75000"/>
                  </a:schemeClr>
                </a:solidFill>
              </a:defRPr>
            </a:lvl3pPr>
            <a:lvl4pPr marL="626835" indent="0">
              <a:buNone/>
              <a:defRPr sz="731">
                <a:solidFill>
                  <a:schemeClr val="tx1">
                    <a:tint val="75000"/>
                  </a:schemeClr>
                </a:solidFill>
              </a:defRPr>
            </a:lvl4pPr>
            <a:lvl5pPr marL="835780" indent="0">
              <a:buNone/>
              <a:defRPr sz="731">
                <a:solidFill>
                  <a:schemeClr val="tx1">
                    <a:tint val="75000"/>
                  </a:schemeClr>
                </a:solidFill>
              </a:defRPr>
            </a:lvl5pPr>
            <a:lvl6pPr marL="1044725" indent="0">
              <a:buNone/>
              <a:defRPr sz="731">
                <a:solidFill>
                  <a:schemeClr val="tx1">
                    <a:tint val="75000"/>
                  </a:schemeClr>
                </a:solidFill>
              </a:defRPr>
            </a:lvl6pPr>
            <a:lvl7pPr marL="1253670" indent="0">
              <a:buNone/>
              <a:defRPr sz="731">
                <a:solidFill>
                  <a:schemeClr val="tx1">
                    <a:tint val="75000"/>
                  </a:schemeClr>
                </a:solidFill>
              </a:defRPr>
            </a:lvl7pPr>
            <a:lvl8pPr marL="1462615" indent="0">
              <a:buNone/>
              <a:defRPr sz="731">
                <a:solidFill>
                  <a:schemeClr val="tx1">
                    <a:tint val="75000"/>
                  </a:schemeClr>
                </a:solidFill>
              </a:defRPr>
            </a:lvl8pPr>
            <a:lvl9pPr marL="1671560" indent="0">
              <a:buNone/>
              <a:defRPr sz="731">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1D8BD707-D9CF-40AE-B4C6-C98DA3205C09}" type="datetimeFigureOut">
              <a:rPr lang="en-US" smtClean="0"/>
              <a:pPr/>
              <a:t>7/18/2025</a:t>
            </a:fld>
            <a:endParaRPr lang="en-US"/>
          </a:p>
        </p:txBody>
      </p:sp>
      <p:sp>
        <p:nvSpPr>
          <p:cNvPr id="5" name="Footer Placeholder 4"/>
          <p:cNvSpPr>
            <a:spLocks noGrp="1"/>
          </p:cNvSpPr>
          <p:nvPr>
            <p:ph type="ftr" sz="quarter" idx="11"/>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endParaRPr lang="en-GB"/>
          </a:p>
        </p:txBody>
      </p:sp>
      <p:sp>
        <p:nvSpPr>
          <p:cNvPr id="6" name="Slide Number Placeholder 5"/>
          <p:cNvSpPr>
            <a:spLocks noGrp="1"/>
          </p:cNvSpPr>
          <p:nvPr>
            <p:ph type="sldNum" sz="quarter" idx="12"/>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B6F15528-21DE-4FAA-801E-634DDDAF4B2B}" type="slidenum">
              <a:rPr lang="en-GB" smtClean="0"/>
              <a:pPr/>
              <a:t>‹#›</a:t>
            </a:fld>
            <a:endParaRPr lang="en-GB"/>
          </a:p>
        </p:txBody>
      </p:sp>
    </p:spTree>
    <p:extLst>
      <p:ext uri="{BB962C8B-B14F-4D97-AF65-F5344CB8AC3E}">
        <p14:creationId xmlns:p14="http://schemas.microsoft.com/office/powerpoint/2010/main" val="4197233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637015"/>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2" y="2637015"/>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t>7/18/2025</a:t>
            </a:fld>
            <a:endParaRPr lang="en-US"/>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377129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4"/>
            <a:ext cx="5915025" cy="1914702"/>
          </a:xfrm>
        </p:spPr>
        <p:txBody>
          <a:bodyPr/>
          <a:lstStyle/>
          <a:p>
            <a:r>
              <a:rPr lang="en-US"/>
              <a:t>Click to edit Master title style</a:t>
            </a:r>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097" b="1"/>
            </a:lvl1pPr>
            <a:lvl2pPr marL="208945" indent="0">
              <a:buNone/>
              <a:defRPr sz="914" b="1"/>
            </a:lvl2pPr>
            <a:lvl3pPr marL="417890" indent="0">
              <a:buNone/>
              <a:defRPr sz="823" b="1"/>
            </a:lvl3pPr>
            <a:lvl4pPr marL="626835" indent="0">
              <a:buNone/>
              <a:defRPr sz="731" b="1"/>
            </a:lvl4pPr>
            <a:lvl5pPr marL="835780" indent="0">
              <a:buNone/>
              <a:defRPr sz="731" b="1"/>
            </a:lvl5pPr>
            <a:lvl6pPr marL="1044725" indent="0">
              <a:buNone/>
              <a:defRPr sz="731" b="1"/>
            </a:lvl6pPr>
            <a:lvl7pPr marL="1253670" indent="0">
              <a:buNone/>
              <a:defRPr sz="731" b="1"/>
            </a:lvl7pPr>
            <a:lvl8pPr marL="1462615" indent="0">
              <a:buNone/>
              <a:defRPr sz="731" b="1"/>
            </a:lvl8pPr>
            <a:lvl9pPr marL="1671560" indent="0">
              <a:buNone/>
              <a:defRPr sz="731"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097" b="1"/>
            </a:lvl1pPr>
            <a:lvl2pPr marL="208945" indent="0">
              <a:buNone/>
              <a:defRPr sz="914" b="1"/>
            </a:lvl2pPr>
            <a:lvl3pPr marL="417890" indent="0">
              <a:buNone/>
              <a:defRPr sz="823" b="1"/>
            </a:lvl3pPr>
            <a:lvl4pPr marL="626835" indent="0">
              <a:buNone/>
              <a:defRPr sz="731" b="1"/>
            </a:lvl4pPr>
            <a:lvl5pPr marL="835780" indent="0">
              <a:buNone/>
              <a:defRPr sz="731" b="1"/>
            </a:lvl5pPr>
            <a:lvl6pPr marL="1044725" indent="0">
              <a:buNone/>
              <a:defRPr sz="731" b="1"/>
            </a:lvl6pPr>
            <a:lvl7pPr marL="1253670" indent="0">
              <a:buNone/>
              <a:defRPr sz="731" b="1"/>
            </a:lvl7pPr>
            <a:lvl8pPr marL="1462615" indent="0">
              <a:buNone/>
              <a:defRPr sz="731" b="1"/>
            </a:lvl8pPr>
            <a:lvl9pPr marL="1671560" indent="0">
              <a:buNone/>
              <a:defRPr sz="731"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1D8BD707-D9CF-40AE-B4C6-C98DA3205C09}" type="datetimeFigureOut">
              <a:rPr lang="en-US" smtClean="0"/>
              <a:pPr/>
              <a:t>7/18/2025</a:t>
            </a:fld>
            <a:endParaRPr lang="en-US"/>
          </a:p>
        </p:txBody>
      </p:sp>
      <p:sp>
        <p:nvSpPr>
          <p:cNvPr id="8" name="Footer Placeholder 7"/>
          <p:cNvSpPr>
            <a:spLocks noGrp="1"/>
          </p:cNvSpPr>
          <p:nvPr>
            <p:ph type="ftr" sz="quarter" idx="11"/>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endParaRPr lang="en-GB"/>
          </a:p>
        </p:txBody>
      </p:sp>
      <p:sp>
        <p:nvSpPr>
          <p:cNvPr id="9" name="Slide Number Placeholder 8"/>
          <p:cNvSpPr>
            <a:spLocks noGrp="1"/>
          </p:cNvSpPr>
          <p:nvPr>
            <p:ph type="sldNum" sz="quarter" idx="12"/>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B6F15528-21DE-4FAA-801E-634DDDAF4B2B}" type="slidenum">
              <a:rPr lang="en-GB" smtClean="0"/>
              <a:pPr/>
              <a:t>‹#›</a:t>
            </a:fld>
            <a:endParaRPr lang="en-GB"/>
          </a:p>
        </p:txBody>
      </p:sp>
    </p:spTree>
    <p:extLst>
      <p:ext uri="{BB962C8B-B14F-4D97-AF65-F5344CB8AC3E}">
        <p14:creationId xmlns:p14="http://schemas.microsoft.com/office/powerpoint/2010/main" val="2269113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1D8BD707-D9CF-40AE-B4C6-C98DA3205C09}" type="datetimeFigureOut">
              <a:rPr lang="en-US" smtClean="0"/>
              <a:pPr/>
              <a:t>7/18/2025</a:t>
            </a:fld>
            <a:endParaRPr lang="en-US"/>
          </a:p>
        </p:txBody>
      </p:sp>
      <p:sp>
        <p:nvSpPr>
          <p:cNvPr id="4" name="Footer Placeholder 3"/>
          <p:cNvSpPr>
            <a:spLocks noGrp="1"/>
          </p:cNvSpPr>
          <p:nvPr>
            <p:ph type="ftr" sz="quarter" idx="11"/>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endParaRPr lang="en-GB"/>
          </a:p>
        </p:txBody>
      </p:sp>
      <p:sp>
        <p:nvSpPr>
          <p:cNvPr id="5" name="Slide Number Placeholder 4"/>
          <p:cNvSpPr>
            <a:spLocks noGrp="1"/>
          </p:cNvSpPr>
          <p:nvPr>
            <p:ph type="sldNum" sz="quarter" idx="12"/>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B6F15528-21DE-4FAA-801E-634DDDAF4B2B}" type="slidenum">
              <a:rPr lang="en-GB" smtClean="0"/>
              <a:pPr/>
              <a:t>‹#›</a:t>
            </a:fld>
            <a:endParaRPr lang="en-GB"/>
          </a:p>
        </p:txBody>
      </p:sp>
    </p:spTree>
    <p:extLst>
      <p:ext uri="{BB962C8B-B14F-4D97-AF65-F5344CB8AC3E}">
        <p14:creationId xmlns:p14="http://schemas.microsoft.com/office/powerpoint/2010/main" val="2936644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1D8BD707-D9CF-40AE-B4C6-C98DA3205C09}" type="datetimeFigureOut">
              <a:rPr lang="en-US" smtClean="0"/>
              <a:pPr/>
              <a:t>7/18/2025</a:t>
            </a:fld>
            <a:endParaRPr lang="en-US"/>
          </a:p>
        </p:txBody>
      </p:sp>
      <p:sp>
        <p:nvSpPr>
          <p:cNvPr id="3" name="Footer Placeholder 2"/>
          <p:cNvSpPr>
            <a:spLocks noGrp="1"/>
          </p:cNvSpPr>
          <p:nvPr>
            <p:ph type="ftr" sz="quarter" idx="11"/>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endParaRPr lang="en-GB"/>
          </a:p>
        </p:txBody>
      </p:sp>
      <p:sp>
        <p:nvSpPr>
          <p:cNvPr id="4" name="Slide Number Placeholder 3"/>
          <p:cNvSpPr>
            <a:spLocks noGrp="1"/>
          </p:cNvSpPr>
          <p:nvPr>
            <p:ph type="sldNum" sz="quarter" idx="12"/>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B6F15528-21DE-4FAA-801E-634DDDAF4B2B}" type="slidenum">
              <a:rPr lang="en-GB" smtClean="0"/>
              <a:pPr/>
              <a:t>‹#›</a:t>
            </a:fld>
            <a:endParaRPr lang="en-GB"/>
          </a:p>
        </p:txBody>
      </p:sp>
    </p:spTree>
    <p:extLst>
      <p:ext uri="{BB962C8B-B14F-4D97-AF65-F5344CB8AC3E}">
        <p14:creationId xmlns:p14="http://schemas.microsoft.com/office/powerpoint/2010/main" val="3178406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2" y="660400"/>
            <a:ext cx="2211883" cy="2311400"/>
          </a:xfrm>
        </p:spPr>
        <p:txBody>
          <a:bodyPr anchor="b"/>
          <a:lstStyle>
            <a:lvl1pPr>
              <a:defRPr sz="1462"/>
            </a:lvl1pPr>
          </a:lstStyle>
          <a:p>
            <a:r>
              <a:rPr lang="en-US"/>
              <a:t>Click to edit Master title style</a:t>
            </a:r>
          </a:p>
        </p:txBody>
      </p:sp>
      <p:sp>
        <p:nvSpPr>
          <p:cNvPr id="3" name="Content Placeholder 2"/>
          <p:cNvSpPr>
            <a:spLocks noGrp="1"/>
          </p:cNvSpPr>
          <p:nvPr>
            <p:ph idx="1"/>
          </p:nvPr>
        </p:nvSpPr>
        <p:spPr>
          <a:xfrm>
            <a:off x="2915544" y="1426282"/>
            <a:ext cx="3471863" cy="7039681"/>
          </a:xfrm>
        </p:spPr>
        <p:txBody>
          <a:bodyPr/>
          <a:lstStyle>
            <a:lvl1pPr>
              <a:defRPr sz="1462"/>
            </a:lvl1pPr>
            <a:lvl2pPr>
              <a:defRPr sz="1280"/>
            </a:lvl2pPr>
            <a:lvl3pPr>
              <a:defRPr sz="1097"/>
            </a:lvl3pPr>
            <a:lvl4pPr>
              <a:defRPr sz="914"/>
            </a:lvl4pPr>
            <a:lvl5pPr>
              <a:defRPr sz="914"/>
            </a:lvl5pPr>
            <a:lvl6pPr>
              <a:defRPr sz="914"/>
            </a:lvl6pPr>
            <a:lvl7pPr>
              <a:defRPr sz="914"/>
            </a:lvl7pPr>
            <a:lvl8pPr>
              <a:defRPr sz="914"/>
            </a:lvl8pPr>
            <a:lvl9pPr>
              <a:defRPr sz="91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2" y="2971801"/>
            <a:ext cx="2211883" cy="5505627"/>
          </a:xfrm>
        </p:spPr>
        <p:txBody>
          <a:bodyPr/>
          <a:lstStyle>
            <a:lvl1pPr marL="0" indent="0">
              <a:buNone/>
              <a:defRPr sz="731"/>
            </a:lvl1pPr>
            <a:lvl2pPr marL="208945" indent="0">
              <a:buNone/>
              <a:defRPr sz="640"/>
            </a:lvl2pPr>
            <a:lvl3pPr marL="417890" indent="0">
              <a:buNone/>
              <a:defRPr sz="548"/>
            </a:lvl3pPr>
            <a:lvl4pPr marL="626835" indent="0">
              <a:buNone/>
              <a:defRPr sz="457"/>
            </a:lvl4pPr>
            <a:lvl5pPr marL="835780" indent="0">
              <a:buNone/>
              <a:defRPr sz="457"/>
            </a:lvl5pPr>
            <a:lvl6pPr marL="1044725" indent="0">
              <a:buNone/>
              <a:defRPr sz="457"/>
            </a:lvl6pPr>
            <a:lvl7pPr marL="1253670" indent="0">
              <a:buNone/>
              <a:defRPr sz="457"/>
            </a:lvl7pPr>
            <a:lvl8pPr marL="1462615" indent="0">
              <a:buNone/>
              <a:defRPr sz="457"/>
            </a:lvl8pPr>
            <a:lvl9pPr marL="1671560" indent="0">
              <a:buNone/>
              <a:defRPr sz="457"/>
            </a:lvl9pPr>
          </a:lstStyle>
          <a:p>
            <a:pPr lvl="0"/>
            <a:r>
              <a:rPr lang="en-US"/>
              <a:t>Edit Master text styles</a:t>
            </a:r>
          </a:p>
        </p:txBody>
      </p:sp>
      <p:sp>
        <p:nvSpPr>
          <p:cNvPr id="5" name="Date Placeholder 4"/>
          <p:cNvSpPr>
            <a:spLocks noGrp="1"/>
          </p:cNvSpPr>
          <p:nvPr>
            <p:ph type="dt" sz="half" idx="10"/>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1D8BD707-D9CF-40AE-B4C6-C98DA3205C09}" type="datetimeFigureOut">
              <a:rPr lang="en-US" smtClean="0"/>
              <a:pPr/>
              <a:t>7/18/2025</a:t>
            </a:fld>
            <a:endParaRPr lang="en-US"/>
          </a:p>
        </p:txBody>
      </p:sp>
      <p:sp>
        <p:nvSpPr>
          <p:cNvPr id="6" name="Footer Placeholder 5"/>
          <p:cNvSpPr>
            <a:spLocks noGrp="1"/>
          </p:cNvSpPr>
          <p:nvPr>
            <p:ph type="ftr" sz="quarter" idx="11"/>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endParaRPr lang="en-GB"/>
          </a:p>
        </p:txBody>
      </p:sp>
      <p:sp>
        <p:nvSpPr>
          <p:cNvPr id="7" name="Slide Number Placeholder 6"/>
          <p:cNvSpPr>
            <a:spLocks noGrp="1"/>
          </p:cNvSpPr>
          <p:nvPr>
            <p:ph type="sldNum" sz="quarter" idx="12"/>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B6F15528-21DE-4FAA-801E-634DDDAF4B2B}" type="slidenum">
              <a:rPr lang="en-GB" smtClean="0"/>
              <a:pPr/>
              <a:t>‹#›</a:t>
            </a:fld>
            <a:endParaRPr lang="en-GB"/>
          </a:p>
        </p:txBody>
      </p:sp>
    </p:spTree>
    <p:extLst>
      <p:ext uri="{BB962C8B-B14F-4D97-AF65-F5344CB8AC3E}">
        <p14:creationId xmlns:p14="http://schemas.microsoft.com/office/powerpoint/2010/main" val="3551659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2" y="660400"/>
            <a:ext cx="2211883" cy="2311400"/>
          </a:xfrm>
        </p:spPr>
        <p:txBody>
          <a:bodyPr anchor="b"/>
          <a:lstStyle>
            <a:lvl1pPr>
              <a:defRPr sz="1462"/>
            </a:lvl1pPr>
          </a:lstStyle>
          <a:p>
            <a:r>
              <a:rPr lang="en-US"/>
              <a:t>Click to edit Master title style</a:t>
            </a:r>
          </a:p>
        </p:txBody>
      </p:sp>
      <p:sp>
        <p:nvSpPr>
          <p:cNvPr id="3" name="Picture Placeholder 2"/>
          <p:cNvSpPr>
            <a:spLocks noGrp="1" noChangeAspect="1"/>
          </p:cNvSpPr>
          <p:nvPr>
            <p:ph type="pic" idx="1"/>
          </p:nvPr>
        </p:nvSpPr>
        <p:spPr>
          <a:xfrm>
            <a:off x="2915544" y="1426282"/>
            <a:ext cx="3471863" cy="7039681"/>
          </a:xfrm>
        </p:spPr>
        <p:txBody>
          <a:bodyPr anchor="t"/>
          <a:lstStyle>
            <a:lvl1pPr marL="0" indent="0">
              <a:buNone/>
              <a:defRPr sz="1462"/>
            </a:lvl1pPr>
            <a:lvl2pPr marL="208945" indent="0">
              <a:buNone/>
              <a:defRPr sz="1280"/>
            </a:lvl2pPr>
            <a:lvl3pPr marL="417890" indent="0">
              <a:buNone/>
              <a:defRPr sz="1097"/>
            </a:lvl3pPr>
            <a:lvl4pPr marL="626835" indent="0">
              <a:buNone/>
              <a:defRPr sz="914"/>
            </a:lvl4pPr>
            <a:lvl5pPr marL="835780" indent="0">
              <a:buNone/>
              <a:defRPr sz="914"/>
            </a:lvl5pPr>
            <a:lvl6pPr marL="1044725" indent="0">
              <a:buNone/>
              <a:defRPr sz="914"/>
            </a:lvl6pPr>
            <a:lvl7pPr marL="1253670" indent="0">
              <a:buNone/>
              <a:defRPr sz="914"/>
            </a:lvl7pPr>
            <a:lvl8pPr marL="1462615" indent="0">
              <a:buNone/>
              <a:defRPr sz="914"/>
            </a:lvl8pPr>
            <a:lvl9pPr marL="1671560" indent="0">
              <a:buNone/>
              <a:defRPr sz="914"/>
            </a:lvl9pPr>
          </a:lstStyle>
          <a:p>
            <a:r>
              <a:rPr lang="en-US"/>
              <a:t>Click icon to add picture</a:t>
            </a:r>
          </a:p>
        </p:txBody>
      </p:sp>
      <p:sp>
        <p:nvSpPr>
          <p:cNvPr id="4" name="Text Placeholder 3"/>
          <p:cNvSpPr>
            <a:spLocks noGrp="1"/>
          </p:cNvSpPr>
          <p:nvPr>
            <p:ph type="body" sz="half" idx="2"/>
          </p:nvPr>
        </p:nvSpPr>
        <p:spPr>
          <a:xfrm>
            <a:off x="472382" y="2971801"/>
            <a:ext cx="2211883" cy="5505627"/>
          </a:xfrm>
        </p:spPr>
        <p:txBody>
          <a:bodyPr/>
          <a:lstStyle>
            <a:lvl1pPr marL="0" indent="0">
              <a:buNone/>
              <a:defRPr sz="731"/>
            </a:lvl1pPr>
            <a:lvl2pPr marL="208945" indent="0">
              <a:buNone/>
              <a:defRPr sz="640"/>
            </a:lvl2pPr>
            <a:lvl3pPr marL="417890" indent="0">
              <a:buNone/>
              <a:defRPr sz="548"/>
            </a:lvl3pPr>
            <a:lvl4pPr marL="626835" indent="0">
              <a:buNone/>
              <a:defRPr sz="457"/>
            </a:lvl4pPr>
            <a:lvl5pPr marL="835780" indent="0">
              <a:buNone/>
              <a:defRPr sz="457"/>
            </a:lvl5pPr>
            <a:lvl6pPr marL="1044725" indent="0">
              <a:buNone/>
              <a:defRPr sz="457"/>
            </a:lvl6pPr>
            <a:lvl7pPr marL="1253670" indent="0">
              <a:buNone/>
              <a:defRPr sz="457"/>
            </a:lvl7pPr>
            <a:lvl8pPr marL="1462615" indent="0">
              <a:buNone/>
              <a:defRPr sz="457"/>
            </a:lvl8pPr>
            <a:lvl9pPr marL="1671560" indent="0">
              <a:buNone/>
              <a:defRPr sz="457"/>
            </a:lvl9pPr>
          </a:lstStyle>
          <a:p>
            <a:pPr lvl="0"/>
            <a:r>
              <a:rPr lang="en-US"/>
              <a:t>Edit Master text styles</a:t>
            </a:r>
          </a:p>
        </p:txBody>
      </p:sp>
      <p:sp>
        <p:nvSpPr>
          <p:cNvPr id="5" name="Date Placeholder 4"/>
          <p:cNvSpPr>
            <a:spLocks noGrp="1"/>
          </p:cNvSpPr>
          <p:nvPr>
            <p:ph type="dt" sz="half" idx="10"/>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1D8BD707-D9CF-40AE-B4C6-C98DA3205C09}" type="datetimeFigureOut">
              <a:rPr lang="en-US" smtClean="0"/>
              <a:pPr/>
              <a:t>7/18/2025</a:t>
            </a:fld>
            <a:endParaRPr lang="en-US"/>
          </a:p>
        </p:txBody>
      </p:sp>
      <p:sp>
        <p:nvSpPr>
          <p:cNvPr id="6" name="Footer Placeholder 5"/>
          <p:cNvSpPr>
            <a:spLocks noGrp="1"/>
          </p:cNvSpPr>
          <p:nvPr>
            <p:ph type="ftr" sz="quarter" idx="11"/>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endParaRPr lang="en-GB"/>
          </a:p>
        </p:txBody>
      </p:sp>
      <p:sp>
        <p:nvSpPr>
          <p:cNvPr id="7" name="Slide Number Placeholder 6"/>
          <p:cNvSpPr>
            <a:spLocks noGrp="1"/>
          </p:cNvSpPr>
          <p:nvPr>
            <p:ph type="sldNum" sz="quarter" idx="12"/>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B6F15528-21DE-4FAA-801E-634DDDAF4B2B}" type="slidenum">
              <a:rPr lang="en-GB" smtClean="0"/>
              <a:pPr/>
              <a:t>‹#›</a:t>
            </a:fld>
            <a:endParaRPr lang="en-GB"/>
          </a:p>
        </p:txBody>
      </p:sp>
    </p:spTree>
    <p:extLst>
      <p:ext uri="{BB962C8B-B14F-4D97-AF65-F5344CB8AC3E}">
        <p14:creationId xmlns:p14="http://schemas.microsoft.com/office/powerpoint/2010/main" val="3494772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637015"/>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548">
                <a:solidFill>
                  <a:schemeClr val="tx1">
                    <a:tint val="75000"/>
                  </a:schemeClr>
                </a:solidFill>
                <a:latin typeface="Calibri" panose="020F0502020204030204" pitchFamily="34" charset="0"/>
                <a:cs typeface="Calibri" panose="020F0502020204030204" pitchFamily="34" charset="0"/>
              </a:defRPr>
            </a:lvl1pPr>
          </a:lstStyle>
          <a:p>
            <a:fld id="{1D8BD707-D9CF-40AE-B4C6-C98DA3205C09}" type="datetimeFigureOut">
              <a:rPr lang="en-US" smtClean="0"/>
              <a:pPr/>
              <a:t>7/18/2025</a:t>
            </a:fld>
            <a:endParaRPr lang="en-US"/>
          </a:p>
        </p:txBody>
      </p:sp>
      <p:sp>
        <p:nvSpPr>
          <p:cNvPr id="5" name="Footer Placeholder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548">
                <a:solidFill>
                  <a:schemeClr val="tx1">
                    <a:tint val="75000"/>
                  </a:schemeClr>
                </a:solidFill>
                <a:latin typeface="Calibri" panose="020F0502020204030204" pitchFamily="34" charset="0"/>
                <a:cs typeface="Calibri" panose="020F0502020204030204" pitchFamily="34" charset="0"/>
              </a:defRPr>
            </a:lvl1pPr>
          </a:lstStyle>
          <a:p>
            <a:endParaRPr lang="en-GB"/>
          </a:p>
        </p:txBody>
      </p:sp>
      <p:sp>
        <p:nvSpPr>
          <p:cNvPr id="6" name="Slide Number Placeholder 5"/>
          <p:cNvSpPr>
            <a:spLocks noGrp="1"/>
          </p:cNvSpPr>
          <p:nvPr>
            <p:ph type="sldNum" sz="quarter" idx="4"/>
          </p:nvPr>
        </p:nvSpPr>
        <p:spPr>
          <a:xfrm>
            <a:off x="4843462" y="9181395"/>
            <a:ext cx="1543050" cy="527403"/>
          </a:xfrm>
          <a:prstGeom prst="rect">
            <a:avLst/>
          </a:prstGeom>
        </p:spPr>
        <p:txBody>
          <a:bodyPr vert="horz" lIns="91440" tIns="45720" rIns="91440" bIns="45720" rtlCol="0" anchor="ctr"/>
          <a:lstStyle>
            <a:lvl1pPr algn="r">
              <a:defRPr sz="548">
                <a:solidFill>
                  <a:schemeClr val="tx1">
                    <a:tint val="75000"/>
                  </a:schemeClr>
                </a:solidFill>
                <a:latin typeface="Calibri" panose="020F0502020204030204" pitchFamily="34" charset="0"/>
                <a:cs typeface="Calibri" panose="020F0502020204030204" pitchFamily="34" charset="0"/>
              </a:defRPr>
            </a:lvl1pPr>
          </a:lstStyle>
          <a:p>
            <a:fld id="{B6F15528-21DE-4FAA-801E-634DDDAF4B2B}" type="slidenum">
              <a:rPr lang="en-GB" smtClean="0"/>
              <a:pPr/>
              <a:t>‹#›</a:t>
            </a:fld>
            <a:endParaRPr lang="en-GB"/>
          </a:p>
        </p:txBody>
      </p:sp>
      <p:pic>
        <p:nvPicPr>
          <p:cNvPr id="7" name="Picture 6">
            <a:extLst>
              <a:ext uri="{FF2B5EF4-FFF2-40B4-BE49-F238E27FC236}">
                <a16:creationId xmlns:a16="http://schemas.microsoft.com/office/drawing/2014/main" id="{15D0A0B7-B72F-0645-9E36-A4A9FEF7E163}"/>
              </a:ext>
            </a:extLst>
          </p:cNvPr>
          <p:cNvPicPr>
            <a:picLocks noChangeAspect="1"/>
          </p:cNvPicPr>
          <p:nvPr userDrawn="1"/>
        </p:nvPicPr>
        <p:blipFill>
          <a:blip r:embed="rId13">
            <a:extLst>
              <a:ext uri="{28A0092B-C50C-407E-A947-70E740481C1C}">
                <a14:useLocalDpi xmlns:a14="http://schemas.microsoft.com/office/drawing/2010/main" val="0"/>
              </a:ext>
            </a:extLst>
          </a:blip>
          <a:srcRect/>
          <a:stretch/>
        </p:blipFill>
        <p:spPr>
          <a:xfrm>
            <a:off x="-3558" y="-4848"/>
            <a:ext cx="6857974" cy="152242"/>
          </a:xfrm>
          <a:prstGeom prst="rect">
            <a:avLst/>
          </a:prstGeom>
        </p:spPr>
      </p:pic>
    </p:spTree>
    <p:extLst>
      <p:ext uri="{BB962C8B-B14F-4D97-AF65-F5344CB8AC3E}">
        <p14:creationId xmlns:p14="http://schemas.microsoft.com/office/powerpoint/2010/main" val="1694084067"/>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txStyles>
    <p:titleStyle>
      <a:lvl1pPr algn="l" defTabSz="417890" rtl="0" eaLnBrk="1" latinLnBrk="0" hangingPunct="1">
        <a:lnSpc>
          <a:spcPct val="90000"/>
        </a:lnSpc>
        <a:spcBef>
          <a:spcPct val="0"/>
        </a:spcBef>
        <a:buNone/>
        <a:defRPr sz="2011" b="1" i="0" kern="1200">
          <a:solidFill>
            <a:srgbClr val="142A33"/>
          </a:solidFill>
          <a:latin typeface="Calibri" panose="020F0502020204030204" pitchFamily="34" charset="0"/>
          <a:ea typeface="Calibri" panose="020F0502020204030204" pitchFamily="34" charset="0"/>
          <a:cs typeface="Calibri" panose="020F0502020204030204" pitchFamily="34" charset="0"/>
        </a:defRPr>
      </a:lvl1pPr>
    </p:titleStyle>
    <p:bodyStyle>
      <a:lvl1pPr marL="104473" indent="-104473" algn="l" defTabSz="417890" rtl="0" eaLnBrk="1" latinLnBrk="0" hangingPunct="1">
        <a:lnSpc>
          <a:spcPct val="90000"/>
        </a:lnSpc>
        <a:spcBef>
          <a:spcPts val="457"/>
        </a:spcBef>
        <a:buFont typeface="Arial" panose="020B0604020202020204" pitchFamily="34" charset="0"/>
        <a:buChar char="•"/>
        <a:defRPr sz="1280" kern="1200">
          <a:solidFill>
            <a:srgbClr val="142A33"/>
          </a:solidFill>
          <a:latin typeface="Calibri" panose="020F0502020204030204" pitchFamily="34" charset="0"/>
          <a:ea typeface="Calibri" panose="020F0502020204030204" pitchFamily="34" charset="0"/>
          <a:cs typeface="Calibri" panose="020F0502020204030204" pitchFamily="34" charset="0"/>
        </a:defRPr>
      </a:lvl1pPr>
      <a:lvl2pPr marL="313417" indent="-104473" algn="l" defTabSz="417890" rtl="0" eaLnBrk="1" latinLnBrk="0" hangingPunct="1">
        <a:lnSpc>
          <a:spcPct val="90000"/>
        </a:lnSpc>
        <a:spcBef>
          <a:spcPts val="229"/>
        </a:spcBef>
        <a:buFont typeface="Arial" panose="020B0604020202020204" pitchFamily="34" charset="0"/>
        <a:buChar char="•"/>
        <a:defRPr sz="1097" kern="1200">
          <a:solidFill>
            <a:srgbClr val="142A33"/>
          </a:solidFill>
          <a:latin typeface="Calibri" panose="020F0502020204030204" pitchFamily="34" charset="0"/>
          <a:ea typeface="Calibri" panose="020F0502020204030204" pitchFamily="34" charset="0"/>
          <a:cs typeface="Calibri" panose="020F0502020204030204" pitchFamily="34" charset="0"/>
        </a:defRPr>
      </a:lvl2pPr>
      <a:lvl3pPr marL="522363" indent="-104473" algn="l" defTabSz="417890" rtl="0" eaLnBrk="1" latinLnBrk="0" hangingPunct="1">
        <a:lnSpc>
          <a:spcPct val="90000"/>
        </a:lnSpc>
        <a:spcBef>
          <a:spcPts val="229"/>
        </a:spcBef>
        <a:buFont typeface="Arial" panose="020B0604020202020204" pitchFamily="34" charset="0"/>
        <a:buChar char="•"/>
        <a:defRPr sz="914" kern="1200">
          <a:solidFill>
            <a:srgbClr val="142A33"/>
          </a:solidFill>
          <a:latin typeface="Calibri" panose="020F0502020204030204" pitchFamily="34" charset="0"/>
          <a:ea typeface="Calibri" panose="020F0502020204030204" pitchFamily="34" charset="0"/>
          <a:cs typeface="Calibri" panose="020F0502020204030204" pitchFamily="34" charset="0"/>
        </a:defRPr>
      </a:lvl3pPr>
      <a:lvl4pPr marL="731308" indent="-104473" algn="l" defTabSz="417890" rtl="0" eaLnBrk="1" latinLnBrk="0" hangingPunct="1">
        <a:lnSpc>
          <a:spcPct val="90000"/>
        </a:lnSpc>
        <a:spcBef>
          <a:spcPts val="229"/>
        </a:spcBef>
        <a:buFont typeface="Arial" panose="020B0604020202020204" pitchFamily="34" charset="0"/>
        <a:buChar char="•"/>
        <a:defRPr sz="823" kern="1200">
          <a:solidFill>
            <a:srgbClr val="142A33"/>
          </a:solidFill>
          <a:latin typeface="Calibri" panose="020F0502020204030204" pitchFamily="34" charset="0"/>
          <a:ea typeface="Calibri" panose="020F0502020204030204" pitchFamily="34" charset="0"/>
          <a:cs typeface="Calibri" panose="020F0502020204030204" pitchFamily="34" charset="0"/>
        </a:defRPr>
      </a:lvl4pPr>
      <a:lvl5pPr marL="940252" indent="-104473" algn="l" defTabSz="417890" rtl="0" eaLnBrk="1" latinLnBrk="0" hangingPunct="1">
        <a:lnSpc>
          <a:spcPct val="90000"/>
        </a:lnSpc>
        <a:spcBef>
          <a:spcPts val="229"/>
        </a:spcBef>
        <a:buFont typeface="Arial" panose="020B0604020202020204" pitchFamily="34" charset="0"/>
        <a:buChar char="•"/>
        <a:defRPr sz="823" kern="1200">
          <a:solidFill>
            <a:srgbClr val="142A33"/>
          </a:solidFill>
          <a:latin typeface="Calibri" panose="020F0502020204030204" pitchFamily="34" charset="0"/>
          <a:ea typeface="Calibri" panose="020F0502020204030204" pitchFamily="34" charset="0"/>
          <a:cs typeface="Calibri" panose="020F0502020204030204" pitchFamily="34" charset="0"/>
        </a:defRPr>
      </a:lvl5pPr>
      <a:lvl6pPr marL="1149197" indent="-104473" algn="l" defTabSz="417890" rtl="0" eaLnBrk="1" latinLnBrk="0" hangingPunct="1">
        <a:lnSpc>
          <a:spcPct val="90000"/>
        </a:lnSpc>
        <a:spcBef>
          <a:spcPts val="229"/>
        </a:spcBef>
        <a:buFont typeface="Arial" panose="020B0604020202020204" pitchFamily="34" charset="0"/>
        <a:buChar char="•"/>
        <a:defRPr sz="823" kern="1200">
          <a:solidFill>
            <a:schemeClr val="tx1"/>
          </a:solidFill>
          <a:latin typeface="+mn-lt"/>
          <a:ea typeface="+mn-ea"/>
          <a:cs typeface="+mn-cs"/>
        </a:defRPr>
      </a:lvl6pPr>
      <a:lvl7pPr marL="1358142" indent="-104473" algn="l" defTabSz="417890" rtl="0" eaLnBrk="1" latinLnBrk="0" hangingPunct="1">
        <a:lnSpc>
          <a:spcPct val="90000"/>
        </a:lnSpc>
        <a:spcBef>
          <a:spcPts val="229"/>
        </a:spcBef>
        <a:buFont typeface="Arial" panose="020B0604020202020204" pitchFamily="34" charset="0"/>
        <a:buChar char="•"/>
        <a:defRPr sz="823" kern="1200">
          <a:solidFill>
            <a:schemeClr val="tx1"/>
          </a:solidFill>
          <a:latin typeface="+mn-lt"/>
          <a:ea typeface="+mn-ea"/>
          <a:cs typeface="+mn-cs"/>
        </a:defRPr>
      </a:lvl7pPr>
      <a:lvl8pPr marL="1567088" indent="-104473" algn="l" defTabSz="417890" rtl="0" eaLnBrk="1" latinLnBrk="0" hangingPunct="1">
        <a:lnSpc>
          <a:spcPct val="90000"/>
        </a:lnSpc>
        <a:spcBef>
          <a:spcPts val="229"/>
        </a:spcBef>
        <a:buFont typeface="Arial" panose="020B0604020202020204" pitchFamily="34" charset="0"/>
        <a:buChar char="•"/>
        <a:defRPr sz="823" kern="1200">
          <a:solidFill>
            <a:schemeClr val="tx1"/>
          </a:solidFill>
          <a:latin typeface="+mn-lt"/>
          <a:ea typeface="+mn-ea"/>
          <a:cs typeface="+mn-cs"/>
        </a:defRPr>
      </a:lvl8pPr>
      <a:lvl9pPr marL="1776033" indent="-104473" algn="l" defTabSz="417890" rtl="0" eaLnBrk="1" latinLnBrk="0" hangingPunct="1">
        <a:lnSpc>
          <a:spcPct val="90000"/>
        </a:lnSpc>
        <a:spcBef>
          <a:spcPts val="229"/>
        </a:spcBef>
        <a:buFont typeface="Arial" panose="020B0604020202020204" pitchFamily="34" charset="0"/>
        <a:buChar char="•"/>
        <a:defRPr sz="823" kern="1200">
          <a:solidFill>
            <a:schemeClr val="tx1"/>
          </a:solidFill>
          <a:latin typeface="+mn-lt"/>
          <a:ea typeface="+mn-ea"/>
          <a:cs typeface="+mn-cs"/>
        </a:defRPr>
      </a:lvl9pPr>
    </p:bodyStyle>
    <p:otherStyle>
      <a:defPPr>
        <a:defRPr lang="en-US"/>
      </a:defPPr>
      <a:lvl1pPr marL="0" algn="l" defTabSz="417890" rtl="0" eaLnBrk="1" latinLnBrk="0" hangingPunct="1">
        <a:defRPr sz="823" kern="1200">
          <a:solidFill>
            <a:schemeClr val="tx1"/>
          </a:solidFill>
          <a:latin typeface="+mn-lt"/>
          <a:ea typeface="+mn-ea"/>
          <a:cs typeface="+mn-cs"/>
        </a:defRPr>
      </a:lvl1pPr>
      <a:lvl2pPr marL="208945" algn="l" defTabSz="417890" rtl="0" eaLnBrk="1" latinLnBrk="0" hangingPunct="1">
        <a:defRPr sz="823" kern="1200">
          <a:solidFill>
            <a:schemeClr val="tx1"/>
          </a:solidFill>
          <a:latin typeface="+mn-lt"/>
          <a:ea typeface="+mn-ea"/>
          <a:cs typeface="+mn-cs"/>
        </a:defRPr>
      </a:lvl2pPr>
      <a:lvl3pPr marL="417890" algn="l" defTabSz="417890" rtl="0" eaLnBrk="1" latinLnBrk="0" hangingPunct="1">
        <a:defRPr sz="823" kern="1200">
          <a:solidFill>
            <a:schemeClr val="tx1"/>
          </a:solidFill>
          <a:latin typeface="+mn-lt"/>
          <a:ea typeface="+mn-ea"/>
          <a:cs typeface="+mn-cs"/>
        </a:defRPr>
      </a:lvl3pPr>
      <a:lvl4pPr marL="626835" algn="l" defTabSz="417890" rtl="0" eaLnBrk="1" latinLnBrk="0" hangingPunct="1">
        <a:defRPr sz="823" kern="1200">
          <a:solidFill>
            <a:schemeClr val="tx1"/>
          </a:solidFill>
          <a:latin typeface="+mn-lt"/>
          <a:ea typeface="+mn-ea"/>
          <a:cs typeface="+mn-cs"/>
        </a:defRPr>
      </a:lvl4pPr>
      <a:lvl5pPr marL="835780" algn="l" defTabSz="417890" rtl="0" eaLnBrk="1" latinLnBrk="0" hangingPunct="1">
        <a:defRPr sz="823" kern="1200">
          <a:solidFill>
            <a:schemeClr val="tx1"/>
          </a:solidFill>
          <a:latin typeface="+mn-lt"/>
          <a:ea typeface="+mn-ea"/>
          <a:cs typeface="+mn-cs"/>
        </a:defRPr>
      </a:lvl5pPr>
      <a:lvl6pPr marL="1044725" algn="l" defTabSz="417890" rtl="0" eaLnBrk="1" latinLnBrk="0" hangingPunct="1">
        <a:defRPr sz="823" kern="1200">
          <a:solidFill>
            <a:schemeClr val="tx1"/>
          </a:solidFill>
          <a:latin typeface="+mn-lt"/>
          <a:ea typeface="+mn-ea"/>
          <a:cs typeface="+mn-cs"/>
        </a:defRPr>
      </a:lvl6pPr>
      <a:lvl7pPr marL="1253670" algn="l" defTabSz="417890" rtl="0" eaLnBrk="1" latinLnBrk="0" hangingPunct="1">
        <a:defRPr sz="823" kern="1200">
          <a:solidFill>
            <a:schemeClr val="tx1"/>
          </a:solidFill>
          <a:latin typeface="+mn-lt"/>
          <a:ea typeface="+mn-ea"/>
          <a:cs typeface="+mn-cs"/>
        </a:defRPr>
      </a:lvl7pPr>
      <a:lvl8pPr marL="1462615" algn="l" defTabSz="417890" rtl="0" eaLnBrk="1" latinLnBrk="0" hangingPunct="1">
        <a:defRPr sz="823" kern="1200">
          <a:solidFill>
            <a:schemeClr val="tx1"/>
          </a:solidFill>
          <a:latin typeface="+mn-lt"/>
          <a:ea typeface="+mn-ea"/>
          <a:cs typeface="+mn-cs"/>
        </a:defRPr>
      </a:lvl8pPr>
      <a:lvl9pPr marL="1671560" algn="l" defTabSz="417890" rtl="0" eaLnBrk="1" latinLnBrk="0" hangingPunct="1">
        <a:defRPr sz="8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Musical_instrument" TargetMode="External"/><Relationship Id="rId2" Type="http://schemas.openxmlformats.org/officeDocument/2006/relationships/hyperlink" Target="https://en.wikipedia.org/wiki/Musical_composition" TargetMode="External"/><Relationship Id="rId1" Type="http://schemas.openxmlformats.org/officeDocument/2006/relationships/slideLayout" Target="../slideLayouts/slideLayout7.xml"/><Relationship Id="rId4" Type="http://schemas.openxmlformats.org/officeDocument/2006/relationships/hyperlink" Target="https://en.wikipedia.org/wiki/Accompanimen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title"/>
          </p:nvPr>
        </p:nvSpPr>
        <p:spPr>
          <a:xfrm>
            <a:off x="1103598" y="4844411"/>
            <a:ext cx="2811193" cy="799532"/>
          </a:xfrm>
          <a:prstGeom prst="rect">
            <a:avLst/>
          </a:prstGeom>
        </p:spPr>
        <p:txBody>
          <a:bodyPr vert="horz" wrap="square" lIns="0" tIns="4400" rIns="0" bIns="0" rtlCol="0" anchor="ctr">
            <a:spAutoFit/>
          </a:bodyPr>
          <a:lstStyle/>
          <a:p>
            <a:pPr marL="3520">
              <a:lnSpc>
                <a:spcPts val="3075"/>
              </a:lnSpc>
              <a:spcBef>
                <a:spcPts val="34"/>
              </a:spcBef>
            </a:pPr>
            <a:r>
              <a:rPr sz="2993" spc="-79">
                <a:solidFill>
                  <a:schemeClr val="bg1"/>
                </a:solidFill>
              </a:rPr>
              <a:t>Here</a:t>
            </a:r>
            <a:r>
              <a:rPr sz="2924" spc="-79">
                <a:solidFill>
                  <a:schemeClr val="bg1"/>
                </a:solidFill>
              </a:rPr>
              <a:t>’</a:t>
            </a:r>
            <a:r>
              <a:rPr sz="2993" spc="-79">
                <a:solidFill>
                  <a:schemeClr val="bg1"/>
                </a:solidFill>
              </a:rPr>
              <a:t>s</a:t>
            </a:r>
            <a:r>
              <a:rPr sz="2993" spc="-109">
                <a:solidFill>
                  <a:schemeClr val="bg1"/>
                </a:solidFill>
              </a:rPr>
              <a:t> </a:t>
            </a:r>
            <a:r>
              <a:rPr sz="2993" spc="157">
                <a:solidFill>
                  <a:schemeClr val="bg1"/>
                </a:solidFill>
              </a:rPr>
              <a:t>a</a:t>
            </a:r>
            <a:endParaRPr sz="2993">
              <a:solidFill>
                <a:schemeClr val="bg1"/>
              </a:solidFill>
            </a:endParaRPr>
          </a:p>
          <a:p>
            <a:pPr marL="3520">
              <a:lnSpc>
                <a:spcPts val="3075"/>
              </a:lnSpc>
            </a:pPr>
            <a:r>
              <a:rPr sz="2993" spc="25">
                <a:solidFill>
                  <a:schemeClr val="bg1"/>
                </a:solidFill>
              </a:rPr>
              <a:t>Bold</a:t>
            </a:r>
            <a:r>
              <a:rPr sz="2993" spc="-125">
                <a:solidFill>
                  <a:schemeClr val="bg1"/>
                </a:solidFill>
              </a:rPr>
              <a:t> </a:t>
            </a:r>
            <a:r>
              <a:rPr sz="2993" spc="28">
                <a:solidFill>
                  <a:schemeClr val="bg1"/>
                </a:solidFill>
              </a:rPr>
              <a:t>Headline</a:t>
            </a:r>
            <a:r>
              <a:rPr sz="2924" spc="28">
                <a:solidFill>
                  <a:schemeClr val="bg1"/>
                </a:solidFill>
              </a:rPr>
              <a:t>.</a:t>
            </a:r>
            <a:endParaRPr sz="2924">
              <a:solidFill>
                <a:schemeClr val="bg1"/>
              </a:solidFill>
            </a:endParaRPr>
          </a:p>
        </p:txBody>
      </p:sp>
      <p:sp>
        <p:nvSpPr>
          <p:cNvPr id="8" name="object 8"/>
          <p:cNvSpPr txBox="1"/>
          <p:nvPr/>
        </p:nvSpPr>
        <p:spPr>
          <a:xfrm>
            <a:off x="1103598" y="5950030"/>
            <a:ext cx="1902975" cy="213958"/>
          </a:xfrm>
          <a:prstGeom prst="rect">
            <a:avLst/>
          </a:prstGeom>
        </p:spPr>
        <p:txBody>
          <a:bodyPr vert="horz" wrap="square" lIns="0" tIns="4752" rIns="0" bIns="0" rtlCol="0">
            <a:spAutoFit/>
          </a:bodyPr>
          <a:lstStyle/>
          <a:p>
            <a:pPr marL="3520">
              <a:spcBef>
                <a:spcPts val="37"/>
              </a:spcBef>
            </a:pPr>
            <a:r>
              <a:rPr sz="776" b="1" spc="-15">
                <a:solidFill>
                  <a:srgbClr val="FFFFFF"/>
                </a:solidFill>
                <a:latin typeface="Calibri" panose="020F0502020204030204" pitchFamily="34" charset="0"/>
                <a:ea typeface="Lato" panose="020F0502020204030203" pitchFamily="34" charset="0"/>
                <a:cs typeface="Calibri" panose="020F0502020204030204" pitchFamily="34" charset="0"/>
              </a:rPr>
              <a:t>Here’s</a:t>
            </a:r>
            <a:r>
              <a:rPr sz="776" b="1" spc="-26">
                <a:solidFill>
                  <a:srgbClr val="FFFFFF"/>
                </a:solidFill>
                <a:latin typeface="Calibri" panose="020F0502020204030204" pitchFamily="34" charset="0"/>
                <a:ea typeface="Lato" panose="020F0502020204030203" pitchFamily="34" charset="0"/>
                <a:cs typeface="Calibri" panose="020F0502020204030204" pitchFamily="34" charset="0"/>
              </a:rPr>
              <a:t> </a:t>
            </a:r>
            <a:r>
              <a:rPr sz="776" b="1" spc="3">
                <a:solidFill>
                  <a:srgbClr val="FFFFFF"/>
                </a:solidFill>
                <a:latin typeface="Calibri" panose="020F0502020204030204" pitchFamily="34" charset="0"/>
                <a:ea typeface="Lato" panose="020F0502020204030203" pitchFamily="34" charset="0"/>
                <a:cs typeface="Calibri" panose="020F0502020204030204" pitchFamily="34" charset="0"/>
              </a:rPr>
              <a:t>A</a:t>
            </a:r>
            <a:r>
              <a:rPr sz="776" b="1" spc="-25">
                <a:solidFill>
                  <a:srgbClr val="FFFFFF"/>
                </a:solidFill>
                <a:latin typeface="Calibri" panose="020F0502020204030204" pitchFamily="34" charset="0"/>
                <a:ea typeface="Lato" panose="020F0502020204030203" pitchFamily="34" charset="0"/>
                <a:cs typeface="Calibri" panose="020F0502020204030204" pitchFamily="34" charset="0"/>
              </a:rPr>
              <a:t> </a:t>
            </a:r>
            <a:r>
              <a:rPr sz="776" b="1" spc="15">
                <a:solidFill>
                  <a:srgbClr val="FFFFFF"/>
                </a:solidFill>
                <a:latin typeface="Calibri" panose="020F0502020204030204" pitchFamily="34" charset="0"/>
                <a:ea typeface="Lato" panose="020F0502020204030203" pitchFamily="34" charset="0"/>
                <a:cs typeface="Calibri" panose="020F0502020204030204" pitchFamily="34" charset="0"/>
              </a:rPr>
              <a:t>Short</a:t>
            </a:r>
            <a:r>
              <a:rPr sz="776" b="1" spc="-25">
                <a:solidFill>
                  <a:srgbClr val="FFFFFF"/>
                </a:solidFill>
                <a:latin typeface="Calibri" panose="020F0502020204030204" pitchFamily="34" charset="0"/>
                <a:ea typeface="Lato" panose="020F0502020204030203" pitchFamily="34" charset="0"/>
                <a:cs typeface="Calibri" panose="020F0502020204030204" pitchFamily="34" charset="0"/>
              </a:rPr>
              <a:t> </a:t>
            </a:r>
            <a:r>
              <a:rPr sz="776" b="1" spc="14">
                <a:solidFill>
                  <a:srgbClr val="FFFFFF"/>
                </a:solidFill>
                <a:latin typeface="Calibri" panose="020F0502020204030204" pitchFamily="34" charset="0"/>
                <a:ea typeface="Lato" panose="020F0502020204030203" pitchFamily="34" charset="0"/>
                <a:cs typeface="Calibri" panose="020F0502020204030204" pitchFamily="34" charset="0"/>
              </a:rPr>
              <a:t>Title</a:t>
            </a:r>
            <a:endParaRPr sz="776" b="1">
              <a:latin typeface="Calibri" panose="020F0502020204030204" pitchFamily="34" charset="0"/>
              <a:ea typeface="Lato" panose="020F0502020204030203" pitchFamily="34" charset="0"/>
              <a:cs typeface="Calibri" panose="020F0502020204030204" pitchFamily="34" charset="0"/>
            </a:endParaRPr>
          </a:p>
          <a:p>
            <a:pPr marL="3520" marR="1408">
              <a:lnSpc>
                <a:spcPts val="732"/>
              </a:lnSpc>
              <a:spcBef>
                <a:spcPts val="8"/>
              </a:spcBef>
            </a:pPr>
            <a:r>
              <a:rPr sz="499">
                <a:solidFill>
                  <a:srgbClr val="FFFFFF"/>
                </a:solidFill>
                <a:latin typeface="+mj-lt"/>
                <a:ea typeface="Lato" panose="020F0502020204030203" pitchFamily="34" charset="0"/>
                <a:cs typeface="Lato" panose="020F0502020204030203" pitchFamily="34" charset="0"/>
              </a:rPr>
              <a:t>Lorem</a:t>
            </a:r>
            <a:r>
              <a:rPr sz="499" spc="-4">
                <a:solidFill>
                  <a:srgbClr val="FFFFFF"/>
                </a:solidFill>
                <a:latin typeface="+mj-lt"/>
                <a:ea typeface="Lato" panose="020F0502020204030203" pitchFamily="34" charset="0"/>
                <a:cs typeface="Lato" panose="020F0502020204030203" pitchFamily="34" charset="0"/>
              </a:rPr>
              <a:t> </a:t>
            </a:r>
            <a:r>
              <a:rPr sz="499" spc="5">
                <a:solidFill>
                  <a:srgbClr val="FFFFFF"/>
                </a:solidFill>
                <a:latin typeface="+mj-lt"/>
                <a:ea typeface="Lato" panose="020F0502020204030203" pitchFamily="34" charset="0"/>
                <a:cs typeface="Lato" panose="020F0502020204030203" pitchFamily="34" charset="0"/>
              </a:rPr>
              <a:t>ipsum</a:t>
            </a:r>
            <a:r>
              <a:rPr sz="499" spc="-3">
                <a:solidFill>
                  <a:srgbClr val="FFFFFF"/>
                </a:solidFill>
                <a:latin typeface="+mj-lt"/>
                <a:ea typeface="Lato" panose="020F0502020204030203" pitchFamily="34" charset="0"/>
                <a:cs typeface="Lato" panose="020F0502020204030203" pitchFamily="34" charset="0"/>
              </a:rPr>
              <a:t> </a:t>
            </a:r>
            <a:r>
              <a:rPr sz="499" spc="14">
                <a:solidFill>
                  <a:srgbClr val="FFFFFF"/>
                </a:solidFill>
                <a:latin typeface="+mj-lt"/>
                <a:ea typeface="Lato" panose="020F0502020204030203" pitchFamily="34" charset="0"/>
                <a:cs typeface="Lato" panose="020F0502020204030203" pitchFamily="34" charset="0"/>
              </a:rPr>
              <a:t>dolor</a:t>
            </a:r>
            <a:r>
              <a:rPr sz="499" spc="-3">
                <a:solidFill>
                  <a:srgbClr val="FFFFFF"/>
                </a:solidFill>
                <a:latin typeface="+mj-lt"/>
                <a:ea typeface="Lato" panose="020F0502020204030203" pitchFamily="34" charset="0"/>
                <a:cs typeface="Lato" panose="020F0502020204030203" pitchFamily="34" charset="0"/>
              </a:rPr>
              <a:t> </a:t>
            </a:r>
            <a:r>
              <a:rPr sz="499" spc="4">
                <a:solidFill>
                  <a:srgbClr val="FFFFFF"/>
                </a:solidFill>
                <a:latin typeface="+mj-lt"/>
                <a:ea typeface="Lato" panose="020F0502020204030203" pitchFamily="34" charset="0"/>
                <a:cs typeface="Lato" panose="020F0502020204030203" pitchFamily="34" charset="0"/>
              </a:rPr>
              <a:t>sit</a:t>
            </a:r>
            <a:r>
              <a:rPr sz="499" spc="-3">
                <a:solidFill>
                  <a:srgbClr val="FFFFFF"/>
                </a:solidFill>
                <a:latin typeface="+mj-lt"/>
                <a:ea typeface="Lato" panose="020F0502020204030203" pitchFamily="34" charset="0"/>
                <a:cs typeface="Lato" panose="020F0502020204030203" pitchFamily="34" charset="0"/>
              </a:rPr>
              <a:t> </a:t>
            </a:r>
            <a:r>
              <a:rPr sz="499" spc="15">
                <a:solidFill>
                  <a:srgbClr val="FFFFFF"/>
                </a:solidFill>
                <a:latin typeface="+mj-lt"/>
                <a:ea typeface="Lato" panose="020F0502020204030203" pitchFamily="34" charset="0"/>
                <a:cs typeface="Lato" panose="020F0502020204030203" pitchFamily="34" charset="0"/>
              </a:rPr>
              <a:t>amet,</a:t>
            </a:r>
            <a:r>
              <a:rPr sz="499" spc="-3">
                <a:solidFill>
                  <a:srgbClr val="FFFFFF"/>
                </a:solidFill>
                <a:latin typeface="+mj-lt"/>
                <a:ea typeface="Lato" panose="020F0502020204030203" pitchFamily="34" charset="0"/>
                <a:cs typeface="Lato" panose="020F0502020204030203" pitchFamily="34" charset="0"/>
              </a:rPr>
              <a:t> </a:t>
            </a:r>
            <a:r>
              <a:rPr sz="499" spc="12">
                <a:solidFill>
                  <a:srgbClr val="FFFFFF"/>
                </a:solidFill>
                <a:latin typeface="+mj-lt"/>
                <a:ea typeface="Lato" panose="020F0502020204030203" pitchFamily="34" charset="0"/>
                <a:cs typeface="Lato" panose="020F0502020204030203" pitchFamily="34" charset="0"/>
              </a:rPr>
              <a:t>consectetur</a:t>
            </a:r>
            <a:r>
              <a:rPr sz="499" spc="-3">
                <a:solidFill>
                  <a:srgbClr val="FFFFFF"/>
                </a:solidFill>
                <a:latin typeface="+mj-lt"/>
                <a:ea typeface="Lato" panose="020F0502020204030203" pitchFamily="34" charset="0"/>
                <a:cs typeface="Lato" panose="020F0502020204030203" pitchFamily="34" charset="0"/>
              </a:rPr>
              <a:t> </a:t>
            </a:r>
            <a:r>
              <a:rPr sz="499" spc="14">
                <a:solidFill>
                  <a:srgbClr val="FFFFFF"/>
                </a:solidFill>
                <a:latin typeface="+mj-lt"/>
                <a:ea typeface="Lato" panose="020F0502020204030203" pitchFamily="34" charset="0"/>
                <a:cs typeface="Lato" panose="020F0502020204030203" pitchFamily="34" charset="0"/>
              </a:rPr>
              <a:t>adipiscing </a:t>
            </a:r>
            <a:r>
              <a:rPr sz="499" spc="-96">
                <a:solidFill>
                  <a:srgbClr val="FFFFFF"/>
                </a:solidFill>
                <a:latin typeface="+mj-lt"/>
                <a:ea typeface="Lato" panose="020F0502020204030203" pitchFamily="34" charset="0"/>
                <a:cs typeface="Lato" panose="020F0502020204030203" pitchFamily="34" charset="0"/>
              </a:rPr>
              <a:t> </a:t>
            </a:r>
            <a:r>
              <a:rPr sz="499" spc="4">
                <a:solidFill>
                  <a:srgbClr val="FFFFFF"/>
                </a:solidFill>
                <a:latin typeface="+mj-lt"/>
                <a:ea typeface="Lato" panose="020F0502020204030203" pitchFamily="34" charset="0"/>
                <a:cs typeface="Lato" panose="020F0502020204030203" pitchFamily="34" charset="0"/>
              </a:rPr>
              <a:t>elit,</a:t>
            </a:r>
            <a:r>
              <a:rPr sz="499" spc="-4">
                <a:solidFill>
                  <a:srgbClr val="FFFFFF"/>
                </a:solidFill>
                <a:latin typeface="+mj-lt"/>
                <a:ea typeface="Lato" panose="020F0502020204030203" pitchFamily="34" charset="0"/>
                <a:cs typeface="Lato" panose="020F0502020204030203" pitchFamily="34" charset="0"/>
              </a:rPr>
              <a:t> </a:t>
            </a:r>
            <a:r>
              <a:rPr sz="499" spc="10">
                <a:solidFill>
                  <a:srgbClr val="FFFFFF"/>
                </a:solidFill>
                <a:latin typeface="+mj-lt"/>
                <a:ea typeface="Lato" panose="020F0502020204030203" pitchFamily="34" charset="0"/>
                <a:cs typeface="Lato" panose="020F0502020204030203" pitchFamily="34" charset="0"/>
              </a:rPr>
              <a:t>sed</a:t>
            </a:r>
            <a:r>
              <a:rPr sz="499" spc="-3">
                <a:solidFill>
                  <a:srgbClr val="FFFFFF"/>
                </a:solidFill>
                <a:latin typeface="+mj-lt"/>
                <a:ea typeface="Lato" panose="020F0502020204030203" pitchFamily="34" charset="0"/>
                <a:cs typeface="Lato" panose="020F0502020204030203" pitchFamily="34" charset="0"/>
              </a:rPr>
              <a:t> </a:t>
            </a:r>
            <a:r>
              <a:rPr sz="499" spc="29">
                <a:solidFill>
                  <a:srgbClr val="FFFFFF"/>
                </a:solidFill>
                <a:latin typeface="+mj-lt"/>
                <a:ea typeface="Lato" panose="020F0502020204030203" pitchFamily="34" charset="0"/>
                <a:cs typeface="Lato" panose="020F0502020204030203" pitchFamily="34" charset="0"/>
              </a:rPr>
              <a:t>do</a:t>
            </a:r>
            <a:endParaRPr sz="499">
              <a:latin typeface="+mj-lt"/>
              <a:ea typeface="Lato" panose="020F0502020204030203" pitchFamily="34" charset="0"/>
              <a:cs typeface="Lato" panose="020F0502020204030203" pitchFamily="34" charset="0"/>
            </a:endParaRPr>
          </a:p>
        </p:txBody>
      </p:sp>
      <p:sp>
        <p:nvSpPr>
          <p:cNvPr id="2" name="TextBox 1">
            <a:extLst>
              <a:ext uri="{FF2B5EF4-FFF2-40B4-BE49-F238E27FC236}">
                <a16:creationId xmlns:a16="http://schemas.microsoft.com/office/drawing/2014/main" id="{272EAFFE-D9A8-B44E-A513-85DF4A0F184E}"/>
              </a:ext>
            </a:extLst>
          </p:cNvPr>
          <p:cNvSpPr txBox="1"/>
          <p:nvPr/>
        </p:nvSpPr>
        <p:spPr>
          <a:xfrm>
            <a:off x="-104364" y="5612059"/>
            <a:ext cx="184731" cy="169149"/>
          </a:xfrm>
          <a:prstGeom prst="rect">
            <a:avLst/>
          </a:prstGeom>
          <a:noFill/>
        </p:spPr>
        <p:txBody>
          <a:bodyPr wrap="none" rtlCol="0">
            <a:spAutoFit/>
          </a:bodyPr>
          <a:lstStyle/>
          <a:p>
            <a:endParaRPr lang="en-US" sz="499"/>
          </a:p>
        </p:txBody>
      </p:sp>
      <p:pic>
        <p:nvPicPr>
          <p:cNvPr id="5" name="Picture 4" descr="Background pattern&#10;&#10;Description automatically generated">
            <a:extLst>
              <a:ext uri="{FF2B5EF4-FFF2-40B4-BE49-F238E27FC236}">
                <a16:creationId xmlns:a16="http://schemas.microsoft.com/office/drawing/2014/main" id="{2C66CC35-BFC4-9661-B0AA-C3CB606A624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23240" y="6771240"/>
            <a:ext cx="3134760" cy="3134760"/>
          </a:xfrm>
          <a:prstGeom prst="rect">
            <a:avLst/>
          </a:prstGeom>
        </p:spPr>
      </p:pic>
      <p:sp>
        <p:nvSpPr>
          <p:cNvPr id="6" name="TextBox 5"/>
          <p:cNvSpPr txBox="1"/>
          <p:nvPr/>
        </p:nvSpPr>
        <p:spPr>
          <a:xfrm>
            <a:off x="191715" y="396858"/>
            <a:ext cx="6666285" cy="8216865"/>
          </a:xfrm>
          <a:prstGeom prst="rect">
            <a:avLst/>
          </a:prstGeom>
          <a:noFill/>
        </p:spPr>
        <p:txBody>
          <a:bodyPr wrap="square" lIns="91440" tIns="45720" rIns="91440" bIns="45720" rtlCol="0" anchor="t">
            <a:spAutoFit/>
          </a:bodyPr>
          <a:lstStyle/>
          <a:p>
            <a:pPr algn="ctr"/>
            <a:r>
              <a:rPr lang="en-GB" sz="6000" b="1">
                <a:solidFill>
                  <a:schemeClr val="bg2">
                    <a:lumMod val="10000"/>
                  </a:schemeClr>
                </a:solidFill>
                <a:latin typeface="Calibri"/>
                <a:ea typeface="Calibri"/>
                <a:cs typeface="Calibri"/>
              </a:rPr>
              <a:t>Assessment and Core Vocabulary</a:t>
            </a:r>
            <a:endParaRPr lang="en-US"/>
          </a:p>
          <a:p>
            <a:pPr algn="ctr"/>
            <a:endParaRPr lang="en-GB" sz="6750" b="1">
              <a:solidFill>
                <a:schemeClr val="bg2">
                  <a:lumMod val="10000"/>
                </a:schemeClr>
              </a:solidFill>
              <a:latin typeface="Calibri"/>
              <a:ea typeface="Calibri"/>
              <a:cs typeface="Calibri"/>
            </a:endParaRPr>
          </a:p>
          <a:p>
            <a:pPr algn="ctr"/>
            <a:endParaRPr lang="en-GB" sz="6750" b="1">
              <a:solidFill>
                <a:schemeClr val="bg2">
                  <a:lumMod val="10000"/>
                </a:schemeClr>
              </a:solidFill>
              <a:latin typeface="Calibri"/>
              <a:ea typeface="Calibri"/>
              <a:cs typeface="Calibri"/>
            </a:endParaRPr>
          </a:p>
          <a:p>
            <a:pPr algn="ctr"/>
            <a:r>
              <a:rPr lang="en-GB" sz="6000" b="1">
                <a:solidFill>
                  <a:schemeClr val="bg2">
                    <a:lumMod val="10000"/>
                  </a:schemeClr>
                </a:solidFill>
                <a:latin typeface="Calibri"/>
                <a:ea typeface="Calibri"/>
                <a:cs typeface="Calibri"/>
              </a:rPr>
              <a:t>Year 7</a:t>
            </a:r>
          </a:p>
          <a:p>
            <a:pPr algn="ctr"/>
            <a:endParaRPr lang="en-GB" sz="6750" b="1">
              <a:solidFill>
                <a:schemeClr val="bg2">
                  <a:lumMod val="10000"/>
                </a:schemeClr>
              </a:solidFill>
              <a:latin typeface="Calibri"/>
              <a:ea typeface="Calibri"/>
              <a:cs typeface="Calibri"/>
            </a:endParaRPr>
          </a:p>
          <a:p>
            <a:pPr algn="ctr"/>
            <a:endParaRPr lang="en-GB" sz="6750" b="1">
              <a:solidFill>
                <a:schemeClr val="bg2">
                  <a:lumMod val="10000"/>
                </a:schemeClr>
              </a:solidFill>
              <a:latin typeface="Calibri"/>
              <a:ea typeface="Calibri"/>
              <a:cs typeface="Calibri"/>
            </a:endParaRPr>
          </a:p>
          <a:p>
            <a:pPr algn="ctr"/>
            <a:r>
              <a:rPr lang="en-GB" sz="6000" b="1">
                <a:solidFill>
                  <a:schemeClr val="bg2">
                    <a:lumMod val="10000"/>
                  </a:schemeClr>
                </a:solidFill>
                <a:latin typeface="Calibri"/>
                <a:ea typeface="Calibri"/>
                <a:cs typeface="Calibri"/>
              </a:rPr>
              <a:t>Autumn</a:t>
            </a:r>
            <a:r>
              <a:rPr lang="en-GB" sz="6000" b="1">
                <a:solidFill>
                  <a:schemeClr val="bg2">
                    <a:lumMod val="10000"/>
                  </a:schemeClr>
                </a:solidFill>
              </a:rPr>
              <a:t> </a:t>
            </a:r>
            <a:endParaRPr lang="en-GB" sz="6000" b="1">
              <a:solidFill>
                <a:schemeClr val="bg2">
                  <a:lumMod val="10000"/>
                </a:schemeClr>
              </a:solidFil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753916584"/>
              </p:ext>
            </p:extLst>
          </p:nvPr>
        </p:nvGraphicFramePr>
        <p:xfrm>
          <a:off x="129578" y="4678984"/>
          <a:ext cx="6605630" cy="4389120"/>
        </p:xfrm>
        <a:graphic>
          <a:graphicData uri="http://schemas.openxmlformats.org/drawingml/2006/table">
            <a:tbl>
              <a:tblPr firstRow="1" bandRow="1">
                <a:tableStyleId>{5C22544A-7EE6-4342-B048-85BDC9FD1C3A}</a:tableStyleId>
              </a:tblPr>
              <a:tblGrid>
                <a:gridCol w="1801332">
                  <a:extLst>
                    <a:ext uri="{9D8B030D-6E8A-4147-A177-3AD203B41FA5}">
                      <a16:colId xmlns:a16="http://schemas.microsoft.com/office/drawing/2014/main" val="1739373756"/>
                    </a:ext>
                  </a:extLst>
                </a:gridCol>
                <a:gridCol w="4804298">
                  <a:extLst>
                    <a:ext uri="{9D8B030D-6E8A-4147-A177-3AD203B41FA5}">
                      <a16:colId xmlns:a16="http://schemas.microsoft.com/office/drawing/2014/main" val="2144423826"/>
                    </a:ext>
                  </a:extLst>
                </a:gridCol>
              </a:tblGrid>
              <a:tr h="365760">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a:solidFill>
                            <a:schemeClr val="bg2">
                              <a:lumMod val="10000"/>
                            </a:schemeClr>
                          </a:solidFill>
                          <a:latin typeface="Calibri"/>
                        </a:rPr>
                        <a:t>YEAR 7 TOPIC 1 : Energy</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hMerge="1">
                  <a:txBody>
                    <a:bodyPr/>
                    <a:lstStyle/>
                    <a:p>
                      <a:pPr algn="ctr"/>
                      <a:endParaRPr lang="en-GB"/>
                    </a:p>
                  </a:txBody>
                  <a:tcPr anchor="ctr"/>
                </a:tc>
                <a:extLst>
                  <a:ext uri="{0D108BD9-81ED-4DB2-BD59-A6C34878D82A}">
                    <a16:rowId xmlns:a16="http://schemas.microsoft.com/office/drawing/2014/main" val="2513741986"/>
                  </a:ext>
                </a:extLst>
              </a:tr>
              <a:tr h="365760">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chemeClr val="bg2">
                              <a:lumMod val="10000"/>
                            </a:schemeClr>
                          </a:solidFill>
                          <a:latin typeface="Calibri"/>
                        </a:rPr>
                        <a:t>KEY</a:t>
                      </a:r>
                      <a:r>
                        <a:rPr lang="en-GB" sz="1000" b="1" baseline="0">
                          <a:solidFill>
                            <a:schemeClr val="bg2">
                              <a:lumMod val="10000"/>
                            </a:schemeClr>
                          </a:solidFill>
                          <a:latin typeface="Calibri"/>
                        </a:rPr>
                        <a:t> WORD</a:t>
                      </a:r>
                      <a:endParaRPr lang="en-GB" sz="1000" b="1">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chemeClr val="bg2">
                              <a:lumMod val="10000"/>
                            </a:schemeClr>
                          </a:solidFill>
                          <a:latin typeface="Calibri"/>
                        </a:rPr>
                        <a:t>DEFINITION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959459347"/>
                  </a:ext>
                </a:extLst>
              </a:tr>
              <a:tr h="36576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Gravitational potential energy</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energy stored in an object above the ground.</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668682171"/>
                  </a:ext>
                </a:extLst>
              </a:tr>
              <a:tr h="36576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Kinetic energy</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energy stored in a moving object.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61536821"/>
                  </a:ext>
                </a:extLst>
              </a:tr>
              <a:tr h="36576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Chemical energy</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Stored energy which is released during a chemical reaction.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823766933"/>
                  </a:ext>
                </a:extLst>
              </a:tr>
              <a:tr h="36576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Elastic potential energy</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Energy stored in a stretchy material.</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139030321"/>
                  </a:ext>
                </a:extLst>
              </a:tr>
              <a:tr h="36576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Thermal energy</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Stored energy where heat is released to the surrounding.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75211537"/>
                  </a:ext>
                </a:extLst>
              </a:tr>
              <a:tr h="36576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Efficiency</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amount of useful energy output compared to the total energy input.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511015987"/>
                  </a:ext>
                </a:extLst>
              </a:tr>
              <a:tr h="36576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Power</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rate of energy transfer per second.</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296774968"/>
                  </a:ext>
                </a:extLst>
              </a:tr>
              <a:tr h="36576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Non-renewable energy</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 resource cannot be replaced in a short period of time and will one day run out.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4009595680"/>
                  </a:ext>
                </a:extLst>
              </a:tr>
              <a:tr h="36576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Renewable energy</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 resource that can be replaced in a short period of time and will not run out.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32434519"/>
                  </a:ext>
                </a:extLst>
              </a:tr>
              <a:tr h="36576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Joules</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Energy is measured in Joules.</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42922056"/>
                  </a:ext>
                </a:extLst>
              </a:tr>
            </a:tbl>
          </a:graphicData>
        </a:graphic>
      </p:graphicFrame>
      <p:sp>
        <p:nvSpPr>
          <p:cNvPr id="2" name="Rectangle 1"/>
          <p:cNvSpPr/>
          <p:nvPr/>
        </p:nvSpPr>
        <p:spPr>
          <a:xfrm>
            <a:off x="126185" y="704528"/>
            <a:ext cx="6605630" cy="3046988"/>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Arial"/>
              </a:rPr>
              <a:t>Assessment Information: </a:t>
            </a:r>
            <a:endParaRPr lang="en-GB" sz="1000">
              <a:solidFill>
                <a:schemeClr val="bg2">
                  <a:lumMod val="10000"/>
                </a:schemeClr>
              </a:solidFill>
              <a:latin typeface="Calibri"/>
              <a:ea typeface="Calibri"/>
              <a:cs typeface="Arial" panose="020B0604020202020204" pitchFamily="34" charset="0"/>
            </a:endParaRPr>
          </a:p>
          <a:p>
            <a:endParaRPr lang="en-GB" sz="1000">
              <a:solidFill>
                <a:schemeClr val="bg2">
                  <a:lumMod val="10000"/>
                </a:schemeClr>
              </a:solidFill>
              <a:latin typeface="Calibri"/>
              <a:ea typeface="Calibri"/>
              <a:cs typeface="Arial" panose="020B0604020202020204" pitchFamily="34" charset="0"/>
            </a:endParaRPr>
          </a:p>
          <a:p>
            <a:r>
              <a:rPr lang="en-GB" sz="1000">
                <a:solidFill>
                  <a:schemeClr val="bg2">
                    <a:lumMod val="10000"/>
                  </a:schemeClr>
                </a:solidFill>
                <a:latin typeface="Calibri"/>
                <a:ea typeface="Calibri"/>
                <a:cs typeface="Arial"/>
              </a:rPr>
              <a:t>This term, Year 7 pupils are learning about Energy.</a:t>
            </a:r>
          </a:p>
          <a:p>
            <a:endParaRPr lang="en-GB" sz="1000">
              <a:solidFill>
                <a:schemeClr val="bg2">
                  <a:lumMod val="10000"/>
                </a:schemeClr>
              </a:solidFill>
              <a:latin typeface="Calibri"/>
              <a:ea typeface="Calibri"/>
              <a:cs typeface="Arial" panose="020B0604020202020204" pitchFamily="34" charset="0"/>
            </a:endParaRPr>
          </a:p>
          <a:p>
            <a:r>
              <a:rPr lang="en-GB" sz="1000">
                <a:solidFill>
                  <a:schemeClr val="bg2">
                    <a:lumMod val="10000"/>
                  </a:schemeClr>
                </a:solidFill>
                <a:latin typeface="Calibri"/>
                <a:ea typeface="Calibri"/>
                <a:cs typeface="Arial"/>
              </a:rPr>
              <a:t>They will be assessed through a multiple-choice quiz mid topic to consolidate their learning.</a:t>
            </a:r>
          </a:p>
          <a:p>
            <a:endParaRPr lang="en-GB" sz="1000">
              <a:solidFill>
                <a:schemeClr val="bg2">
                  <a:lumMod val="10000"/>
                </a:schemeClr>
              </a:solidFill>
              <a:latin typeface="Calibri"/>
              <a:ea typeface="Calibri"/>
              <a:cs typeface="Arial" panose="020B0604020202020204" pitchFamily="34" charset="0"/>
            </a:endParaRPr>
          </a:p>
          <a:p>
            <a:r>
              <a:rPr lang="en-GB" sz="1000">
                <a:solidFill>
                  <a:schemeClr val="bg2">
                    <a:lumMod val="10000"/>
                  </a:schemeClr>
                </a:solidFill>
                <a:latin typeface="Calibri"/>
                <a:ea typeface="Calibri"/>
                <a:cs typeface="Arial"/>
              </a:rPr>
              <a:t>After completing all of the lessons within the topic, they will then have a revision lesson followed by an end of topic test. </a:t>
            </a:r>
            <a:endParaRPr lang="en-GB" sz="1000">
              <a:solidFill>
                <a:schemeClr val="bg2">
                  <a:lumMod val="10000"/>
                </a:schemeClr>
              </a:solidFill>
              <a:latin typeface="Calibri"/>
              <a:ea typeface="Calibri"/>
              <a:cs typeface="Arial" panose="020B0604020202020204" pitchFamily="34" charset="0"/>
            </a:endParaRPr>
          </a:p>
          <a:p>
            <a:endParaRPr lang="en-GB" sz="1000">
              <a:solidFill>
                <a:schemeClr val="bg2">
                  <a:lumMod val="10000"/>
                </a:schemeClr>
              </a:solidFill>
              <a:latin typeface="Calibri"/>
              <a:ea typeface="Calibri"/>
              <a:cs typeface="Arial" panose="020B0604020202020204" pitchFamily="34" charset="0"/>
            </a:endParaRPr>
          </a:p>
          <a:p>
            <a:r>
              <a:rPr lang="en-GB" sz="1000">
                <a:solidFill>
                  <a:schemeClr val="bg2">
                    <a:lumMod val="10000"/>
                  </a:schemeClr>
                </a:solidFill>
                <a:latin typeface="Calibri"/>
                <a:ea typeface="Calibri"/>
                <a:cs typeface="Arial"/>
              </a:rPr>
              <a:t>The end of topic assessment consists of:</a:t>
            </a:r>
          </a:p>
          <a:p>
            <a:pPr marL="415290" lvl="1" indent="-171450">
              <a:buFont typeface="Arial" panose="020B0604020202020204" pitchFamily="34" charset="0"/>
              <a:buChar char="•"/>
            </a:pPr>
            <a:r>
              <a:rPr lang="en-GB" sz="1000">
                <a:solidFill>
                  <a:schemeClr val="bg2">
                    <a:lumMod val="10000"/>
                  </a:schemeClr>
                </a:solidFill>
                <a:latin typeface="Calibri"/>
                <a:ea typeface="Calibri"/>
                <a:cs typeface="Arial"/>
              </a:rPr>
              <a:t>10 marks retrieval (prior learning)</a:t>
            </a:r>
          </a:p>
          <a:p>
            <a:pPr marL="415290" lvl="1" indent="-171450">
              <a:buFont typeface="Arial" panose="020B0604020202020204" pitchFamily="34" charset="0"/>
              <a:buChar char="•"/>
            </a:pPr>
            <a:r>
              <a:rPr lang="en-GB" sz="1000">
                <a:solidFill>
                  <a:schemeClr val="bg2">
                    <a:lumMod val="10000"/>
                  </a:schemeClr>
                </a:solidFill>
                <a:latin typeface="Calibri"/>
                <a:ea typeface="Calibri"/>
                <a:cs typeface="Arial"/>
              </a:rPr>
              <a:t>10 marks core knowledge </a:t>
            </a:r>
            <a:endParaRPr lang="en-GB" sz="1000">
              <a:solidFill>
                <a:schemeClr val="bg2">
                  <a:lumMod val="10000"/>
                </a:schemeClr>
              </a:solidFill>
              <a:latin typeface="Calibri"/>
              <a:ea typeface="Calibri"/>
              <a:cs typeface="Arial" panose="020B0604020202020204" pitchFamily="34" charset="0"/>
            </a:endParaRPr>
          </a:p>
          <a:p>
            <a:pPr marL="415290" lvl="1" indent="-171450">
              <a:buFont typeface="Arial" panose="020B0604020202020204" pitchFamily="34" charset="0"/>
              <a:buChar char="•"/>
            </a:pPr>
            <a:r>
              <a:rPr lang="en-GB" sz="1000">
                <a:solidFill>
                  <a:schemeClr val="bg2">
                    <a:lumMod val="10000"/>
                  </a:schemeClr>
                </a:solidFill>
                <a:latin typeface="Calibri"/>
                <a:ea typeface="Calibri"/>
                <a:cs typeface="Arial"/>
              </a:rPr>
              <a:t>Around 20 marks of application (current learning)</a:t>
            </a:r>
          </a:p>
          <a:p>
            <a:endParaRPr lang="en-GB" sz="1000">
              <a:solidFill>
                <a:schemeClr val="bg2">
                  <a:lumMod val="10000"/>
                </a:schemeClr>
              </a:solidFill>
              <a:latin typeface="Calibri"/>
              <a:ea typeface="Calibri"/>
              <a:cs typeface="Arial" panose="020B0604020202020204" pitchFamily="34" charset="0"/>
            </a:endParaRPr>
          </a:p>
          <a:p>
            <a:endParaRPr lang="en-GB" sz="1000">
              <a:solidFill>
                <a:schemeClr val="bg2">
                  <a:lumMod val="10000"/>
                </a:schemeClr>
              </a:solidFill>
              <a:latin typeface="Calibri"/>
              <a:ea typeface="Calibri"/>
              <a:cs typeface="Arial" panose="020B0604020202020204" pitchFamily="34" charset="0"/>
            </a:endParaRPr>
          </a:p>
          <a:p>
            <a:r>
              <a:rPr lang="en-GB" sz="1000">
                <a:solidFill>
                  <a:schemeClr val="bg2">
                    <a:lumMod val="10000"/>
                  </a:schemeClr>
                </a:solidFill>
                <a:latin typeface="Calibri"/>
                <a:ea typeface="Calibri"/>
                <a:cs typeface="Arial"/>
              </a:rPr>
              <a:t>Students can prepare for their assessments by:</a:t>
            </a:r>
          </a:p>
          <a:p>
            <a:pPr marL="415290" lvl="1" indent="-171450">
              <a:buFont typeface="Arial" panose="020B0604020202020204" pitchFamily="34" charset="0"/>
              <a:buChar char="•"/>
            </a:pPr>
            <a:r>
              <a:rPr lang="en-GB" sz="1000">
                <a:solidFill>
                  <a:schemeClr val="bg2">
                    <a:lumMod val="10000"/>
                  </a:schemeClr>
                </a:solidFill>
                <a:latin typeface="Calibri"/>
                <a:ea typeface="Calibri"/>
                <a:cs typeface="Arial"/>
              </a:rPr>
              <a:t> using the revision given to pupils a week prior to the exams</a:t>
            </a:r>
          </a:p>
          <a:p>
            <a:pPr marL="415290" lvl="1" indent="-171450">
              <a:buFont typeface="Arial" panose="020B0604020202020204" pitchFamily="34" charset="0"/>
              <a:buChar char="•"/>
            </a:pPr>
            <a:r>
              <a:rPr lang="en-GB" sz="1000">
                <a:solidFill>
                  <a:schemeClr val="bg2">
                    <a:lumMod val="10000"/>
                  </a:schemeClr>
                </a:solidFill>
                <a:latin typeface="Calibri"/>
                <a:ea typeface="Calibri"/>
                <a:cs typeface="Arial"/>
              </a:rPr>
              <a:t> using and memorising the core knowledge for the relevant topic</a:t>
            </a:r>
          </a:p>
          <a:p>
            <a:pPr marL="415290" lvl="1" indent="-171450">
              <a:buFont typeface="Arial" panose="020B0604020202020204" pitchFamily="34" charset="0"/>
              <a:buChar char="•"/>
            </a:pPr>
            <a:r>
              <a:rPr lang="en-GB" sz="1000">
                <a:solidFill>
                  <a:schemeClr val="bg2">
                    <a:lumMod val="10000"/>
                  </a:schemeClr>
                </a:solidFill>
                <a:latin typeface="Calibri"/>
                <a:ea typeface="Calibri"/>
                <a:cs typeface="Arial"/>
              </a:rPr>
              <a:t> SAM learning (homework)</a:t>
            </a:r>
          </a:p>
          <a:p>
            <a:pPr marL="415290" lvl="1" indent="-171450">
              <a:buFont typeface="Arial" panose="020B0604020202020204" pitchFamily="34" charset="0"/>
              <a:buChar char="•"/>
            </a:pPr>
            <a:endParaRPr lang="en-GB" sz="1200">
              <a:cs typeface="Arial" panose="020B0604020202020204"/>
            </a:endParaRPr>
          </a:p>
        </p:txBody>
      </p:sp>
      <p:sp>
        <p:nvSpPr>
          <p:cNvPr id="5" name="TextBox 4"/>
          <p:cNvSpPr txBox="1"/>
          <p:nvPr/>
        </p:nvSpPr>
        <p:spPr>
          <a:xfrm>
            <a:off x="0" y="198562"/>
            <a:ext cx="6858000" cy="338554"/>
          </a:xfrm>
          <a:prstGeom prst="rect">
            <a:avLst/>
          </a:prstGeom>
          <a:solidFill>
            <a:schemeClr val="accent5">
              <a:lumMod val="60000"/>
              <a:lumOff val="40000"/>
            </a:schemeClr>
          </a:solidFill>
        </p:spPr>
        <p:txBody>
          <a:bodyPr wrap="square" lIns="91440" tIns="45720" rIns="91440" bIns="45720" rtlCol="0" anchor="t">
            <a:spAutoFit/>
          </a:bodyPr>
          <a:lstStyle/>
          <a:p>
            <a:pPr algn="ctr"/>
            <a:r>
              <a:rPr lang="en-GB" sz="1600" b="1">
                <a:solidFill>
                  <a:schemeClr val="bg2">
                    <a:lumMod val="10000"/>
                  </a:schemeClr>
                </a:solidFill>
                <a:latin typeface="Calibri"/>
                <a:ea typeface="Calibri"/>
                <a:cs typeface="Calibri"/>
              </a:rPr>
              <a:t>KS3 Science – Physics </a:t>
            </a:r>
          </a:p>
        </p:txBody>
      </p:sp>
    </p:spTree>
    <p:extLst>
      <p:ext uri="{BB962C8B-B14F-4D97-AF65-F5344CB8AC3E}">
        <p14:creationId xmlns:p14="http://schemas.microsoft.com/office/powerpoint/2010/main" val="2334202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chemeClr val="bg2">
                    <a:lumMod val="10000"/>
                  </a:schemeClr>
                </a:solidFill>
                <a:latin typeface="Calibri"/>
                <a:ea typeface="Calibri"/>
                <a:cs typeface="Calibri"/>
              </a:rPr>
              <a:t>Geography</a:t>
            </a:r>
            <a:r>
              <a:rPr lang="en-GB" sz="1600" b="1">
                <a:solidFill>
                  <a:schemeClr val="bg2">
                    <a:lumMod val="10000"/>
                  </a:schemeClr>
                </a:solidFill>
                <a:latin typeface="Calibri"/>
                <a:cs typeface="Calibri"/>
              </a:rPr>
              <a:t> </a:t>
            </a:r>
            <a:endParaRPr lang="en-GB" sz="1950" b="1">
              <a:solidFill>
                <a:schemeClr val="bg2">
                  <a:lumMod val="10000"/>
                </a:schemeClr>
              </a:solidFill>
              <a:cs typeface="Arial"/>
            </a:endParaRPr>
          </a:p>
        </p:txBody>
      </p:sp>
      <p:sp>
        <p:nvSpPr>
          <p:cNvPr id="4" name="Rectangle 3"/>
          <p:cNvSpPr/>
          <p:nvPr/>
        </p:nvSpPr>
        <p:spPr>
          <a:xfrm>
            <a:off x="119959" y="780643"/>
            <a:ext cx="6627277" cy="1323439"/>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Calibri"/>
              </a:rPr>
              <a:t>Assessment Information:</a:t>
            </a:r>
          </a:p>
          <a:p>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Calibri"/>
              </a:rPr>
              <a:t>This term Y7 will be introduced to secondary geography, exploring  our world  from local to global. They will learn key map skills including grid references, scale and relief. </a:t>
            </a:r>
          </a:p>
          <a:p>
            <a:r>
              <a:rPr lang="en-GB" sz="1000">
                <a:solidFill>
                  <a:schemeClr val="bg2">
                    <a:lumMod val="10000"/>
                  </a:schemeClr>
                </a:solidFill>
                <a:latin typeface="Calibri"/>
                <a:ea typeface="Calibri"/>
                <a:cs typeface="Calibri"/>
              </a:rPr>
              <a:t>They will be assessed on simple concepts within physical, human and environmental geography, including basic map skills.</a:t>
            </a:r>
            <a:endParaRPr lang="en-GB" sz="1000">
              <a:solidFill>
                <a:schemeClr val="bg2">
                  <a:lumMod val="10000"/>
                </a:schemeClr>
              </a:solidFill>
              <a:latin typeface="Calibri"/>
              <a:cs typeface="Calibri"/>
            </a:endParaRPr>
          </a:p>
          <a:p>
            <a:r>
              <a:rPr lang="en-GB" sz="1000">
                <a:solidFill>
                  <a:srgbClr val="142A33"/>
                </a:solidFill>
                <a:latin typeface="Calibri"/>
                <a:ea typeface="Calibri"/>
                <a:cs typeface="Calibri"/>
              </a:rPr>
              <a:t>The assessment will comprise multiple choice questions and simple describe and explain style questions.</a:t>
            </a:r>
            <a:endParaRPr lang="en-US" sz="1000">
              <a:solidFill>
                <a:srgbClr val="2A2C65"/>
              </a:solidFill>
              <a:latin typeface="Calibri"/>
              <a:ea typeface="Calibri"/>
              <a:cs typeface="Calibri"/>
            </a:endParaRPr>
          </a:p>
          <a:p>
            <a:r>
              <a:rPr lang="en-GB" sz="1000">
                <a:solidFill>
                  <a:srgbClr val="142A33"/>
                </a:solidFill>
                <a:latin typeface="Calibri"/>
                <a:ea typeface="Calibri"/>
                <a:cs typeface="Calibri"/>
              </a:rPr>
              <a:t>Pupils can prepare for assessments by independent home study and completing every set homework.</a:t>
            </a:r>
          </a:p>
          <a:p>
            <a:endParaRPr lang="en-GB" sz="1000">
              <a:solidFill>
                <a:srgbClr val="142A33"/>
              </a:solidFill>
              <a:latin typeface="Calibri"/>
              <a:ea typeface="Calibri"/>
              <a:cs typeface="Calibri"/>
            </a:endParaRPr>
          </a:p>
        </p:txBody>
      </p:sp>
      <p:graphicFrame>
        <p:nvGraphicFramePr>
          <p:cNvPr id="5" name="Table 4">
            <a:extLst>
              <a:ext uri="{FF2B5EF4-FFF2-40B4-BE49-F238E27FC236}">
                <a16:creationId xmlns:a16="http://schemas.microsoft.com/office/drawing/2014/main" id="{72C00A2F-1646-ED20-D1CF-2C1CEE40D8F6}"/>
              </a:ext>
            </a:extLst>
          </p:cNvPr>
          <p:cNvGraphicFramePr>
            <a:graphicFrameLocks noGrp="1"/>
          </p:cNvGraphicFramePr>
          <p:nvPr>
            <p:extLst>
              <p:ext uri="{D42A27DB-BD31-4B8C-83A1-F6EECF244321}">
                <p14:modId xmlns:p14="http://schemas.microsoft.com/office/powerpoint/2010/main" val="3317901707"/>
              </p:ext>
            </p:extLst>
          </p:nvPr>
        </p:nvGraphicFramePr>
        <p:xfrm>
          <a:off x="118699" y="2232171"/>
          <a:ext cx="6579265" cy="3304329"/>
        </p:xfrm>
        <a:graphic>
          <a:graphicData uri="http://schemas.openxmlformats.org/drawingml/2006/table">
            <a:tbl>
              <a:tblPr firstRow="1" firstCol="1" bandRow="1">
                <a:tableStyleId>{5C22544A-7EE6-4342-B048-85BDC9FD1C3A}</a:tableStyleId>
              </a:tblPr>
              <a:tblGrid>
                <a:gridCol w="2226857">
                  <a:extLst>
                    <a:ext uri="{9D8B030D-6E8A-4147-A177-3AD203B41FA5}">
                      <a16:colId xmlns:a16="http://schemas.microsoft.com/office/drawing/2014/main" val="3131475324"/>
                    </a:ext>
                  </a:extLst>
                </a:gridCol>
                <a:gridCol w="4352408">
                  <a:extLst>
                    <a:ext uri="{9D8B030D-6E8A-4147-A177-3AD203B41FA5}">
                      <a16:colId xmlns:a16="http://schemas.microsoft.com/office/drawing/2014/main" val="700417475"/>
                    </a:ext>
                  </a:extLst>
                </a:gridCol>
              </a:tblGrid>
              <a:tr h="472047">
                <a:tc>
                  <a:txBody>
                    <a:bodyPr/>
                    <a:lstStyle/>
                    <a:p>
                      <a:pPr lvl="0" algn="ctr">
                        <a:spcAft>
                          <a:spcPts val="0"/>
                        </a:spcAft>
                        <a:buNone/>
                      </a:pPr>
                      <a:r>
                        <a:rPr lang="en-US" sz="1000">
                          <a:solidFill>
                            <a:schemeClr val="bg2">
                              <a:lumMod val="10000"/>
                            </a:schemeClr>
                          </a:solidFill>
                          <a:effectLst/>
                          <a:highlight>
                            <a:srgbClr val="FFFFFF"/>
                          </a:highlight>
                          <a:latin typeface="Calibri"/>
                          <a:cs typeface="Calibri"/>
                        </a:rPr>
                        <a:t>KEY WORD</a:t>
                      </a:r>
                    </a:p>
                  </a:txBody>
                  <a:tcPr marL="68580" marR="68580" marT="0" marB="0" anchor="ctr">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lvl="0" algn="ctr">
                        <a:spcAft>
                          <a:spcPts val="0"/>
                        </a:spcAft>
                        <a:buNone/>
                      </a:pPr>
                      <a:r>
                        <a:rPr lang="en-US" sz="1000">
                          <a:solidFill>
                            <a:schemeClr val="bg2">
                              <a:lumMod val="10000"/>
                            </a:schemeClr>
                          </a:solidFill>
                          <a:effectLst/>
                          <a:highlight>
                            <a:srgbClr val="FFFFFF"/>
                          </a:highlight>
                          <a:latin typeface="Calibri"/>
                          <a:cs typeface="Calibri"/>
                        </a:rPr>
                        <a:t>DEFNITION</a:t>
                      </a:r>
                    </a:p>
                  </a:txBody>
                  <a:tcPr marL="68580" marR="68580" marT="0" marB="0" anchor="ctr">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220679824"/>
                  </a:ext>
                </a:extLst>
              </a:tr>
              <a:tr h="472047">
                <a:tc>
                  <a:txBody>
                    <a:bodyPr/>
                    <a:lstStyle/>
                    <a:p>
                      <a:pPr algn="ctr">
                        <a:spcAft>
                          <a:spcPts val="0"/>
                        </a:spcAft>
                      </a:pPr>
                      <a:r>
                        <a:rPr lang="en-US" sz="1000" b="0">
                          <a:solidFill>
                            <a:schemeClr val="bg2">
                              <a:lumMod val="10000"/>
                            </a:schemeClr>
                          </a:solidFill>
                          <a:effectLst/>
                          <a:highlight>
                            <a:srgbClr val="FFFFFF"/>
                          </a:highlight>
                          <a:latin typeface="Calibri"/>
                          <a:cs typeface="Calibri"/>
                        </a:rPr>
                        <a:t>Geography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a:spcAft>
                          <a:spcPts val="0"/>
                        </a:spcAft>
                        <a:buNone/>
                      </a:pPr>
                      <a:r>
                        <a:rPr lang="en-US" sz="1000">
                          <a:solidFill>
                            <a:schemeClr val="bg2">
                              <a:lumMod val="10000"/>
                            </a:schemeClr>
                          </a:solidFill>
                          <a:effectLst/>
                          <a:highlight>
                            <a:srgbClr val="FFFFFF"/>
                          </a:highlight>
                          <a:latin typeface="Calibri"/>
                          <a:cs typeface="Calibri"/>
                        </a:rPr>
                        <a:t>The study of the world and the relationships between people and their environments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77905916"/>
                  </a:ext>
                </a:extLst>
              </a:tr>
              <a:tr h="472047">
                <a:tc>
                  <a:txBody>
                    <a:bodyPr/>
                    <a:lstStyle/>
                    <a:p>
                      <a:pPr algn="ctr">
                        <a:spcAft>
                          <a:spcPts val="0"/>
                        </a:spcAft>
                      </a:pPr>
                      <a:r>
                        <a:rPr lang="en-US" sz="1000" b="0">
                          <a:solidFill>
                            <a:schemeClr val="bg2">
                              <a:lumMod val="10000"/>
                            </a:schemeClr>
                          </a:solidFill>
                          <a:effectLst/>
                          <a:highlight>
                            <a:srgbClr val="FFFFFF"/>
                          </a:highlight>
                          <a:latin typeface="Calibri"/>
                          <a:cs typeface="Calibri"/>
                        </a:rPr>
                        <a:t>Physical geography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000">
                          <a:solidFill>
                            <a:schemeClr val="bg2">
                              <a:lumMod val="10000"/>
                            </a:schemeClr>
                          </a:solidFill>
                          <a:effectLst/>
                          <a:highlight>
                            <a:srgbClr val="FFFFFF"/>
                          </a:highlight>
                          <a:latin typeface="Calibri"/>
                          <a:cs typeface="Calibri"/>
                        </a:rPr>
                        <a:t>Studies the earth's natural features such as landscapes, hazards, and ecosystems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76819273"/>
                  </a:ext>
                </a:extLst>
              </a:tr>
              <a:tr h="472047">
                <a:tc>
                  <a:txBody>
                    <a:bodyPr/>
                    <a:lstStyle/>
                    <a:p>
                      <a:pPr lvl="0" algn="ctr">
                        <a:spcAft>
                          <a:spcPts val="0"/>
                        </a:spcAft>
                        <a:buNone/>
                      </a:pPr>
                      <a:r>
                        <a:rPr lang="en-US" sz="1000" b="0" i="0" u="none" strike="noStrike" noProof="0">
                          <a:solidFill>
                            <a:schemeClr val="bg2">
                              <a:lumMod val="10000"/>
                            </a:schemeClr>
                          </a:solidFill>
                          <a:effectLst/>
                          <a:highlight>
                            <a:srgbClr val="FFFFFF"/>
                          </a:highlight>
                          <a:latin typeface="Calibri"/>
                        </a:rPr>
                        <a:t>Human geography</a:t>
                      </a:r>
                      <a:endParaRPr lang="en-US"/>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a:spcAft>
                          <a:spcPts val="0"/>
                        </a:spcAft>
                        <a:buNone/>
                      </a:pPr>
                      <a:r>
                        <a:rPr lang="en-US" sz="1000" b="0" i="0" u="none" strike="noStrike" noProof="0">
                          <a:solidFill>
                            <a:schemeClr val="bg2">
                              <a:lumMod val="10000"/>
                            </a:schemeClr>
                          </a:solidFill>
                          <a:effectLst/>
                          <a:highlight>
                            <a:srgbClr val="FFFFFF"/>
                          </a:highlight>
                          <a:latin typeface="Calibri"/>
                        </a:rPr>
                        <a:t>Studies where and how we live in our world, e.g. cities, transport, population, the economy</a:t>
                      </a:r>
                      <a:endParaRPr lang="en-US"/>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45473941"/>
                  </a:ext>
                </a:extLst>
              </a:tr>
              <a:tr h="472047">
                <a:tc>
                  <a:txBody>
                    <a:bodyPr/>
                    <a:lstStyle/>
                    <a:p>
                      <a:pPr lvl="0" algn="ctr">
                        <a:spcAft>
                          <a:spcPts val="0"/>
                        </a:spcAft>
                        <a:buNone/>
                      </a:pPr>
                      <a:r>
                        <a:rPr lang="en-US" sz="1000" b="0" i="0" u="none" strike="noStrike" noProof="0">
                          <a:solidFill>
                            <a:schemeClr val="bg2">
                              <a:lumMod val="10000"/>
                            </a:schemeClr>
                          </a:solidFill>
                          <a:effectLst/>
                          <a:highlight>
                            <a:srgbClr val="FFFFFF"/>
                          </a:highlight>
                          <a:latin typeface="Calibri"/>
                        </a:rPr>
                        <a:t>Environmental geography</a:t>
                      </a:r>
                      <a:endParaRPr lang="en-US"/>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a:spcAft>
                          <a:spcPts val="0"/>
                        </a:spcAft>
                        <a:buNone/>
                      </a:pPr>
                      <a:r>
                        <a:rPr lang="en-US" sz="1000" b="0" i="0" u="none" strike="noStrike" noProof="0">
                          <a:solidFill>
                            <a:schemeClr val="bg2">
                              <a:lumMod val="10000"/>
                            </a:schemeClr>
                          </a:solidFill>
                          <a:effectLst/>
                          <a:highlight>
                            <a:srgbClr val="FFFFFF"/>
                          </a:highlight>
                          <a:latin typeface="Calibri"/>
                        </a:rPr>
                        <a:t>Studies the impacts of human activity on the natural environment, e.g. pollution and conservation</a:t>
                      </a:r>
                      <a:endParaRPr lang="en-US"/>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67319075"/>
                  </a:ext>
                </a:extLst>
              </a:tr>
              <a:tr h="472047">
                <a:tc>
                  <a:txBody>
                    <a:bodyPr/>
                    <a:lstStyle/>
                    <a:p>
                      <a:pPr algn="ctr">
                        <a:spcAft>
                          <a:spcPts val="0"/>
                        </a:spcAft>
                      </a:pPr>
                      <a:r>
                        <a:rPr lang="en-US" sz="1000" b="0">
                          <a:solidFill>
                            <a:schemeClr val="bg2">
                              <a:lumMod val="10000"/>
                            </a:schemeClr>
                          </a:solidFill>
                          <a:effectLst/>
                          <a:latin typeface="Calibri"/>
                          <a:cs typeface="Calibri"/>
                        </a:rPr>
                        <a:t>Impact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000">
                          <a:solidFill>
                            <a:schemeClr val="bg2">
                              <a:lumMod val="10000"/>
                            </a:schemeClr>
                          </a:solidFill>
                          <a:effectLst/>
                          <a:highlight>
                            <a:srgbClr val="FFFFFF"/>
                          </a:highlight>
                          <a:latin typeface="Calibri"/>
                          <a:cs typeface="Calibri"/>
                        </a:rPr>
                        <a:t>The positive or negative results of something on people or the environment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65713793"/>
                  </a:ext>
                </a:extLst>
              </a:tr>
              <a:tr h="472047">
                <a:tc>
                  <a:txBody>
                    <a:bodyPr/>
                    <a:lstStyle/>
                    <a:p>
                      <a:pPr algn="ctr">
                        <a:spcAft>
                          <a:spcPts val="0"/>
                        </a:spcAft>
                      </a:pPr>
                      <a:r>
                        <a:rPr lang="en-US" sz="1000" b="0">
                          <a:solidFill>
                            <a:schemeClr val="bg2">
                              <a:lumMod val="10000"/>
                            </a:schemeClr>
                          </a:solidFill>
                          <a:effectLst/>
                          <a:highlight>
                            <a:srgbClr val="FFFFFF"/>
                          </a:highlight>
                          <a:latin typeface="Calibri"/>
                          <a:cs typeface="Calibri"/>
                        </a:rPr>
                        <a:t>Relief</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000">
                          <a:solidFill>
                            <a:schemeClr val="bg2">
                              <a:lumMod val="10000"/>
                            </a:schemeClr>
                          </a:solidFill>
                          <a:effectLst/>
                          <a:highlight>
                            <a:srgbClr val="FFFFFF"/>
                          </a:highlight>
                          <a:latin typeface="Calibri"/>
                          <a:cs typeface="Calibri"/>
                        </a:rPr>
                        <a:t>The height and shape of the land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17702342"/>
                  </a:ext>
                </a:extLst>
              </a:tr>
            </a:tbl>
          </a:graphicData>
        </a:graphic>
      </p:graphicFrame>
    </p:spTree>
    <p:extLst>
      <p:ext uri="{BB962C8B-B14F-4D97-AF65-F5344CB8AC3E}">
        <p14:creationId xmlns:p14="http://schemas.microsoft.com/office/powerpoint/2010/main" val="3372037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chemeClr val="bg2">
                    <a:lumMod val="10000"/>
                  </a:schemeClr>
                </a:solidFill>
                <a:latin typeface="Calibri"/>
                <a:ea typeface="Calibri"/>
                <a:cs typeface="Calibri"/>
              </a:rPr>
              <a:t>History</a:t>
            </a:r>
          </a:p>
        </p:txBody>
      </p:sp>
      <p:sp>
        <p:nvSpPr>
          <p:cNvPr id="4" name="Rectangle 3"/>
          <p:cNvSpPr/>
          <p:nvPr/>
        </p:nvSpPr>
        <p:spPr>
          <a:xfrm>
            <a:off x="200488" y="678528"/>
            <a:ext cx="6449767" cy="1785104"/>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Calibri"/>
              </a:rPr>
              <a:t>Assessment Information:</a:t>
            </a:r>
          </a:p>
          <a:p>
            <a:endParaRPr lang="en-GB" sz="1000">
              <a:solidFill>
                <a:schemeClr val="bg2">
                  <a:lumMod val="10000"/>
                </a:schemeClr>
              </a:solidFill>
              <a:latin typeface="Calibri"/>
              <a:ea typeface="Calibri"/>
              <a:cs typeface="Calibri"/>
            </a:endParaRPr>
          </a:p>
          <a:p>
            <a:r>
              <a:rPr lang="en-GB" sz="1000">
                <a:solidFill>
                  <a:schemeClr val="bg2">
                    <a:lumMod val="10000"/>
                  </a:schemeClr>
                </a:solidFill>
                <a:latin typeface="Calibri"/>
                <a:ea typeface="Calibri"/>
                <a:cs typeface="Calibri"/>
              </a:rPr>
              <a:t>This term Y7 are learning about why the Anglo-Saxon rule ended in 1066.</a:t>
            </a:r>
          </a:p>
          <a:p>
            <a:endParaRPr lang="en-GB" sz="1000">
              <a:solidFill>
                <a:schemeClr val="bg2">
                  <a:lumMod val="10000"/>
                </a:schemeClr>
              </a:solidFill>
              <a:latin typeface="Calibri"/>
              <a:ea typeface="Calibri"/>
              <a:cs typeface="Calibri"/>
            </a:endParaRPr>
          </a:p>
          <a:p>
            <a:r>
              <a:rPr lang="en-GB" sz="1000">
                <a:solidFill>
                  <a:schemeClr val="bg2">
                    <a:lumMod val="10000"/>
                  </a:schemeClr>
                </a:solidFill>
                <a:latin typeface="Calibri"/>
                <a:ea typeface="Calibri"/>
                <a:cs typeface="Calibri"/>
              </a:rPr>
              <a:t>They will be assessed on why William Duke of Normandy won the Battle of Hastings</a:t>
            </a:r>
          </a:p>
          <a:p>
            <a:r>
              <a:rPr lang="en-GB" sz="1000">
                <a:solidFill>
                  <a:schemeClr val="bg2">
                    <a:lumMod val="10000"/>
                  </a:schemeClr>
                </a:solidFill>
                <a:latin typeface="Calibri"/>
                <a:ea typeface="Calibri"/>
                <a:cs typeface="Calibri"/>
              </a:rPr>
              <a:t>The assessment is in the form of a 2 paragraph essay question that they will complete in 20 minutes and a 15 mark fact check.</a:t>
            </a:r>
          </a:p>
          <a:p>
            <a:endParaRPr lang="en-GB" sz="1000">
              <a:solidFill>
                <a:schemeClr val="bg2">
                  <a:lumMod val="10000"/>
                </a:schemeClr>
              </a:solidFill>
              <a:latin typeface="Calibri"/>
              <a:ea typeface="Calibri"/>
              <a:cs typeface="Calibri"/>
            </a:endParaRPr>
          </a:p>
          <a:p>
            <a:r>
              <a:rPr lang="en-GB" sz="1000">
                <a:solidFill>
                  <a:schemeClr val="bg2">
                    <a:lumMod val="10000"/>
                  </a:schemeClr>
                </a:solidFill>
                <a:latin typeface="Calibri"/>
                <a:ea typeface="Calibri"/>
                <a:cs typeface="Calibri"/>
              </a:rPr>
              <a:t>Students can prepare for their assessments by completing their homework when it is set on SAM learning, using the revision cards that they will be given in person and will also be linked on their class charts.</a:t>
            </a:r>
          </a:p>
          <a:p>
            <a:endParaRPr lang="en-GB" sz="1000">
              <a:solidFill>
                <a:schemeClr val="bg2">
                  <a:lumMod val="10000"/>
                </a:schemeClr>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1576270069"/>
              </p:ext>
            </p:extLst>
          </p:nvPr>
        </p:nvGraphicFramePr>
        <p:xfrm>
          <a:off x="201629" y="2792760"/>
          <a:ext cx="6476686" cy="3435138"/>
        </p:xfrm>
        <a:graphic>
          <a:graphicData uri="http://schemas.openxmlformats.org/drawingml/2006/table">
            <a:tbl>
              <a:tblPr firstRow="1" firstCol="1" bandRow="1"/>
              <a:tblGrid>
                <a:gridCol w="2758083">
                  <a:extLst>
                    <a:ext uri="{9D8B030D-6E8A-4147-A177-3AD203B41FA5}">
                      <a16:colId xmlns:a16="http://schemas.microsoft.com/office/drawing/2014/main" val="1242829382"/>
                    </a:ext>
                  </a:extLst>
                </a:gridCol>
                <a:gridCol w="3718603">
                  <a:extLst>
                    <a:ext uri="{9D8B030D-6E8A-4147-A177-3AD203B41FA5}">
                      <a16:colId xmlns:a16="http://schemas.microsoft.com/office/drawing/2014/main" val="1717916866"/>
                    </a:ext>
                  </a:extLst>
                </a:gridCol>
              </a:tblGrid>
              <a:tr h="381682">
                <a:tc gridSpan="2">
                  <a:txBody>
                    <a:bodyPr/>
                    <a:lstStyle/>
                    <a:p>
                      <a:pPr marR="180340" algn="ctr">
                        <a:spcAft>
                          <a:spcPts val="600"/>
                        </a:spcAft>
                      </a:pPr>
                      <a:r>
                        <a:rPr lang="en-US" sz="1000" b="1">
                          <a:solidFill>
                            <a:schemeClr val="bg2">
                              <a:lumMod val="10000"/>
                            </a:schemeClr>
                          </a:solidFill>
                          <a:effectLst/>
                          <a:latin typeface="Calibri"/>
                          <a:ea typeface="MS Mincho"/>
                          <a:cs typeface="Times New Roman"/>
                        </a:rPr>
                        <a:t>TOPIC: Anglo-Saxon England (AUT 1)</a:t>
                      </a:r>
                      <a:endParaRPr lang="en-GB" sz="1000" b="1">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2063139742"/>
                  </a:ext>
                </a:extLst>
              </a:tr>
              <a:tr h="381682">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KEYWORD</a:t>
                      </a:r>
                      <a:endParaRPr lang="en-GB" sz="1000" b="1">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DEFINITION</a:t>
                      </a:r>
                      <a:endParaRPr lang="en-GB" sz="1000" b="1">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3064637484"/>
                  </a:ext>
                </a:extLst>
              </a:tr>
              <a:tr h="381682">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Anglo</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English</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85238083"/>
                  </a:ext>
                </a:extLst>
              </a:tr>
              <a:tr h="381682">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Saxon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Germanic people who conquered England</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91342790"/>
                  </a:ext>
                </a:extLst>
              </a:tr>
              <a:tr h="381682">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Feigned Retreat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Military force pretends to withdraw in order to lure an enemy into a position of vulnerability.</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458525217"/>
                  </a:ext>
                </a:extLst>
              </a:tr>
              <a:tr h="381682">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Cavalry</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French word "cheval" meaning "horse’. They are soldiers who fight mounted on horseback</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402334123"/>
                  </a:ext>
                </a:extLst>
              </a:tr>
              <a:tr h="381682">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Papal banner</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GB" sz="1000" b="0">
                          <a:solidFill>
                            <a:schemeClr val="bg2">
                              <a:lumMod val="10000"/>
                            </a:schemeClr>
                          </a:solidFill>
                          <a:effectLst/>
                          <a:latin typeface="Calibri"/>
                          <a:ea typeface="MS Mincho"/>
                          <a:cs typeface="Times New Roman"/>
                        </a:rPr>
                        <a:t>A </a:t>
                      </a:r>
                      <a:r>
                        <a:rPr lang="en-US" sz="1000" b="0">
                          <a:solidFill>
                            <a:schemeClr val="bg2">
                              <a:lumMod val="10000"/>
                            </a:schemeClr>
                          </a:solidFill>
                          <a:effectLst/>
                          <a:latin typeface="Calibri"/>
                          <a:ea typeface="MS Mincho"/>
                          <a:cs typeface="Times New Roman"/>
                        </a:rPr>
                        <a:t>banner was blessed by pope alexander ii, showing that William’s claim to throne had powerful spiritual backing.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87352407"/>
                  </a:ext>
                </a:extLst>
              </a:tr>
              <a:tr h="381682">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Earldom</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GB" sz="1000" b="0">
                          <a:solidFill>
                            <a:schemeClr val="bg2">
                              <a:lumMod val="10000"/>
                            </a:schemeClr>
                          </a:solidFill>
                          <a:effectLst/>
                          <a:latin typeface="Calibri"/>
                          <a:ea typeface="MS Mincho"/>
                          <a:cs typeface="Times New Roman"/>
                        </a:rPr>
                        <a:t>land or area controlled or owned by an Earl</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50685563"/>
                  </a:ext>
                </a:extLst>
              </a:tr>
              <a:tr h="381682">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Contender</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Someone who is competing for something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221797062"/>
                  </a:ext>
                </a:extLst>
              </a:tr>
            </a:tbl>
          </a:graphicData>
        </a:graphic>
      </p:graphicFrame>
    </p:spTree>
    <p:extLst>
      <p:ext uri="{BB962C8B-B14F-4D97-AF65-F5344CB8AC3E}">
        <p14:creationId xmlns:p14="http://schemas.microsoft.com/office/powerpoint/2010/main" val="2497263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chemeClr val="bg2">
                    <a:lumMod val="10000"/>
                  </a:schemeClr>
                </a:solidFill>
                <a:latin typeface="Calibri"/>
                <a:ea typeface="Calibri"/>
                <a:cs typeface="Calibri"/>
              </a:rPr>
              <a:t>Religious Education</a:t>
            </a:r>
          </a:p>
        </p:txBody>
      </p:sp>
      <p:sp>
        <p:nvSpPr>
          <p:cNvPr id="4" name="Rectangle 3"/>
          <p:cNvSpPr/>
          <p:nvPr/>
        </p:nvSpPr>
        <p:spPr>
          <a:xfrm>
            <a:off x="201629" y="730528"/>
            <a:ext cx="6461614" cy="2139047"/>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Calibri"/>
              </a:rPr>
              <a:t>Assessment Information:</a:t>
            </a:r>
          </a:p>
          <a:p>
            <a:endParaRPr lang="en-GB" sz="1000">
              <a:latin typeface="Calibri"/>
              <a:ea typeface="Calibri"/>
              <a:cs typeface="Arial"/>
            </a:endParaRP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This term Y7 are learning about different worldviews and how you</a:t>
            </a:r>
            <a:r>
              <a:rPr lang="en-GB" sz="1000" b="1">
                <a:solidFill>
                  <a:schemeClr val="bg2">
                    <a:lumMod val="10000"/>
                  </a:schemeClr>
                </a:solidFill>
                <a:latin typeface="Calibri"/>
                <a:ea typeface="Calibri"/>
                <a:cs typeface="Calibri"/>
              </a:rPr>
              <a:t>r</a:t>
            </a:r>
            <a:r>
              <a:rPr lang="en-GB" sz="1000">
                <a:solidFill>
                  <a:schemeClr val="bg2">
                    <a:lumMod val="10000"/>
                  </a:schemeClr>
                </a:solidFill>
                <a:latin typeface="Calibri"/>
                <a:ea typeface="Calibri"/>
                <a:cs typeface="Calibri"/>
              </a:rPr>
              <a:t> worldview can affect your actions.</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They will be assessed on the following statement: ‘To be a good person you must have a religious world view.’</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 assessment is in the form of 5 core knowledge questions and an evaluation statement. Students will either write a paragraph agreeing with the statement or disagreeing with the statement.</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Students can prepare for their assessments by completing their homework when it is set on SAM learning. </a:t>
            </a:r>
          </a:p>
          <a:p>
            <a:endParaRPr lang="en-GB" sz="1300">
              <a:cs typeface="Arial"/>
            </a:endParaRPr>
          </a:p>
          <a:p>
            <a:endParaRPr lang="en-GB" sz="1000">
              <a:solidFill>
                <a:schemeClr val="bg2">
                  <a:lumMod val="10000"/>
                </a:schemeClr>
              </a:solidFill>
            </a:endParaRPr>
          </a:p>
          <a:p>
            <a:endParaRPr lang="en-GB" sz="1000">
              <a:solidFill>
                <a:schemeClr val="bg2">
                  <a:lumMod val="10000"/>
                </a:schemeClr>
              </a:solidFill>
            </a:endParaRPr>
          </a:p>
          <a:p>
            <a:endParaRPr lang="en-GB" sz="1000">
              <a:solidFill>
                <a:schemeClr val="bg2">
                  <a:lumMod val="10000"/>
                </a:schemeClr>
              </a:solidFill>
            </a:endParaRPr>
          </a:p>
          <a:p>
            <a:endParaRPr lang="en-GB" sz="1000">
              <a:solidFill>
                <a:schemeClr val="bg2">
                  <a:lumMod val="10000"/>
                </a:schemeClr>
              </a:solidFill>
            </a:endParaRPr>
          </a:p>
          <a:p>
            <a:endParaRPr lang="en-GB" sz="1000">
              <a:solidFill>
                <a:schemeClr val="bg2">
                  <a:lumMod val="10000"/>
                </a:schemeClr>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928017357"/>
              </p:ext>
            </p:extLst>
          </p:nvPr>
        </p:nvGraphicFramePr>
        <p:xfrm>
          <a:off x="194829" y="3289000"/>
          <a:ext cx="6474135" cy="3411616"/>
        </p:xfrm>
        <a:graphic>
          <a:graphicData uri="http://schemas.openxmlformats.org/drawingml/2006/table">
            <a:tbl>
              <a:tblPr firstRow="1" firstCol="1" bandRow="1"/>
              <a:tblGrid>
                <a:gridCol w="2747950">
                  <a:extLst>
                    <a:ext uri="{9D8B030D-6E8A-4147-A177-3AD203B41FA5}">
                      <a16:colId xmlns:a16="http://schemas.microsoft.com/office/drawing/2014/main" val="1818185736"/>
                    </a:ext>
                  </a:extLst>
                </a:gridCol>
                <a:gridCol w="3726185">
                  <a:extLst>
                    <a:ext uri="{9D8B030D-6E8A-4147-A177-3AD203B41FA5}">
                      <a16:colId xmlns:a16="http://schemas.microsoft.com/office/drawing/2014/main" val="1442183835"/>
                    </a:ext>
                  </a:extLst>
                </a:gridCol>
              </a:tblGrid>
              <a:tr h="433804">
                <a:tc gridSpan="2">
                  <a:txBody>
                    <a:bodyPr/>
                    <a:lstStyle/>
                    <a:p>
                      <a:pPr marR="180340" algn="ctr">
                        <a:spcAft>
                          <a:spcPts val="600"/>
                        </a:spcAft>
                      </a:pPr>
                      <a:r>
                        <a:rPr lang="en-US" sz="1000" b="1">
                          <a:solidFill>
                            <a:schemeClr val="bg2">
                              <a:lumMod val="10000"/>
                            </a:schemeClr>
                          </a:solidFill>
                          <a:effectLst/>
                          <a:latin typeface="Calibri"/>
                          <a:ea typeface="MS Mincho"/>
                          <a:cs typeface="Times New Roman"/>
                        </a:rPr>
                        <a:t>TOPIC: Worldviews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562869893"/>
                  </a:ext>
                </a:extLst>
              </a:tr>
              <a:tr h="433804">
                <a:tc>
                  <a:txBody>
                    <a:bodyPr/>
                    <a:lstStyle/>
                    <a:p>
                      <a:pPr marR="180340" algn="ctr">
                        <a:spcAft>
                          <a:spcPts val="600"/>
                        </a:spcAft>
                      </a:pPr>
                      <a:endParaRPr lang="en-US" sz="1000" b="1">
                        <a:solidFill>
                          <a:schemeClr val="bg2">
                            <a:lumMod val="10000"/>
                          </a:schemeClr>
                        </a:solidFill>
                        <a:effectLst/>
                        <a:latin typeface="Calibri"/>
                        <a:ea typeface="MS Mincho"/>
                        <a:cs typeface="Times New Roman"/>
                      </a:endParaRPr>
                    </a:p>
                    <a:p>
                      <a:pPr marR="180340" lvl="0" algn="ctr">
                        <a:spcAft>
                          <a:spcPts val="600"/>
                        </a:spcAft>
                        <a:buNone/>
                      </a:pPr>
                      <a:r>
                        <a:rPr lang="en-US" sz="1000" b="1">
                          <a:solidFill>
                            <a:schemeClr val="bg2">
                              <a:lumMod val="10000"/>
                            </a:schemeClr>
                          </a:solidFill>
                          <a:effectLst/>
                          <a:latin typeface="Calibri"/>
                          <a:ea typeface="MS Mincho"/>
                          <a:cs typeface="Times New Roman"/>
                        </a:rPr>
                        <a:t>KEYWORD</a:t>
                      </a:r>
                    </a:p>
                    <a:p>
                      <a:pPr marR="180340" lvl="0" algn="ctr">
                        <a:spcAft>
                          <a:spcPts val="600"/>
                        </a:spcAft>
                        <a:buNone/>
                      </a:pPr>
                      <a:endParaRPr lang="en-US" sz="1000" b="1">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DEFINITION</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6248757"/>
                  </a:ext>
                </a:extLst>
              </a:tr>
              <a:tr h="433804">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Humanism</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Humanists believe that people have one life to live - there is no afterlife. They focus on being happy and making the most of their life. </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2175530"/>
                  </a:ext>
                </a:extLst>
              </a:tr>
              <a:tr h="433804">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Morals</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idea about what is right and what is wrong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5126390"/>
                  </a:ext>
                </a:extLst>
              </a:tr>
              <a:tr h="433804">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Worldviews</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endParaRPr lang="en-US" sz="1000" b="0">
                        <a:solidFill>
                          <a:schemeClr val="bg2">
                            <a:lumMod val="10000"/>
                          </a:schemeClr>
                        </a:solidFill>
                        <a:effectLst/>
                        <a:latin typeface="Calibri"/>
                        <a:ea typeface="MS Mincho"/>
                        <a:cs typeface="Times New Roman"/>
                      </a:endParaRPr>
                    </a:p>
                    <a:p>
                      <a:pPr marR="180340" lvl="0" algn="ctr">
                        <a:spcAft>
                          <a:spcPts val="600"/>
                        </a:spcAft>
                        <a:buNone/>
                      </a:pPr>
                      <a:r>
                        <a:rPr lang="en-US" sz="1000" b="0">
                          <a:solidFill>
                            <a:schemeClr val="bg2">
                              <a:lumMod val="10000"/>
                            </a:schemeClr>
                          </a:solidFill>
                          <a:effectLst/>
                          <a:latin typeface="Calibri"/>
                          <a:ea typeface="MS Mincho"/>
                          <a:cs typeface="Times New Roman"/>
                        </a:rPr>
                        <a:t>How you see the world</a:t>
                      </a:r>
                    </a:p>
                    <a:p>
                      <a:pPr marR="180340" lvl="0" algn="ctr">
                        <a:spcAft>
                          <a:spcPts val="600"/>
                        </a:spcAft>
                        <a:buNone/>
                      </a:pPr>
                      <a:endParaRPr lang="en-US"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4221007"/>
                  </a:ext>
                </a:extLst>
              </a:tr>
              <a:tr h="433804">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Belief </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An idea that you accept to be true or real</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2572484"/>
                  </a:ext>
                </a:extLst>
              </a:tr>
              <a:tr h="433804">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Diversity</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Many different types of things or people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8870380"/>
                  </a:ext>
                </a:extLst>
              </a:tr>
            </a:tbl>
          </a:graphicData>
        </a:graphic>
      </p:graphicFrame>
    </p:spTree>
    <p:extLst>
      <p:ext uri="{BB962C8B-B14F-4D97-AF65-F5344CB8AC3E}">
        <p14:creationId xmlns:p14="http://schemas.microsoft.com/office/powerpoint/2010/main" val="1464589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643258591"/>
              </p:ext>
            </p:extLst>
          </p:nvPr>
        </p:nvGraphicFramePr>
        <p:xfrm>
          <a:off x="126185" y="3205815"/>
          <a:ext cx="6605630" cy="5848332"/>
        </p:xfrm>
        <a:graphic>
          <a:graphicData uri="http://schemas.openxmlformats.org/drawingml/2006/table">
            <a:tbl>
              <a:tblPr firstRow="1" bandRow="1">
                <a:tableStyleId>{5C22544A-7EE6-4342-B048-85BDC9FD1C3A}</a:tableStyleId>
              </a:tblPr>
              <a:tblGrid>
                <a:gridCol w="2081558">
                  <a:extLst>
                    <a:ext uri="{9D8B030D-6E8A-4147-A177-3AD203B41FA5}">
                      <a16:colId xmlns:a16="http://schemas.microsoft.com/office/drawing/2014/main" val="1739373756"/>
                    </a:ext>
                  </a:extLst>
                </a:gridCol>
                <a:gridCol w="4524072">
                  <a:extLst>
                    <a:ext uri="{9D8B030D-6E8A-4147-A177-3AD203B41FA5}">
                      <a16:colId xmlns:a16="http://schemas.microsoft.com/office/drawing/2014/main" val="2144423826"/>
                    </a:ext>
                  </a:extLst>
                </a:gridCol>
              </a:tblGrid>
              <a:tr h="210123">
                <a:tc gridSpan="2">
                  <a:txBody>
                    <a:bodyPr/>
                    <a:lstStyle/>
                    <a:p>
                      <a:pPr algn="ctr" rtl="0" fontAlgn="base"/>
                      <a:r>
                        <a:rPr lang="en-GB" sz="1000" b="1" i="0" dirty="0">
                          <a:solidFill>
                            <a:schemeClr val="bg2">
                              <a:lumMod val="10000"/>
                            </a:schemeClr>
                          </a:solidFill>
                          <a:effectLst/>
                          <a:latin typeface="Calibri"/>
                        </a:rPr>
                        <a:t>YEAR 7 ART – GLOBAL EVENTS​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hMerge="1">
                  <a:txBody>
                    <a:bodyPr/>
                    <a:lstStyle/>
                    <a:p>
                      <a:endParaRPr lang="en-GB"/>
                    </a:p>
                  </a:txBody>
                  <a:tcPr/>
                </a:tc>
                <a:extLst>
                  <a:ext uri="{0D108BD9-81ED-4DB2-BD59-A6C34878D82A}">
                    <a16:rowId xmlns:a16="http://schemas.microsoft.com/office/drawing/2014/main" val="2513741986"/>
                  </a:ext>
                </a:extLst>
              </a:tr>
              <a:tr h="210123">
                <a:tc>
                  <a:txBody>
                    <a:bodyPr/>
                    <a:lstStyle/>
                    <a:p>
                      <a:pPr algn="ctr" rtl="0" fontAlgn="base"/>
                      <a:r>
                        <a:rPr lang="en-GB" sz="1000" b="1" i="0" dirty="0">
                          <a:solidFill>
                            <a:schemeClr val="bg2">
                              <a:lumMod val="10000"/>
                            </a:schemeClr>
                          </a:solidFill>
                          <a:effectLst/>
                          <a:latin typeface="Calibri"/>
                        </a:rPr>
                        <a:t>KEY WORD</a:t>
                      </a:r>
                      <a:r>
                        <a:rPr lang="en-GB" sz="1000" b="0" i="0" dirty="0">
                          <a:solidFill>
                            <a:schemeClr val="bg2">
                              <a:lumMod val="10000"/>
                            </a:schemeClr>
                          </a:solidFill>
                          <a:effectLst/>
                          <a:latin typeface="Calibri"/>
                        </a:rPr>
                        <a:t>​</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rtl="0" fontAlgn="base"/>
                      <a:r>
                        <a:rPr lang="en-GB" sz="1000" b="1" i="0" dirty="0">
                          <a:solidFill>
                            <a:schemeClr val="bg2">
                              <a:lumMod val="10000"/>
                            </a:schemeClr>
                          </a:solidFill>
                          <a:effectLst/>
                          <a:latin typeface="Calibri"/>
                        </a:rPr>
                        <a:t>DEFINITION</a:t>
                      </a:r>
                      <a:r>
                        <a:rPr lang="en-GB" sz="1000" b="0" i="0" dirty="0">
                          <a:solidFill>
                            <a:schemeClr val="bg2">
                              <a:lumMod val="10000"/>
                            </a:schemeClr>
                          </a:solidFill>
                          <a:effectLst/>
                          <a:latin typeface="Calibri"/>
                        </a:rPr>
                        <a:t>​</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959459347"/>
                  </a:ext>
                </a:extLst>
              </a:tr>
              <a:tr h="264978">
                <a:tc>
                  <a:txBody>
                    <a:bodyPr/>
                    <a:lstStyle/>
                    <a:p>
                      <a:pPr algn="ctr" rtl="0" fontAlgn="base"/>
                      <a:r>
                        <a:rPr lang="en-GB" sz="1000" b="0" i="0" dirty="0">
                          <a:solidFill>
                            <a:schemeClr val="bg2">
                              <a:lumMod val="10000"/>
                            </a:schemeClr>
                          </a:solidFill>
                          <a:effectLst/>
                          <a:latin typeface="Calibri"/>
                        </a:rPr>
                        <a:t>Line​</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rtl="0" fontAlgn="base"/>
                      <a:r>
                        <a:rPr lang="en-GB" sz="1000" b="0" i="0" dirty="0">
                          <a:solidFill>
                            <a:schemeClr val="bg2">
                              <a:lumMod val="10000"/>
                            </a:schemeClr>
                          </a:solidFill>
                          <a:effectLst/>
                          <a:latin typeface="Calibri"/>
                        </a:rPr>
                        <a:t>A mark made on a surface that joins different points.​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668682171"/>
                  </a:ext>
                </a:extLst>
              </a:tr>
              <a:tr h="282501">
                <a:tc>
                  <a:txBody>
                    <a:bodyPr/>
                    <a:lstStyle/>
                    <a:p>
                      <a:pPr algn="ctr" rtl="0" fontAlgn="base"/>
                      <a:r>
                        <a:rPr lang="en-GB" sz="1000" b="0" i="0" dirty="0">
                          <a:solidFill>
                            <a:schemeClr val="bg2">
                              <a:lumMod val="10000"/>
                            </a:schemeClr>
                          </a:solidFill>
                          <a:effectLst/>
                          <a:latin typeface="Calibri"/>
                        </a:rPr>
                        <a:t>Pattern​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rtl="0" fontAlgn="base"/>
                      <a:r>
                        <a:rPr lang="en-GB" sz="1000" b="0" i="0" dirty="0">
                          <a:solidFill>
                            <a:schemeClr val="bg2">
                              <a:lumMod val="10000"/>
                            </a:schemeClr>
                          </a:solidFill>
                          <a:effectLst/>
                          <a:latin typeface="Calibri"/>
                        </a:rPr>
                        <a:t>A design with repeated</a:t>
                      </a:r>
                      <a:r>
                        <a:rPr lang="en-GB" sz="1000" b="0" i="0" baseline="0" dirty="0">
                          <a:solidFill>
                            <a:schemeClr val="bg2">
                              <a:lumMod val="10000"/>
                            </a:schemeClr>
                          </a:solidFill>
                          <a:effectLst/>
                          <a:latin typeface="Calibri"/>
                        </a:rPr>
                        <a:t> </a:t>
                      </a:r>
                      <a:r>
                        <a:rPr lang="en-GB" sz="1000" b="0" i="0" dirty="0">
                          <a:solidFill>
                            <a:schemeClr val="bg2">
                              <a:lumMod val="10000"/>
                            </a:schemeClr>
                          </a:solidFill>
                          <a:effectLst/>
                          <a:latin typeface="Calibri"/>
                        </a:rPr>
                        <a:t>lines, shapes, forms or colours.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61536821"/>
                  </a:ext>
                </a:extLst>
              </a:tr>
              <a:tr h="264978">
                <a:tc>
                  <a:txBody>
                    <a:bodyPr/>
                    <a:lstStyle/>
                    <a:p>
                      <a:pPr algn="ctr" rtl="0" fontAlgn="base"/>
                      <a:r>
                        <a:rPr lang="en-GB" sz="1000" b="0" i="0" dirty="0">
                          <a:solidFill>
                            <a:schemeClr val="bg2">
                              <a:lumMod val="10000"/>
                            </a:schemeClr>
                          </a:solidFill>
                          <a:effectLst/>
                          <a:latin typeface="Calibri"/>
                        </a:rPr>
                        <a:t>Shape​</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rtl="0" fontAlgn="base"/>
                      <a:r>
                        <a:rPr lang="en-GB" sz="1000" b="0" i="0" dirty="0">
                          <a:solidFill>
                            <a:schemeClr val="bg2">
                              <a:lumMod val="10000"/>
                            </a:schemeClr>
                          </a:solidFill>
                          <a:effectLst/>
                          <a:latin typeface="Calibri"/>
                        </a:rPr>
                        <a:t>When lines enclose a space.​ e.g. an outline.</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823766933"/>
                  </a:ext>
                </a:extLst>
              </a:tr>
              <a:tr h="264978">
                <a:tc>
                  <a:txBody>
                    <a:bodyPr/>
                    <a:lstStyle/>
                    <a:p>
                      <a:pPr algn="ctr" rtl="0" fontAlgn="base"/>
                      <a:r>
                        <a:rPr lang="en-GB" sz="1000" b="0" i="0" dirty="0">
                          <a:solidFill>
                            <a:schemeClr val="bg2">
                              <a:lumMod val="10000"/>
                            </a:schemeClr>
                          </a:solidFill>
                          <a:effectLst/>
                          <a:latin typeface="Calibri"/>
                        </a:rPr>
                        <a:t>Tone​</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rtl="0" fontAlgn="base"/>
                      <a:r>
                        <a:rPr lang="en-GB" sz="1000" b="0" i="0" dirty="0">
                          <a:solidFill>
                            <a:schemeClr val="bg2">
                              <a:lumMod val="10000"/>
                            </a:schemeClr>
                          </a:solidFill>
                          <a:effectLst/>
                          <a:latin typeface="Calibri"/>
                        </a:rPr>
                        <a:t>Grades of shade from light to dark.​</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139030321"/>
                  </a:ext>
                </a:extLst>
              </a:tr>
              <a:tr h="292392">
                <a:tc>
                  <a:txBody>
                    <a:bodyPr/>
                    <a:lstStyle/>
                    <a:p>
                      <a:pPr algn="ctr" rtl="0" fontAlgn="base"/>
                      <a:r>
                        <a:rPr lang="en-GB" sz="1000" b="0" i="0" dirty="0">
                          <a:solidFill>
                            <a:schemeClr val="bg2">
                              <a:lumMod val="10000"/>
                            </a:schemeClr>
                          </a:solidFill>
                          <a:effectLst/>
                          <a:latin typeface="Calibri"/>
                        </a:rPr>
                        <a:t>Colour​</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rtl="0" fontAlgn="base"/>
                      <a:r>
                        <a:rPr lang="en-GB" sz="1000" b="0" i="0" dirty="0">
                          <a:solidFill>
                            <a:schemeClr val="bg2">
                              <a:lumMod val="10000"/>
                            </a:schemeClr>
                          </a:solidFill>
                          <a:effectLst/>
                          <a:latin typeface="Calibri"/>
                        </a:rPr>
                        <a:t>Light reflected into the eye, artists use colour to describe the subject.​</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75211537"/>
                  </a:ext>
                </a:extLst>
              </a:tr>
              <a:tr h="264978">
                <a:tc>
                  <a:txBody>
                    <a:bodyPr/>
                    <a:lstStyle/>
                    <a:p>
                      <a:pPr algn="ctr" rtl="0" fontAlgn="base"/>
                      <a:r>
                        <a:rPr lang="en-GB" sz="1000" b="0" i="0" dirty="0">
                          <a:solidFill>
                            <a:schemeClr val="bg2">
                              <a:lumMod val="10000"/>
                            </a:schemeClr>
                          </a:solidFill>
                          <a:effectLst/>
                          <a:latin typeface="Calibri"/>
                        </a:rPr>
                        <a:t>Texture​</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rtl="0" fontAlgn="base"/>
                      <a:r>
                        <a:rPr lang="en-GB" sz="1000" b="0" i="0" dirty="0">
                          <a:solidFill>
                            <a:schemeClr val="bg2">
                              <a:lumMod val="10000"/>
                            </a:schemeClr>
                          </a:solidFill>
                          <a:effectLst/>
                          <a:latin typeface="Calibri"/>
                        </a:rPr>
                        <a:t>How something feels or how it looks like it might feel.​</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511015987"/>
                  </a:ext>
                </a:extLst>
              </a:tr>
              <a:tr h="264978">
                <a:tc>
                  <a:txBody>
                    <a:bodyPr/>
                    <a:lstStyle/>
                    <a:p>
                      <a:pPr algn="ctr" rtl="0" fontAlgn="base"/>
                      <a:r>
                        <a:rPr lang="en-GB" sz="1000" b="0" i="0" dirty="0">
                          <a:solidFill>
                            <a:schemeClr val="bg2">
                              <a:lumMod val="10000"/>
                            </a:schemeClr>
                          </a:solidFill>
                          <a:effectLst/>
                          <a:latin typeface="Calibri"/>
                        </a:rPr>
                        <a:t>Contrast​</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rtl="0" fontAlgn="base"/>
                      <a:r>
                        <a:rPr lang="en-GB" sz="1000" b="0" i="0" dirty="0">
                          <a:solidFill>
                            <a:schemeClr val="bg2">
                              <a:lumMod val="10000"/>
                            </a:schemeClr>
                          </a:solidFill>
                          <a:effectLst/>
                          <a:latin typeface="Calibri"/>
                        </a:rPr>
                        <a:t>Two or more opposites when placed next to each other.​</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296774968"/>
                  </a:ext>
                </a:extLst>
              </a:tr>
              <a:tr h="292392">
                <a:tc>
                  <a:txBody>
                    <a:bodyPr/>
                    <a:lstStyle/>
                    <a:p>
                      <a:pPr algn="ctr" rtl="0" fontAlgn="base"/>
                      <a:r>
                        <a:rPr lang="en-GB" sz="1000" b="0" i="0" dirty="0">
                          <a:solidFill>
                            <a:schemeClr val="bg2">
                              <a:lumMod val="10000"/>
                            </a:schemeClr>
                          </a:solidFill>
                          <a:effectLst/>
                          <a:latin typeface="Calibri"/>
                        </a:rPr>
                        <a:t>Detail​</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rtl="0" fontAlgn="base"/>
                      <a:r>
                        <a:rPr lang="en-GB" sz="1000" b="0" i="0" dirty="0">
                          <a:solidFill>
                            <a:schemeClr val="bg2">
                              <a:lumMod val="10000"/>
                            </a:schemeClr>
                          </a:solidFill>
                          <a:effectLst/>
                          <a:latin typeface="Calibri"/>
                        </a:rPr>
                        <a:t>Small important marks that are seen clearly when close up.​</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4009595680"/>
                  </a:ext>
                </a:extLst>
              </a:tr>
              <a:tr h="264978">
                <a:tc>
                  <a:txBody>
                    <a:bodyPr/>
                    <a:lstStyle/>
                    <a:p>
                      <a:pPr algn="ctr" rtl="0" fontAlgn="base"/>
                      <a:r>
                        <a:rPr lang="en-GB" sz="1000" b="0" i="0" dirty="0">
                          <a:solidFill>
                            <a:schemeClr val="bg2">
                              <a:lumMod val="10000"/>
                            </a:schemeClr>
                          </a:solidFill>
                          <a:effectLst/>
                          <a:latin typeface="Calibri"/>
                        </a:rPr>
                        <a:t>Complementary​</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rtl="0" fontAlgn="base"/>
                      <a:r>
                        <a:rPr lang="en-GB" sz="1000" b="0" i="0" dirty="0">
                          <a:solidFill>
                            <a:schemeClr val="bg2">
                              <a:lumMod val="10000"/>
                            </a:schemeClr>
                          </a:solidFill>
                          <a:effectLst/>
                          <a:latin typeface="Calibri"/>
                        </a:rPr>
                        <a:t>Two opposite colours on the colour wheel.​</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32434519"/>
                  </a:ext>
                </a:extLst>
              </a:tr>
              <a:tr h="264978">
                <a:tc>
                  <a:txBody>
                    <a:bodyPr/>
                    <a:lstStyle/>
                    <a:p>
                      <a:pPr algn="ctr" rtl="0" fontAlgn="base"/>
                      <a:r>
                        <a:rPr lang="en-GB" sz="1000" b="0" i="0" dirty="0">
                          <a:solidFill>
                            <a:schemeClr val="bg2">
                              <a:lumMod val="10000"/>
                            </a:schemeClr>
                          </a:solidFill>
                          <a:effectLst/>
                          <a:latin typeface="Calibri"/>
                        </a:rPr>
                        <a:t>Accuracy​</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rtl="0" fontAlgn="base"/>
                      <a:r>
                        <a:rPr lang="en-GB" sz="1000" b="0" i="0" dirty="0">
                          <a:solidFill>
                            <a:schemeClr val="bg2">
                              <a:lumMod val="10000"/>
                            </a:schemeClr>
                          </a:solidFill>
                          <a:effectLst/>
                          <a:latin typeface="Calibri"/>
                        </a:rPr>
                        <a:t>Making something look as real as possible.​</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42922056"/>
                  </a:ext>
                </a:extLst>
              </a:tr>
              <a:tr h="264978">
                <a:tc>
                  <a:txBody>
                    <a:bodyPr/>
                    <a:lstStyle/>
                    <a:p>
                      <a:pPr algn="ctr" rtl="0" fontAlgn="base"/>
                      <a:r>
                        <a:rPr lang="en-GB" sz="1000" b="0" i="0" dirty="0">
                          <a:solidFill>
                            <a:schemeClr val="bg2">
                              <a:lumMod val="10000"/>
                            </a:schemeClr>
                          </a:solidFill>
                          <a:effectLst/>
                          <a:latin typeface="Calibri"/>
                        </a:rPr>
                        <a:t>Primary colours​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rtl="0" fontAlgn="base"/>
                      <a:r>
                        <a:rPr lang="en-GB" sz="1000" b="0" i="0" dirty="0">
                          <a:solidFill>
                            <a:schemeClr val="bg2">
                              <a:lumMod val="10000"/>
                            </a:schemeClr>
                          </a:solidFill>
                          <a:effectLst/>
                          <a:latin typeface="Calibri"/>
                        </a:rPr>
                        <a:t>Red, blue and yellow.​ Used to mix other colours.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942725953"/>
                  </a:ext>
                </a:extLst>
              </a:tr>
              <a:tr h="324735">
                <a:tc>
                  <a:txBody>
                    <a:bodyPr/>
                    <a:lstStyle/>
                    <a:p>
                      <a:pPr algn="ctr" rtl="0" fontAlgn="base"/>
                      <a:r>
                        <a:rPr lang="en-GB" sz="1000" b="0" i="0" dirty="0">
                          <a:solidFill>
                            <a:schemeClr val="bg2">
                              <a:lumMod val="10000"/>
                            </a:schemeClr>
                          </a:solidFill>
                          <a:effectLst/>
                          <a:latin typeface="Calibri"/>
                        </a:rPr>
                        <a:t>Secondary colours​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rtl="0" fontAlgn="base"/>
                      <a:r>
                        <a:rPr lang="en-GB" sz="1000" b="0" i="0" dirty="0">
                          <a:solidFill>
                            <a:schemeClr val="bg2">
                              <a:lumMod val="10000"/>
                            </a:schemeClr>
                          </a:solidFill>
                          <a:effectLst/>
                          <a:latin typeface="Calibri"/>
                        </a:rPr>
                        <a:t>Orange, purple and green.​ Created by mixing primary colours.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320719499"/>
                  </a:ext>
                </a:extLst>
              </a:tr>
              <a:tr h="264978">
                <a:tc>
                  <a:txBody>
                    <a:bodyPr/>
                    <a:lstStyle/>
                    <a:p>
                      <a:pPr algn="ctr" rtl="0" fontAlgn="base"/>
                      <a:r>
                        <a:rPr lang="en-GB" sz="1000" b="0" i="0" dirty="0">
                          <a:solidFill>
                            <a:schemeClr val="bg2">
                              <a:lumMod val="10000"/>
                            </a:schemeClr>
                          </a:solidFill>
                          <a:effectLst/>
                          <a:latin typeface="Calibri"/>
                        </a:rPr>
                        <a:t>Observation​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rtl="0" fontAlgn="base"/>
                      <a:r>
                        <a:rPr lang="en-GB" sz="1000" b="0" i="0" dirty="0">
                          <a:solidFill>
                            <a:schemeClr val="bg2">
                              <a:lumMod val="10000"/>
                            </a:schemeClr>
                          </a:solidFill>
                          <a:effectLst/>
                          <a:latin typeface="Calibri"/>
                        </a:rPr>
                        <a:t>Looking at something carefully.​</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2946832"/>
                  </a:ext>
                </a:extLst>
              </a:tr>
              <a:tr h="322038">
                <a:tc>
                  <a:txBody>
                    <a:bodyPr/>
                    <a:lstStyle/>
                    <a:p>
                      <a:pPr algn="ctr" rtl="0" fontAlgn="base"/>
                      <a:r>
                        <a:rPr lang="en-GB" sz="1000" b="0" i="0" dirty="0">
                          <a:solidFill>
                            <a:schemeClr val="bg2">
                              <a:lumMod val="10000"/>
                            </a:schemeClr>
                          </a:solidFill>
                          <a:effectLst/>
                          <a:latin typeface="Calibri"/>
                        </a:rPr>
                        <a:t>Mark making​</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rtl="0" fontAlgn="base"/>
                      <a:r>
                        <a:rPr lang="en-GB" sz="1000" b="0" i="0" dirty="0">
                          <a:solidFill>
                            <a:schemeClr val="bg2">
                              <a:lumMod val="10000"/>
                            </a:schemeClr>
                          </a:solidFill>
                          <a:effectLst/>
                          <a:latin typeface="Calibri"/>
                        </a:rPr>
                        <a:t>Producing marks to create dots, pattern and texture.</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659399687"/>
                  </a:ext>
                </a:extLst>
              </a:tr>
              <a:tr h="322038">
                <a:tc>
                  <a:txBody>
                    <a:bodyPr/>
                    <a:lstStyle/>
                    <a:p>
                      <a:pPr algn="ctr" rtl="0" fontAlgn="base"/>
                      <a:r>
                        <a:rPr lang="en-GB" sz="1000" b="0" i="0" dirty="0">
                          <a:solidFill>
                            <a:schemeClr val="bg2">
                              <a:lumMod val="10000"/>
                            </a:schemeClr>
                          </a:solidFill>
                          <a:effectLst/>
                          <a:latin typeface="Calibri"/>
                        </a:rPr>
                        <a:t>Grid drawing​</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rtl="0" fontAlgn="base"/>
                      <a:r>
                        <a:rPr lang="en-GB" sz="1000" b="0" i="0" dirty="0">
                          <a:solidFill>
                            <a:schemeClr val="bg2">
                              <a:lumMod val="10000"/>
                            </a:schemeClr>
                          </a:solidFill>
                          <a:effectLst/>
                          <a:latin typeface="Calibri"/>
                        </a:rPr>
                        <a:t>When an image is divided up to make it easier to draw.​</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4025204492"/>
                  </a:ext>
                </a:extLst>
              </a:tr>
              <a:tr h="264978">
                <a:tc>
                  <a:txBody>
                    <a:bodyPr/>
                    <a:lstStyle/>
                    <a:p>
                      <a:pPr algn="ctr" rtl="0" fontAlgn="base"/>
                      <a:r>
                        <a:rPr lang="en-GB" sz="1000" b="0" i="0" dirty="0">
                          <a:solidFill>
                            <a:schemeClr val="bg2">
                              <a:lumMod val="10000"/>
                            </a:schemeClr>
                          </a:solidFill>
                          <a:effectLst/>
                          <a:latin typeface="Calibri"/>
                        </a:rPr>
                        <a:t>Watercolour​</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rtl="0" fontAlgn="base"/>
                      <a:r>
                        <a:rPr lang="en-GB" sz="1000" b="0" i="0" dirty="0">
                          <a:solidFill>
                            <a:schemeClr val="bg2">
                              <a:lumMod val="10000"/>
                            </a:schemeClr>
                          </a:solidFill>
                          <a:effectLst/>
                          <a:latin typeface="Calibri"/>
                        </a:rPr>
                        <a:t>A</a:t>
                      </a:r>
                      <a:r>
                        <a:rPr lang="en-GB" sz="1000" b="0" i="0" baseline="0" dirty="0">
                          <a:solidFill>
                            <a:schemeClr val="bg2">
                              <a:lumMod val="10000"/>
                            </a:schemeClr>
                          </a:solidFill>
                          <a:effectLst/>
                          <a:latin typeface="Calibri"/>
                        </a:rPr>
                        <a:t> type of p</a:t>
                      </a:r>
                      <a:r>
                        <a:rPr lang="en-GB" sz="1000" b="0" i="0" dirty="0">
                          <a:solidFill>
                            <a:schemeClr val="bg2">
                              <a:lumMod val="10000"/>
                            </a:schemeClr>
                          </a:solidFill>
                          <a:effectLst/>
                          <a:latin typeface="Calibri"/>
                        </a:rPr>
                        <a:t>ainting medium, activated by water.​</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679496367"/>
                  </a:ext>
                </a:extLst>
              </a:tr>
              <a:tr h="264978">
                <a:tc>
                  <a:txBody>
                    <a:bodyPr/>
                    <a:lstStyle/>
                    <a:p>
                      <a:pPr algn="ctr" rtl="0" fontAlgn="base"/>
                      <a:r>
                        <a:rPr lang="en-GB" sz="1000" b="0" i="0" dirty="0">
                          <a:solidFill>
                            <a:schemeClr val="bg2">
                              <a:lumMod val="10000"/>
                            </a:schemeClr>
                          </a:solidFill>
                          <a:effectLst/>
                          <a:latin typeface="Calibri"/>
                        </a:rPr>
                        <a:t>Environment​</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rtl="0" fontAlgn="base"/>
                      <a:r>
                        <a:rPr lang="en-GB" sz="1000" b="0" i="0" dirty="0">
                          <a:solidFill>
                            <a:schemeClr val="bg2">
                              <a:lumMod val="10000"/>
                            </a:schemeClr>
                          </a:solidFill>
                          <a:effectLst/>
                          <a:latin typeface="Calibri"/>
                        </a:rPr>
                        <a:t>Where we live and what is around us.​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390224075"/>
                  </a:ext>
                </a:extLst>
              </a:tr>
              <a:tr h="292392">
                <a:tc>
                  <a:txBody>
                    <a:bodyPr/>
                    <a:lstStyle/>
                    <a:p>
                      <a:pPr algn="ctr" rtl="0" fontAlgn="base"/>
                      <a:r>
                        <a:rPr lang="en-GB" sz="1000" b="0" i="0" dirty="0">
                          <a:solidFill>
                            <a:schemeClr val="bg2">
                              <a:lumMod val="10000"/>
                            </a:schemeClr>
                          </a:solidFill>
                          <a:effectLst/>
                          <a:latin typeface="Calibri"/>
                        </a:rPr>
                        <a:t>Medium​</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rtl="0" fontAlgn="base"/>
                      <a:r>
                        <a:rPr lang="en-GB" sz="1000" b="0" i="0" dirty="0">
                          <a:solidFill>
                            <a:schemeClr val="bg2">
                              <a:lumMod val="10000"/>
                            </a:schemeClr>
                          </a:solidFill>
                          <a:effectLst/>
                          <a:latin typeface="Calibri"/>
                        </a:rPr>
                        <a:t>A name for Artist materials. The word “Media” is used if there is more than one medium used in a piece</a:t>
                      </a:r>
                      <a:r>
                        <a:rPr lang="en-GB" sz="1000" b="0" i="0" baseline="0" dirty="0">
                          <a:solidFill>
                            <a:schemeClr val="bg2">
                              <a:lumMod val="10000"/>
                            </a:schemeClr>
                          </a:solidFill>
                          <a:effectLst/>
                          <a:latin typeface="Calibri"/>
                        </a:rPr>
                        <a:t> of work</a:t>
                      </a:r>
                      <a:r>
                        <a:rPr lang="en-GB" sz="1000" b="0" i="0" dirty="0">
                          <a:solidFill>
                            <a:schemeClr val="bg2">
                              <a:lumMod val="10000"/>
                            </a:schemeClr>
                          </a:solidFill>
                          <a:effectLst/>
                          <a:latin typeface="Calibri"/>
                        </a:rPr>
                        <a:t>.​</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412944038"/>
                  </a:ext>
                </a:extLst>
              </a:tr>
              <a:tr h="264978">
                <a:tc>
                  <a:txBody>
                    <a:bodyPr/>
                    <a:lstStyle/>
                    <a:p>
                      <a:pPr algn="ctr" rtl="0" fontAlgn="base"/>
                      <a:r>
                        <a:rPr lang="en-GB" sz="1000" b="0" i="0" dirty="0">
                          <a:solidFill>
                            <a:schemeClr val="bg2">
                              <a:lumMod val="10000"/>
                            </a:schemeClr>
                          </a:solidFill>
                          <a:effectLst/>
                          <a:latin typeface="Calibri"/>
                        </a:rPr>
                        <a:t>Hundertwasser​</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rtl="0" fontAlgn="base"/>
                      <a:r>
                        <a:rPr lang="en-GB" sz="1000" b="0" i="0" dirty="0">
                          <a:solidFill>
                            <a:schemeClr val="bg2">
                              <a:lumMod val="10000"/>
                            </a:schemeClr>
                          </a:solidFill>
                          <a:effectLst/>
                          <a:latin typeface="Calibri"/>
                        </a:rPr>
                        <a:t>Last name of the artist we are studying.​</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313391822"/>
                  </a:ext>
                </a:extLst>
              </a:tr>
            </a:tbl>
          </a:graphicData>
        </a:graphic>
      </p:graphicFrame>
      <p:sp>
        <p:nvSpPr>
          <p:cNvPr id="3" name="TextBox 2"/>
          <p:cNvSpPr txBox="1"/>
          <p:nvPr/>
        </p:nvSpPr>
        <p:spPr>
          <a:xfrm>
            <a:off x="0" y="198562"/>
            <a:ext cx="6858000" cy="395621"/>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chemeClr val="bg2">
                    <a:lumMod val="10000"/>
                  </a:schemeClr>
                </a:solidFill>
                <a:latin typeface="Calibri"/>
                <a:ea typeface="Calibri"/>
                <a:cs typeface="Calibri"/>
              </a:rPr>
              <a:t>Creative: Art</a:t>
            </a:r>
            <a:r>
              <a:rPr lang="en-GB" sz="1950" b="1"/>
              <a:t> </a:t>
            </a:r>
            <a:endParaRPr lang="en-GB" sz="1971" b="1"/>
          </a:p>
        </p:txBody>
      </p:sp>
      <p:sp>
        <p:nvSpPr>
          <p:cNvPr id="5" name="Rectangle 4"/>
          <p:cNvSpPr/>
          <p:nvPr/>
        </p:nvSpPr>
        <p:spPr>
          <a:xfrm>
            <a:off x="126185" y="743528"/>
            <a:ext cx="6605630" cy="1938992"/>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Calibri"/>
              </a:rPr>
              <a:t>Assessment Information:</a:t>
            </a:r>
          </a:p>
          <a:p>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Arial"/>
              </a:rPr>
              <a:t>For this project pupils will be looking at the artist  Hundertwasser as their main source of inspiration. They will learn about and practise the formal elements of colour, pattern, line, shape and mark making through a range of materials.</a:t>
            </a:r>
          </a:p>
          <a:p>
            <a:r>
              <a:rPr lang="en-GB" sz="1000">
                <a:solidFill>
                  <a:schemeClr val="bg2">
                    <a:lumMod val="10000"/>
                  </a:schemeClr>
                </a:solidFill>
                <a:latin typeface="Calibri"/>
                <a:ea typeface="Calibri"/>
                <a:cs typeface="Arial"/>
              </a:rPr>
              <a:t>Through studying Hundertwasser they will also explore his concerns about de-forestation, acid rain and climate change.</a:t>
            </a:r>
          </a:p>
          <a:p>
            <a:r>
              <a:rPr lang="en-GB" sz="1000">
                <a:solidFill>
                  <a:schemeClr val="bg2">
                    <a:lumMod val="10000"/>
                  </a:schemeClr>
                </a:solidFill>
                <a:latin typeface="Calibri"/>
                <a:ea typeface="Calibri"/>
                <a:cs typeface="Arial"/>
              </a:rPr>
              <a:t>Pupils receive formative assessment throughout the project and their artistic progress is assessed holistically as the work develops in their sketchbooks. Pupils receive their first grade towards the end of the first term which is based upon all work that they have produced up to this date.</a:t>
            </a:r>
          </a:p>
          <a:p>
            <a:r>
              <a:rPr lang="en-GB" sz="1000">
                <a:solidFill>
                  <a:schemeClr val="bg2">
                    <a:lumMod val="10000"/>
                  </a:schemeClr>
                </a:solidFill>
                <a:latin typeface="Calibri"/>
                <a:ea typeface="Calibri"/>
                <a:cs typeface="Arial"/>
              </a:rPr>
              <a:t>To further their development pupils could practise the formal elements at home.</a:t>
            </a:r>
          </a:p>
          <a:p>
            <a:endParaRPr lang="en-GB" sz="1000">
              <a:solidFill>
                <a:schemeClr val="bg2">
                  <a:lumMod val="10000"/>
                </a:schemeClr>
              </a:solidFill>
              <a:latin typeface="+mj-lt"/>
            </a:endParaRPr>
          </a:p>
          <a:p>
            <a:endParaRPr lang="en-GB" sz="1000">
              <a:solidFill>
                <a:schemeClr val="bg2">
                  <a:lumMod val="10000"/>
                </a:schemeClr>
              </a:solidFill>
              <a:latin typeface="+mj-lt"/>
            </a:endParaRPr>
          </a:p>
          <a:p>
            <a:endParaRPr lang="en-GB" sz="1000">
              <a:solidFill>
                <a:schemeClr val="bg2">
                  <a:lumMod val="10000"/>
                </a:schemeClr>
              </a:solidFill>
              <a:latin typeface="+mj-lt"/>
            </a:endParaRPr>
          </a:p>
        </p:txBody>
      </p:sp>
    </p:spTree>
    <p:extLst>
      <p:ext uri="{BB962C8B-B14F-4D97-AF65-F5344CB8AC3E}">
        <p14:creationId xmlns:p14="http://schemas.microsoft.com/office/powerpoint/2010/main" val="2878384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3735795376"/>
              </p:ext>
            </p:extLst>
          </p:nvPr>
        </p:nvGraphicFramePr>
        <p:xfrm>
          <a:off x="126185" y="3111981"/>
          <a:ext cx="6636601" cy="6182181"/>
        </p:xfrm>
        <a:graphic>
          <a:graphicData uri="http://schemas.openxmlformats.org/drawingml/2006/table">
            <a:tbl>
              <a:tblPr firstRow="1" bandRow="1">
                <a:tableStyleId>{5C22544A-7EE6-4342-B048-85BDC9FD1C3A}</a:tableStyleId>
              </a:tblPr>
              <a:tblGrid>
                <a:gridCol w="2052489">
                  <a:extLst>
                    <a:ext uri="{9D8B030D-6E8A-4147-A177-3AD203B41FA5}">
                      <a16:colId xmlns:a16="http://schemas.microsoft.com/office/drawing/2014/main" val="1739373756"/>
                    </a:ext>
                  </a:extLst>
                </a:gridCol>
                <a:gridCol w="4584112">
                  <a:extLst>
                    <a:ext uri="{9D8B030D-6E8A-4147-A177-3AD203B41FA5}">
                      <a16:colId xmlns:a16="http://schemas.microsoft.com/office/drawing/2014/main" val="2144423826"/>
                    </a:ext>
                  </a:extLst>
                </a:gridCol>
              </a:tblGrid>
              <a:tr h="208086">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a:solidFill>
                            <a:schemeClr val="bg2">
                              <a:lumMod val="10000"/>
                            </a:schemeClr>
                          </a:solidFill>
                          <a:latin typeface="Calibri"/>
                        </a:rPr>
                        <a:t>YEAR 7</a:t>
                      </a:r>
                      <a:r>
                        <a:rPr lang="en-GB" sz="1000" baseline="0">
                          <a:solidFill>
                            <a:schemeClr val="bg2">
                              <a:lumMod val="10000"/>
                            </a:schemeClr>
                          </a:solidFill>
                          <a:latin typeface="Calibri"/>
                        </a:rPr>
                        <a:t> </a:t>
                      </a:r>
                      <a:r>
                        <a:rPr lang="en-GB" sz="1000">
                          <a:solidFill>
                            <a:schemeClr val="bg2">
                              <a:lumMod val="10000"/>
                            </a:schemeClr>
                          </a:solidFill>
                          <a:latin typeface="Calibri"/>
                        </a:rPr>
                        <a:t>TEXTILES</a:t>
                      </a:r>
                      <a:r>
                        <a:rPr lang="en-GB" sz="1000" baseline="0">
                          <a:solidFill>
                            <a:schemeClr val="bg2">
                              <a:lumMod val="10000"/>
                            </a:schemeClr>
                          </a:solidFill>
                          <a:latin typeface="Calibri"/>
                        </a:rPr>
                        <a:t> – GLOBAL EVENTS – NAVAJO</a:t>
                      </a:r>
                      <a:endParaRPr lang="en-GB" sz="1000">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hMerge="1">
                  <a:txBody>
                    <a:bodyPr/>
                    <a:lstStyle/>
                    <a:p>
                      <a:pPr algn="ctr"/>
                      <a:endParaRPr lang="en-GB"/>
                    </a:p>
                  </a:txBody>
                  <a:tcPr anchor="ctr"/>
                </a:tc>
                <a:extLst>
                  <a:ext uri="{0D108BD9-81ED-4DB2-BD59-A6C34878D82A}">
                    <a16:rowId xmlns:a16="http://schemas.microsoft.com/office/drawing/2014/main" val="2513741986"/>
                  </a:ext>
                </a:extLst>
              </a:tr>
              <a:tr h="208086">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chemeClr val="bg2">
                              <a:lumMod val="10000"/>
                            </a:schemeClr>
                          </a:solidFill>
                          <a:latin typeface="Calibri"/>
                        </a:rPr>
                        <a:t>KEY</a:t>
                      </a:r>
                      <a:r>
                        <a:rPr lang="en-GB" sz="1000" b="1" baseline="0">
                          <a:solidFill>
                            <a:schemeClr val="bg2">
                              <a:lumMod val="10000"/>
                            </a:schemeClr>
                          </a:solidFill>
                          <a:latin typeface="Calibri"/>
                        </a:rPr>
                        <a:t> WORD</a:t>
                      </a:r>
                      <a:endParaRPr lang="en-GB" sz="1000" b="1">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chemeClr val="bg2">
                              <a:lumMod val="10000"/>
                            </a:schemeClr>
                          </a:solidFill>
                          <a:latin typeface="Calibri"/>
                        </a:rPr>
                        <a:t>DEFINITION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959459347"/>
                  </a:ext>
                </a:extLst>
              </a:tr>
              <a:tr h="189168">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a:solidFill>
                            <a:schemeClr val="bg2">
                              <a:lumMod val="10000"/>
                            </a:schemeClr>
                          </a:solidFill>
                          <a:latin typeface="Calibri"/>
                        </a:rPr>
                        <a:t>GLOBAL EVENTS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GB" sz="1000" b="0" i="0" u="none" strike="noStrike" noProof="0">
                          <a:solidFill>
                            <a:schemeClr val="bg2">
                              <a:lumMod val="10000"/>
                            </a:schemeClr>
                          </a:solidFill>
                          <a:latin typeface="Calibri"/>
                        </a:rPr>
                        <a:t>A major occurrence or incident that impacts countries and regions worldwide. </a:t>
                      </a:r>
                      <a:endParaRPr lang="en-US" sz="1000">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668682171"/>
                  </a:ext>
                </a:extLst>
              </a:tr>
              <a:tr h="189168">
                <a:tc>
                  <a:txBody>
                    <a:bodyPr/>
                    <a:lstStyle/>
                    <a:p>
                      <a:pPr algn="ctr"/>
                      <a:r>
                        <a:rPr lang="en-GB" sz="1000">
                          <a:solidFill>
                            <a:schemeClr val="bg2">
                              <a:lumMod val="10000"/>
                            </a:schemeClr>
                          </a:solidFill>
                          <a:latin typeface="Calibri"/>
                        </a:rPr>
                        <a:t>TEXTILE/ MATERIAL</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A type of cloth or woven fabric.</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61536821"/>
                  </a:ext>
                </a:extLst>
              </a:tr>
              <a:tr h="302669">
                <a:tc>
                  <a:txBody>
                    <a:bodyPr/>
                    <a:lstStyle/>
                    <a:p>
                      <a:pPr algn="ctr"/>
                      <a:r>
                        <a:rPr lang="en-GB" sz="1000">
                          <a:solidFill>
                            <a:schemeClr val="bg2">
                              <a:lumMod val="10000"/>
                            </a:schemeClr>
                          </a:solidFill>
                          <a:latin typeface="Calibri"/>
                        </a:rPr>
                        <a:t>NAVAJO/DINÉ</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A Native American people of the South-western United States.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823766933"/>
                  </a:ext>
                </a:extLst>
              </a:tr>
              <a:tr h="302669">
                <a:tc>
                  <a:txBody>
                    <a:bodyPr/>
                    <a:lstStyle/>
                    <a:p>
                      <a:pPr algn="ctr"/>
                      <a:r>
                        <a:rPr lang="en-GB" sz="1000">
                          <a:solidFill>
                            <a:schemeClr val="bg2">
                              <a:lumMod val="10000"/>
                            </a:schemeClr>
                          </a:solidFill>
                          <a:latin typeface="Calibri"/>
                        </a:rPr>
                        <a:t>OBSERVE</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Look at/watch (someone or something) carefully and attentively.</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139030321"/>
                  </a:ext>
                </a:extLst>
              </a:tr>
              <a:tr h="302669">
                <a:tc>
                  <a:txBody>
                    <a:bodyPr/>
                    <a:lstStyle/>
                    <a:p>
                      <a:pPr algn="ctr"/>
                      <a:r>
                        <a:rPr lang="en-GB" sz="1000">
                          <a:solidFill>
                            <a:schemeClr val="bg2">
                              <a:lumMod val="10000"/>
                            </a:schemeClr>
                          </a:solidFill>
                          <a:latin typeface="Calibri"/>
                        </a:rPr>
                        <a:t>EVALUATE</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Taking note of what is going well with a piece of work, and what could be improved.</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75211537"/>
                  </a:ext>
                </a:extLst>
              </a:tr>
              <a:tr h="284508">
                <a:tc>
                  <a:txBody>
                    <a:bodyPr/>
                    <a:lstStyle/>
                    <a:p>
                      <a:pPr algn="ctr"/>
                      <a:r>
                        <a:rPr lang="en-GB" sz="1000">
                          <a:solidFill>
                            <a:schemeClr val="bg2">
                              <a:lumMod val="10000"/>
                            </a:schemeClr>
                          </a:solidFill>
                          <a:latin typeface="Calibri"/>
                        </a:rPr>
                        <a:t>PROPORTION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The relationship between the sizes of different objects.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511015987"/>
                  </a:ext>
                </a:extLst>
              </a:tr>
              <a:tr h="189168">
                <a:tc>
                  <a:txBody>
                    <a:bodyPr/>
                    <a:lstStyle/>
                    <a:p>
                      <a:pPr algn="ctr"/>
                      <a:r>
                        <a:rPr lang="en-GB" sz="1000">
                          <a:solidFill>
                            <a:schemeClr val="bg2">
                              <a:lumMod val="10000"/>
                            </a:schemeClr>
                          </a:solidFill>
                          <a:latin typeface="Calibri"/>
                        </a:rPr>
                        <a:t>SCALE</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The overall size of objects.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296774968"/>
                  </a:ext>
                </a:extLst>
              </a:tr>
              <a:tr h="189168">
                <a:tc>
                  <a:txBody>
                    <a:bodyPr/>
                    <a:lstStyle/>
                    <a:p>
                      <a:pPr algn="ctr"/>
                      <a:r>
                        <a:rPr lang="en-GB" sz="1000">
                          <a:solidFill>
                            <a:schemeClr val="bg2">
                              <a:lumMod val="10000"/>
                            </a:schemeClr>
                          </a:solidFill>
                          <a:latin typeface="Calibri"/>
                        </a:rPr>
                        <a:t>MEASUREMENT</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Measuring the size, length, or amount of something.</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4009595680"/>
                  </a:ext>
                </a:extLst>
              </a:tr>
              <a:tr h="302669">
                <a:tc>
                  <a:txBody>
                    <a:bodyPr/>
                    <a:lstStyle/>
                    <a:p>
                      <a:pPr algn="ctr"/>
                      <a:r>
                        <a:rPr lang="en-GB" sz="1000">
                          <a:solidFill>
                            <a:schemeClr val="bg2">
                              <a:lumMod val="10000"/>
                            </a:schemeClr>
                          </a:solidFill>
                          <a:latin typeface="Calibri"/>
                        </a:rPr>
                        <a:t>REFINE</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The improvement of a piece of work through small changes.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32434519"/>
                  </a:ext>
                </a:extLst>
              </a:tr>
              <a:tr h="425628">
                <a:tc>
                  <a:txBody>
                    <a:bodyPr/>
                    <a:lstStyle/>
                    <a:p>
                      <a:pPr algn="ctr"/>
                      <a:r>
                        <a:rPr lang="en-GB" sz="1000">
                          <a:solidFill>
                            <a:schemeClr val="bg2">
                              <a:lumMod val="10000"/>
                            </a:schemeClr>
                          </a:solidFill>
                          <a:latin typeface="Calibri"/>
                        </a:rPr>
                        <a:t>WEAVE</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A method of textile production where two separate sets of yarn or thread are interlaced to create a fabric or cloth.</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42922056"/>
                  </a:ext>
                </a:extLst>
              </a:tr>
              <a:tr h="281634">
                <a:tc>
                  <a:txBody>
                    <a:bodyPr/>
                    <a:lstStyle/>
                    <a:p>
                      <a:pPr algn="ctr"/>
                      <a:r>
                        <a:rPr lang="en-GB" sz="1000">
                          <a:solidFill>
                            <a:schemeClr val="bg2">
                              <a:lumMod val="10000"/>
                            </a:schemeClr>
                          </a:solidFill>
                          <a:latin typeface="Calibri"/>
                        </a:rPr>
                        <a:t>FIBRES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Something</a:t>
                      </a:r>
                      <a:r>
                        <a:rPr lang="en-GB" sz="1000" baseline="0">
                          <a:solidFill>
                            <a:schemeClr val="bg2">
                              <a:lumMod val="10000"/>
                            </a:schemeClr>
                          </a:solidFill>
                          <a:latin typeface="Calibri"/>
                        </a:rPr>
                        <a:t> that can be spun or processed into a textile. E.g. wool, cotton, linen.</a:t>
                      </a:r>
                      <a:endParaRPr lang="en-GB" sz="1000">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942725953"/>
                  </a:ext>
                </a:extLst>
              </a:tr>
              <a:tr h="302669">
                <a:tc>
                  <a:txBody>
                    <a:bodyPr/>
                    <a:lstStyle/>
                    <a:p>
                      <a:pPr algn="ctr"/>
                      <a:r>
                        <a:rPr lang="en-GB" sz="1000">
                          <a:solidFill>
                            <a:schemeClr val="bg2">
                              <a:lumMod val="10000"/>
                            </a:schemeClr>
                          </a:solidFill>
                          <a:latin typeface="Calibri"/>
                        </a:rPr>
                        <a:t>SYMBOLISM</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A meaning attached to objects or facts: </a:t>
                      </a:r>
                      <a:br>
                        <a:rPr lang="en-GB" sz="1000">
                          <a:solidFill>
                            <a:srgbClr val="181717"/>
                          </a:solidFill>
                          <a:latin typeface="Calibri"/>
                        </a:rPr>
                      </a:br>
                      <a:r>
                        <a:rPr lang="en-GB" sz="1000">
                          <a:solidFill>
                            <a:schemeClr val="bg2">
                              <a:lumMod val="10000"/>
                            </a:schemeClr>
                          </a:solidFill>
                          <a:latin typeface="Calibri"/>
                        </a:rPr>
                        <a:t>"the old-fashioned symbolism of flowers“.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320719499"/>
                  </a:ext>
                </a:extLst>
              </a:tr>
              <a:tr h="302669">
                <a:tc>
                  <a:txBody>
                    <a:bodyPr/>
                    <a:lstStyle/>
                    <a:p>
                      <a:pPr algn="ctr"/>
                      <a:r>
                        <a:rPr lang="en-GB" sz="1000">
                          <a:solidFill>
                            <a:schemeClr val="bg2">
                              <a:lumMod val="10000"/>
                            </a:schemeClr>
                          </a:solidFill>
                          <a:latin typeface="Calibri"/>
                        </a:rPr>
                        <a:t>EMBROIDERY</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The art of decorating fabric or other materials using a needle to stitch thread or yarn.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2946832"/>
                  </a:ext>
                </a:extLst>
              </a:tr>
              <a:tr h="189168">
                <a:tc>
                  <a:txBody>
                    <a:bodyPr/>
                    <a:lstStyle/>
                    <a:p>
                      <a:pPr algn="ctr"/>
                      <a:r>
                        <a:rPr lang="en-GB" sz="1000">
                          <a:solidFill>
                            <a:schemeClr val="bg2">
                              <a:lumMod val="10000"/>
                            </a:schemeClr>
                          </a:solidFill>
                          <a:latin typeface="Calibri"/>
                        </a:rPr>
                        <a:t>PATTERN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The repetition and ordered arrangement of a design.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659399687"/>
                  </a:ext>
                </a:extLst>
              </a:tr>
              <a:tr h="189168">
                <a:tc>
                  <a:txBody>
                    <a:bodyPr/>
                    <a:lstStyle/>
                    <a:p>
                      <a:pPr algn="ctr"/>
                      <a:r>
                        <a:rPr lang="en-GB" sz="1000">
                          <a:solidFill>
                            <a:schemeClr val="bg2">
                              <a:lumMod val="10000"/>
                            </a:schemeClr>
                          </a:solidFill>
                          <a:latin typeface="Calibri"/>
                        </a:rPr>
                        <a:t>INTRICATE</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Very complicated or detailed.</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4025204492"/>
                  </a:ext>
                </a:extLst>
              </a:tr>
              <a:tr h="302669">
                <a:tc>
                  <a:txBody>
                    <a:bodyPr/>
                    <a:lstStyle/>
                    <a:p>
                      <a:pPr algn="ctr"/>
                      <a:r>
                        <a:rPr lang="en-GB" sz="1000">
                          <a:solidFill>
                            <a:schemeClr val="bg2">
                              <a:lumMod val="10000"/>
                            </a:schemeClr>
                          </a:solidFill>
                          <a:latin typeface="Calibri"/>
                        </a:rPr>
                        <a:t>SYMMETRICAL</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Something is symmetrical when it has two matching halves. </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679496367"/>
                  </a:ext>
                </a:extLst>
              </a:tr>
              <a:tr h="189168">
                <a:tc>
                  <a:txBody>
                    <a:bodyPr/>
                    <a:lstStyle/>
                    <a:p>
                      <a:pPr algn="ctr"/>
                      <a:r>
                        <a:rPr lang="en-GB" sz="1000">
                          <a:solidFill>
                            <a:schemeClr val="bg2">
                              <a:lumMod val="10000"/>
                            </a:schemeClr>
                          </a:solidFill>
                          <a:latin typeface="Calibri"/>
                        </a:rPr>
                        <a:t>INTERLACED</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Crossed intricately together.</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401315172"/>
                  </a:ext>
                </a:extLst>
              </a:tr>
              <a:tr h="302669">
                <a:tc>
                  <a:txBody>
                    <a:bodyPr/>
                    <a:lstStyle/>
                    <a:p>
                      <a:pPr algn="ctr"/>
                      <a:r>
                        <a:rPr lang="en-GB" sz="1000">
                          <a:solidFill>
                            <a:schemeClr val="bg2">
                              <a:lumMod val="10000"/>
                            </a:schemeClr>
                          </a:solidFill>
                          <a:latin typeface="Calibri"/>
                        </a:rPr>
                        <a:t>THREADING</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The process of passing a thread through the eye of a needle.</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390224075"/>
                  </a:ext>
                </a:extLst>
              </a:tr>
              <a:tr h="189168">
                <a:tc>
                  <a:txBody>
                    <a:bodyPr/>
                    <a:lstStyle/>
                    <a:p>
                      <a:pPr algn="ctr"/>
                      <a:r>
                        <a:rPr lang="en-GB" sz="1000">
                          <a:solidFill>
                            <a:schemeClr val="bg2">
                              <a:lumMod val="10000"/>
                            </a:schemeClr>
                          </a:solidFill>
                          <a:latin typeface="Calibri"/>
                        </a:rPr>
                        <a:t>CANVAS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A type of woven fabric.</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412944038"/>
                  </a:ext>
                </a:extLst>
              </a:tr>
              <a:tr h="425628">
                <a:tc>
                  <a:txBody>
                    <a:bodyPr/>
                    <a:lstStyle/>
                    <a:p>
                      <a:pPr algn="ctr"/>
                      <a:r>
                        <a:rPr lang="en-GB" sz="1000">
                          <a:solidFill>
                            <a:schemeClr val="bg2">
                              <a:lumMod val="10000"/>
                            </a:schemeClr>
                          </a:solidFill>
                          <a:latin typeface="Calibri"/>
                        </a:rPr>
                        <a:t>EMBELLISH</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Make work more attractive by</a:t>
                      </a:r>
                      <a:r>
                        <a:rPr lang="en-GB" sz="1000" baseline="0">
                          <a:solidFill>
                            <a:schemeClr val="bg2">
                              <a:lumMod val="10000"/>
                            </a:schemeClr>
                          </a:solidFill>
                          <a:latin typeface="Calibri"/>
                        </a:rPr>
                        <a:t> adding </a:t>
                      </a:r>
                      <a:r>
                        <a:rPr lang="en-GB" sz="1000">
                          <a:solidFill>
                            <a:schemeClr val="bg2">
                              <a:lumMod val="10000"/>
                            </a:schemeClr>
                          </a:solidFill>
                          <a:latin typeface="Calibri"/>
                        </a:rPr>
                        <a:t>decorative details or features:</a:t>
                      </a:r>
                    </a:p>
                    <a:p>
                      <a:pPr algn="ctr"/>
                      <a:r>
                        <a:rPr lang="en-GB" sz="1000">
                          <a:solidFill>
                            <a:schemeClr val="bg2">
                              <a:lumMod val="10000"/>
                            </a:schemeClr>
                          </a:solidFill>
                          <a:latin typeface="Calibri"/>
                        </a:rPr>
                        <a:t>"blue silk embellished with golden embroidery“.</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313391822"/>
                  </a:ext>
                </a:extLst>
              </a:tr>
            </a:tbl>
          </a:graphicData>
        </a:graphic>
      </p:graphicFrame>
      <p:sp>
        <p:nvSpPr>
          <p:cNvPr id="6" name="TextBox 5"/>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chemeClr val="bg2">
                    <a:lumMod val="10000"/>
                  </a:schemeClr>
                </a:solidFill>
                <a:latin typeface="Calibri"/>
                <a:ea typeface="Calibri"/>
                <a:cs typeface="Calibri"/>
              </a:rPr>
              <a:t>Creative: Textiles </a:t>
            </a:r>
            <a:endParaRPr lang="en-GB" sz="1971" b="1">
              <a:solidFill>
                <a:schemeClr val="bg2">
                  <a:lumMod val="10000"/>
                </a:schemeClr>
              </a:solidFill>
              <a:latin typeface="Calibri"/>
              <a:ea typeface="Calibri"/>
              <a:cs typeface="Calibri"/>
            </a:endParaRPr>
          </a:p>
        </p:txBody>
      </p:sp>
      <p:sp>
        <p:nvSpPr>
          <p:cNvPr id="7" name="Rectangle 6"/>
          <p:cNvSpPr/>
          <p:nvPr/>
        </p:nvSpPr>
        <p:spPr>
          <a:xfrm>
            <a:off x="126185" y="717528"/>
            <a:ext cx="6605630" cy="1938992"/>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Calibri"/>
              </a:rPr>
              <a:t>Assessment Information:</a:t>
            </a:r>
          </a:p>
          <a:p>
            <a:endParaRPr lang="en-GB" sz="1000">
              <a:solidFill>
                <a:schemeClr val="bg2">
                  <a:lumMod val="10000"/>
                </a:schemeClr>
              </a:solidFill>
              <a:latin typeface="Calibri"/>
              <a:ea typeface="Calibri"/>
              <a:cs typeface="Arial"/>
            </a:endParaRPr>
          </a:p>
          <a:p>
            <a:endParaRPr lang="en-GB" sz="1000">
              <a:solidFill>
                <a:srgbClr val="2A2C65"/>
              </a:solidFill>
              <a:latin typeface="Calibri"/>
              <a:ea typeface="Calibri"/>
              <a:cs typeface="Arial"/>
            </a:endParaRPr>
          </a:p>
          <a:p>
            <a:r>
              <a:rPr lang="en-GB" sz="1000">
                <a:solidFill>
                  <a:schemeClr val="bg2">
                    <a:lumMod val="10000"/>
                  </a:schemeClr>
                </a:solidFill>
                <a:latin typeface="Calibri"/>
                <a:ea typeface="Calibri"/>
                <a:cs typeface="Arial"/>
              </a:rPr>
              <a:t>For this project pupils will be looking at the traditions and artwork of the Navajo people as their main source of inspiration. They will learn about symbolism and how shapes and colour can convey meaning.</a:t>
            </a:r>
          </a:p>
          <a:p>
            <a:r>
              <a:rPr lang="en-GB" sz="1000">
                <a:solidFill>
                  <a:schemeClr val="bg2">
                    <a:lumMod val="10000"/>
                  </a:schemeClr>
                </a:solidFill>
                <a:latin typeface="Calibri"/>
                <a:ea typeface="Calibri"/>
                <a:cs typeface="Arial"/>
              </a:rPr>
              <a:t>They will learn about sewing techniques and put these into practise to produce a Navajo inspired bookmark.</a:t>
            </a:r>
            <a:endParaRPr lang="en-US"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Arial"/>
              </a:rPr>
              <a:t>Pupils receive formative assessment throughout the project and their artistic progress is assessed holistically as the work develops in their sketchbooks. Pupils receive their first grade towards the end of the first term which is based upon all work that they have produced up to this date.</a:t>
            </a:r>
            <a:endParaRPr lang="en-US"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Arial"/>
              </a:rPr>
              <a:t>To further their development pupils could practise a variety of stitching techniques at home.</a:t>
            </a:r>
            <a:endParaRPr lang="en-GB" sz="1000">
              <a:solidFill>
                <a:schemeClr val="bg2">
                  <a:lumMod val="10000"/>
                </a:schemeClr>
              </a:solidFill>
              <a:latin typeface="Calibri"/>
              <a:ea typeface="Calibri"/>
            </a:endParaRPr>
          </a:p>
          <a:p>
            <a:endParaRPr lang="en-GB" sz="1000">
              <a:solidFill>
                <a:schemeClr val="bg2">
                  <a:lumMod val="10000"/>
                </a:schemeClr>
              </a:solidFill>
              <a:latin typeface="+mj-lt"/>
            </a:endParaRPr>
          </a:p>
          <a:p>
            <a:endParaRPr lang="en-GB" sz="1000">
              <a:solidFill>
                <a:schemeClr val="bg2">
                  <a:lumMod val="10000"/>
                </a:schemeClr>
              </a:solidFill>
              <a:latin typeface="+mj-lt"/>
            </a:endParaRPr>
          </a:p>
        </p:txBody>
      </p:sp>
    </p:spTree>
    <p:extLst>
      <p:ext uri="{BB962C8B-B14F-4D97-AF65-F5344CB8AC3E}">
        <p14:creationId xmlns:p14="http://schemas.microsoft.com/office/powerpoint/2010/main" val="15152948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1649140676"/>
              </p:ext>
            </p:extLst>
          </p:nvPr>
        </p:nvGraphicFramePr>
        <p:xfrm>
          <a:off x="201629" y="3245831"/>
          <a:ext cx="6480720" cy="6213787"/>
        </p:xfrm>
        <a:graphic>
          <a:graphicData uri="http://schemas.openxmlformats.org/drawingml/2006/table">
            <a:tbl>
              <a:tblPr firstRow="1" bandRow="1">
                <a:tableStyleId>{5C22544A-7EE6-4342-B048-85BDC9FD1C3A}</a:tableStyleId>
              </a:tblPr>
              <a:tblGrid>
                <a:gridCol w="2042197">
                  <a:extLst>
                    <a:ext uri="{9D8B030D-6E8A-4147-A177-3AD203B41FA5}">
                      <a16:colId xmlns:a16="http://schemas.microsoft.com/office/drawing/2014/main" val="1739373756"/>
                    </a:ext>
                  </a:extLst>
                </a:gridCol>
                <a:gridCol w="4438523">
                  <a:extLst>
                    <a:ext uri="{9D8B030D-6E8A-4147-A177-3AD203B41FA5}">
                      <a16:colId xmlns:a16="http://schemas.microsoft.com/office/drawing/2014/main" val="2144423826"/>
                    </a:ext>
                  </a:extLst>
                </a:gridCol>
              </a:tblGrid>
              <a:tr h="289109">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a:solidFill>
                            <a:schemeClr val="bg2">
                              <a:lumMod val="10000"/>
                            </a:schemeClr>
                          </a:solidFill>
                          <a:latin typeface="Calibri"/>
                        </a:rPr>
                        <a:t>YEAR 7</a:t>
                      </a:r>
                      <a:r>
                        <a:rPr lang="en-GB" sz="1000" baseline="0">
                          <a:solidFill>
                            <a:schemeClr val="bg2">
                              <a:lumMod val="10000"/>
                            </a:schemeClr>
                          </a:solidFill>
                          <a:latin typeface="Calibri"/>
                        </a:rPr>
                        <a:t> 3D DESIGN – GLOBAL EVENTS</a:t>
                      </a:r>
                      <a:endParaRPr lang="en-GB" sz="1000">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hMerge="1">
                  <a:txBody>
                    <a:bodyPr/>
                    <a:lstStyle/>
                    <a:p>
                      <a:pPr algn="ctr"/>
                      <a:endParaRPr lang="en-GB"/>
                    </a:p>
                  </a:txBody>
                  <a:tcPr anchor="ctr"/>
                </a:tc>
                <a:extLst>
                  <a:ext uri="{0D108BD9-81ED-4DB2-BD59-A6C34878D82A}">
                    <a16:rowId xmlns:a16="http://schemas.microsoft.com/office/drawing/2014/main" val="2513741986"/>
                  </a:ext>
                </a:extLst>
              </a:tr>
              <a:tr h="289109">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chemeClr val="bg2">
                              <a:lumMod val="10000"/>
                            </a:schemeClr>
                          </a:solidFill>
                          <a:latin typeface="Calibri"/>
                        </a:rPr>
                        <a:t>KEY</a:t>
                      </a:r>
                      <a:r>
                        <a:rPr lang="en-GB" sz="1000" b="1" baseline="0">
                          <a:solidFill>
                            <a:schemeClr val="bg2">
                              <a:lumMod val="10000"/>
                            </a:schemeClr>
                          </a:solidFill>
                          <a:latin typeface="Calibri"/>
                        </a:rPr>
                        <a:t> WORD</a:t>
                      </a:r>
                      <a:endParaRPr lang="en-GB" sz="1000" b="1">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chemeClr val="bg2">
                              <a:lumMod val="10000"/>
                            </a:schemeClr>
                          </a:solidFill>
                          <a:latin typeface="Calibri"/>
                        </a:rPr>
                        <a:t>DEFINITION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959459347"/>
                  </a:ext>
                </a:extLst>
              </a:tr>
              <a:tr h="402325">
                <a:tc>
                  <a:txBody>
                    <a:bodyPr/>
                    <a:lstStyle/>
                    <a:p>
                      <a:pPr algn="ctr"/>
                      <a:r>
                        <a:rPr lang="en-GB" sz="1000" b="0">
                          <a:solidFill>
                            <a:schemeClr val="bg2">
                              <a:lumMod val="10000"/>
                            </a:schemeClr>
                          </a:solidFill>
                          <a:latin typeface="Calibri"/>
                          <a:cs typeface="Arial"/>
                        </a:rPr>
                        <a:t>GLOBAL EVENTS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GB" sz="1000" b="0" i="0" u="none" strike="noStrike" kern="1200" noProof="0">
                          <a:solidFill>
                            <a:schemeClr val="bg2">
                              <a:lumMod val="10000"/>
                            </a:schemeClr>
                          </a:solidFill>
                          <a:effectLst/>
                          <a:latin typeface="Calibri"/>
                        </a:rPr>
                        <a:t>A major occurrence or incident that impacts countries and regions worldwide. </a:t>
                      </a:r>
                      <a:endParaRPr lang="en-US" sz="1000">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668682171"/>
                  </a:ext>
                </a:extLst>
              </a:tr>
              <a:tr h="564061">
                <a:tc>
                  <a:txBody>
                    <a:bodyPr/>
                    <a:lstStyle/>
                    <a:p>
                      <a:pPr algn="ctr"/>
                      <a:r>
                        <a:rPr lang="en-GB" sz="1000" b="0">
                          <a:solidFill>
                            <a:schemeClr val="bg2">
                              <a:lumMod val="10000"/>
                            </a:schemeClr>
                          </a:solidFill>
                          <a:latin typeface="Calibri"/>
                          <a:cs typeface="Arial"/>
                        </a:rPr>
                        <a:t>ECOSYSTEM</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i="0" kern="1200">
                          <a:solidFill>
                            <a:schemeClr val="bg2">
                              <a:lumMod val="10000"/>
                            </a:schemeClr>
                          </a:solidFill>
                          <a:effectLst/>
                          <a:latin typeface="Calibri"/>
                          <a:ea typeface="+mn-ea"/>
                          <a:cs typeface="Arial"/>
                        </a:rPr>
                        <a:t>The interaction of all living organisms (like animals, plants, and bugs) in an area with all of the non-living organisms (like water, rocks, and the sun).</a:t>
                      </a:r>
                      <a:endParaRPr lang="en-GB" sz="1000">
                        <a:solidFill>
                          <a:schemeClr val="bg2">
                            <a:lumMod val="10000"/>
                          </a:schemeClr>
                        </a:solidFill>
                        <a:latin typeface="Calibri"/>
                        <a:cs typeface="Arial"/>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61536821"/>
                  </a:ext>
                </a:extLst>
              </a:tr>
              <a:tr h="402325">
                <a:tc>
                  <a:txBody>
                    <a:bodyPr/>
                    <a:lstStyle/>
                    <a:p>
                      <a:pPr algn="ctr"/>
                      <a:r>
                        <a:rPr lang="en-GB" sz="1000" b="0">
                          <a:solidFill>
                            <a:schemeClr val="bg2">
                              <a:lumMod val="10000"/>
                            </a:schemeClr>
                          </a:solidFill>
                          <a:latin typeface="Calibri"/>
                          <a:cs typeface="Arial"/>
                        </a:rPr>
                        <a:t>DEFORESTATION </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a:solidFill>
                            <a:schemeClr val="bg2">
                              <a:lumMod val="10000"/>
                            </a:schemeClr>
                          </a:solidFill>
                          <a:latin typeface="Calibri"/>
                          <a:cs typeface="Arial"/>
                        </a:rPr>
                        <a:t>Removal of a forest/trees for other uses such as agricultural croplands, and urbanisation.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823766933"/>
                  </a:ext>
                </a:extLst>
              </a:tr>
              <a:tr h="402325">
                <a:tc>
                  <a:txBody>
                    <a:bodyPr/>
                    <a:lstStyle/>
                    <a:p>
                      <a:pPr algn="ctr"/>
                      <a:r>
                        <a:rPr lang="en-GB" sz="1000" b="0">
                          <a:solidFill>
                            <a:schemeClr val="bg2">
                              <a:lumMod val="10000"/>
                            </a:schemeClr>
                          </a:solidFill>
                          <a:latin typeface="Calibri"/>
                          <a:cs typeface="Arial"/>
                        </a:rPr>
                        <a:t>MARINE OIL POLLUTION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i="0" kern="1200">
                          <a:solidFill>
                            <a:schemeClr val="bg2">
                              <a:lumMod val="10000"/>
                            </a:schemeClr>
                          </a:solidFill>
                          <a:effectLst/>
                          <a:latin typeface="Calibri"/>
                          <a:ea typeface="+mn-ea"/>
                          <a:cs typeface="Arial"/>
                        </a:rPr>
                        <a:t>Spills, accidents, and leaks of oil getting into the sea</a:t>
                      </a:r>
                      <a:r>
                        <a:rPr lang="en-GB" sz="1000" b="0" i="0" kern="1200" baseline="0">
                          <a:solidFill>
                            <a:schemeClr val="bg2">
                              <a:lumMod val="10000"/>
                            </a:schemeClr>
                          </a:solidFill>
                          <a:effectLst/>
                          <a:latin typeface="Calibri"/>
                          <a:ea typeface="+mn-ea"/>
                          <a:cs typeface="Arial"/>
                        </a:rPr>
                        <a:t> and harming </a:t>
                      </a:r>
                      <a:r>
                        <a:rPr lang="en-GB" sz="1000" b="0" i="0" kern="1200">
                          <a:solidFill>
                            <a:schemeClr val="bg2">
                              <a:lumMod val="10000"/>
                            </a:schemeClr>
                          </a:solidFill>
                          <a:effectLst/>
                          <a:latin typeface="Calibri"/>
                          <a:ea typeface="+mn-ea"/>
                          <a:cs typeface="Arial"/>
                        </a:rPr>
                        <a:t>marine birds,</a:t>
                      </a:r>
                      <a:r>
                        <a:rPr lang="en-GB" sz="1000" b="0" i="0" kern="1200" baseline="0">
                          <a:solidFill>
                            <a:schemeClr val="bg2">
                              <a:lumMod val="10000"/>
                            </a:schemeClr>
                          </a:solidFill>
                          <a:effectLst/>
                          <a:latin typeface="Calibri"/>
                          <a:ea typeface="+mn-ea"/>
                          <a:cs typeface="Arial"/>
                        </a:rPr>
                        <a:t> </a:t>
                      </a:r>
                      <a:r>
                        <a:rPr lang="en-GB" sz="1000" b="0" i="0" kern="1200">
                          <a:solidFill>
                            <a:schemeClr val="bg2">
                              <a:lumMod val="10000"/>
                            </a:schemeClr>
                          </a:solidFill>
                          <a:effectLst/>
                          <a:latin typeface="Calibri"/>
                          <a:ea typeface="+mn-ea"/>
                          <a:cs typeface="Arial"/>
                        </a:rPr>
                        <a:t>mammals and fish.</a:t>
                      </a:r>
                      <a:endParaRPr lang="en-GB" sz="1000" b="0">
                        <a:solidFill>
                          <a:schemeClr val="bg2">
                            <a:lumMod val="10000"/>
                          </a:schemeClr>
                        </a:solidFill>
                        <a:latin typeface="Calibri"/>
                        <a:cs typeface="Arial"/>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139030321"/>
                  </a:ext>
                </a:extLst>
              </a:tr>
              <a:tr h="331912">
                <a:tc>
                  <a:txBody>
                    <a:bodyPr/>
                    <a:lstStyle/>
                    <a:p>
                      <a:pPr algn="ctr"/>
                      <a:r>
                        <a:rPr lang="en-GB" sz="1000" b="0">
                          <a:solidFill>
                            <a:schemeClr val="bg2">
                              <a:lumMod val="10000"/>
                            </a:schemeClr>
                          </a:solidFill>
                          <a:latin typeface="Calibri"/>
                          <a:cs typeface="Arial"/>
                        </a:rPr>
                        <a:t>PLASTIC POLLUTION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i="0" kern="1200">
                          <a:solidFill>
                            <a:schemeClr val="bg2">
                              <a:lumMod val="10000"/>
                            </a:schemeClr>
                          </a:solidFill>
                          <a:effectLst/>
                          <a:latin typeface="Calibri"/>
                          <a:ea typeface="+mn-ea"/>
                          <a:cs typeface="Arial"/>
                        </a:rPr>
                        <a:t>Harmful build-up of synthetic plastic products in the environment. </a:t>
                      </a:r>
                      <a:endParaRPr lang="en-GB" sz="1000" b="0">
                        <a:solidFill>
                          <a:schemeClr val="bg2">
                            <a:lumMod val="10000"/>
                          </a:schemeClr>
                        </a:solidFill>
                        <a:latin typeface="Calibri"/>
                        <a:cs typeface="Arial"/>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75211537"/>
                  </a:ext>
                </a:extLst>
              </a:tr>
              <a:tr h="402325">
                <a:tc>
                  <a:txBody>
                    <a:bodyPr/>
                    <a:lstStyle/>
                    <a:p>
                      <a:pPr algn="ctr"/>
                      <a:r>
                        <a:rPr lang="en-GB" sz="1000" b="0">
                          <a:solidFill>
                            <a:schemeClr val="bg2">
                              <a:lumMod val="10000"/>
                            </a:schemeClr>
                          </a:solidFill>
                          <a:latin typeface="Calibri"/>
                          <a:cs typeface="Arial"/>
                        </a:rPr>
                        <a:t>DESIGNER</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i="0" kern="1200">
                          <a:solidFill>
                            <a:schemeClr val="bg2">
                              <a:lumMod val="10000"/>
                            </a:schemeClr>
                          </a:solidFill>
                          <a:effectLst/>
                          <a:latin typeface="Calibri"/>
                          <a:ea typeface="+mn-ea"/>
                          <a:cs typeface="Arial"/>
                        </a:rPr>
                        <a:t>A person who plans the form or structure of something before it is made.</a:t>
                      </a:r>
                      <a:endParaRPr lang="en-GB" sz="1000" b="0">
                        <a:solidFill>
                          <a:schemeClr val="bg2">
                            <a:lumMod val="10000"/>
                          </a:schemeClr>
                        </a:solidFill>
                        <a:latin typeface="Calibri"/>
                        <a:cs typeface="Arial"/>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511015987"/>
                  </a:ext>
                </a:extLst>
              </a:tr>
              <a:tr h="256762">
                <a:tc>
                  <a:txBody>
                    <a:bodyPr/>
                    <a:lstStyle/>
                    <a:p>
                      <a:pPr algn="ctr"/>
                      <a:r>
                        <a:rPr lang="en-GB" sz="1000" b="0">
                          <a:solidFill>
                            <a:schemeClr val="bg2">
                              <a:lumMod val="10000"/>
                            </a:schemeClr>
                          </a:solidFill>
                          <a:latin typeface="Calibri"/>
                          <a:cs typeface="Arial"/>
                        </a:rPr>
                        <a:t>CLAY</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i="0" kern="1200">
                          <a:solidFill>
                            <a:schemeClr val="bg2">
                              <a:lumMod val="10000"/>
                            </a:schemeClr>
                          </a:solidFill>
                          <a:effectLst/>
                          <a:latin typeface="Calibri"/>
                          <a:ea typeface="+mn-ea"/>
                          <a:cs typeface="Arial"/>
                        </a:rPr>
                        <a:t>A natural material made up of tiny particles of rock.</a:t>
                      </a:r>
                      <a:endParaRPr lang="en-GB" sz="1000">
                        <a:solidFill>
                          <a:schemeClr val="bg2">
                            <a:lumMod val="10000"/>
                          </a:schemeClr>
                        </a:solidFill>
                        <a:latin typeface="Calibri"/>
                        <a:cs typeface="Arial"/>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296774968"/>
                  </a:ext>
                </a:extLst>
              </a:tr>
              <a:tr h="256762">
                <a:tc>
                  <a:txBody>
                    <a:bodyPr/>
                    <a:lstStyle/>
                    <a:p>
                      <a:pPr algn="ctr"/>
                      <a:r>
                        <a:rPr lang="en-GB" sz="1000" b="0">
                          <a:solidFill>
                            <a:schemeClr val="bg2">
                              <a:lumMod val="10000"/>
                            </a:schemeClr>
                          </a:solidFill>
                          <a:latin typeface="Calibri"/>
                          <a:cs typeface="Arial"/>
                        </a:rPr>
                        <a:t>ROLLING PIN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i="0" kern="1200">
                          <a:solidFill>
                            <a:schemeClr val="bg2">
                              <a:lumMod val="10000"/>
                            </a:schemeClr>
                          </a:solidFill>
                          <a:effectLst/>
                          <a:latin typeface="Calibri"/>
                          <a:ea typeface="+mn-ea"/>
                          <a:cs typeface="Arial"/>
                        </a:rPr>
                        <a:t>A cylinder that you roll over clay to make it flat.</a:t>
                      </a:r>
                      <a:endParaRPr lang="en-GB" sz="1000">
                        <a:solidFill>
                          <a:schemeClr val="bg2">
                            <a:lumMod val="10000"/>
                          </a:schemeClr>
                        </a:solidFill>
                        <a:latin typeface="Calibri"/>
                        <a:cs typeface="Arial"/>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4009595680"/>
                  </a:ext>
                </a:extLst>
              </a:tr>
              <a:tr h="402325">
                <a:tc>
                  <a:txBody>
                    <a:bodyPr/>
                    <a:lstStyle/>
                    <a:p>
                      <a:pPr algn="ctr"/>
                      <a:r>
                        <a:rPr lang="en-GB" sz="1000" b="0">
                          <a:solidFill>
                            <a:schemeClr val="bg2">
                              <a:lumMod val="10000"/>
                            </a:schemeClr>
                          </a:solidFill>
                          <a:latin typeface="Calibri"/>
                          <a:cs typeface="Arial"/>
                        </a:rPr>
                        <a:t>ROLLING GUIDES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i="0" kern="1200">
                          <a:solidFill>
                            <a:schemeClr val="bg2">
                              <a:lumMod val="10000"/>
                            </a:schemeClr>
                          </a:solidFill>
                          <a:effectLst/>
                          <a:latin typeface="Calibri"/>
                          <a:ea typeface="+mn-ea"/>
                          <a:cs typeface="Arial"/>
                        </a:rPr>
                        <a:t>Rolling</a:t>
                      </a:r>
                      <a:r>
                        <a:rPr lang="en-GB" sz="1000" b="0" i="0" kern="1200" baseline="0">
                          <a:solidFill>
                            <a:schemeClr val="bg2">
                              <a:lumMod val="10000"/>
                            </a:schemeClr>
                          </a:solidFill>
                          <a:effectLst/>
                          <a:latin typeface="Calibri"/>
                          <a:ea typeface="+mn-ea"/>
                          <a:cs typeface="Arial"/>
                        </a:rPr>
                        <a:t> g</a:t>
                      </a:r>
                      <a:r>
                        <a:rPr lang="en-GB" sz="1000" b="0" i="0" kern="1200">
                          <a:solidFill>
                            <a:schemeClr val="bg2">
                              <a:lumMod val="10000"/>
                            </a:schemeClr>
                          </a:solidFill>
                          <a:effectLst/>
                          <a:latin typeface="Calibri"/>
                          <a:ea typeface="+mn-ea"/>
                          <a:cs typeface="Arial"/>
                        </a:rPr>
                        <a:t>uides are essential for giving you a uniform and precise thickness for your slab.</a:t>
                      </a:r>
                      <a:endParaRPr lang="en-GB" sz="1000" b="0">
                        <a:solidFill>
                          <a:schemeClr val="bg2">
                            <a:lumMod val="10000"/>
                          </a:schemeClr>
                        </a:solidFill>
                        <a:latin typeface="Calibri"/>
                        <a:cs typeface="Arial"/>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32434519"/>
                  </a:ext>
                </a:extLst>
              </a:tr>
              <a:tr h="466752">
                <a:tc>
                  <a:txBody>
                    <a:bodyPr/>
                    <a:lstStyle/>
                    <a:p>
                      <a:pPr algn="ctr"/>
                      <a:r>
                        <a:rPr lang="en-GB" sz="1000" b="0">
                          <a:solidFill>
                            <a:schemeClr val="bg2">
                              <a:lumMod val="10000"/>
                            </a:schemeClr>
                          </a:solidFill>
                          <a:latin typeface="Calibri"/>
                          <a:cs typeface="Arial"/>
                        </a:rPr>
                        <a:t>IMPRESS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i="0" kern="1200">
                          <a:solidFill>
                            <a:schemeClr val="bg2">
                              <a:lumMod val="10000"/>
                            </a:schemeClr>
                          </a:solidFill>
                          <a:effectLst/>
                          <a:latin typeface="Calibri"/>
                          <a:ea typeface="+mn-ea"/>
                          <a:cs typeface="Arial"/>
                        </a:rPr>
                        <a:t>Creating designs or textures into clay by pressing different shaped objects into it.</a:t>
                      </a:r>
                      <a:endParaRPr lang="en-GB" sz="1000">
                        <a:solidFill>
                          <a:schemeClr val="bg2">
                            <a:lumMod val="10000"/>
                          </a:schemeClr>
                        </a:solidFill>
                        <a:latin typeface="Calibri"/>
                        <a:cs typeface="Arial"/>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42922056"/>
                  </a:ext>
                </a:extLst>
              </a:tr>
              <a:tr h="302446">
                <a:tc>
                  <a:txBody>
                    <a:bodyPr/>
                    <a:lstStyle/>
                    <a:p>
                      <a:pPr algn="ctr"/>
                      <a:r>
                        <a:rPr lang="en-GB" sz="1000" b="0">
                          <a:solidFill>
                            <a:schemeClr val="bg2">
                              <a:lumMod val="10000"/>
                            </a:schemeClr>
                          </a:solidFill>
                          <a:latin typeface="Calibri"/>
                          <a:cs typeface="Arial"/>
                        </a:rPr>
                        <a:t>MARK-MAKING</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i="0" kern="1200">
                          <a:solidFill>
                            <a:schemeClr val="bg2">
                              <a:lumMod val="10000"/>
                            </a:schemeClr>
                          </a:solidFill>
                          <a:effectLst/>
                          <a:latin typeface="Calibri"/>
                          <a:ea typeface="+mn-ea"/>
                          <a:cs typeface="Arial"/>
                        </a:rPr>
                        <a:t>Drawing into clay using tools</a:t>
                      </a:r>
                      <a:r>
                        <a:rPr lang="en-GB" sz="1000" b="0" i="0" kern="1200" baseline="0">
                          <a:solidFill>
                            <a:schemeClr val="bg2">
                              <a:lumMod val="10000"/>
                            </a:schemeClr>
                          </a:solidFill>
                          <a:effectLst/>
                          <a:latin typeface="Calibri"/>
                          <a:ea typeface="+mn-ea"/>
                          <a:cs typeface="Arial"/>
                        </a:rPr>
                        <a:t>.</a:t>
                      </a:r>
                      <a:endParaRPr lang="en-GB" sz="1000">
                        <a:solidFill>
                          <a:schemeClr val="bg2">
                            <a:lumMod val="10000"/>
                          </a:schemeClr>
                        </a:solidFill>
                        <a:latin typeface="Calibri"/>
                        <a:cs typeface="Arial"/>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942725953"/>
                  </a:ext>
                </a:extLst>
              </a:tr>
              <a:tr h="331912">
                <a:tc>
                  <a:txBody>
                    <a:bodyPr/>
                    <a:lstStyle/>
                    <a:p>
                      <a:pPr algn="ctr"/>
                      <a:r>
                        <a:rPr lang="en-GB" sz="1000" b="0">
                          <a:solidFill>
                            <a:schemeClr val="bg2">
                              <a:lumMod val="10000"/>
                            </a:schemeClr>
                          </a:solidFill>
                          <a:latin typeface="Calibri"/>
                          <a:cs typeface="Arial"/>
                        </a:rPr>
                        <a:t>TEMPLATE</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rtl="0" eaLnBrk="1" fontAlgn="auto" latinLnBrk="0" hangingPunct="1">
                        <a:lnSpc>
                          <a:spcPct val="100000"/>
                        </a:lnSpc>
                        <a:spcBef>
                          <a:spcPts val="0"/>
                        </a:spcBef>
                        <a:spcAft>
                          <a:spcPts val="0"/>
                        </a:spcAft>
                        <a:buClrTx/>
                        <a:buSzTx/>
                        <a:buFontTx/>
                        <a:buNone/>
                      </a:pPr>
                      <a:r>
                        <a:rPr lang="en-GB" sz="1000">
                          <a:solidFill>
                            <a:schemeClr val="bg2">
                              <a:lumMod val="10000"/>
                            </a:schemeClr>
                          </a:solidFill>
                          <a:latin typeface="Calibri"/>
                          <a:cs typeface="Arial"/>
                        </a:rPr>
                        <a:t>A template is a shape used as a guide to make something. </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320719499"/>
                  </a:ext>
                </a:extLst>
              </a:tr>
              <a:tr h="331912">
                <a:tc>
                  <a:txBody>
                    <a:bodyPr/>
                    <a:lstStyle/>
                    <a:p>
                      <a:pPr algn="ctr"/>
                      <a:r>
                        <a:rPr lang="en-GB" sz="1000" b="0">
                          <a:solidFill>
                            <a:schemeClr val="bg2">
                              <a:lumMod val="10000"/>
                            </a:schemeClr>
                          </a:solidFill>
                          <a:latin typeface="Calibri"/>
                          <a:cs typeface="Arial"/>
                        </a:rPr>
                        <a:t>MASS PRODUCTION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a:solidFill>
                            <a:schemeClr val="bg2">
                              <a:lumMod val="10000"/>
                            </a:schemeClr>
                          </a:solidFill>
                          <a:latin typeface="Calibri"/>
                          <a:cs typeface="Arial"/>
                        </a:rPr>
                        <a:t>Manufacturing many identical goods at once.</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2946832"/>
                  </a:ext>
                </a:extLst>
              </a:tr>
              <a:tr h="402325">
                <a:tc>
                  <a:txBody>
                    <a:bodyPr/>
                    <a:lstStyle/>
                    <a:p>
                      <a:pPr algn="ctr"/>
                      <a:r>
                        <a:rPr lang="en-GB" sz="1000" b="0">
                          <a:solidFill>
                            <a:schemeClr val="bg2">
                              <a:lumMod val="10000"/>
                            </a:schemeClr>
                          </a:solidFill>
                          <a:latin typeface="Calibri"/>
                          <a:cs typeface="Arial"/>
                        </a:rPr>
                        <a:t>PINCH-POT</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i="0" kern="1200">
                          <a:solidFill>
                            <a:schemeClr val="bg2">
                              <a:lumMod val="10000"/>
                            </a:schemeClr>
                          </a:solidFill>
                          <a:effectLst/>
                          <a:latin typeface="Calibri"/>
                          <a:ea typeface="+mn-ea"/>
                          <a:cs typeface="Arial"/>
                        </a:rPr>
                        <a:t>Making a clay pot</a:t>
                      </a:r>
                      <a:r>
                        <a:rPr lang="en-GB" sz="1000" b="0" i="0" kern="1200" baseline="0">
                          <a:solidFill>
                            <a:schemeClr val="bg2">
                              <a:lumMod val="10000"/>
                            </a:schemeClr>
                          </a:solidFill>
                          <a:effectLst/>
                          <a:latin typeface="Calibri"/>
                          <a:ea typeface="+mn-ea"/>
                          <a:cs typeface="Arial"/>
                        </a:rPr>
                        <a:t> </a:t>
                      </a:r>
                      <a:r>
                        <a:rPr lang="en-GB" sz="1000" b="0" i="0" kern="1200">
                          <a:solidFill>
                            <a:schemeClr val="bg2">
                              <a:lumMod val="10000"/>
                            </a:schemeClr>
                          </a:solidFill>
                          <a:effectLst/>
                          <a:latin typeface="Calibri"/>
                          <a:ea typeface="+mn-ea"/>
                          <a:cs typeface="Arial"/>
                        </a:rPr>
                        <a:t>by pinching the clay into shape by using thumb and fingers.</a:t>
                      </a:r>
                      <a:endParaRPr lang="en-GB" sz="1000" b="0">
                        <a:solidFill>
                          <a:schemeClr val="bg2">
                            <a:lumMod val="10000"/>
                          </a:schemeClr>
                        </a:solidFill>
                        <a:latin typeface="Calibri"/>
                        <a:cs typeface="Arial"/>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659399687"/>
                  </a:ext>
                </a:extLst>
              </a:tr>
              <a:tr h="376940">
                <a:tc>
                  <a:txBody>
                    <a:bodyPr/>
                    <a:lstStyle/>
                    <a:p>
                      <a:pPr algn="ctr"/>
                      <a:r>
                        <a:rPr lang="en-GB" sz="1000" b="0">
                          <a:solidFill>
                            <a:schemeClr val="bg2">
                              <a:lumMod val="10000"/>
                            </a:schemeClr>
                          </a:solidFill>
                          <a:latin typeface="Calibri"/>
                          <a:cs typeface="Arial"/>
                        </a:rPr>
                        <a:t>SGRAFFITO</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defTabSz="914400" rtl="0" fontAlgn="auto" latinLnBrk="0" hangingPunct="0">
                        <a:lnSpc>
                          <a:spcPct val="100000"/>
                        </a:lnSpc>
                        <a:spcBef>
                          <a:spcPts val="0"/>
                        </a:spcBef>
                        <a:spcAft>
                          <a:spcPts val="0"/>
                        </a:spcAft>
                        <a:buClrTx/>
                        <a:buSzTx/>
                        <a:buFontTx/>
                        <a:buNone/>
                        <a:tabLst/>
                      </a:pPr>
                      <a:r>
                        <a:rPr kumimoji="0" lang="en-GB" sz="1000" b="0" i="0" u="none" strike="noStrike" cap="none" spc="0" normalizeH="0" baseline="0">
                          <a:ln>
                            <a:noFill/>
                          </a:ln>
                          <a:solidFill>
                            <a:schemeClr val="bg2">
                              <a:lumMod val="10000"/>
                            </a:schemeClr>
                          </a:solidFill>
                          <a:effectLst/>
                          <a:uFillTx/>
                          <a:latin typeface="Calibri"/>
                          <a:ea typeface="+mn-ea"/>
                          <a:cs typeface="Arial"/>
                          <a:sym typeface="Calibri"/>
                        </a:rPr>
                        <a:t>Scratching </a:t>
                      </a:r>
                      <a:r>
                        <a:rPr lang="en-GB" sz="1000">
                          <a:solidFill>
                            <a:schemeClr val="bg2">
                              <a:lumMod val="10000"/>
                            </a:schemeClr>
                          </a:solidFill>
                          <a:latin typeface="Calibri"/>
                          <a:cs typeface="Arial"/>
                          <a:sym typeface="Calibri"/>
                        </a:rPr>
                        <a:t>through a layer of underglaze on unfired clay to reveal the colour of the clay</a:t>
                      </a:r>
                      <a:r>
                        <a:rPr lang="en-GB" sz="1000" baseline="0">
                          <a:solidFill>
                            <a:schemeClr val="bg2">
                              <a:lumMod val="10000"/>
                            </a:schemeClr>
                          </a:solidFill>
                          <a:latin typeface="Calibri"/>
                          <a:cs typeface="Arial"/>
                          <a:sym typeface="Calibri"/>
                        </a:rPr>
                        <a:t> </a:t>
                      </a:r>
                      <a:r>
                        <a:rPr lang="en-GB" sz="1000">
                          <a:solidFill>
                            <a:schemeClr val="bg2">
                              <a:lumMod val="10000"/>
                            </a:schemeClr>
                          </a:solidFill>
                          <a:latin typeface="Calibri"/>
                          <a:cs typeface="Arial"/>
                          <a:sym typeface="Calibri"/>
                        </a:rPr>
                        <a:t>body beneath.</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4025204492"/>
                  </a:ext>
                </a:extLst>
              </a:tr>
            </a:tbl>
          </a:graphicData>
        </a:graphic>
      </p:graphicFrame>
      <p:sp>
        <p:nvSpPr>
          <p:cNvPr id="4" name="TextBox 3"/>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chemeClr val="bg2">
                    <a:lumMod val="10000"/>
                  </a:schemeClr>
                </a:solidFill>
                <a:latin typeface="Calibri"/>
                <a:ea typeface="Calibri"/>
                <a:cs typeface="Calibri"/>
              </a:rPr>
              <a:t>Creative: 3D Design </a:t>
            </a:r>
          </a:p>
        </p:txBody>
      </p:sp>
      <p:sp>
        <p:nvSpPr>
          <p:cNvPr id="5" name="Rectangle 4"/>
          <p:cNvSpPr/>
          <p:nvPr/>
        </p:nvSpPr>
        <p:spPr>
          <a:xfrm>
            <a:off x="181603" y="717528"/>
            <a:ext cx="6494794" cy="2092881"/>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Calibri"/>
              </a:rPr>
              <a:t>Assessment Information:</a:t>
            </a:r>
          </a:p>
          <a:p>
            <a:endParaRPr lang="en-GB" sz="1000">
              <a:solidFill>
                <a:schemeClr val="bg2">
                  <a:lumMod val="10000"/>
                </a:schemeClr>
              </a:solidFill>
              <a:latin typeface="Calibri"/>
              <a:ea typeface="Calibri"/>
              <a:cs typeface="Arial"/>
            </a:endParaRPr>
          </a:p>
          <a:p>
            <a:endParaRPr lang="en-GB" sz="1000">
              <a:latin typeface="Calibri"/>
              <a:ea typeface="Calibri"/>
              <a:cs typeface="Arial"/>
            </a:endParaRPr>
          </a:p>
          <a:p>
            <a:r>
              <a:rPr lang="en-GB" sz="1000">
                <a:solidFill>
                  <a:schemeClr val="bg2">
                    <a:lumMod val="10000"/>
                  </a:schemeClr>
                </a:solidFill>
                <a:latin typeface="Calibri"/>
                <a:ea typeface="Calibri"/>
                <a:cs typeface="Arial"/>
              </a:rPr>
              <a:t>In Year 7 Pupils are introduced to the idea of working to a theme, the theme in Year 7 is ‘Global Events’. Pupils will research information on the natural world looking at the decline in bird species due to the effects of pollution. </a:t>
            </a:r>
          </a:p>
          <a:p>
            <a:endParaRPr lang="en-GB" sz="1000">
              <a:latin typeface="Calibri"/>
              <a:ea typeface="Calibri"/>
              <a:cs typeface="Arial"/>
            </a:endParaRPr>
          </a:p>
          <a:p>
            <a:r>
              <a:rPr lang="en-GB" sz="1000">
                <a:solidFill>
                  <a:schemeClr val="bg2">
                    <a:lumMod val="10000"/>
                  </a:schemeClr>
                </a:solidFill>
                <a:latin typeface="Calibri"/>
                <a:ea typeface="Calibri"/>
                <a:cs typeface="Arial"/>
              </a:rPr>
              <a:t>Pupils are introduced to construction techniques to explore relief work before moving on to investigate the properties of clay. They study the work of different designers and learn how work is created. Pupils learn the pinch pot method and use this knowledge to create a ceramic garden bird. Pupils will have opportunities to experiment with surface decoration through the use of mark making and exploration of ceramic glazes.</a:t>
            </a:r>
          </a:p>
          <a:p>
            <a:endParaRPr lang="en-GB" sz="1000">
              <a:latin typeface="Calibri"/>
              <a:ea typeface="Calibri"/>
              <a:cs typeface="Arial"/>
            </a:endParaRPr>
          </a:p>
          <a:p>
            <a:r>
              <a:rPr lang="en-GB" sz="1000">
                <a:solidFill>
                  <a:schemeClr val="bg2">
                    <a:lumMod val="10000"/>
                  </a:schemeClr>
                </a:solidFill>
                <a:latin typeface="Calibri"/>
                <a:ea typeface="Calibri"/>
                <a:cs typeface="Arial"/>
              </a:rPr>
              <a:t>Work is formatively assessed throughout the project.</a:t>
            </a:r>
          </a:p>
          <a:p>
            <a:endParaRPr lang="en-GB" sz="1000">
              <a:solidFill>
                <a:schemeClr val="bg2">
                  <a:lumMod val="10000"/>
                </a:schemeClr>
              </a:solidFill>
              <a:latin typeface="+mj-lt"/>
              <a:cs typeface="Arial"/>
            </a:endParaRPr>
          </a:p>
        </p:txBody>
      </p:sp>
    </p:spTree>
    <p:extLst>
      <p:ext uri="{BB962C8B-B14F-4D97-AF65-F5344CB8AC3E}">
        <p14:creationId xmlns:p14="http://schemas.microsoft.com/office/powerpoint/2010/main" val="2151714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3082874025"/>
              </p:ext>
            </p:extLst>
          </p:nvPr>
        </p:nvGraphicFramePr>
        <p:xfrm>
          <a:off x="126185" y="3133313"/>
          <a:ext cx="6605630" cy="6863415"/>
        </p:xfrm>
        <a:graphic>
          <a:graphicData uri="http://schemas.openxmlformats.org/drawingml/2006/table">
            <a:tbl>
              <a:tblPr firstRow="1" bandRow="1">
                <a:tableStyleId>{5C22544A-7EE6-4342-B048-85BDC9FD1C3A}</a:tableStyleId>
              </a:tblPr>
              <a:tblGrid>
                <a:gridCol w="1801332">
                  <a:extLst>
                    <a:ext uri="{9D8B030D-6E8A-4147-A177-3AD203B41FA5}">
                      <a16:colId xmlns:a16="http://schemas.microsoft.com/office/drawing/2014/main" val="1739373756"/>
                    </a:ext>
                  </a:extLst>
                </a:gridCol>
                <a:gridCol w="4804298">
                  <a:extLst>
                    <a:ext uri="{9D8B030D-6E8A-4147-A177-3AD203B41FA5}">
                      <a16:colId xmlns:a16="http://schemas.microsoft.com/office/drawing/2014/main" val="2144423826"/>
                    </a:ext>
                  </a:extLst>
                </a:gridCol>
              </a:tblGrid>
              <a:tr h="225840">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a:solidFill>
                            <a:schemeClr val="bg2">
                              <a:lumMod val="10000"/>
                            </a:schemeClr>
                          </a:solidFill>
                          <a:latin typeface="Calibri"/>
                        </a:rPr>
                        <a:t>YEAR 7 FOOD </a:t>
                      </a:r>
                      <a:r>
                        <a:rPr lang="en-GB" sz="1000" baseline="0">
                          <a:solidFill>
                            <a:schemeClr val="bg2">
                              <a:lumMod val="10000"/>
                            </a:schemeClr>
                          </a:solidFill>
                          <a:latin typeface="Calibri"/>
                        </a:rPr>
                        <a:t>– MEXICO</a:t>
                      </a:r>
                      <a:endParaRPr lang="en-GB" sz="1000">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hMerge="1">
                  <a:txBody>
                    <a:bodyPr/>
                    <a:lstStyle/>
                    <a:p>
                      <a:pPr algn="ctr"/>
                      <a:endParaRPr lang="en-GB"/>
                    </a:p>
                  </a:txBody>
                  <a:tcPr anchor="ctr"/>
                </a:tc>
                <a:extLst>
                  <a:ext uri="{0D108BD9-81ED-4DB2-BD59-A6C34878D82A}">
                    <a16:rowId xmlns:a16="http://schemas.microsoft.com/office/drawing/2014/main" val="2513741986"/>
                  </a:ext>
                </a:extLst>
              </a:tr>
              <a:tr h="225840">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chemeClr val="bg2">
                              <a:lumMod val="10000"/>
                            </a:schemeClr>
                          </a:solidFill>
                          <a:latin typeface="Calibri"/>
                        </a:rPr>
                        <a:t>KEY</a:t>
                      </a:r>
                      <a:r>
                        <a:rPr lang="en-GB" sz="1000" b="1" baseline="0">
                          <a:solidFill>
                            <a:schemeClr val="bg2">
                              <a:lumMod val="10000"/>
                            </a:schemeClr>
                          </a:solidFill>
                          <a:latin typeface="Calibri"/>
                        </a:rPr>
                        <a:t> WORD</a:t>
                      </a:r>
                      <a:endParaRPr lang="en-GB" sz="1000" b="1">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chemeClr val="bg2">
                              <a:lumMod val="10000"/>
                            </a:schemeClr>
                          </a:solidFill>
                          <a:latin typeface="Calibri"/>
                        </a:rPr>
                        <a:t>DEFINITION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959459347"/>
                  </a:ext>
                </a:extLst>
              </a:tr>
              <a:tr h="279835">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a:solidFill>
                            <a:schemeClr val="bg2">
                              <a:lumMod val="10000"/>
                            </a:schemeClr>
                          </a:solidFill>
                          <a:latin typeface="Calibri"/>
                        </a:rPr>
                        <a:t>HYGIENE</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Maintain health and prevent disease, through cleanliness.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668682171"/>
                  </a:ext>
                </a:extLst>
              </a:tr>
              <a:tr h="316029">
                <a:tc>
                  <a:txBody>
                    <a:bodyPr/>
                    <a:lstStyle/>
                    <a:p>
                      <a:pPr algn="ctr"/>
                      <a:r>
                        <a:rPr lang="en-GB" sz="1000">
                          <a:solidFill>
                            <a:schemeClr val="bg2">
                              <a:lumMod val="10000"/>
                            </a:schemeClr>
                          </a:solidFill>
                          <a:latin typeface="Calibri"/>
                        </a:rPr>
                        <a:t> HAZARD</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Something that is dangerous and likely to cause a problem or damage.</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61536821"/>
                  </a:ext>
                </a:extLst>
              </a:tr>
              <a:tr h="279835">
                <a:tc>
                  <a:txBody>
                    <a:bodyPr/>
                    <a:lstStyle/>
                    <a:p>
                      <a:pPr algn="ctr"/>
                      <a:r>
                        <a:rPr lang="en-GB" sz="1000">
                          <a:solidFill>
                            <a:schemeClr val="bg2">
                              <a:lumMod val="10000"/>
                            </a:schemeClr>
                          </a:solidFill>
                          <a:latin typeface="Calibri"/>
                        </a:rPr>
                        <a:t>FOOD POISONING</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Illness caused by bacteria in food.</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823766933"/>
                  </a:ext>
                </a:extLst>
              </a:tr>
              <a:tr h="279835">
                <a:tc>
                  <a:txBody>
                    <a:bodyPr/>
                    <a:lstStyle/>
                    <a:p>
                      <a:pPr algn="ctr"/>
                      <a:r>
                        <a:rPr lang="en-GB" sz="1000">
                          <a:solidFill>
                            <a:schemeClr val="bg2">
                              <a:lumMod val="10000"/>
                            </a:schemeClr>
                          </a:solidFill>
                          <a:latin typeface="Calibri"/>
                        </a:rPr>
                        <a:t>BACTERIA</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a:solidFill>
                            <a:schemeClr val="bg2">
                              <a:lumMod val="10000"/>
                            </a:schemeClr>
                          </a:solidFill>
                          <a:latin typeface="Calibri"/>
                        </a:rPr>
                        <a:t>Microscopic one-celled living organisms. Do not use </a:t>
                      </a:r>
                      <a:r>
                        <a:rPr lang="en-GB" sz="1000" i="1">
                          <a:solidFill>
                            <a:schemeClr val="bg2">
                              <a:lumMod val="10000"/>
                            </a:schemeClr>
                          </a:solidFill>
                          <a:latin typeface="Calibri"/>
                        </a:rPr>
                        <a:t>‘germs’.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139030321"/>
                  </a:ext>
                </a:extLst>
              </a:tr>
              <a:tr h="316029">
                <a:tc>
                  <a:txBody>
                    <a:bodyPr/>
                    <a:lstStyle/>
                    <a:p>
                      <a:pPr algn="ctr"/>
                      <a:r>
                        <a:rPr lang="en-GB" sz="1000">
                          <a:solidFill>
                            <a:schemeClr val="bg2">
                              <a:lumMod val="10000"/>
                            </a:schemeClr>
                          </a:solidFill>
                          <a:latin typeface="Calibri"/>
                        </a:rPr>
                        <a:t>CLEANING</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Removing the dirt from things and places – usually with hot soapy water.</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75211537"/>
                  </a:ext>
                </a:extLst>
              </a:tr>
              <a:tr h="316029">
                <a:tc>
                  <a:txBody>
                    <a:bodyPr/>
                    <a:lstStyle/>
                    <a:p>
                      <a:pPr algn="ctr"/>
                      <a:r>
                        <a:rPr lang="en-GB" sz="1000">
                          <a:solidFill>
                            <a:schemeClr val="bg2">
                              <a:lumMod val="10000"/>
                            </a:schemeClr>
                          </a:solidFill>
                          <a:latin typeface="Calibri"/>
                        </a:rPr>
                        <a:t>CLAW GRIP</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Knife skills - create a claw by curling</a:t>
                      </a:r>
                      <a:r>
                        <a:rPr lang="en-GB" sz="1000" baseline="0">
                          <a:solidFill>
                            <a:schemeClr val="bg2">
                              <a:lumMod val="10000"/>
                            </a:schemeClr>
                          </a:solidFill>
                          <a:latin typeface="Calibri"/>
                        </a:rPr>
                        <a:t> </a:t>
                      </a:r>
                      <a:r>
                        <a:rPr lang="en-GB" sz="1000">
                          <a:solidFill>
                            <a:schemeClr val="bg2">
                              <a:lumMod val="10000"/>
                            </a:schemeClr>
                          </a:solidFill>
                          <a:latin typeface="Calibri"/>
                        </a:rPr>
                        <a:t>your fingers together into a</a:t>
                      </a:r>
                      <a:r>
                        <a:rPr lang="en-GB" sz="1000" baseline="0">
                          <a:solidFill>
                            <a:schemeClr val="bg2">
                              <a:lumMod val="10000"/>
                            </a:schemeClr>
                          </a:solidFill>
                          <a:latin typeface="Calibri"/>
                        </a:rPr>
                        <a:t> </a:t>
                      </a:r>
                      <a:r>
                        <a:rPr lang="en-GB" sz="1000">
                          <a:solidFill>
                            <a:schemeClr val="bg2">
                              <a:lumMod val="10000"/>
                            </a:schemeClr>
                          </a:solidFill>
                          <a:latin typeface="Calibri"/>
                        </a:rPr>
                        <a:t>claw shape.</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511015987"/>
                  </a:ext>
                </a:extLst>
              </a:tr>
              <a:tr h="316029">
                <a:tc>
                  <a:txBody>
                    <a:bodyPr/>
                    <a:lstStyle/>
                    <a:p>
                      <a:pPr algn="ctr"/>
                      <a:r>
                        <a:rPr lang="en-GB" sz="1000">
                          <a:solidFill>
                            <a:schemeClr val="bg2">
                              <a:lumMod val="10000"/>
                            </a:schemeClr>
                          </a:solidFill>
                          <a:latin typeface="Calibri"/>
                        </a:rPr>
                        <a:t>BRIDGE HOLD</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Knife skills - create a bridge over the food with</a:t>
                      </a:r>
                      <a:r>
                        <a:rPr lang="en-GB" sz="1000" baseline="0">
                          <a:solidFill>
                            <a:schemeClr val="bg2">
                              <a:lumMod val="10000"/>
                            </a:schemeClr>
                          </a:solidFill>
                          <a:latin typeface="Calibri"/>
                        </a:rPr>
                        <a:t> </a:t>
                      </a:r>
                      <a:r>
                        <a:rPr lang="en-GB" sz="1000">
                          <a:solidFill>
                            <a:schemeClr val="bg2">
                              <a:lumMod val="10000"/>
                            </a:schemeClr>
                          </a:solidFill>
                          <a:latin typeface="Calibri"/>
                        </a:rPr>
                        <a:t>your hand. The knife should go through</a:t>
                      </a:r>
                      <a:r>
                        <a:rPr lang="en-GB" sz="1000" baseline="0">
                          <a:solidFill>
                            <a:schemeClr val="bg2">
                              <a:lumMod val="10000"/>
                            </a:schemeClr>
                          </a:solidFill>
                          <a:latin typeface="Calibri"/>
                        </a:rPr>
                        <a:t> </a:t>
                      </a:r>
                      <a:r>
                        <a:rPr lang="en-GB" sz="1000">
                          <a:solidFill>
                            <a:schemeClr val="bg2">
                              <a:lumMod val="10000"/>
                            </a:schemeClr>
                          </a:solidFill>
                          <a:latin typeface="Calibri"/>
                        </a:rPr>
                        <a:t>the bridge to cut the food. </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296774968"/>
                  </a:ext>
                </a:extLst>
              </a:tr>
              <a:tr h="279835">
                <a:tc>
                  <a:txBody>
                    <a:bodyPr/>
                    <a:lstStyle/>
                    <a:p>
                      <a:pPr algn="ctr"/>
                      <a:r>
                        <a:rPr lang="en-GB" sz="1000">
                          <a:solidFill>
                            <a:schemeClr val="bg2">
                              <a:lumMod val="10000"/>
                            </a:schemeClr>
                          </a:solidFill>
                          <a:latin typeface="Calibri"/>
                        </a:rPr>
                        <a:t>DICING</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To cut into small cubes.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4009595680"/>
                  </a:ext>
                </a:extLst>
              </a:tr>
              <a:tr h="279835">
                <a:tc>
                  <a:txBody>
                    <a:bodyPr/>
                    <a:lstStyle/>
                    <a:p>
                      <a:pPr algn="ctr"/>
                      <a:r>
                        <a:rPr lang="en-GB" sz="1000">
                          <a:solidFill>
                            <a:schemeClr val="bg2">
                              <a:lumMod val="10000"/>
                            </a:schemeClr>
                          </a:solidFill>
                          <a:latin typeface="Calibri"/>
                        </a:rPr>
                        <a:t>HOB</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The top part of a cooker on which pans can be heated.</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32434519"/>
                  </a:ext>
                </a:extLst>
              </a:tr>
              <a:tr h="316029">
                <a:tc>
                  <a:txBody>
                    <a:bodyPr/>
                    <a:lstStyle/>
                    <a:p>
                      <a:pPr algn="ctr"/>
                      <a:r>
                        <a:rPr lang="en-GB" sz="1000">
                          <a:solidFill>
                            <a:schemeClr val="bg2">
                              <a:lumMod val="10000"/>
                            </a:schemeClr>
                          </a:solidFill>
                          <a:latin typeface="Calibri"/>
                        </a:rPr>
                        <a:t>BALANCED DIET</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A diet that has the proper quantities and proportions of foods needed to maintain health or growth.</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42922056"/>
                  </a:ext>
                </a:extLst>
              </a:tr>
              <a:tr h="316029">
                <a:tc>
                  <a:txBody>
                    <a:bodyPr/>
                    <a:lstStyle/>
                    <a:p>
                      <a:pPr algn="ctr"/>
                      <a:r>
                        <a:rPr lang="en-GB" sz="1000">
                          <a:solidFill>
                            <a:schemeClr val="bg2">
                              <a:lumMod val="10000"/>
                            </a:schemeClr>
                          </a:solidFill>
                          <a:latin typeface="Calibri"/>
                        </a:rPr>
                        <a:t>NUTRIENTS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Any substance that plants or animals need in order to live and grow.</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942725953"/>
                  </a:ext>
                </a:extLst>
              </a:tr>
              <a:tr h="309150">
                <a:tc>
                  <a:txBody>
                    <a:bodyPr/>
                    <a:lstStyle/>
                    <a:p>
                      <a:pPr algn="ctr"/>
                      <a:r>
                        <a:rPr lang="en-GB" sz="1000">
                          <a:solidFill>
                            <a:schemeClr val="bg2">
                              <a:lumMod val="10000"/>
                            </a:schemeClr>
                          </a:solidFill>
                          <a:latin typeface="Calibri"/>
                        </a:rPr>
                        <a:t>PEELING</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Remove the outer covering or skin from (a fruit or vegetable).</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320719499"/>
                  </a:ext>
                </a:extLst>
              </a:tr>
              <a:tr h="316029">
                <a:tc>
                  <a:txBody>
                    <a:bodyPr/>
                    <a:lstStyle/>
                    <a:p>
                      <a:pPr algn="ctr"/>
                      <a:r>
                        <a:rPr lang="en-GB" sz="1000">
                          <a:solidFill>
                            <a:schemeClr val="bg2">
                              <a:lumMod val="10000"/>
                            </a:schemeClr>
                          </a:solidFill>
                          <a:latin typeface="Calibri"/>
                        </a:rPr>
                        <a:t>TEMPER</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Heating and cooling chocolate to produce a shiny, smooth texture with a crisp snap.</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2946832"/>
                  </a:ext>
                </a:extLst>
              </a:tr>
              <a:tr h="316029">
                <a:tc>
                  <a:txBody>
                    <a:bodyPr/>
                    <a:lstStyle/>
                    <a:p>
                      <a:pPr algn="ctr"/>
                      <a:r>
                        <a:rPr lang="en-GB" sz="1000">
                          <a:solidFill>
                            <a:schemeClr val="bg2">
                              <a:lumMod val="10000"/>
                            </a:schemeClr>
                          </a:solidFill>
                          <a:latin typeface="Calibri"/>
                        </a:rPr>
                        <a:t>CARBOHYDRATES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Food that has a lot of sugar</a:t>
                      </a:r>
                      <a:r>
                        <a:rPr lang="en-GB" sz="1000" baseline="0">
                          <a:solidFill>
                            <a:schemeClr val="bg2">
                              <a:lumMod val="10000"/>
                            </a:schemeClr>
                          </a:solidFill>
                          <a:latin typeface="Calibri"/>
                        </a:rPr>
                        <a:t> or</a:t>
                      </a:r>
                      <a:r>
                        <a:rPr lang="en-GB" sz="1000">
                          <a:solidFill>
                            <a:schemeClr val="bg2">
                              <a:lumMod val="10000"/>
                            </a:schemeClr>
                          </a:solidFill>
                          <a:latin typeface="Calibri"/>
                        </a:rPr>
                        <a:t> starch, that can be broken down to release energy. </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659399687"/>
                  </a:ext>
                </a:extLst>
              </a:tr>
              <a:tr h="316029">
                <a:tc>
                  <a:txBody>
                    <a:bodyPr/>
                    <a:lstStyle/>
                    <a:p>
                      <a:pPr algn="ctr"/>
                      <a:r>
                        <a:rPr lang="en-GB" sz="1000">
                          <a:solidFill>
                            <a:schemeClr val="bg2">
                              <a:lumMod val="10000"/>
                            </a:schemeClr>
                          </a:solidFill>
                          <a:latin typeface="Calibri"/>
                        </a:rPr>
                        <a:t>PROTEIN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Food such as meat, cheese, fish, or eggs, that is needed for the body to grow and be strong.</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4025204492"/>
                  </a:ext>
                </a:extLst>
              </a:tr>
              <a:tr h="316029">
                <a:tc>
                  <a:txBody>
                    <a:bodyPr/>
                    <a:lstStyle/>
                    <a:p>
                      <a:pPr algn="ctr"/>
                      <a:r>
                        <a:rPr lang="en-GB" sz="1000">
                          <a:solidFill>
                            <a:schemeClr val="bg2">
                              <a:lumMod val="10000"/>
                            </a:schemeClr>
                          </a:solidFill>
                          <a:latin typeface="Calibri"/>
                        </a:rPr>
                        <a:t>DAIRY</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Food such as milk, yogurt, cheese, lactose-free milk and </a:t>
                      </a:r>
                      <a:r>
                        <a:rPr lang="en-GB" sz="1000" baseline="0">
                          <a:solidFill>
                            <a:schemeClr val="bg2">
                              <a:lumMod val="10000"/>
                            </a:schemeClr>
                          </a:solidFill>
                          <a:latin typeface="Calibri"/>
                        </a:rPr>
                        <a:t>     </a:t>
                      </a:r>
                      <a:r>
                        <a:rPr lang="en-GB" sz="1000">
                          <a:solidFill>
                            <a:schemeClr val="bg2">
                              <a:lumMod val="10000"/>
                            </a:schemeClr>
                          </a:solidFill>
                          <a:latin typeface="Calibri"/>
                        </a:rPr>
                        <a:t>soy milk and yogurt. </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679496367"/>
                  </a:ext>
                </a:extLst>
              </a:tr>
              <a:tr h="317266">
                <a:tc>
                  <a:txBody>
                    <a:bodyPr/>
                    <a:lstStyle/>
                    <a:p>
                      <a:pPr algn="ctr"/>
                      <a:r>
                        <a:rPr lang="en-GB" sz="1000">
                          <a:solidFill>
                            <a:schemeClr val="bg2">
                              <a:lumMod val="10000"/>
                            </a:schemeClr>
                          </a:solidFill>
                          <a:latin typeface="Calibri"/>
                        </a:rPr>
                        <a:t>SALSA</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A usually spicy sauce of chopped tomatoes, onions, and peppers that is commonly served with Mexican food.</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401315172"/>
                  </a:ext>
                </a:extLst>
              </a:tr>
              <a:tr h="284837">
                <a:tc>
                  <a:txBody>
                    <a:bodyPr/>
                    <a:lstStyle/>
                    <a:p>
                      <a:pPr algn="ctr"/>
                      <a:r>
                        <a:rPr lang="en-GB" sz="1000">
                          <a:solidFill>
                            <a:schemeClr val="bg2">
                              <a:lumMod val="10000"/>
                            </a:schemeClr>
                          </a:solidFill>
                          <a:latin typeface="Calibri"/>
                        </a:rPr>
                        <a:t>CONSISTENT</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Done in the same way over time, to be fair or accurate.</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390224075"/>
                  </a:ext>
                </a:extLst>
              </a:tr>
              <a:tr h="309150">
                <a:tc>
                  <a:txBody>
                    <a:bodyPr/>
                    <a:lstStyle/>
                    <a:p>
                      <a:pPr algn="ctr"/>
                      <a:r>
                        <a:rPr lang="en-GB" sz="1000">
                          <a:solidFill>
                            <a:schemeClr val="bg2">
                              <a:lumMod val="10000"/>
                            </a:schemeClr>
                          </a:solidFill>
                          <a:latin typeface="Calibri"/>
                        </a:rPr>
                        <a:t>EATWELL GUIDE</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The government’s recommended</a:t>
                      </a:r>
                      <a:r>
                        <a:rPr lang="en-GB" sz="1000" baseline="0">
                          <a:solidFill>
                            <a:schemeClr val="bg2">
                              <a:lumMod val="10000"/>
                            </a:schemeClr>
                          </a:solidFill>
                          <a:latin typeface="Calibri"/>
                        </a:rPr>
                        <a:t> model of a balanced diet.</a:t>
                      </a:r>
                      <a:endParaRPr lang="en-GB" sz="1000">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412944038"/>
                  </a:ext>
                </a:extLst>
              </a:tr>
              <a:tr h="316029">
                <a:tc>
                  <a:txBody>
                    <a:bodyPr/>
                    <a:lstStyle/>
                    <a:p>
                      <a:pPr algn="ctr"/>
                      <a:r>
                        <a:rPr lang="en-GB" sz="1000">
                          <a:solidFill>
                            <a:schemeClr val="bg2">
                              <a:lumMod val="10000"/>
                            </a:schemeClr>
                          </a:solidFill>
                          <a:latin typeface="Calibri"/>
                        </a:rPr>
                        <a:t>VEGETARIAN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chemeClr val="bg2">
                              <a:lumMod val="10000"/>
                            </a:schemeClr>
                          </a:solidFill>
                          <a:latin typeface="Calibri"/>
                        </a:rPr>
                        <a:t>A person who does not eat meat or fish, and other animal products, especially for moral, religious, or health reasons.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313391822"/>
                  </a:ext>
                </a:extLst>
              </a:tr>
            </a:tbl>
          </a:graphicData>
        </a:graphic>
      </p:graphicFrame>
      <p:sp>
        <p:nvSpPr>
          <p:cNvPr id="2" name="Rectangle 1"/>
          <p:cNvSpPr/>
          <p:nvPr/>
        </p:nvSpPr>
        <p:spPr>
          <a:xfrm>
            <a:off x="126185" y="704528"/>
            <a:ext cx="6605630" cy="2246769"/>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Calibri"/>
              </a:rPr>
              <a:t>Assessment Information: </a:t>
            </a:r>
          </a:p>
          <a:p>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Calibri"/>
              </a:rPr>
              <a:t>This term Y7 are learning about Mexican Food</a:t>
            </a:r>
          </a:p>
          <a:p>
            <a:r>
              <a:rPr lang="en-GB" sz="1000">
                <a:solidFill>
                  <a:schemeClr val="bg2">
                    <a:lumMod val="10000"/>
                  </a:schemeClr>
                </a:solidFill>
                <a:latin typeface="Calibri"/>
                <a:ea typeface="Calibri"/>
                <a:cs typeface="Calibri"/>
              </a:rPr>
              <a:t>They will be assessed in two ways.</a:t>
            </a:r>
          </a:p>
          <a:p>
            <a:r>
              <a:rPr lang="en-GB" sz="1000">
                <a:solidFill>
                  <a:schemeClr val="bg2">
                    <a:lumMod val="10000"/>
                  </a:schemeClr>
                </a:solidFill>
                <a:latin typeface="Calibri"/>
                <a:ea typeface="Calibri"/>
                <a:cs typeface="Calibri"/>
              </a:rPr>
              <a:t>1.	On the practical skills they show in lessons </a:t>
            </a:r>
          </a:p>
          <a:p>
            <a:r>
              <a:rPr lang="en-GB" sz="1000">
                <a:solidFill>
                  <a:schemeClr val="bg2">
                    <a:lumMod val="10000"/>
                  </a:schemeClr>
                </a:solidFill>
                <a:latin typeface="Calibri"/>
                <a:ea typeface="Calibri"/>
                <a:cs typeface="Calibri"/>
              </a:rPr>
              <a:t>2.	In theory work - their ability to recall, analyse and evaluate skills, techniques and processes through recipe write-ups. </a:t>
            </a:r>
          </a:p>
          <a:p>
            <a:r>
              <a:rPr lang="en-GB" sz="1000">
                <a:solidFill>
                  <a:schemeClr val="bg2">
                    <a:lumMod val="10000"/>
                  </a:schemeClr>
                </a:solidFill>
                <a:latin typeface="Calibri"/>
                <a:ea typeface="Calibri"/>
                <a:cs typeface="Calibri"/>
              </a:rPr>
              <a:t>The assessment is in the form of formative teacher assessment during a practical lesson and also a summative assessment of written recipe books every 6 weeks.</a:t>
            </a:r>
          </a:p>
          <a:p>
            <a:r>
              <a:rPr lang="en-GB" sz="1000">
                <a:solidFill>
                  <a:schemeClr val="bg2">
                    <a:lumMod val="10000"/>
                  </a:schemeClr>
                </a:solidFill>
                <a:latin typeface="Calibri"/>
                <a:ea typeface="Calibri"/>
                <a:cs typeface="Calibri"/>
              </a:rPr>
              <a:t>Students can prepare for their assessments by using safe and hygienic working practices to practise their cooking skills at home, such as:</a:t>
            </a:r>
          </a:p>
          <a:p>
            <a:r>
              <a:rPr lang="en-GB" sz="1000">
                <a:solidFill>
                  <a:schemeClr val="bg2">
                    <a:lumMod val="10000"/>
                  </a:schemeClr>
                </a:solidFill>
                <a:latin typeface="Calibri"/>
                <a:ea typeface="Calibri"/>
                <a:cs typeface="Calibri"/>
              </a:rPr>
              <a:t>•	Safe knife skills – bridge hold and claw grip</a:t>
            </a:r>
          </a:p>
          <a:p>
            <a:r>
              <a:rPr lang="en-GB" sz="1000">
                <a:solidFill>
                  <a:schemeClr val="bg2">
                    <a:lumMod val="10000"/>
                  </a:schemeClr>
                </a:solidFill>
                <a:latin typeface="Calibri"/>
                <a:ea typeface="Calibri"/>
                <a:cs typeface="Calibri"/>
              </a:rPr>
              <a:t>•	Using a hob</a:t>
            </a:r>
          </a:p>
          <a:p>
            <a:r>
              <a:rPr lang="en-GB" sz="1000">
                <a:solidFill>
                  <a:schemeClr val="bg2">
                    <a:lumMod val="10000"/>
                  </a:schemeClr>
                </a:solidFill>
                <a:latin typeface="Calibri"/>
                <a:ea typeface="Calibri"/>
                <a:cs typeface="Calibri"/>
              </a:rPr>
              <a:t>•	Using an oven</a:t>
            </a:r>
          </a:p>
          <a:p>
            <a:r>
              <a:rPr lang="en-GB" sz="1000">
                <a:solidFill>
                  <a:schemeClr val="bg2">
                    <a:lumMod val="10000"/>
                  </a:schemeClr>
                </a:solidFill>
                <a:latin typeface="Calibri"/>
                <a:ea typeface="Calibri"/>
                <a:cs typeface="Calibri"/>
              </a:rPr>
              <a:t>•	Washing-up</a:t>
            </a:r>
          </a:p>
        </p:txBody>
      </p:sp>
      <p:sp>
        <p:nvSpPr>
          <p:cNvPr id="5" name="TextBox 4"/>
          <p:cNvSpPr txBox="1"/>
          <p:nvPr/>
        </p:nvSpPr>
        <p:spPr>
          <a:xfrm>
            <a:off x="0" y="198562"/>
            <a:ext cx="6858000" cy="395621"/>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chemeClr val="bg2">
                    <a:lumMod val="10000"/>
                  </a:schemeClr>
                </a:solidFill>
                <a:latin typeface="Calibri"/>
                <a:ea typeface="Calibri"/>
                <a:cs typeface="Calibri"/>
              </a:rPr>
              <a:t>Creative: Food</a:t>
            </a:r>
            <a:r>
              <a:rPr lang="en-GB" sz="1950" b="1"/>
              <a:t> </a:t>
            </a:r>
            <a:endParaRPr lang="en-GB" sz="1971" b="1"/>
          </a:p>
        </p:txBody>
      </p:sp>
    </p:spTree>
    <p:extLst>
      <p:ext uri="{BB962C8B-B14F-4D97-AF65-F5344CB8AC3E}">
        <p14:creationId xmlns:p14="http://schemas.microsoft.com/office/powerpoint/2010/main" val="1592587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225339222"/>
              </p:ext>
            </p:extLst>
          </p:nvPr>
        </p:nvGraphicFramePr>
        <p:xfrm>
          <a:off x="126659" y="3202529"/>
          <a:ext cx="6621722" cy="6562014"/>
        </p:xfrm>
        <a:graphic>
          <a:graphicData uri="http://schemas.openxmlformats.org/drawingml/2006/table">
            <a:tbl>
              <a:tblPr firstRow="1" firstCol="1" bandRow="1"/>
              <a:tblGrid>
                <a:gridCol w="1001375">
                  <a:extLst>
                    <a:ext uri="{9D8B030D-6E8A-4147-A177-3AD203B41FA5}">
                      <a16:colId xmlns:a16="http://schemas.microsoft.com/office/drawing/2014/main" val="3479551128"/>
                    </a:ext>
                  </a:extLst>
                </a:gridCol>
                <a:gridCol w="5620347">
                  <a:extLst>
                    <a:ext uri="{9D8B030D-6E8A-4147-A177-3AD203B41FA5}">
                      <a16:colId xmlns:a16="http://schemas.microsoft.com/office/drawing/2014/main" val="4243125481"/>
                    </a:ext>
                  </a:extLst>
                </a:gridCol>
              </a:tblGrid>
              <a:tr h="249944">
                <a:tc gridSpan="2">
                  <a:txBody>
                    <a:bodyPr/>
                    <a:lstStyle/>
                    <a:p>
                      <a:pPr marR="180340" algn="ctr">
                        <a:spcAft>
                          <a:spcPts val="600"/>
                        </a:spcAft>
                      </a:pPr>
                      <a:r>
                        <a:rPr lang="en-US" sz="1000" b="1">
                          <a:solidFill>
                            <a:schemeClr val="bg2">
                              <a:lumMod val="10000"/>
                            </a:schemeClr>
                          </a:solidFill>
                          <a:effectLst/>
                          <a:latin typeface="Calibri"/>
                          <a:ea typeface="MS Mincho"/>
                          <a:cs typeface="Times New Roman"/>
                        </a:rPr>
                        <a:t>TOPIC: Clear messaging in digital media</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2356879132"/>
                  </a:ext>
                </a:extLst>
              </a:tr>
              <a:tr h="249944">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KEYWORD</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DEFINITION</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2163898"/>
                  </a:ext>
                </a:extLst>
              </a:tr>
              <a:tr h="249944">
                <a:tc>
                  <a:txBody>
                    <a:bodyPr/>
                    <a:lstStyle/>
                    <a:p>
                      <a:pPr marR="180340" algn="ctr">
                        <a:spcAft>
                          <a:spcPts val="600"/>
                        </a:spcAft>
                      </a:pPr>
                      <a:r>
                        <a:rPr lang="en-US" sz="1000">
                          <a:solidFill>
                            <a:schemeClr val="bg2">
                              <a:lumMod val="10000"/>
                            </a:schemeClr>
                          </a:solidFill>
                          <a:effectLst/>
                          <a:latin typeface="Calibri"/>
                          <a:ea typeface="MS Mincho"/>
                          <a:cs typeface="Times New Roman"/>
                        </a:rPr>
                        <a:t>Search term</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a:solidFill>
                            <a:schemeClr val="bg2">
                              <a:lumMod val="10000"/>
                            </a:schemeClr>
                          </a:solidFill>
                          <a:effectLst/>
                          <a:latin typeface="Calibri"/>
                          <a:ea typeface="MS Mincho"/>
                          <a:cs typeface="Times New Roman"/>
                        </a:rPr>
                        <a:t>a word or phrase entered into a search engine to find specific information on the internet</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5385448"/>
                  </a:ext>
                </a:extLst>
              </a:tr>
              <a:tr h="336122">
                <a:tc>
                  <a:txBody>
                    <a:bodyPr/>
                    <a:lstStyle/>
                    <a:p>
                      <a:pPr marR="180340" algn="ctr">
                        <a:spcAft>
                          <a:spcPts val="600"/>
                        </a:spcAft>
                      </a:pPr>
                      <a:r>
                        <a:rPr lang="en-US" sz="1000">
                          <a:solidFill>
                            <a:schemeClr val="bg2">
                              <a:lumMod val="10000"/>
                            </a:schemeClr>
                          </a:solidFill>
                          <a:effectLst/>
                          <a:latin typeface="Calibri"/>
                          <a:ea typeface="MS Mincho"/>
                          <a:cs typeface="Times New Roman"/>
                        </a:rPr>
                        <a:t>Screenshot</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a:solidFill>
                            <a:schemeClr val="bg2">
                              <a:lumMod val="10000"/>
                            </a:schemeClr>
                          </a:solidFill>
                          <a:effectLst/>
                          <a:latin typeface="Calibri"/>
                          <a:ea typeface="MS Mincho"/>
                          <a:cs typeface="Times New Roman"/>
                        </a:rPr>
                        <a:t>a digital image that captures and displays the contents of a computer screen or part of it at a specific moment in time</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5931590"/>
                  </a:ext>
                </a:extLst>
              </a:tr>
              <a:tr h="336122">
                <a:tc>
                  <a:txBody>
                    <a:bodyPr/>
                    <a:lstStyle/>
                    <a:p>
                      <a:pPr marR="180340" algn="ctr">
                        <a:spcAft>
                          <a:spcPts val="600"/>
                        </a:spcAft>
                      </a:pPr>
                      <a:r>
                        <a:rPr lang="en-US" sz="1000">
                          <a:solidFill>
                            <a:schemeClr val="bg2">
                              <a:lumMod val="10000"/>
                            </a:schemeClr>
                          </a:solidFill>
                          <a:effectLst/>
                          <a:latin typeface="Calibri"/>
                          <a:ea typeface="MS Mincho"/>
                          <a:cs typeface="Times New Roman"/>
                        </a:rPr>
                        <a:t>Annotate</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a:solidFill>
                            <a:schemeClr val="bg2">
                              <a:lumMod val="10000"/>
                            </a:schemeClr>
                          </a:solidFill>
                          <a:effectLst/>
                          <a:latin typeface="Calibri"/>
                          <a:ea typeface="MS Mincho"/>
                          <a:cs typeface="Times New Roman"/>
                        </a:rPr>
                        <a:t>to add explanatory notes or comments to a piece of code or data to clarify its purpose or function</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7321768"/>
                  </a:ext>
                </a:extLst>
              </a:tr>
              <a:tr h="249944">
                <a:tc>
                  <a:txBody>
                    <a:bodyPr/>
                    <a:lstStyle/>
                    <a:p>
                      <a:pPr marR="180340" algn="ctr">
                        <a:spcAft>
                          <a:spcPts val="600"/>
                        </a:spcAft>
                      </a:pPr>
                      <a:r>
                        <a:rPr lang="en-US" sz="1000">
                          <a:solidFill>
                            <a:schemeClr val="bg2">
                              <a:lumMod val="10000"/>
                            </a:schemeClr>
                          </a:solidFill>
                          <a:effectLst/>
                          <a:latin typeface="Calibri"/>
                          <a:ea typeface="MS Mincho"/>
                          <a:cs typeface="Times New Roman"/>
                        </a:rPr>
                        <a:t>Landscape</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a:solidFill>
                            <a:schemeClr val="bg2">
                              <a:lumMod val="10000"/>
                            </a:schemeClr>
                          </a:solidFill>
                          <a:effectLst/>
                          <a:latin typeface="Calibri"/>
                          <a:ea typeface="MS Mincho"/>
                          <a:cs typeface="Times New Roman"/>
                        </a:rPr>
                        <a:t>to the orientation of a page or screen where the width is greater than the height</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4765786"/>
                  </a:ext>
                </a:extLst>
              </a:tr>
              <a:tr h="249944">
                <a:tc>
                  <a:txBody>
                    <a:bodyPr/>
                    <a:lstStyle/>
                    <a:p>
                      <a:pPr marR="180340" algn="ctr">
                        <a:spcAft>
                          <a:spcPts val="600"/>
                        </a:spcAft>
                      </a:pPr>
                      <a:r>
                        <a:rPr lang="en-US" sz="1000">
                          <a:solidFill>
                            <a:schemeClr val="bg2">
                              <a:lumMod val="10000"/>
                            </a:schemeClr>
                          </a:solidFill>
                          <a:effectLst/>
                          <a:latin typeface="Calibri"/>
                          <a:ea typeface="MS Mincho"/>
                          <a:cs typeface="Times New Roman"/>
                        </a:rPr>
                        <a:t>Subheading</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a:solidFill>
                            <a:schemeClr val="bg2">
                              <a:lumMod val="10000"/>
                            </a:schemeClr>
                          </a:solidFill>
                          <a:effectLst/>
                          <a:latin typeface="Calibri"/>
                          <a:ea typeface="MS Mincho"/>
                          <a:cs typeface="Times New Roman"/>
                        </a:rPr>
                        <a:t>a secondary title in a document that divides the content into separate sections</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6386508"/>
                  </a:ext>
                </a:extLst>
              </a:tr>
              <a:tr h="249944">
                <a:tc>
                  <a:txBody>
                    <a:bodyPr/>
                    <a:lstStyle/>
                    <a:p>
                      <a:pPr marR="180340" algn="ctr">
                        <a:spcAft>
                          <a:spcPts val="600"/>
                        </a:spcAft>
                      </a:pPr>
                      <a:r>
                        <a:rPr lang="en-US" sz="1000">
                          <a:solidFill>
                            <a:schemeClr val="bg2">
                              <a:lumMod val="10000"/>
                            </a:schemeClr>
                          </a:solidFill>
                          <a:effectLst/>
                          <a:latin typeface="Calibri"/>
                          <a:ea typeface="MS Mincho"/>
                          <a:cs typeface="Times New Roman"/>
                        </a:rPr>
                        <a:t>Body text</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a:solidFill>
                            <a:schemeClr val="bg2">
                              <a:lumMod val="10000"/>
                            </a:schemeClr>
                          </a:solidFill>
                          <a:effectLst/>
                          <a:latin typeface="Calibri"/>
                          <a:ea typeface="MS Mincho"/>
                          <a:cs typeface="Times New Roman"/>
                        </a:rPr>
                        <a:t>the main part of a text document that contains the primary content or written material</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5622295"/>
                  </a:ext>
                </a:extLst>
              </a:tr>
              <a:tr h="336122">
                <a:tc>
                  <a:txBody>
                    <a:bodyPr/>
                    <a:lstStyle/>
                    <a:p>
                      <a:pPr marR="180340" algn="ctr">
                        <a:spcAft>
                          <a:spcPts val="600"/>
                        </a:spcAft>
                      </a:pPr>
                      <a:r>
                        <a:rPr lang="en-US" sz="1000">
                          <a:solidFill>
                            <a:schemeClr val="bg2">
                              <a:lumMod val="10000"/>
                            </a:schemeClr>
                          </a:solidFill>
                          <a:effectLst/>
                          <a:latin typeface="Calibri"/>
                          <a:ea typeface="MS Mincho"/>
                          <a:cs typeface="Times New Roman"/>
                        </a:rPr>
                        <a:t>Brand</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a:solidFill>
                            <a:schemeClr val="bg2">
                              <a:lumMod val="10000"/>
                            </a:schemeClr>
                          </a:solidFill>
                          <a:effectLst/>
                          <a:latin typeface="Calibri"/>
                          <a:ea typeface="MS Mincho"/>
                          <a:cs typeface="Times New Roman"/>
                        </a:rPr>
                        <a:t>the name, design, symbol, or other feature that helps you </a:t>
                      </a:r>
                      <a:r>
                        <a:rPr lang="en-US" sz="1000" err="1">
                          <a:solidFill>
                            <a:schemeClr val="bg2">
                              <a:lumMod val="10000"/>
                            </a:schemeClr>
                          </a:solidFill>
                          <a:effectLst/>
                          <a:latin typeface="Calibri"/>
                          <a:ea typeface="MS Mincho"/>
                          <a:cs typeface="Times New Roman"/>
                        </a:rPr>
                        <a:t>recognise</a:t>
                      </a:r>
                      <a:r>
                        <a:rPr lang="en-US" sz="1000">
                          <a:solidFill>
                            <a:schemeClr val="bg2">
                              <a:lumMod val="10000"/>
                            </a:schemeClr>
                          </a:solidFill>
                          <a:effectLst/>
                          <a:latin typeface="Calibri"/>
                          <a:ea typeface="MS Mincho"/>
                          <a:cs typeface="Times New Roman"/>
                        </a:rPr>
                        <a:t> and remember a product or company</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895603"/>
                  </a:ext>
                </a:extLst>
              </a:tr>
              <a:tr h="249944">
                <a:tc>
                  <a:txBody>
                    <a:bodyPr/>
                    <a:lstStyle/>
                    <a:p>
                      <a:pPr marR="180340" algn="ctr">
                        <a:spcAft>
                          <a:spcPts val="600"/>
                        </a:spcAft>
                      </a:pPr>
                      <a:r>
                        <a:rPr lang="en-US" sz="1000">
                          <a:solidFill>
                            <a:schemeClr val="bg2">
                              <a:lumMod val="10000"/>
                            </a:schemeClr>
                          </a:solidFill>
                          <a:effectLst/>
                          <a:latin typeface="Calibri"/>
                          <a:ea typeface="MS Mincho"/>
                          <a:cs typeface="Times New Roman"/>
                        </a:rPr>
                        <a:t>Logo</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a:solidFill>
                            <a:schemeClr val="bg2">
                              <a:lumMod val="10000"/>
                            </a:schemeClr>
                          </a:solidFill>
                          <a:effectLst/>
                          <a:latin typeface="Calibri"/>
                          <a:ea typeface="MS Mincho"/>
                          <a:cs typeface="Times New Roman"/>
                        </a:rPr>
                        <a:t>an image that represents a company</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4384422"/>
                  </a:ext>
                </a:extLst>
              </a:tr>
              <a:tr h="249944">
                <a:tc>
                  <a:txBody>
                    <a:bodyPr/>
                    <a:lstStyle/>
                    <a:p>
                      <a:pPr marR="180340" algn="ctr">
                        <a:spcAft>
                          <a:spcPts val="600"/>
                        </a:spcAft>
                      </a:pPr>
                      <a:r>
                        <a:rPr lang="en-US" sz="1000">
                          <a:solidFill>
                            <a:schemeClr val="bg2">
                              <a:lumMod val="10000"/>
                            </a:schemeClr>
                          </a:solidFill>
                          <a:effectLst/>
                          <a:latin typeface="Calibri"/>
                          <a:ea typeface="MS Mincho"/>
                          <a:cs typeface="Times New Roman"/>
                        </a:rPr>
                        <a:t>Slide</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a:solidFill>
                            <a:schemeClr val="bg2">
                              <a:lumMod val="10000"/>
                            </a:schemeClr>
                          </a:solidFill>
                          <a:effectLst/>
                          <a:latin typeface="Calibri"/>
                          <a:ea typeface="MS Mincho"/>
                          <a:cs typeface="Times New Roman"/>
                        </a:rPr>
                        <a:t>a single page in a presentation that can show pictures, text, and other information</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7836620"/>
                  </a:ext>
                </a:extLst>
              </a:tr>
              <a:tr h="249944">
                <a:tc>
                  <a:txBody>
                    <a:bodyPr/>
                    <a:lstStyle/>
                    <a:p>
                      <a:pPr marR="180340" algn="ctr">
                        <a:spcAft>
                          <a:spcPts val="600"/>
                        </a:spcAft>
                      </a:pPr>
                      <a:r>
                        <a:rPr lang="en-US" sz="1000">
                          <a:solidFill>
                            <a:schemeClr val="bg2">
                              <a:lumMod val="10000"/>
                            </a:schemeClr>
                          </a:solidFill>
                          <a:effectLst/>
                          <a:latin typeface="Calibri"/>
                          <a:ea typeface="MS Mincho"/>
                          <a:cs typeface="Times New Roman"/>
                        </a:rPr>
                        <a:t>comment</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a:solidFill>
                            <a:schemeClr val="bg2">
                              <a:lumMod val="10000"/>
                            </a:schemeClr>
                          </a:solidFill>
                          <a:effectLst/>
                          <a:latin typeface="Calibri"/>
                          <a:ea typeface="MS Mincho"/>
                          <a:cs typeface="Times New Roman"/>
                        </a:rPr>
                        <a:t>a note written by a designer to explain a design that is not on the final design</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0979375"/>
                  </a:ext>
                </a:extLst>
              </a:tr>
              <a:tr h="336122">
                <a:tc>
                  <a:txBody>
                    <a:bodyPr/>
                    <a:lstStyle/>
                    <a:p>
                      <a:pPr marR="180340" algn="ctr">
                        <a:spcAft>
                          <a:spcPts val="600"/>
                        </a:spcAft>
                      </a:pPr>
                      <a:r>
                        <a:rPr lang="en-US" sz="1000">
                          <a:solidFill>
                            <a:schemeClr val="bg2">
                              <a:lumMod val="10000"/>
                            </a:schemeClr>
                          </a:solidFill>
                          <a:effectLst/>
                          <a:latin typeface="Calibri"/>
                          <a:ea typeface="MS Mincho"/>
                          <a:cs typeface="Times New Roman"/>
                        </a:rPr>
                        <a:t>Content</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a:solidFill>
                            <a:schemeClr val="bg2">
                              <a:lumMod val="10000"/>
                            </a:schemeClr>
                          </a:solidFill>
                          <a:effectLst/>
                          <a:latin typeface="Calibri"/>
                          <a:ea typeface="MS Mincho"/>
                          <a:cs typeface="Times New Roman"/>
                        </a:rPr>
                        <a:t>any information or material that you can see, read, or interact with on a computer, like pictures, videos, and text</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4173693"/>
                  </a:ext>
                </a:extLst>
              </a:tr>
              <a:tr h="249944">
                <a:tc>
                  <a:txBody>
                    <a:bodyPr/>
                    <a:lstStyle/>
                    <a:p>
                      <a:pPr marR="180340" algn="ctr">
                        <a:spcAft>
                          <a:spcPts val="600"/>
                        </a:spcAft>
                      </a:pPr>
                      <a:r>
                        <a:rPr lang="en-US" sz="1000">
                          <a:solidFill>
                            <a:schemeClr val="bg2">
                              <a:lumMod val="10000"/>
                            </a:schemeClr>
                          </a:solidFill>
                          <a:effectLst/>
                          <a:latin typeface="Calibri"/>
                          <a:ea typeface="MS Mincho"/>
                          <a:cs typeface="Times New Roman"/>
                        </a:rPr>
                        <a:t>License</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a:solidFill>
                            <a:schemeClr val="bg2">
                              <a:lumMod val="10000"/>
                            </a:schemeClr>
                          </a:solidFill>
                          <a:effectLst/>
                          <a:latin typeface="Calibri"/>
                          <a:ea typeface="MS Mincho"/>
                          <a:cs typeface="Times New Roman"/>
                        </a:rPr>
                        <a:t>special permission that lets you use something, like an image, made by someone else</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6696291"/>
                  </a:ext>
                </a:extLst>
              </a:tr>
              <a:tr h="249944">
                <a:tc>
                  <a:txBody>
                    <a:bodyPr/>
                    <a:lstStyle/>
                    <a:p>
                      <a:pPr marR="180340" algn="ctr">
                        <a:spcAft>
                          <a:spcPts val="600"/>
                        </a:spcAft>
                      </a:pPr>
                      <a:r>
                        <a:rPr lang="en-US" sz="1000">
                          <a:solidFill>
                            <a:schemeClr val="bg2">
                              <a:lumMod val="10000"/>
                            </a:schemeClr>
                          </a:solidFill>
                          <a:effectLst/>
                          <a:latin typeface="Calibri"/>
                          <a:ea typeface="MS Mincho"/>
                          <a:cs typeface="Times New Roman"/>
                        </a:rPr>
                        <a:t>Present</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a:solidFill>
                            <a:schemeClr val="bg2">
                              <a:lumMod val="10000"/>
                            </a:schemeClr>
                          </a:solidFill>
                          <a:effectLst/>
                          <a:latin typeface="Calibri"/>
                          <a:ea typeface="MS Mincho"/>
                          <a:cs typeface="Times New Roman"/>
                        </a:rPr>
                        <a:t>to show information on a screen so that people can see it</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7445830"/>
                  </a:ext>
                </a:extLst>
              </a:tr>
              <a:tr h="336122">
                <a:tc>
                  <a:txBody>
                    <a:bodyPr/>
                    <a:lstStyle/>
                    <a:p>
                      <a:pPr marR="180340" algn="ctr">
                        <a:spcAft>
                          <a:spcPts val="600"/>
                        </a:spcAft>
                      </a:pPr>
                      <a:r>
                        <a:rPr lang="en-US" sz="1000">
                          <a:solidFill>
                            <a:schemeClr val="bg2">
                              <a:lumMod val="10000"/>
                            </a:schemeClr>
                          </a:solidFill>
                          <a:effectLst/>
                          <a:latin typeface="Calibri"/>
                          <a:ea typeface="MS Mincho"/>
                          <a:cs typeface="Times New Roman"/>
                        </a:rPr>
                        <a:t>Design choices</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a:solidFill>
                            <a:schemeClr val="bg2">
                              <a:lumMod val="10000"/>
                            </a:schemeClr>
                          </a:solidFill>
                          <a:effectLst/>
                          <a:latin typeface="Calibri"/>
                          <a:ea typeface="MS Mincho"/>
                          <a:cs typeface="Times New Roman"/>
                        </a:rPr>
                        <a:t>decisions you make about how something should look and work when you're creating it</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2452588"/>
                  </a:ext>
                </a:extLst>
              </a:tr>
              <a:tr h="249944">
                <a:tc gridSpan="2">
                  <a:txBody>
                    <a:bodyPr/>
                    <a:lstStyle/>
                    <a:p>
                      <a:pPr marR="180340" algn="ctr">
                        <a:spcAft>
                          <a:spcPts val="600"/>
                        </a:spcAft>
                      </a:pPr>
                      <a:r>
                        <a:rPr lang="en-US" sz="1000" b="1">
                          <a:solidFill>
                            <a:schemeClr val="bg2">
                              <a:lumMod val="10000"/>
                            </a:schemeClr>
                          </a:solidFill>
                          <a:effectLst/>
                          <a:latin typeface="Calibri"/>
                          <a:ea typeface="MS Mincho"/>
                          <a:cs typeface="Times New Roman"/>
                        </a:rPr>
                        <a:t>TOPIC:  Programming Essentials with </a:t>
                      </a:r>
                      <a:r>
                        <a:rPr lang="en-US" sz="1000" b="1" err="1">
                          <a:solidFill>
                            <a:schemeClr val="bg2">
                              <a:lumMod val="10000"/>
                            </a:schemeClr>
                          </a:solidFill>
                          <a:effectLst/>
                          <a:latin typeface="Calibri"/>
                          <a:ea typeface="MS Mincho"/>
                          <a:cs typeface="Times New Roman"/>
                        </a:rPr>
                        <a:t>Micro:Bits</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2900648770"/>
                  </a:ext>
                </a:extLst>
              </a:tr>
              <a:tr h="249944">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KEYWORD</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DEFINITION</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775790"/>
                  </a:ext>
                </a:extLst>
              </a:tr>
              <a:tr h="249944">
                <a:tc>
                  <a:txBody>
                    <a:bodyPr/>
                    <a:lstStyle/>
                    <a:p>
                      <a:pPr marR="180340" algn="ctr">
                        <a:spcAft>
                          <a:spcPts val="600"/>
                        </a:spcAft>
                      </a:pPr>
                      <a:r>
                        <a:rPr lang="en-US" sz="1000">
                          <a:solidFill>
                            <a:schemeClr val="bg2">
                              <a:lumMod val="10000"/>
                            </a:schemeClr>
                          </a:solidFill>
                          <a:effectLst/>
                          <a:latin typeface="Calibri"/>
                          <a:ea typeface="MS Mincho"/>
                          <a:cs typeface="Times New Roman"/>
                        </a:rPr>
                        <a:t>Sequence</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a:solidFill>
                            <a:schemeClr val="bg2">
                              <a:lumMod val="10000"/>
                            </a:schemeClr>
                          </a:solidFill>
                          <a:effectLst/>
                          <a:latin typeface="Calibri"/>
                          <a:ea typeface="MS Mincho"/>
                          <a:cs typeface="Times New Roman"/>
                        </a:rPr>
                        <a:t>instructions performed in order, with each executed in turn</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7202323"/>
                  </a:ext>
                </a:extLst>
              </a:tr>
              <a:tr h="316178">
                <a:tc>
                  <a:txBody>
                    <a:bodyPr/>
                    <a:lstStyle/>
                    <a:p>
                      <a:pPr marR="180340" algn="ctr">
                        <a:spcAft>
                          <a:spcPts val="600"/>
                        </a:spcAft>
                      </a:pPr>
                      <a:r>
                        <a:rPr lang="en-US" sz="1000">
                          <a:solidFill>
                            <a:schemeClr val="bg2">
                              <a:lumMod val="10000"/>
                            </a:schemeClr>
                          </a:solidFill>
                          <a:effectLst/>
                          <a:latin typeface="Calibri"/>
                          <a:ea typeface="MS Mincho"/>
                          <a:cs typeface="Times New Roman"/>
                        </a:rPr>
                        <a:t>Variable</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000">
                          <a:solidFill>
                            <a:schemeClr val="bg2">
                              <a:lumMod val="10000"/>
                            </a:schemeClr>
                          </a:solidFill>
                          <a:effectLst/>
                          <a:latin typeface="Calibri"/>
                          <a:ea typeface="Quicksand"/>
                          <a:cs typeface="Quicksand"/>
                        </a:rPr>
                        <a:t>a name that refers to data being stored by the computer</a:t>
                      </a:r>
                      <a:endParaRPr lang="en-GB" sz="1000">
                        <a:solidFill>
                          <a:schemeClr val="bg2">
                            <a:lumMod val="10000"/>
                          </a:schemeClr>
                        </a:solidFill>
                        <a:effectLst/>
                        <a:latin typeface="Calibri"/>
                        <a:ea typeface="Calibri"/>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8718797"/>
                  </a:ext>
                </a:extLst>
              </a:tr>
              <a:tr h="249944">
                <a:tc>
                  <a:txBody>
                    <a:bodyPr/>
                    <a:lstStyle/>
                    <a:p>
                      <a:pPr marR="180340" algn="ctr">
                        <a:spcAft>
                          <a:spcPts val="600"/>
                        </a:spcAft>
                      </a:pPr>
                      <a:r>
                        <a:rPr lang="en-US" sz="1000">
                          <a:solidFill>
                            <a:schemeClr val="bg2">
                              <a:lumMod val="10000"/>
                            </a:schemeClr>
                          </a:solidFill>
                          <a:effectLst/>
                          <a:latin typeface="Calibri"/>
                          <a:ea typeface="MS Mincho"/>
                          <a:cs typeface="Times New Roman"/>
                        </a:rPr>
                        <a:t>Condition</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a:solidFill>
                            <a:schemeClr val="bg2">
                              <a:lumMod val="10000"/>
                            </a:schemeClr>
                          </a:solidFill>
                          <a:effectLst/>
                          <a:latin typeface="Calibri"/>
                          <a:ea typeface="MS Mincho"/>
                          <a:cs typeface="Times New Roman"/>
                        </a:rPr>
                        <a:t>an expression that will be evaluated as either true or false</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4682472"/>
                  </a:ext>
                </a:extLst>
              </a:tr>
              <a:tr h="249944">
                <a:tc>
                  <a:txBody>
                    <a:bodyPr/>
                    <a:lstStyle/>
                    <a:p>
                      <a:pPr marR="180340" algn="ctr">
                        <a:spcAft>
                          <a:spcPts val="600"/>
                        </a:spcAft>
                      </a:pPr>
                      <a:r>
                        <a:rPr lang="en-US" sz="1000">
                          <a:solidFill>
                            <a:schemeClr val="bg2">
                              <a:lumMod val="10000"/>
                            </a:schemeClr>
                          </a:solidFill>
                          <a:effectLst/>
                          <a:latin typeface="Calibri"/>
                          <a:ea typeface="MS Mincho"/>
                          <a:cs typeface="Times New Roman"/>
                        </a:rPr>
                        <a:t>Selection</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a:solidFill>
                            <a:schemeClr val="bg2">
                              <a:lumMod val="10000"/>
                            </a:schemeClr>
                          </a:solidFill>
                          <a:effectLst/>
                          <a:latin typeface="Calibri"/>
                          <a:ea typeface="MS Mincho"/>
                          <a:cs typeface="Times New Roman"/>
                        </a:rPr>
                        <a:t>conditions to control the flow of a sequence</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2660917"/>
                  </a:ext>
                </a:extLst>
              </a:tr>
              <a:tr h="316178">
                <a:tc>
                  <a:txBody>
                    <a:bodyPr/>
                    <a:lstStyle/>
                    <a:p>
                      <a:pPr marR="180340" algn="ctr">
                        <a:spcAft>
                          <a:spcPts val="600"/>
                        </a:spcAft>
                      </a:pPr>
                      <a:r>
                        <a:rPr lang="en-US" sz="1000">
                          <a:solidFill>
                            <a:schemeClr val="bg2">
                              <a:lumMod val="10000"/>
                            </a:schemeClr>
                          </a:solidFill>
                          <a:effectLst/>
                          <a:latin typeface="Calibri"/>
                          <a:ea typeface="MS Mincho"/>
                          <a:cs typeface="Times New Roman"/>
                        </a:rPr>
                        <a:t>Repetition</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000">
                          <a:solidFill>
                            <a:schemeClr val="bg2">
                              <a:lumMod val="10000"/>
                            </a:schemeClr>
                          </a:solidFill>
                          <a:effectLst/>
                          <a:latin typeface="Calibri"/>
                          <a:ea typeface="Calibri"/>
                          <a:cs typeface="Times New Roman"/>
                        </a:rPr>
                        <a:t>a group of instructions that are repeatedly executed</a:t>
                      </a: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4004986"/>
                  </a:ext>
                </a:extLst>
              </a:tr>
              <a:tr h="249944">
                <a:tc>
                  <a:txBody>
                    <a:bodyPr/>
                    <a:lstStyle/>
                    <a:p>
                      <a:pPr marR="180340" algn="ctr">
                        <a:spcAft>
                          <a:spcPts val="600"/>
                        </a:spcAft>
                      </a:pPr>
                      <a:r>
                        <a:rPr lang="en-US" sz="1000">
                          <a:solidFill>
                            <a:schemeClr val="bg2">
                              <a:lumMod val="10000"/>
                            </a:schemeClr>
                          </a:solidFill>
                          <a:effectLst/>
                          <a:latin typeface="Calibri"/>
                          <a:ea typeface="MS Mincho"/>
                          <a:cs typeface="Times New Roman"/>
                        </a:rPr>
                        <a:t>Subroutine</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a:solidFill>
                            <a:schemeClr val="bg2">
                              <a:lumMod val="10000"/>
                            </a:schemeClr>
                          </a:solidFill>
                          <a:effectLst/>
                          <a:latin typeface="Calibri"/>
                          <a:ea typeface="MS Mincho"/>
                          <a:cs typeface="Times New Roman"/>
                        </a:rPr>
                        <a:t>as a group of instructions that will run when called by the main program or other subroutines</a:t>
                      </a:r>
                      <a:endParaRPr lang="en-GB" sz="1000">
                        <a:solidFill>
                          <a:schemeClr val="bg2">
                            <a:lumMod val="10000"/>
                          </a:schemeClr>
                        </a:solidFill>
                        <a:effectLst/>
                        <a:latin typeface="Calibri"/>
                        <a:ea typeface="MS Mincho"/>
                        <a:cs typeface="Times New Roman"/>
                      </a:endParaRPr>
                    </a:p>
                  </a:txBody>
                  <a:tcPr marL="33792" marR="337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0284413"/>
                  </a:ext>
                </a:extLst>
              </a:tr>
            </a:tbl>
          </a:graphicData>
        </a:graphic>
      </p:graphicFrame>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chemeClr val="bg2">
                    <a:lumMod val="10000"/>
                  </a:schemeClr>
                </a:solidFill>
                <a:latin typeface="Calibri"/>
                <a:ea typeface="Calibri"/>
                <a:cs typeface="Calibri"/>
              </a:rPr>
              <a:t>Computing</a:t>
            </a:r>
          </a:p>
        </p:txBody>
      </p:sp>
      <p:sp>
        <p:nvSpPr>
          <p:cNvPr id="4" name="Rectangle 3"/>
          <p:cNvSpPr/>
          <p:nvPr/>
        </p:nvSpPr>
        <p:spPr>
          <a:xfrm>
            <a:off x="126185" y="717528"/>
            <a:ext cx="6605630" cy="2092881"/>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Calibri"/>
              </a:rPr>
              <a:t>Assessment Information:</a:t>
            </a:r>
          </a:p>
          <a:p>
            <a:r>
              <a:rPr lang="en-GB" sz="1000">
                <a:solidFill>
                  <a:schemeClr val="bg2">
                    <a:lumMod val="10000"/>
                  </a:schemeClr>
                </a:solidFill>
                <a:latin typeface="Calibri"/>
                <a:ea typeface="Calibri"/>
                <a:cs typeface="Arial"/>
              </a:rPr>
              <a:t>In the Autmn Term year 7 will study 2 topics in Computing:</a:t>
            </a:r>
          </a:p>
          <a:p>
            <a:pPr marL="171450" indent="-171450">
              <a:buFont typeface="Arial"/>
              <a:buChar char="•"/>
            </a:pPr>
            <a:r>
              <a:rPr lang="en-GB" sz="1000">
                <a:solidFill>
                  <a:schemeClr val="bg2">
                    <a:lumMod val="10000"/>
                  </a:schemeClr>
                </a:solidFill>
                <a:latin typeface="Calibri"/>
                <a:ea typeface="Calibri"/>
                <a:cs typeface="Arial"/>
              </a:rPr>
              <a:t>Clear messaging in digital media</a:t>
            </a:r>
          </a:p>
          <a:p>
            <a:pPr marL="415290" lvl="1" indent="-171450">
              <a:buFont typeface="Courier New"/>
              <a:buChar char="o"/>
            </a:pPr>
            <a:r>
              <a:rPr lang="en-GB" sz="1000">
                <a:solidFill>
                  <a:schemeClr val="bg2">
                    <a:lumMod val="10000"/>
                  </a:schemeClr>
                </a:solidFill>
                <a:latin typeface="Calibri"/>
                <a:ea typeface="Calibri"/>
                <a:cs typeface="Arial"/>
              </a:rPr>
              <a:t>This topic is assessed through their skills in making a PowerPoint presentation about a charity.  It includes planning their presentation, implementing branding, adding content and critically evaluating their own work for improvements.</a:t>
            </a:r>
          </a:p>
          <a:p>
            <a:pPr marL="415290" lvl="1" indent="-171450">
              <a:buFont typeface="Courier New"/>
              <a:buChar char="o"/>
            </a:pPr>
            <a:r>
              <a:rPr lang="en-GB" sz="1000">
                <a:solidFill>
                  <a:schemeClr val="bg2">
                    <a:lumMod val="10000"/>
                  </a:schemeClr>
                </a:solidFill>
                <a:latin typeface="Calibri"/>
                <a:ea typeface="Calibri"/>
                <a:cs typeface="Arial"/>
              </a:rPr>
              <a:t>It also includes assessment for their understanding of the keywords through a multiple-choice quiz.</a:t>
            </a:r>
          </a:p>
          <a:p>
            <a:pPr marL="171450" indent="-171450">
              <a:buFont typeface="Arial"/>
              <a:buChar char="•"/>
            </a:pPr>
            <a:r>
              <a:rPr lang="en-GB" sz="1000">
                <a:solidFill>
                  <a:schemeClr val="bg2">
                    <a:lumMod val="10000"/>
                  </a:schemeClr>
                </a:solidFill>
                <a:latin typeface="Calibri"/>
                <a:ea typeface="Calibri"/>
                <a:cs typeface="Arial"/>
              </a:rPr>
              <a:t>Programming Essentials with </a:t>
            </a:r>
            <a:r>
              <a:rPr lang="en-GB" sz="1000" err="1">
                <a:solidFill>
                  <a:schemeClr val="bg2">
                    <a:lumMod val="10000"/>
                  </a:schemeClr>
                </a:solidFill>
                <a:latin typeface="Calibri"/>
                <a:ea typeface="Calibri"/>
                <a:cs typeface="Arial"/>
              </a:rPr>
              <a:t>Micro:Bits</a:t>
            </a:r>
            <a:endParaRPr lang="en-GB" sz="1000">
              <a:solidFill>
                <a:schemeClr val="bg2">
                  <a:lumMod val="10000"/>
                </a:schemeClr>
              </a:solidFill>
              <a:latin typeface="Calibri"/>
              <a:ea typeface="Calibri"/>
              <a:cs typeface="Arial"/>
            </a:endParaRPr>
          </a:p>
          <a:p>
            <a:pPr marL="415290" lvl="1" indent="-171450">
              <a:buFont typeface="Courier New"/>
              <a:buChar char="o"/>
            </a:pPr>
            <a:r>
              <a:rPr lang="en-GB" sz="1000">
                <a:solidFill>
                  <a:schemeClr val="bg2">
                    <a:lumMod val="10000"/>
                  </a:schemeClr>
                </a:solidFill>
                <a:latin typeface="Calibri"/>
                <a:ea typeface="Calibri"/>
                <a:cs typeface="Arial"/>
              </a:rPr>
              <a:t>This topic is assessed through a coding task the students will undertake at the end of the unit.  This will test all their </a:t>
            </a:r>
            <a:r>
              <a:rPr lang="en-GB" sz="1000" err="1">
                <a:solidFill>
                  <a:schemeClr val="bg2">
                    <a:lumMod val="10000"/>
                  </a:schemeClr>
                </a:solidFill>
                <a:latin typeface="Calibri"/>
                <a:ea typeface="Calibri"/>
                <a:cs typeface="Arial"/>
              </a:rPr>
              <a:t>Micro:Bit</a:t>
            </a:r>
            <a:r>
              <a:rPr lang="en-GB" sz="1000">
                <a:solidFill>
                  <a:schemeClr val="bg2">
                    <a:lumMod val="10000"/>
                  </a:schemeClr>
                </a:solidFill>
                <a:latin typeface="Calibri"/>
                <a:ea typeface="Calibri"/>
                <a:cs typeface="Arial"/>
              </a:rPr>
              <a:t> coding skills learnt in this unit.</a:t>
            </a:r>
          </a:p>
          <a:p>
            <a:pPr marL="415290" lvl="1" indent="-171450">
              <a:buFont typeface="Courier New"/>
              <a:buChar char="o"/>
            </a:pPr>
            <a:r>
              <a:rPr lang="en-GB" sz="1000">
                <a:solidFill>
                  <a:schemeClr val="bg2">
                    <a:lumMod val="10000"/>
                  </a:schemeClr>
                </a:solidFill>
                <a:latin typeface="Calibri"/>
                <a:ea typeface="Calibri"/>
                <a:cs typeface="Arial"/>
              </a:rPr>
              <a:t>It also includes a multiple-choice quiz about the keywords about programming and Computational Thinking</a:t>
            </a:r>
            <a:endParaRPr lang="en-GB" sz="1000">
              <a:solidFill>
                <a:schemeClr val="bg2">
                  <a:lumMod val="10000"/>
                </a:schemeClr>
              </a:solidFill>
              <a:latin typeface="Calibri"/>
              <a:ea typeface="Calibri"/>
            </a:endParaRPr>
          </a:p>
          <a:p>
            <a:endParaRPr lang="en-GB" sz="1000">
              <a:solidFill>
                <a:schemeClr val="bg2">
                  <a:lumMod val="10000"/>
                </a:schemeClr>
              </a:solidFill>
              <a:latin typeface="+mj-lt"/>
              <a:cs typeface="Arial"/>
            </a:endParaRPr>
          </a:p>
          <a:p>
            <a:endParaRPr lang="en-GB" sz="1000">
              <a:solidFill>
                <a:schemeClr val="bg2">
                  <a:lumMod val="10000"/>
                </a:schemeClr>
              </a:solidFill>
              <a:latin typeface="+mj-lt"/>
            </a:endParaRPr>
          </a:p>
        </p:txBody>
      </p:sp>
    </p:spTree>
    <p:extLst>
      <p:ext uri="{BB962C8B-B14F-4D97-AF65-F5344CB8AC3E}">
        <p14:creationId xmlns:p14="http://schemas.microsoft.com/office/powerpoint/2010/main" val="16833587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chemeClr val="bg2">
                    <a:lumMod val="10000"/>
                  </a:schemeClr>
                </a:solidFill>
                <a:latin typeface="Calibri"/>
                <a:cs typeface="Calibri"/>
              </a:rPr>
              <a:t>Physical  Education</a:t>
            </a:r>
          </a:p>
        </p:txBody>
      </p:sp>
      <p:sp>
        <p:nvSpPr>
          <p:cNvPr id="4" name="Rectangle 3"/>
          <p:cNvSpPr/>
          <p:nvPr/>
        </p:nvSpPr>
        <p:spPr>
          <a:xfrm>
            <a:off x="165851" y="678528"/>
            <a:ext cx="6536358" cy="1785104"/>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Calibri"/>
              </a:rPr>
              <a:t>Assessment Information:</a:t>
            </a:r>
          </a:p>
          <a:p>
            <a:endParaRPr lang="en-GB" sz="1000">
              <a:solidFill>
                <a:schemeClr val="bg2">
                  <a:lumMod val="10000"/>
                </a:schemeClr>
              </a:solidFill>
              <a:latin typeface="Calibri"/>
              <a:ea typeface="Calibri"/>
              <a:cs typeface="Arial"/>
            </a:endParaRP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They will be assessed on a variety of skills and knowledge in different sports and how they can apply this is an competitive scenario.</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 assessment is in the form on a practical observation in isolated practices, competitive practices and competitive games.</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They will also be assessed on their ability to apply rules and regulations to the sport and identify components of fitness related to each activity.</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Students can prepare for assessments by learning the rules and regulations linked to the current activity and the key words.</a:t>
            </a:r>
          </a:p>
          <a:p>
            <a:endParaRPr lang="en-GB" sz="1000">
              <a:solidFill>
                <a:schemeClr val="bg2">
                  <a:lumMod val="10000"/>
                </a:schemeClr>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2324418473"/>
              </p:ext>
            </p:extLst>
          </p:nvPr>
        </p:nvGraphicFramePr>
        <p:xfrm>
          <a:off x="168587" y="3044737"/>
          <a:ext cx="6533622" cy="6447480"/>
        </p:xfrm>
        <a:graphic>
          <a:graphicData uri="http://schemas.openxmlformats.org/drawingml/2006/table">
            <a:tbl>
              <a:tblPr firstRow="1" firstCol="1" bandRow="1"/>
              <a:tblGrid>
                <a:gridCol w="1601830">
                  <a:extLst>
                    <a:ext uri="{9D8B030D-6E8A-4147-A177-3AD203B41FA5}">
                      <a16:colId xmlns:a16="http://schemas.microsoft.com/office/drawing/2014/main" val="3737371554"/>
                    </a:ext>
                  </a:extLst>
                </a:gridCol>
                <a:gridCol w="4931792">
                  <a:extLst>
                    <a:ext uri="{9D8B030D-6E8A-4147-A177-3AD203B41FA5}">
                      <a16:colId xmlns:a16="http://schemas.microsoft.com/office/drawing/2014/main" val="4045225248"/>
                    </a:ext>
                  </a:extLst>
                </a:gridCol>
              </a:tblGrid>
              <a:tr h="537290">
                <a:tc gridSpan="2">
                  <a:txBody>
                    <a:bodyPr/>
                    <a:lstStyle/>
                    <a:p>
                      <a:pPr marR="180340" algn="ctr">
                        <a:spcAft>
                          <a:spcPts val="600"/>
                        </a:spcAft>
                      </a:pPr>
                      <a:r>
                        <a:rPr lang="en-US" sz="1000" b="1">
                          <a:solidFill>
                            <a:schemeClr val="bg2">
                              <a:lumMod val="10000"/>
                            </a:schemeClr>
                          </a:solidFill>
                          <a:effectLst/>
                          <a:latin typeface="Calibri"/>
                          <a:ea typeface="MS Mincho"/>
                          <a:cs typeface="Times New Roman"/>
                        </a:rPr>
                        <a:t>YEAR 7 and YEAR 8</a:t>
                      </a:r>
                      <a:endParaRPr lang="en-GB" sz="1000" b="1">
                        <a:solidFill>
                          <a:schemeClr val="bg2">
                            <a:lumMod val="10000"/>
                          </a:schemeClr>
                        </a:solidFill>
                        <a:effectLst/>
                        <a:latin typeface="Calibri"/>
                        <a:ea typeface="MS Mincho"/>
                        <a:cs typeface="Times New Roman"/>
                      </a:endParaRPr>
                    </a:p>
                    <a:p>
                      <a:pPr marR="180340" lvl="0" algn="ctr">
                        <a:spcAft>
                          <a:spcPts val="600"/>
                        </a:spcAft>
                        <a:buNone/>
                      </a:pPr>
                      <a:r>
                        <a:rPr lang="en-US" sz="1000" b="1">
                          <a:solidFill>
                            <a:schemeClr val="bg2">
                              <a:lumMod val="10000"/>
                            </a:schemeClr>
                          </a:solidFill>
                          <a:effectLst/>
                          <a:latin typeface="Calibri"/>
                          <a:ea typeface="MS Mincho"/>
                          <a:cs typeface="Times New Roman"/>
                        </a:rPr>
                        <a:t>Football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287888343"/>
                  </a:ext>
                </a:extLst>
              </a:tr>
              <a:tr h="537290">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KEYWORD</a:t>
                      </a:r>
                      <a:endParaRPr lang="en-GB" sz="1000" b="1">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DEFINITION</a:t>
                      </a:r>
                      <a:endParaRPr lang="en-GB" sz="1000" b="1">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4301808"/>
                  </a:ext>
                </a:extLst>
              </a:tr>
              <a:tr h="537290">
                <a:tc>
                  <a:txBody>
                    <a:bodyPr/>
                    <a:lstStyle/>
                    <a:p>
                      <a:pPr algn="ctr">
                        <a:lnSpc>
                          <a:spcPct val="118000"/>
                        </a:lnSpc>
                        <a:spcAft>
                          <a:spcPts val="600"/>
                        </a:spcAft>
                      </a:pPr>
                      <a:r>
                        <a:rPr lang="en-GB" sz="1000" b="0" kern="1400">
                          <a:solidFill>
                            <a:schemeClr val="bg2">
                              <a:lumMod val="10000"/>
                            </a:schemeClr>
                          </a:solidFill>
                          <a:effectLst/>
                          <a:latin typeface="Calibri"/>
                          <a:ea typeface="Times New Roman" panose="02020603050405020304" pitchFamily="18" charset="0"/>
                          <a:cs typeface="Calibri"/>
                        </a:rPr>
                        <a:t>Passing</a:t>
                      </a:r>
                      <a:endParaRPr lang="en-GB" sz="1000" b="0">
                        <a:solidFill>
                          <a:schemeClr val="bg2">
                            <a:lumMod val="10000"/>
                          </a:schemeClr>
                        </a:solidFill>
                        <a:effectLst/>
                        <a:latin typeface="Times New Roman"/>
                        <a:ea typeface="Calibri" panose="020F0502020204030204" pitchFamily="34" charset="0"/>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An intentional movement of the ball using the foot from one player to another on the same team.</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1297289"/>
                  </a:ext>
                </a:extLst>
              </a:tr>
              <a:tr h="53729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Shooting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Making contact with the ball using the head or foot in an attempt to score a goal.</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7635209"/>
                  </a:ext>
                </a:extLst>
              </a:tr>
              <a:tr h="53729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Dribbling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Keeping possession of the ball whilst moving it around the pitch.</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0696474"/>
                  </a:ext>
                </a:extLst>
              </a:tr>
              <a:tr h="53729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Tackling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Trying to take possession of the ball from a player on the opposite team.</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6414869"/>
                  </a:ext>
                </a:extLst>
              </a:tr>
              <a:tr h="53729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Technique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specific way in which a skill is performed.</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2319472"/>
                  </a:ext>
                </a:extLst>
              </a:tr>
              <a:tr h="53729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Interception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Taking possession of the ball from your opposition.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895432"/>
                  </a:ext>
                </a:extLst>
              </a:tr>
              <a:tr h="53729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Marking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Applying pressure or challenging the opponent by positioning yourself near them.</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7206434"/>
                  </a:ext>
                </a:extLst>
              </a:tr>
              <a:tr h="53729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Pressing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Applying pressure to the opposition when they have control of the ball.</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3565769"/>
                  </a:ext>
                </a:extLst>
              </a:tr>
              <a:tr h="53729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Counter Attack </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An attack made in response to the opposition. </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0712027"/>
                  </a:ext>
                </a:extLst>
              </a:tr>
              <a:tr h="53729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Possession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Having physical control of the ball as an individual or team.</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2385629"/>
                  </a:ext>
                </a:extLst>
              </a:tr>
            </a:tbl>
          </a:graphicData>
        </a:graphic>
      </p:graphicFrame>
    </p:spTree>
    <p:extLst>
      <p:ext uri="{BB962C8B-B14F-4D97-AF65-F5344CB8AC3E}">
        <p14:creationId xmlns:p14="http://schemas.microsoft.com/office/powerpoint/2010/main" val="1213922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GB" sz="4800">
                <a:solidFill>
                  <a:schemeClr val="bg2">
                    <a:lumMod val="10000"/>
                  </a:schemeClr>
                </a:solidFill>
                <a:latin typeface="Calibri"/>
                <a:ea typeface="Calibri"/>
                <a:cs typeface="Calibri"/>
              </a:rPr>
              <a:t>Assessment and Core Vocabulary</a:t>
            </a:r>
            <a:br>
              <a:rPr lang="en-GB" sz="4800"/>
            </a:br>
            <a:endParaRPr lang="en-GB" sz="4400"/>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GB" sz="1600" b="1">
                <a:latin typeface="Calibri"/>
                <a:ea typeface="Calibri"/>
                <a:cs typeface="Calibri"/>
              </a:rPr>
              <a:t>On the following pages you will find information about your child’s learning: </a:t>
            </a:r>
            <a:endParaRPr lang="en-GB" sz="1600" b="1">
              <a:latin typeface="Calibri"/>
            </a:endParaRPr>
          </a:p>
          <a:p>
            <a:pPr marL="0" indent="0">
              <a:buNone/>
            </a:pPr>
            <a:endParaRPr lang="en-GB" sz="1600">
              <a:latin typeface="Calibri"/>
            </a:endParaRPr>
          </a:p>
          <a:p>
            <a:pPr marL="104140" indent="-104140"/>
            <a:r>
              <a:rPr lang="en-GB" sz="1600">
                <a:latin typeface="Calibri"/>
                <a:ea typeface="Calibri"/>
                <a:cs typeface="Calibri"/>
              </a:rPr>
              <a:t>The topic they are learning</a:t>
            </a:r>
          </a:p>
          <a:p>
            <a:pPr marL="104140" indent="-104140"/>
            <a:r>
              <a:rPr lang="en-GB" sz="1600">
                <a:latin typeface="Calibri"/>
                <a:ea typeface="Calibri"/>
                <a:cs typeface="Calibri"/>
              </a:rPr>
              <a:t>What the assessment will be </a:t>
            </a:r>
            <a:endParaRPr lang="en-GB" sz="1600">
              <a:latin typeface="Calibri"/>
            </a:endParaRPr>
          </a:p>
          <a:p>
            <a:pPr marL="104140" indent="-104140"/>
            <a:r>
              <a:rPr lang="en-GB" sz="1600">
                <a:latin typeface="Calibri"/>
                <a:ea typeface="Calibri"/>
                <a:cs typeface="Calibri"/>
              </a:rPr>
              <a:t>Core vocabulary that they will learn during this topic</a:t>
            </a:r>
          </a:p>
          <a:p>
            <a:pPr marL="104140" indent="-104140"/>
            <a:endParaRPr lang="en-GB" sz="1600">
              <a:latin typeface="Calibri"/>
            </a:endParaRPr>
          </a:p>
          <a:p>
            <a:pPr marL="104140" indent="-104140"/>
            <a:endParaRPr lang="en-GB" sz="1600">
              <a:latin typeface="Calibri"/>
            </a:endParaRPr>
          </a:p>
          <a:p>
            <a:pPr marL="104140" indent="-104140"/>
            <a:endParaRPr lang="en-GB" sz="1600">
              <a:latin typeface="Calibri"/>
            </a:endParaRPr>
          </a:p>
          <a:p>
            <a:pPr marL="104140" indent="-104140"/>
            <a:endParaRPr lang="en-GB" sz="1600">
              <a:latin typeface="Calibri"/>
            </a:endParaRPr>
          </a:p>
          <a:p>
            <a:pPr marL="0" indent="0">
              <a:buNone/>
            </a:pPr>
            <a:r>
              <a:rPr lang="en-GB" sz="1600" b="1">
                <a:latin typeface="Calibri"/>
                <a:ea typeface="Calibri"/>
                <a:cs typeface="Calibri"/>
              </a:rPr>
              <a:t>We need you to support by: </a:t>
            </a:r>
            <a:endParaRPr lang="en-GB" sz="1600" b="1">
              <a:latin typeface="Calibri"/>
            </a:endParaRPr>
          </a:p>
          <a:p>
            <a:pPr marL="0" indent="0">
              <a:buNone/>
            </a:pPr>
            <a:endParaRPr lang="en-GB" sz="1600" b="1">
              <a:latin typeface="Calibri"/>
            </a:endParaRPr>
          </a:p>
          <a:p>
            <a:pPr marL="104140" indent="-104140"/>
            <a:r>
              <a:rPr lang="en-GB" sz="1600">
                <a:latin typeface="Calibri"/>
                <a:ea typeface="Calibri"/>
                <a:cs typeface="Calibri"/>
              </a:rPr>
              <a:t>Sharing this information with your child</a:t>
            </a:r>
          </a:p>
          <a:p>
            <a:pPr marL="104140" indent="-104140"/>
            <a:r>
              <a:rPr lang="en-GB" sz="1600">
                <a:latin typeface="Calibri"/>
                <a:ea typeface="Calibri"/>
                <a:cs typeface="Calibri"/>
              </a:rPr>
              <a:t>Helping them to develop and learn the new vocabulary</a:t>
            </a:r>
          </a:p>
          <a:p>
            <a:pPr marL="104140" indent="-104140"/>
            <a:r>
              <a:rPr lang="en-GB" sz="1600">
                <a:latin typeface="Calibri"/>
                <a:ea typeface="Calibri"/>
                <a:cs typeface="Calibri"/>
              </a:rPr>
              <a:t>Prepare for their assessment  </a:t>
            </a:r>
            <a:endParaRPr lang="en-GB" sz="1600">
              <a:latin typeface="Calibri"/>
            </a:endParaRPr>
          </a:p>
        </p:txBody>
      </p:sp>
    </p:spTree>
    <p:extLst>
      <p:ext uri="{BB962C8B-B14F-4D97-AF65-F5344CB8AC3E}">
        <p14:creationId xmlns:p14="http://schemas.microsoft.com/office/powerpoint/2010/main" val="2774213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chemeClr val="bg2">
                    <a:lumMod val="10000"/>
                  </a:schemeClr>
                </a:solidFill>
                <a:latin typeface="Calibri"/>
                <a:cs typeface="Calibri"/>
              </a:rPr>
              <a:t>Physical  Education: Gymnastics </a:t>
            </a:r>
            <a:endParaRPr lang="en-GB" sz="1971" b="1">
              <a:solidFill>
                <a:schemeClr val="bg2">
                  <a:lumMod val="10000"/>
                </a:schemeClr>
              </a:solidFill>
              <a:latin typeface="Arial" panose="020B0604020202020204"/>
              <a:cs typeface="Arial" panose="020B0604020202020204"/>
            </a:endParaRPr>
          </a:p>
        </p:txBody>
      </p:sp>
      <p:graphicFrame>
        <p:nvGraphicFramePr>
          <p:cNvPr id="2" name="Table 1"/>
          <p:cNvGraphicFramePr>
            <a:graphicFrameLocks noGrp="1"/>
          </p:cNvGraphicFramePr>
          <p:nvPr>
            <p:extLst>
              <p:ext uri="{D42A27DB-BD31-4B8C-83A1-F6EECF244321}">
                <p14:modId xmlns:p14="http://schemas.microsoft.com/office/powerpoint/2010/main" val="1397349607"/>
              </p:ext>
            </p:extLst>
          </p:nvPr>
        </p:nvGraphicFramePr>
        <p:xfrm>
          <a:off x="116632" y="2576737"/>
          <a:ext cx="6533622" cy="6984770"/>
        </p:xfrm>
        <a:graphic>
          <a:graphicData uri="http://schemas.openxmlformats.org/drawingml/2006/table">
            <a:tbl>
              <a:tblPr firstRow="1" firstCol="1" bandRow="1"/>
              <a:tblGrid>
                <a:gridCol w="1601830">
                  <a:extLst>
                    <a:ext uri="{9D8B030D-6E8A-4147-A177-3AD203B41FA5}">
                      <a16:colId xmlns:a16="http://schemas.microsoft.com/office/drawing/2014/main" val="3737371554"/>
                    </a:ext>
                  </a:extLst>
                </a:gridCol>
                <a:gridCol w="4931792">
                  <a:extLst>
                    <a:ext uri="{9D8B030D-6E8A-4147-A177-3AD203B41FA5}">
                      <a16:colId xmlns:a16="http://schemas.microsoft.com/office/drawing/2014/main" val="4045225248"/>
                    </a:ext>
                  </a:extLst>
                </a:gridCol>
              </a:tblGrid>
              <a:tr h="537290">
                <a:tc gridSpan="2">
                  <a:txBody>
                    <a:bodyPr/>
                    <a:lstStyle/>
                    <a:p>
                      <a:pPr marR="180340" algn="ctr">
                        <a:spcAft>
                          <a:spcPts val="600"/>
                        </a:spcAft>
                      </a:pPr>
                      <a:r>
                        <a:rPr lang="en-US" sz="1000" b="1">
                          <a:solidFill>
                            <a:schemeClr val="bg2">
                              <a:lumMod val="10000"/>
                            </a:schemeClr>
                          </a:solidFill>
                          <a:effectLst/>
                          <a:latin typeface="Calibri"/>
                          <a:ea typeface="MS Mincho"/>
                          <a:cs typeface="Times New Roman"/>
                        </a:rPr>
                        <a:t>YEAR 7 and YEAR 8</a:t>
                      </a:r>
                      <a:endParaRPr lang="en-GB" sz="1000" b="1">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287888343"/>
                  </a:ext>
                </a:extLst>
              </a:tr>
              <a:tr h="537290">
                <a:tc gridSpan="2">
                  <a:txBody>
                    <a:bodyPr/>
                    <a:lstStyle/>
                    <a:p>
                      <a:pPr marR="180340" algn="ctr">
                        <a:spcAft>
                          <a:spcPts val="600"/>
                        </a:spcAft>
                      </a:pPr>
                      <a:r>
                        <a:rPr lang="en-US" sz="1000" b="1">
                          <a:solidFill>
                            <a:schemeClr val="bg2">
                              <a:lumMod val="10000"/>
                            </a:schemeClr>
                          </a:solidFill>
                          <a:effectLst/>
                          <a:latin typeface="Calibri"/>
                          <a:ea typeface="MS Mincho"/>
                          <a:cs typeface="Times New Roman"/>
                        </a:rPr>
                        <a:t>TOPIC: Gymnastics</a:t>
                      </a:r>
                      <a:endParaRPr lang="en-GB" sz="1000" b="1">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2916064757"/>
                  </a:ext>
                </a:extLst>
              </a:tr>
              <a:tr h="537290">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KEYWORD</a:t>
                      </a:r>
                      <a:endParaRPr lang="en-GB" sz="1000" b="1">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DEFINITION</a:t>
                      </a:r>
                      <a:endParaRPr lang="en-GB" sz="1000" b="1">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4301808"/>
                  </a:ext>
                </a:extLst>
              </a:tr>
              <a:tr h="53729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Forward Roll</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 movement where the body is rolled forwards heels over the head.</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1297289"/>
                  </a:ext>
                </a:extLst>
              </a:tr>
              <a:tr h="53729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Backward Roll</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 movement where the body is rolled backwards and lifting legs over the head.</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7635209"/>
                  </a:ext>
                </a:extLst>
              </a:tr>
              <a:tr h="53729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Teddy Bear Roll</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 roll completed in a straddle position.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0696474"/>
                  </a:ext>
                </a:extLst>
              </a:tr>
              <a:tr h="53729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Shapes</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Position in which to hold your body, straight, star, straddle, tuck and pike.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6414869"/>
                  </a:ext>
                </a:extLst>
              </a:tr>
              <a:tr h="53729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Body tension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tightening of muscles to hold your body in position.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2319472"/>
                  </a:ext>
                </a:extLst>
              </a:tr>
              <a:tr h="53729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Posture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way in which you hold your body in the correct position.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895432"/>
                  </a:ext>
                </a:extLst>
              </a:tr>
              <a:tr h="53729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Jumping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Using muscles in your legs to propel your body completely off the ground.</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7206434"/>
                  </a:ext>
                </a:extLst>
              </a:tr>
              <a:tr h="53729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Vaulting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Running down a run way and travelling over a piece of equipment.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3565769"/>
                  </a:ext>
                </a:extLst>
              </a:tr>
              <a:tr h="53729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Balance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Remaining upright and steady over a base support.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0712027"/>
                  </a:ext>
                </a:extLst>
              </a:tr>
              <a:tr h="537290">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Travel</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Moving your body from place to place using a range of styles.</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2385629"/>
                  </a:ext>
                </a:extLst>
              </a:tr>
            </a:tbl>
          </a:graphicData>
        </a:graphic>
      </p:graphicFrame>
      <p:sp>
        <p:nvSpPr>
          <p:cNvPr id="5" name="Rectangle 4"/>
          <p:cNvSpPr/>
          <p:nvPr/>
        </p:nvSpPr>
        <p:spPr>
          <a:xfrm>
            <a:off x="113896" y="704528"/>
            <a:ext cx="6536358" cy="1785104"/>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cs typeface="Calibri"/>
              </a:rPr>
              <a:t>Assessment Information:</a:t>
            </a:r>
          </a:p>
          <a:p>
            <a:endParaRPr lang="en-GB" sz="1000">
              <a:solidFill>
                <a:schemeClr val="bg2">
                  <a:lumMod val="10000"/>
                </a:schemeClr>
              </a:solidFill>
              <a:latin typeface="Calibri"/>
              <a:cs typeface="Arial"/>
            </a:endParaRPr>
          </a:p>
          <a:p>
            <a:pPr marL="171450" indent="-171450">
              <a:buFont typeface="Arial" panose="020B0604020202020204" pitchFamily="34" charset="0"/>
              <a:buChar char="•"/>
            </a:pPr>
            <a:r>
              <a:rPr lang="en-GB" sz="1000">
                <a:solidFill>
                  <a:schemeClr val="bg2">
                    <a:lumMod val="10000"/>
                  </a:schemeClr>
                </a:solidFill>
                <a:latin typeface="Calibri"/>
                <a:cs typeface="Calibri"/>
              </a:rPr>
              <a:t>They will be assessed on a variety of skills and knowledge in different sports and how they can apply this is an competitive scenario.</a:t>
            </a:r>
          </a:p>
          <a:p>
            <a:pPr marL="171450" indent="-171450">
              <a:buFont typeface="Arial" panose="020B0604020202020204" pitchFamily="34" charset="0"/>
              <a:buChar char="•"/>
            </a:pPr>
            <a:r>
              <a:rPr lang="en-GB" sz="1000">
                <a:solidFill>
                  <a:schemeClr val="bg2">
                    <a:lumMod val="10000"/>
                  </a:schemeClr>
                </a:solidFill>
                <a:latin typeface="Calibri"/>
                <a:cs typeface="Calibri"/>
              </a:rPr>
              <a:t>The assessment is in the form on a practical observation in isolated practices, competitive practices and competitive games.</a:t>
            </a:r>
          </a:p>
          <a:p>
            <a:pPr marL="171450" indent="-171450">
              <a:buFont typeface="Arial" panose="020B0604020202020204" pitchFamily="34" charset="0"/>
              <a:buChar char="•"/>
            </a:pPr>
            <a:r>
              <a:rPr lang="en-GB" sz="1000">
                <a:solidFill>
                  <a:schemeClr val="bg2">
                    <a:lumMod val="10000"/>
                  </a:schemeClr>
                </a:solidFill>
                <a:latin typeface="Calibri"/>
                <a:cs typeface="Calibri"/>
              </a:rPr>
              <a:t>They will also be assessed on their ability to apply rules and regulations to the sport and identify components of fitness related to each activity.</a:t>
            </a:r>
          </a:p>
          <a:p>
            <a:pPr marL="171450" indent="-171450">
              <a:buFont typeface="Arial" panose="020B0604020202020204" pitchFamily="34" charset="0"/>
              <a:buChar char="•"/>
            </a:pPr>
            <a:r>
              <a:rPr lang="en-GB" sz="1000">
                <a:solidFill>
                  <a:schemeClr val="bg2">
                    <a:lumMod val="10000"/>
                  </a:schemeClr>
                </a:solidFill>
                <a:latin typeface="Calibri"/>
                <a:cs typeface="Calibri"/>
              </a:rPr>
              <a:t>Students can prepare for assessments by learning the rules and regulations linked to the current activity and the key words.</a:t>
            </a:r>
          </a:p>
          <a:p>
            <a:endParaRPr lang="en-GB" sz="1000">
              <a:solidFill>
                <a:schemeClr val="bg2">
                  <a:lumMod val="10000"/>
                </a:schemeClr>
              </a:solidFill>
            </a:endParaRPr>
          </a:p>
        </p:txBody>
      </p:sp>
    </p:spTree>
    <p:extLst>
      <p:ext uri="{BB962C8B-B14F-4D97-AF65-F5344CB8AC3E}">
        <p14:creationId xmlns:p14="http://schemas.microsoft.com/office/powerpoint/2010/main" val="28064877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98562"/>
            <a:ext cx="6858000" cy="395621"/>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chemeClr val="bg2">
                    <a:lumMod val="10000"/>
                  </a:schemeClr>
                </a:solidFill>
                <a:latin typeface="Calibri"/>
                <a:cs typeface="Calibri"/>
              </a:rPr>
              <a:t>Physical  Education: Netball</a:t>
            </a:r>
            <a:r>
              <a:rPr lang="en-GB" sz="1950" b="1"/>
              <a:t> </a:t>
            </a:r>
            <a:endParaRPr lang="en-GB" sz="1971" b="1"/>
          </a:p>
        </p:txBody>
      </p:sp>
      <p:graphicFrame>
        <p:nvGraphicFramePr>
          <p:cNvPr id="2" name="Table 1"/>
          <p:cNvGraphicFramePr>
            <a:graphicFrameLocks noGrp="1"/>
          </p:cNvGraphicFramePr>
          <p:nvPr>
            <p:extLst>
              <p:ext uri="{D42A27DB-BD31-4B8C-83A1-F6EECF244321}">
                <p14:modId xmlns:p14="http://schemas.microsoft.com/office/powerpoint/2010/main" val="2521655862"/>
              </p:ext>
            </p:extLst>
          </p:nvPr>
        </p:nvGraphicFramePr>
        <p:xfrm>
          <a:off x="168851" y="2938000"/>
          <a:ext cx="6533622" cy="6543049"/>
        </p:xfrm>
        <a:graphic>
          <a:graphicData uri="http://schemas.openxmlformats.org/drawingml/2006/table">
            <a:tbl>
              <a:tblPr firstRow="1" firstCol="1" bandRow="1"/>
              <a:tblGrid>
                <a:gridCol w="1601830">
                  <a:extLst>
                    <a:ext uri="{9D8B030D-6E8A-4147-A177-3AD203B41FA5}">
                      <a16:colId xmlns:a16="http://schemas.microsoft.com/office/drawing/2014/main" val="3737371554"/>
                    </a:ext>
                  </a:extLst>
                </a:gridCol>
                <a:gridCol w="4931792">
                  <a:extLst>
                    <a:ext uri="{9D8B030D-6E8A-4147-A177-3AD203B41FA5}">
                      <a16:colId xmlns:a16="http://schemas.microsoft.com/office/drawing/2014/main" val="4045225248"/>
                    </a:ext>
                  </a:extLst>
                </a:gridCol>
              </a:tblGrid>
              <a:tr h="554666">
                <a:tc gridSpan="2">
                  <a:txBody>
                    <a:bodyPr/>
                    <a:lstStyle/>
                    <a:p>
                      <a:pPr marR="180340" algn="ctr">
                        <a:spcAft>
                          <a:spcPts val="600"/>
                        </a:spcAft>
                      </a:pPr>
                      <a:r>
                        <a:rPr lang="en-US" sz="1000" b="1">
                          <a:solidFill>
                            <a:schemeClr val="bg2">
                              <a:lumMod val="10000"/>
                            </a:schemeClr>
                          </a:solidFill>
                          <a:effectLst/>
                          <a:latin typeface="Calibri"/>
                          <a:ea typeface="MS Mincho"/>
                          <a:cs typeface="Times New Roman"/>
                        </a:rPr>
                        <a:t>TOPIC: Netball</a:t>
                      </a:r>
                      <a:endParaRPr lang="en-GB" sz="1000" b="1">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287888343"/>
                  </a:ext>
                </a:extLst>
              </a:tr>
              <a:tr h="554666">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KEYWORD</a:t>
                      </a:r>
                      <a:endParaRPr lang="en-GB" sz="1000" b="1">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DEFINITION</a:t>
                      </a:r>
                      <a:endParaRPr lang="en-GB" sz="1000" b="1">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2916064757"/>
                  </a:ext>
                </a:extLst>
              </a:tr>
              <a:tr h="554666">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Passing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An intentional movement of the ball from one player to another on the same team.</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a:solidFill>
                        <a:schemeClr val="bg2">
                          <a:lumMod val="10000"/>
                        </a:schemeClr>
                      </a:solidFill>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974301808"/>
                  </a:ext>
                </a:extLst>
              </a:tr>
              <a:tr h="554666">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Shooting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action of your GS or GA attempting to score in the goal circle.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861297289"/>
                  </a:ext>
                </a:extLst>
              </a:tr>
              <a:tr h="554666">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Footwork</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How a players steps, lands and pivots in netball.</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427635209"/>
                  </a:ext>
                </a:extLst>
              </a:tr>
              <a:tr h="554666">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Obstruction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 player must stay 3ft away from an opposing player when they are in possession of the ball.</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660696474"/>
                  </a:ext>
                </a:extLst>
              </a:tr>
              <a:tr h="554666">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Contact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Players cannot make any physical contact with the player or the ball when in possession with the opposition.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786414869"/>
                  </a:ext>
                </a:extLst>
              </a:tr>
              <a:tr h="554666">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Defensive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Guarding or marking a player to stop or reduce the chance of the other team scoring.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332319472"/>
                  </a:ext>
                </a:extLst>
              </a:tr>
              <a:tr h="554666">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Marking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Applying pressure or challenging the opponent by positioning yourself near them.</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571895432"/>
                  </a:ext>
                </a:extLst>
              </a:tr>
              <a:tr h="554666">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Attacking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Keeping possession of the ball and passing it across the court with the aim to get the ball to the goal circle.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737206434"/>
                  </a:ext>
                </a:extLst>
              </a:tr>
              <a:tr h="554666">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Opponents</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team you are playing against. </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253565769"/>
                  </a:ext>
                </a:extLst>
              </a:tr>
              <a:tr h="441723">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Possession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Having physical control of the ball as an individual or team</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170712027"/>
                  </a:ext>
                </a:extLst>
              </a:tr>
            </a:tbl>
          </a:graphicData>
        </a:graphic>
      </p:graphicFrame>
      <p:sp>
        <p:nvSpPr>
          <p:cNvPr id="5" name="Rectangle 4"/>
          <p:cNvSpPr/>
          <p:nvPr/>
        </p:nvSpPr>
        <p:spPr>
          <a:xfrm>
            <a:off x="122557" y="717528"/>
            <a:ext cx="6514709" cy="1850104"/>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cs typeface="Calibri"/>
              </a:rPr>
              <a:t>Assessment Information:</a:t>
            </a:r>
          </a:p>
          <a:p>
            <a:endParaRPr lang="en-GB" sz="1000">
              <a:latin typeface="Calibri"/>
              <a:cs typeface="Calibri"/>
            </a:endParaRPr>
          </a:p>
          <a:p>
            <a:pPr marL="171450" indent="-171450">
              <a:buFont typeface="Arial" panose="020B0604020202020204" pitchFamily="34" charset="0"/>
              <a:buChar char="•"/>
            </a:pPr>
            <a:r>
              <a:rPr lang="en-GB" sz="1000">
                <a:solidFill>
                  <a:schemeClr val="bg2">
                    <a:lumMod val="10000"/>
                  </a:schemeClr>
                </a:solidFill>
                <a:latin typeface="Calibri"/>
                <a:cs typeface="Calibri"/>
              </a:rPr>
              <a:t>They will be assessed on a variety of skills and knowledge in different sports and how they can apply this is an competitive scenario.</a:t>
            </a:r>
          </a:p>
          <a:p>
            <a:pPr marL="171450" indent="-171450">
              <a:buFont typeface="Arial" panose="020B0604020202020204" pitchFamily="34" charset="0"/>
              <a:buChar char="•"/>
            </a:pPr>
            <a:r>
              <a:rPr lang="en-GB" sz="1000">
                <a:solidFill>
                  <a:schemeClr val="bg2">
                    <a:lumMod val="10000"/>
                  </a:schemeClr>
                </a:solidFill>
                <a:latin typeface="Calibri"/>
                <a:cs typeface="Calibri"/>
              </a:rPr>
              <a:t>The assessment is in the form on a practical observation in isolated practices, competitive practices and competitive games.</a:t>
            </a:r>
          </a:p>
          <a:p>
            <a:pPr marL="171450" indent="-171450">
              <a:buFont typeface="Arial" panose="020B0604020202020204" pitchFamily="34" charset="0"/>
              <a:buChar char="•"/>
            </a:pPr>
            <a:r>
              <a:rPr lang="en-GB" sz="1000">
                <a:solidFill>
                  <a:schemeClr val="bg2">
                    <a:lumMod val="10000"/>
                  </a:schemeClr>
                </a:solidFill>
                <a:latin typeface="Calibri"/>
                <a:cs typeface="Calibri"/>
              </a:rPr>
              <a:t>They will also be assessed on their ability to apply rules and regulations to the sport and identify components of fitness related to each activity.</a:t>
            </a:r>
          </a:p>
          <a:p>
            <a:pPr marL="171450" indent="-171450">
              <a:buFont typeface="Arial" panose="020B0604020202020204" pitchFamily="34" charset="0"/>
              <a:buChar char="•"/>
            </a:pPr>
            <a:r>
              <a:rPr lang="en-GB" sz="1000">
                <a:solidFill>
                  <a:schemeClr val="bg2">
                    <a:lumMod val="10000"/>
                  </a:schemeClr>
                </a:solidFill>
                <a:latin typeface="Calibri"/>
                <a:cs typeface="Calibri"/>
              </a:rPr>
              <a:t>Students can prepare for assessments by learning the rules and regulations linked to the current activity and the key words.</a:t>
            </a:r>
          </a:p>
          <a:p>
            <a:endParaRPr lang="en-GB" sz="1000">
              <a:solidFill>
                <a:schemeClr val="bg2">
                  <a:lumMod val="10000"/>
                </a:schemeClr>
              </a:solidFill>
            </a:endParaRPr>
          </a:p>
        </p:txBody>
      </p:sp>
    </p:spTree>
    <p:extLst>
      <p:ext uri="{BB962C8B-B14F-4D97-AF65-F5344CB8AC3E}">
        <p14:creationId xmlns:p14="http://schemas.microsoft.com/office/powerpoint/2010/main" val="11063587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chemeClr val="bg2">
                    <a:lumMod val="10000"/>
                  </a:schemeClr>
                </a:solidFill>
                <a:latin typeface="Calibri"/>
                <a:cs typeface="Calibri"/>
              </a:rPr>
              <a:t>Physical  Education: Dance</a:t>
            </a:r>
          </a:p>
        </p:txBody>
      </p:sp>
      <p:graphicFrame>
        <p:nvGraphicFramePr>
          <p:cNvPr id="2" name="Table 1"/>
          <p:cNvGraphicFramePr>
            <a:graphicFrameLocks noGrp="1"/>
          </p:cNvGraphicFramePr>
          <p:nvPr>
            <p:extLst>
              <p:ext uri="{D42A27DB-BD31-4B8C-83A1-F6EECF244321}">
                <p14:modId xmlns:p14="http://schemas.microsoft.com/office/powerpoint/2010/main" val="1206290110"/>
              </p:ext>
            </p:extLst>
          </p:nvPr>
        </p:nvGraphicFramePr>
        <p:xfrm>
          <a:off x="116632" y="2576737"/>
          <a:ext cx="6533622" cy="6533100"/>
        </p:xfrm>
        <a:graphic>
          <a:graphicData uri="http://schemas.openxmlformats.org/drawingml/2006/table">
            <a:tbl>
              <a:tblPr firstRow="1" firstCol="1" bandRow="1"/>
              <a:tblGrid>
                <a:gridCol w="1601830">
                  <a:extLst>
                    <a:ext uri="{9D8B030D-6E8A-4147-A177-3AD203B41FA5}">
                      <a16:colId xmlns:a16="http://schemas.microsoft.com/office/drawing/2014/main" val="3737371554"/>
                    </a:ext>
                  </a:extLst>
                </a:gridCol>
                <a:gridCol w="4931792">
                  <a:extLst>
                    <a:ext uri="{9D8B030D-6E8A-4147-A177-3AD203B41FA5}">
                      <a16:colId xmlns:a16="http://schemas.microsoft.com/office/drawing/2014/main" val="4045225248"/>
                    </a:ext>
                  </a:extLst>
                </a:gridCol>
              </a:tblGrid>
              <a:tr h="544425">
                <a:tc gridSpan="2">
                  <a:txBody>
                    <a:bodyPr/>
                    <a:lstStyle/>
                    <a:p>
                      <a:pPr marR="180340" algn="ctr">
                        <a:spcAft>
                          <a:spcPts val="600"/>
                        </a:spcAft>
                      </a:pPr>
                      <a:r>
                        <a:rPr lang="en-US" sz="1000" b="1">
                          <a:solidFill>
                            <a:schemeClr val="bg2">
                              <a:lumMod val="10000"/>
                            </a:schemeClr>
                          </a:solidFill>
                          <a:effectLst/>
                          <a:latin typeface="Calibri"/>
                          <a:ea typeface="MS Mincho"/>
                          <a:cs typeface="Times New Roman"/>
                        </a:rPr>
                        <a:t>TOPIC: Dance   Year 7</a:t>
                      </a:r>
                      <a:r>
                        <a:rPr lang="en-US" sz="1000" b="1" baseline="0">
                          <a:solidFill>
                            <a:schemeClr val="bg2">
                              <a:lumMod val="10000"/>
                            </a:schemeClr>
                          </a:solidFill>
                          <a:effectLst/>
                          <a:latin typeface="Calibri"/>
                          <a:ea typeface="MS Mincho"/>
                          <a:cs typeface="Times New Roman"/>
                        </a:rPr>
                        <a:t> and 8</a:t>
                      </a:r>
                      <a:endParaRPr lang="en-GB" sz="1000" b="1">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287888343"/>
                  </a:ext>
                </a:extLst>
              </a:tr>
              <a:tr h="544425">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KEYWORD</a:t>
                      </a:r>
                      <a:endParaRPr lang="en-GB" sz="1000" b="1">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DEFINITION</a:t>
                      </a:r>
                      <a:endParaRPr lang="en-GB" sz="1000" b="1">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2916064757"/>
                  </a:ext>
                </a:extLst>
              </a:tr>
              <a:tr h="544425">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Musicality</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How a dancer hears and interprets the music.</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a:solidFill>
                        <a:schemeClr val="bg2">
                          <a:lumMod val="10000"/>
                        </a:schemeClr>
                      </a:solidFill>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974301808"/>
                  </a:ext>
                </a:extLst>
              </a:tr>
              <a:tr h="544425">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Timing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Moving to the correct beat of the music.</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861297289"/>
                  </a:ext>
                </a:extLst>
              </a:tr>
              <a:tr h="544425">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Aesthetic</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An individual’s opinion on the movement, performance and style of the dance.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427635209"/>
                  </a:ext>
                </a:extLst>
              </a:tr>
              <a:tr h="544425">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Choreography</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sequence of movements and steps in a dance.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660696474"/>
                  </a:ext>
                </a:extLst>
              </a:tr>
              <a:tr h="544425">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Dynamics</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How the dancer moves.</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786414869"/>
                  </a:ext>
                </a:extLst>
              </a:tr>
              <a:tr h="544425">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Beat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sequence of movement which is often repeated in the music.</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332319472"/>
                  </a:ext>
                </a:extLst>
              </a:tr>
              <a:tr h="544425">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Canon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Individuals or groups in a dance perform the same movement but start at different times.</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571895432"/>
                  </a:ext>
                </a:extLst>
              </a:tr>
              <a:tr h="544425">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Formation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positions in which individuals or groups stand in a dance.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737206434"/>
                  </a:ext>
                </a:extLst>
              </a:tr>
              <a:tr h="544425">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Rhythm</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Pattern of the music that can be repeated over time.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253565769"/>
                  </a:ext>
                </a:extLst>
              </a:tr>
              <a:tr h="544425">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Sequence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 preset pattern of movement.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170712027"/>
                  </a:ext>
                </a:extLst>
              </a:tr>
            </a:tbl>
          </a:graphicData>
        </a:graphic>
      </p:graphicFrame>
      <p:sp>
        <p:nvSpPr>
          <p:cNvPr id="5" name="Rectangle 4"/>
          <p:cNvSpPr/>
          <p:nvPr/>
        </p:nvSpPr>
        <p:spPr>
          <a:xfrm>
            <a:off x="122556" y="678528"/>
            <a:ext cx="6514710" cy="1785104"/>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cs typeface="Calibri"/>
              </a:rPr>
              <a:t>Assessment Information:</a:t>
            </a:r>
          </a:p>
          <a:p>
            <a:endParaRPr lang="en-GB" sz="1000">
              <a:latin typeface="Calibri"/>
              <a:cs typeface="Arial"/>
            </a:endParaRPr>
          </a:p>
          <a:p>
            <a:pPr marL="171450" indent="-171450">
              <a:buFont typeface="Arial" panose="020B0604020202020204" pitchFamily="34" charset="0"/>
              <a:buChar char="•"/>
            </a:pPr>
            <a:r>
              <a:rPr lang="en-GB" sz="1000">
                <a:solidFill>
                  <a:schemeClr val="bg2">
                    <a:lumMod val="10000"/>
                  </a:schemeClr>
                </a:solidFill>
                <a:latin typeface="Calibri"/>
                <a:cs typeface="Calibri"/>
              </a:rPr>
              <a:t>They will be assessed on a variety of skills and knowledge in different sports and how they can apply this is an competitive scenario.</a:t>
            </a:r>
          </a:p>
          <a:p>
            <a:pPr marL="171450" indent="-171450">
              <a:buFont typeface="Arial" panose="020B0604020202020204" pitchFamily="34" charset="0"/>
              <a:buChar char="•"/>
            </a:pPr>
            <a:r>
              <a:rPr lang="en-GB" sz="1000">
                <a:solidFill>
                  <a:schemeClr val="bg2">
                    <a:lumMod val="10000"/>
                  </a:schemeClr>
                </a:solidFill>
                <a:latin typeface="Calibri"/>
                <a:cs typeface="Calibri"/>
              </a:rPr>
              <a:t>The assessment is in the form on a practical observation in isolated practices, competitive practices and competitive games.</a:t>
            </a:r>
          </a:p>
          <a:p>
            <a:pPr marL="171450" indent="-171450">
              <a:buFont typeface="Arial" panose="020B0604020202020204" pitchFamily="34" charset="0"/>
              <a:buChar char="•"/>
            </a:pPr>
            <a:r>
              <a:rPr lang="en-GB" sz="1000">
                <a:solidFill>
                  <a:schemeClr val="bg2">
                    <a:lumMod val="10000"/>
                  </a:schemeClr>
                </a:solidFill>
                <a:latin typeface="Calibri"/>
                <a:cs typeface="Calibri"/>
              </a:rPr>
              <a:t>They will also be assessed on their ability to apply rules and regulations to the sport and identify components of fitness related to each activity.</a:t>
            </a:r>
          </a:p>
          <a:p>
            <a:pPr marL="171450" indent="-171450">
              <a:buFont typeface="Arial" panose="020B0604020202020204" pitchFamily="34" charset="0"/>
              <a:buChar char="•"/>
            </a:pPr>
            <a:r>
              <a:rPr lang="en-GB" sz="1000">
                <a:solidFill>
                  <a:schemeClr val="bg2">
                    <a:lumMod val="10000"/>
                  </a:schemeClr>
                </a:solidFill>
                <a:latin typeface="Calibri"/>
                <a:cs typeface="Calibri"/>
              </a:rPr>
              <a:t>Students can prepare for assessments by learning the rules and regulations linked to the current activity and the key words.</a:t>
            </a:r>
          </a:p>
          <a:p>
            <a:endParaRPr lang="en-GB" sz="1000">
              <a:solidFill>
                <a:schemeClr val="bg2">
                  <a:lumMod val="10000"/>
                </a:schemeClr>
              </a:solidFill>
            </a:endParaRPr>
          </a:p>
        </p:txBody>
      </p:sp>
    </p:spTree>
    <p:extLst>
      <p:ext uri="{BB962C8B-B14F-4D97-AF65-F5344CB8AC3E}">
        <p14:creationId xmlns:p14="http://schemas.microsoft.com/office/powerpoint/2010/main" val="38193371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chemeClr val="bg2">
                    <a:lumMod val="10000"/>
                  </a:schemeClr>
                </a:solidFill>
                <a:latin typeface="Calibri"/>
                <a:cs typeface="Calibri"/>
              </a:rPr>
              <a:t>Physical  Education: Basketball</a:t>
            </a:r>
          </a:p>
        </p:txBody>
      </p:sp>
      <p:graphicFrame>
        <p:nvGraphicFramePr>
          <p:cNvPr id="2" name="Table 1"/>
          <p:cNvGraphicFramePr>
            <a:graphicFrameLocks noGrp="1"/>
          </p:cNvGraphicFramePr>
          <p:nvPr>
            <p:extLst>
              <p:ext uri="{D42A27DB-BD31-4B8C-83A1-F6EECF244321}">
                <p14:modId xmlns:p14="http://schemas.microsoft.com/office/powerpoint/2010/main" val="2841583546"/>
              </p:ext>
            </p:extLst>
          </p:nvPr>
        </p:nvGraphicFramePr>
        <p:xfrm>
          <a:off x="116632" y="2576737"/>
          <a:ext cx="6533622" cy="5997794"/>
        </p:xfrm>
        <a:graphic>
          <a:graphicData uri="http://schemas.openxmlformats.org/drawingml/2006/table">
            <a:tbl>
              <a:tblPr firstRow="1" firstCol="1" bandRow="1"/>
              <a:tblGrid>
                <a:gridCol w="1601830">
                  <a:extLst>
                    <a:ext uri="{9D8B030D-6E8A-4147-A177-3AD203B41FA5}">
                      <a16:colId xmlns:a16="http://schemas.microsoft.com/office/drawing/2014/main" val="3737371554"/>
                    </a:ext>
                  </a:extLst>
                </a:gridCol>
                <a:gridCol w="4931792">
                  <a:extLst>
                    <a:ext uri="{9D8B030D-6E8A-4147-A177-3AD203B41FA5}">
                      <a16:colId xmlns:a16="http://schemas.microsoft.com/office/drawing/2014/main" val="4045225248"/>
                    </a:ext>
                  </a:extLst>
                </a:gridCol>
              </a:tblGrid>
              <a:tr h="545254">
                <a:tc gridSpan="2">
                  <a:txBody>
                    <a:bodyPr/>
                    <a:lstStyle/>
                    <a:p>
                      <a:pPr marR="180340" algn="ctr">
                        <a:spcAft>
                          <a:spcPts val="600"/>
                        </a:spcAft>
                      </a:pPr>
                      <a:r>
                        <a:rPr lang="en-US" sz="1000" b="1">
                          <a:solidFill>
                            <a:schemeClr val="bg2">
                              <a:lumMod val="10000"/>
                            </a:schemeClr>
                          </a:solidFill>
                          <a:effectLst/>
                          <a:latin typeface="Calibri"/>
                          <a:ea typeface="MS Mincho"/>
                          <a:cs typeface="Times New Roman"/>
                        </a:rPr>
                        <a:t>TOPIC: Basketball</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287888343"/>
                  </a:ext>
                </a:extLst>
              </a:tr>
              <a:tr h="545254">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KEYWORD</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DEFINITION</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2916064757"/>
                  </a:ext>
                </a:extLst>
              </a:tr>
              <a:tr h="545254">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Passing </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An intentional movement of the ball from one player to another on the same team.</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a:solidFill>
                        <a:schemeClr val="bg2">
                          <a:lumMod val="10000"/>
                        </a:schemeClr>
                      </a:solidFill>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974301808"/>
                  </a:ext>
                </a:extLst>
              </a:tr>
              <a:tr h="545254">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Shooting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Aiming the basketball towards the hoop in an attempt to score.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861297289"/>
                  </a:ext>
                </a:extLst>
              </a:tr>
              <a:tr h="545254">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Dribbling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Using one hand to continuously bounce the ball whilst travelling around the court.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427635209"/>
                  </a:ext>
                </a:extLst>
              </a:tr>
              <a:tr h="545254">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Lay up</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 type of shot made from under the basket by bouncing the ball off the backboard.</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660696474"/>
                  </a:ext>
                </a:extLst>
              </a:tr>
              <a:tr h="545254">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Technique </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specific way in which a skill is performed.</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786414869"/>
                  </a:ext>
                </a:extLst>
              </a:tr>
              <a:tr h="545254">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Interception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Taking possession of the ball from your opposition.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332319472"/>
                  </a:ext>
                </a:extLst>
              </a:tr>
              <a:tr h="545254">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Marking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Applying pressure or challenging the opponent by positioning yourself near them.</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571895432"/>
                  </a:ext>
                </a:extLst>
              </a:tr>
              <a:tr h="545254">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Triple Threat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 position where players have three options, dribble, pass or shoot.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737206434"/>
                  </a:ext>
                </a:extLst>
              </a:tr>
              <a:tr h="545254">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Possession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Having physical control of the ball as an individual or team</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253565769"/>
                  </a:ext>
                </a:extLst>
              </a:tr>
            </a:tbl>
          </a:graphicData>
        </a:graphic>
      </p:graphicFrame>
      <p:sp>
        <p:nvSpPr>
          <p:cNvPr id="5" name="Rectangle 4"/>
          <p:cNvSpPr/>
          <p:nvPr/>
        </p:nvSpPr>
        <p:spPr>
          <a:xfrm>
            <a:off x="122556" y="678528"/>
            <a:ext cx="6514710" cy="1792798"/>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cs typeface="Calibri"/>
              </a:rPr>
              <a:t>Assessment Information:</a:t>
            </a:r>
          </a:p>
          <a:p>
            <a:endParaRPr lang="en-GB" sz="1000">
              <a:solidFill>
                <a:schemeClr val="bg2">
                  <a:lumMod val="10000"/>
                </a:schemeClr>
              </a:solidFill>
              <a:latin typeface="Calibri"/>
              <a:cs typeface="Arial"/>
            </a:endParaRPr>
          </a:p>
          <a:p>
            <a:pPr marL="171450" indent="-171450">
              <a:buFont typeface="Arial" panose="020B0604020202020204" pitchFamily="34" charset="0"/>
              <a:buChar char="•"/>
            </a:pPr>
            <a:r>
              <a:rPr lang="en-GB" sz="1000">
                <a:solidFill>
                  <a:schemeClr val="bg2">
                    <a:lumMod val="10000"/>
                  </a:schemeClr>
                </a:solidFill>
                <a:latin typeface="Calibri"/>
                <a:cs typeface="Calibri"/>
              </a:rPr>
              <a:t>They will be assessed on a variety of skills and knowledge in different sports and how they can apply this is an competitive scenario.</a:t>
            </a:r>
          </a:p>
          <a:p>
            <a:pPr marL="171450" indent="-171450">
              <a:buFont typeface="Arial" panose="020B0604020202020204" pitchFamily="34" charset="0"/>
              <a:buChar char="•"/>
            </a:pPr>
            <a:r>
              <a:rPr lang="en-GB" sz="1000">
                <a:solidFill>
                  <a:schemeClr val="bg2">
                    <a:lumMod val="10000"/>
                  </a:schemeClr>
                </a:solidFill>
                <a:latin typeface="Calibri"/>
                <a:cs typeface="Calibri"/>
              </a:rPr>
              <a:t>The assessment is in the form on a practical observation in isolated practices, competitive practices and competitive games.</a:t>
            </a:r>
          </a:p>
          <a:p>
            <a:pPr marL="171450" indent="-171450">
              <a:buFont typeface="Arial" panose="020B0604020202020204" pitchFamily="34" charset="0"/>
              <a:buChar char="•"/>
            </a:pPr>
            <a:r>
              <a:rPr lang="en-GB" sz="1000">
                <a:solidFill>
                  <a:schemeClr val="bg2">
                    <a:lumMod val="10000"/>
                  </a:schemeClr>
                </a:solidFill>
                <a:latin typeface="Calibri"/>
                <a:cs typeface="Calibri"/>
              </a:rPr>
              <a:t>They will also be assessed on their ability to apply rules and regulations to the sport and identify components of fitness related to each activity.</a:t>
            </a:r>
          </a:p>
          <a:p>
            <a:pPr marL="171450" indent="-171450">
              <a:buFont typeface="Arial" panose="020B0604020202020204" pitchFamily="34" charset="0"/>
              <a:buChar char="•"/>
            </a:pPr>
            <a:r>
              <a:rPr lang="en-GB" sz="1000">
                <a:solidFill>
                  <a:schemeClr val="bg2">
                    <a:lumMod val="10000"/>
                  </a:schemeClr>
                </a:solidFill>
                <a:latin typeface="Calibri"/>
                <a:cs typeface="Calibri"/>
              </a:rPr>
              <a:t>Students can prepare for assessments by learning the rules and regulations linked to the current activity and the key words.</a:t>
            </a:r>
          </a:p>
          <a:p>
            <a:endParaRPr lang="en-GB" sz="1000">
              <a:solidFill>
                <a:schemeClr val="bg2">
                  <a:lumMod val="10000"/>
                </a:schemeClr>
              </a:solidFill>
            </a:endParaRPr>
          </a:p>
        </p:txBody>
      </p:sp>
    </p:spTree>
    <p:extLst>
      <p:ext uri="{BB962C8B-B14F-4D97-AF65-F5344CB8AC3E}">
        <p14:creationId xmlns:p14="http://schemas.microsoft.com/office/powerpoint/2010/main" val="37576246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chemeClr val="bg2">
                    <a:lumMod val="10000"/>
                  </a:schemeClr>
                </a:solidFill>
                <a:latin typeface="Calibri"/>
                <a:cs typeface="Calibri"/>
              </a:rPr>
              <a:t>Physical  Education: Rugby</a:t>
            </a:r>
          </a:p>
        </p:txBody>
      </p:sp>
      <p:graphicFrame>
        <p:nvGraphicFramePr>
          <p:cNvPr id="2" name="Table 1"/>
          <p:cNvGraphicFramePr>
            <a:graphicFrameLocks noGrp="1"/>
          </p:cNvGraphicFramePr>
          <p:nvPr>
            <p:extLst>
              <p:ext uri="{D42A27DB-BD31-4B8C-83A1-F6EECF244321}">
                <p14:modId xmlns:p14="http://schemas.microsoft.com/office/powerpoint/2010/main" val="1697845748"/>
              </p:ext>
            </p:extLst>
          </p:nvPr>
        </p:nvGraphicFramePr>
        <p:xfrm>
          <a:off x="168587" y="3267872"/>
          <a:ext cx="6533622" cy="5217885"/>
        </p:xfrm>
        <a:graphic>
          <a:graphicData uri="http://schemas.openxmlformats.org/drawingml/2006/table">
            <a:tbl>
              <a:tblPr firstRow="1" firstCol="1" bandRow="1"/>
              <a:tblGrid>
                <a:gridCol w="1601830">
                  <a:extLst>
                    <a:ext uri="{9D8B030D-6E8A-4147-A177-3AD203B41FA5}">
                      <a16:colId xmlns:a16="http://schemas.microsoft.com/office/drawing/2014/main" val="3737371554"/>
                    </a:ext>
                  </a:extLst>
                </a:gridCol>
                <a:gridCol w="4931792">
                  <a:extLst>
                    <a:ext uri="{9D8B030D-6E8A-4147-A177-3AD203B41FA5}">
                      <a16:colId xmlns:a16="http://schemas.microsoft.com/office/drawing/2014/main" val="4045225248"/>
                    </a:ext>
                  </a:extLst>
                </a:gridCol>
              </a:tblGrid>
              <a:tr h="579765">
                <a:tc gridSpan="2">
                  <a:txBody>
                    <a:bodyPr/>
                    <a:lstStyle/>
                    <a:p>
                      <a:pPr marR="180340" algn="ctr">
                        <a:spcAft>
                          <a:spcPts val="600"/>
                        </a:spcAft>
                      </a:pPr>
                      <a:r>
                        <a:rPr lang="en-US" sz="1000" b="1">
                          <a:solidFill>
                            <a:schemeClr val="bg2">
                              <a:lumMod val="10000"/>
                            </a:schemeClr>
                          </a:solidFill>
                          <a:effectLst/>
                          <a:latin typeface="Calibri"/>
                          <a:ea typeface="MS Mincho"/>
                          <a:cs typeface="Times New Roman"/>
                        </a:rPr>
                        <a:t>TOPIC: Rugby</a:t>
                      </a:r>
                      <a:endParaRPr lang="en-GB" sz="1000" b="1">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287888343"/>
                  </a:ext>
                </a:extLst>
              </a:tr>
              <a:tr h="579765">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KEYWORD</a:t>
                      </a:r>
                      <a:endParaRPr lang="en-GB" sz="1000" b="1">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DEFINITION</a:t>
                      </a:r>
                      <a:endParaRPr lang="en-GB" sz="1000" b="1">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2916064757"/>
                  </a:ext>
                </a:extLst>
              </a:tr>
              <a:tr h="579765">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Spin Pass</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 type of rugby pass using the thumb on one hand and fingers on the other causing it to spin as it travels.</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a:solidFill>
                        <a:schemeClr val="bg2">
                          <a:lumMod val="10000"/>
                        </a:schemeClr>
                      </a:solidFill>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974301808"/>
                  </a:ext>
                </a:extLst>
              </a:tr>
              <a:tr h="579765">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Tackling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ball carriers is held by one or more opponents, and it brought to the ground.</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861297289"/>
                  </a:ext>
                </a:extLst>
              </a:tr>
              <a:tr h="579765">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Ruck</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Times New Roman" panose="02020603050405020304" pitchFamily="18" charset="0"/>
                          <a:cs typeface="Times New Roman"/>
                        </a:rPr>
                        <a:t>This is formed when a player has been tackled to the ground where the team on possession protect the ball and secure possession. The defending team can win the ball back by counter rucking.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427635209"/>
                  </a:ext>
                </a:extLst>
              </a:tr>
              <a:tr h="579765">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Scrum</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 way of restarting play after a minor infringement.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660696474"/>
                  </a:ext>
                </a:extLst>
              </a:tr>
              <a:tr h="579765">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Knock 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When a player loses possession of the ball and it travels forward touching the ball or another player.</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786414869"/>
                  </a:ext>
                </a:extLst>
              </a:tr>
              <a:tr h="579765">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Offside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If a player is in front of a team mate who is carrying the ball they are offside.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332319472"/>
                  </a:ext>
                </a:extLst>
              </a:tr>
              <a:tr h="579765">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Line out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line out is a means of restarting play after the ball has gone off the field of play at the side.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571895432"/>
                  </a:ext>
                </a:extLst>
              </a:tr>
            </a:tbl>
          </a:graphicData>
        </a:graphic>
      </p:graphicFrame>
      <p:sp>
        <p:nvSpPr>
          <p:cNvPr id="5" name="Rectangle 4"/>
          <p:cNvSpPr/>
          <p:nvPr/>
        </p:nvSpPr>
        <p:spPr>
          <a:xfrm>
            <a:off x="122556" y="678528"/>
            <a:ext cx="6605630" cy="1785104"/>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cs typeface="Calibri"/>
              </a:rPr>
              <a:t>Assessment Information:</a:t>
            </a:r>
          </a:p>
          <a:p>
            <a:endParaRPr lang="en-GB" sz="1000">
              <a:latin typeface="Calibri"/>
              <a:cs typeface="Arial"/>
            </a:endParaRPr>
          </a:p>
          <a:p>
            <a:pPr marL="171450" indent="-171450">
              <a:buFont typeface="Arial" panose="020B0604020202020204" pitchFamily="34" charset="0"/>
              <a:buChar char="•"/>
            </a:pPr>
            <a:r>
              <a:rPr lang="en-GB" sz="1000">
                <a:solidFill>
                  <a:schemeClr val="bg2">
                    <a:lumMod val="10000"/>
                  </a:schemeClr>
                </a:solidFill>
                <a:latin typeface="Calibri"/>
                <a:cs typeface="Calibri"/>
              </a:rPr>
              <a:t>They will be assessed on a variety of skills and knowledge in different sports and how they can apply this is an competitive scenario.</a:t>
            </a:r>
          </a:p>
          <a:p>
            <a:pPr marL="171450" indent="-171450">
              <a:buFont typeface="Arial" panose="020B0604020202020204" pitchFamily="34" charset="0"/>
              <a:buChar char="•"/>
            </a:pPr>
            <a:r>
              <a:rPr lang="en-GB" sz="1000">
                <a:solidFill>
                  <a:schemeClr val="bg2">
                    <a:lumMod val="10000"/>
                  </a:schemeClr>
                </a:solidFill>
                <a:latin typeface="Calibri"/>
                <a:cs typeface="Calibri"/>
              </a:rPr>
              <a:t>The assessment is in the form on a practical observation in isolated practices, competitive practices and competitive games.</a:t>
            </a:r>
          </a:p>
          <a:p>
            <a:pPr marL="171450" indent="-171450">
              <a:buFont typeface="Arial" panose="020B0604020202020204" pitchFamily="34" charset="0"/>
              <a:buChar char="•"/>
            </a:pPr>
            <a:r>
              <a:rPr lang="en-GB" sz="1000">
                <a:solidFill>
                  <a:schemeClr val="bg2">
                    <a:lumMod val="10000"/>
                  </a:schemeClr>
                </a:solidFill>
                <a:latin typeface="Calibri"/>
                <a:cs typeface="Calibri"/>
              </a:rPr>
              <a:t>They will also be assessed on their ability to apply rules and regulations to the sport and identify components of fitness related to each activity.</a:t>
            </a:r>
          </a:p>
          <a:p>
            <a:pPr marL="171450" indent="-171450">
              <a:buFont typeface="Arial" panose="020B0604020202020204" pitchFamily="34" charset="0"/>
              <a:buChar char="•"/>
            </a:pPr>
            <a:r>
              <a:rPr lang="en-GB" sz="1000">
                <a:solidFill>
                  <a:schemeClr val="bg2">
                    <a:lumMod val="10000"/>
                  </a:schemeClr>
                </a:solidFill>
                <a:latin typeface="Calibri"/>
                <a:cs typeface="Calibri"/>
              </a:rPr>
              <a:t>Students can prepare for assessments by learning the rules and regulations linked to the current activity and the key words.</a:t>
            </a:r>
          </a:p>
          <a:p>
            <a:endParaRPr lang="en-GB" sz="1000">
              <a:solidFill>
                <a:schemeClr val="bg2">
                  <a:lumMod val="10000"/>
                </a:schemeClr>
              </a:solidFill>
            </a:endParaRPr>
          </a:p>
        </p:txBody>
      </p:sp>
    </p:spTree>
    <p:extLst>
      <p:ext uri="{BB962C8B-B14F-4D97-AF65-F5344CB8AC3E}">
        <p14:creationId xmlns:p14="http://schemas.microsoft.com/office/powerpoint/2010/main" val="5032199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chemeClr val="bg2">
                    <a:lumMod val="10000"/>
                  </a:schemeClr>
                </a:solidFill>
                <a:latin typeface="Calibri"/>
                <a:cs typeface="Calibri"/>
              </a:rPr>
              <a:t>Physical  Education: Table Tennis</a:t>
            </a:r>
          </a:p>
        </p:txBody>
      </p:sp>
      <p:graphicFrame>
        <p:nvGraphicFramePr>
          <p:cNvPr id="2" name="Table 1"/>
          <p:cNvGraphicFramePr>
            <a:graphicFrameLocks noGrp="1"/>
          </p:cNvGraphicFramePr>
          <p:nvPr>
            <p:extLst>
              <p:ext uri="{D42A27DB-BD31-4B8C-83A1-F6EECF244321}">
                <p14:modId xmlns:p14="http://schemas.microsoft.com/office/powerpoint/2010/main" val="4206217798"/>
              </p:ext>
            </p:extLst>
          </p:nvPr>
        </p:nvGraphicFramePr>
        <p:xfrm>
          <a:off x="194829" y="3432000"/>
          <a:ext cx="6402973" cy="5688632"/>
        </p:xfrm>
        <a:graphic>
          <a:graphicData uri="http://schemas.openxmlformats.org/drawingml/2006/table">
            <a:tbl>
              <a:tblPr firstRow="1" firstCol="1" bandRow="1"/>
              <a:tblGrid>
                <a:gridCol w="1569799">
                  <a:extLst>
                    <a:ext uri="{9D8B030D-6E8A-4147-A177-3AD203B41FA5}">
                      <a16:colId xmlns:a16="http://schemas.microsoft.com/office/drawing/2014/main" val="3737371554"/>
                    </a:ext>
                  </a:extLst>
                </a:gridCol>
                <a:gridCol w="4833174">
                  <a:extLst>
                    <a:ext uri="{9D8B030D-6E8A-4147-A177-3AD203B41FA5}">
                      <a16:colId xmlns:a16="http://schemas.microsoft.com/office/drawing/2014/main" val="4045225248"/>
                    </a:ext>
                  </a:extLst>
                </a:gridCol>
              </a:tblGrid>
              <a:tr h="500198">
                <a:tc gridSpan="2">
                  <a:txBody>
                    <a:bodyPr/>
                    <a:lstStyle/>
                    <a:p>
                      <a:pPr marR="180340" algn="ctr">
                        <a:spcAft>
                          <a:spcPts val="600"/>
                        </a:spcAft>
                      </a:pPr>
                      <a:r>
                        <a:rPr lang="en-US" sz="1000" b="1">
                          <a:solidFill>
                            <a:schemeClr val="bg2">
                              <a:lumMod val="10000"/>
                            </a:schemeClr>
                          </a:solidFill>
                          <a:effectLst/>
                          <a:latin typeface="Calibri"/>
                          <a:ea typeface="MS Mincho"/>
                          <a:cs typeface="Times New Roman"/>
                        </a:rPr>
                        <a:t>TOPIC: Table Tennis</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hMerge="1">
                  <a:txBody>
                    <a:bodyPr/>
                    <a:lstStyle/>
                    <a:p>
                      <a:endParaRPr lang="en-US"/>
                    </a:p>
                  </a:txBody>
                  <a:tcPr marL="68580" marR="68580" marT="0" marB="0" anchor="ctr">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1287888343"/>
                  </a:ext>
                </a:extLst>
              </a:tr>
              <a:tr h="370689">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KEYWORD</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DEFINITION</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3846907722"/>
                  </a:ext>
                </a:extLst>
              </a:tr>
              <a:tr h="370689">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Forehand Push</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 defensive shot performed on the dominant side of your body.</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1942992271"/>
                  </a:ext>
                </a:extLst>
              </a:tr>
              <a:tr h="500198">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Backhand Push</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 defensive shot played on the opposite side of your body with a small amount of backspin.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1332029858"/>
                  </a:ext>
                </a:extLst>
              </a:tr>
              <a:tr h="370689">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Forehand Drive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An attacking shot used to force errors from your opponent.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2916064757"/>
                  </a:ext>
                </a:extLst>
              </a:tr>
              <a:tr h="500198">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Backhand Drive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backhand drive is an attacking stroke played with a small amount of topspin.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a:solidFill>
                        <a:schemeClr val="bg2">
                          <a:lumMod val="10000"/>
                        </a:schemeClr>
                      </a:solidFill>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974301808"/>
                  </a:ext>
                </a:extLst>
              </a:tr>
              <a:tr h="50833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Rallying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Sequence of hitting the ball back and forth between players over the net.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861297289"/>
                  </a:ext>
                </a:extLst>
              </a:tr>
              <a:tr h="537137">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Serving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Table Tennis stroke that is used to start each rally.</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427635209"/>
                  </a:ext>
                </a:extLst>
              </a:tr>
              <a:tr h="429709">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Tactics</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An action or a plan used to beat an opponent in sport.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660696474"/>
                  </a:ext>
                </a:extLst>
              </a:tr>
              <a:tr h="429709">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Opponent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person or team you are competing against.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786414869"/>
                  </a:ext>
                </a:extLst>
              </a:tr>
              <a:tr h="429709">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Placement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Where you hit the ball on the table.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332319472"/>
                  </a:ext>
                </a:extLst>
              </a:tr>
              <a:tr h="741376">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Spin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Spin is the rotation of the ball used to make it harder for your opponent to return.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571895432"/>
                  </a:ext>
                </a:extLst>
              </a:tr>
            </a:tbl>
          </a:graphicData>
        </a:graphic>
      </p:graphicFrame>
      <p:sp>
        <p:nvSpPr>
          <p:cNvPr id="5" name="Rectangle 4"/>
          <p:cNvSpPr/>
          <p:nvPr/>
        </p:nvSpPr>
        <p:spPr>
          <a:xfrm>
            <a:off x="122556" y="678528"/>
            <a:ext cx="6605630" cy="1785104"/>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cs typeface="Calibri"/>
              </a:rPr>
              <a:t>Assessment Information:</a:t>
            </a:r>
          </a:p>
          <a:p>
            <a:endParaRPr lang="en-GB" sz="1000">
              <a:latin typeface="Calibri"/>
              <a:cs typeface="Arial"/>
            </a:endParaRPr>
          </a:p>
          <a:p>
            <a:pPr marL="171450" indent="-171450">
              <a:buFont typeface="Arial" panose="020B0604020202020204" pitchFamily="34" charset="0"/>
              <a:buChar char="•"/>
            </a:pPr>
            <a:r>
              <a:rPr lang="en-GB" sz="1000">
                <a:solidFill>
                  <a:schemeClr val="bg2">
                    <a:lumMod val="10000"/>
                  </a:schemeClr>
                </a:solidFill>
                <a:latin typeface="Calibri"/>
                <a:cs typeface="Calibri"/>
              </a:rPr>
              <a:t>They will be assessed on a variety of skills and knowledge in different sports and how they can apply this is an competitive scenario.</a:t>
            </a:r>
          </a:p>
          <a:p>
            <a:pPr marL="171450" indent="-171450">
              <a:buFont typeface="Arial" panose="020B0604020202020204" pitchFamily="34" charset="0"/>
              <a:buChar char="•"/>
            </a:pPr>
            <a:r>
              <a:rPr lang="en-GB" sz="1000">
                <a:solidFill>
                  <a:schemeClr val="bg2">
                    <a:lumMod val="10000"/>
                  </a:schemeClr>
                </a:solidFill>
                <a:latin typeface="Calibri"/>
                <a:cs typeface="Calibri"/>
              </a:rPr>
              <a:t>The assessment is in the form on a practical observation in isolated practices, competitive practices and competitive games.</a:t>
            </a:r>
          </a:p>
          <a:p>
            <a:pPr marL="171450" indent="-171450">
              <a:buFont typeface="Arial" panose="020B0604020202020204" pitchFamily="34" charset="0"/>
              <a:buChar char="•"/>
            </a:pPr>
            <a:r>
              <a:rPr lang="en-GB" sz="1000">
                <a:solidFill>
                  <a:schemeClr val="bg2">
                    <a:lumMod val="10000"/>
                  </a:schemeClr>
                </a:solidFill>
                <a:latin typeface="Calibri"/>
                <a:cs typeface="Calibri"/>
              </a:rPr>
              <a:t>They will also be assessed on their ability to apply rules and regulations to the sport and identify components of fitness related to each activity.</a:t>
            </a:r>
          </a:p>
          <a:p>
            <a:pPr marL="171450" indent="-171450">
              <a:buFont typeface="Arial" panose="020B0604020202020204" pitchFamily="34" charset="0"/>
              <a:buChar char="•"/>
            </a:pPr>
            <a:r>
              <a:rPr lang="en-GB" sz="1000">
                <a:solidFill>
                  <a:schemeClr val="bg2">
                    <a:lumMod val="10000"/>
                  </a:schemeClr>
                </a:solidFill>
                <a:latin typeface="Calibri"/>
                <a:cs typeface="Calibri"/>
              </a:rPr>
              <a:t>Students can prepare for assessments by learning the rules and regulations linked to the current activity and the key words.</a:t>
            </a:r>
          </a:p>
          <a:p>
            <a:endParaRPr lang="en-GB" sz="1000">
              <a:solidFill>
                <a:schemeClr val="bg2">
                  <a:lumMod val="10000"/>
                </a:schemeClr>
              </a:solidFill>
            </a:endParaRPr>
          </a:p>
        </p:txBody>
      </p:sp>
    </p:spTree>
    <p:extLst>
      <p:ext uri="{BB962C8B-B14F-4D97-AF65-F5344CB8AC3E}">
        <p14:creationId xmlns:p14="http://schemas.microsoft.com/office/powerpoint/2010/main" val="3102214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chemeClr val="bg2">
                    <a:lumMod val="10000"/>
                  </a:schemeClr>
                </a:solidFill>
                <a:latin typeface="Calibri"/>
                <a:cs typeface="Calibri"/>
              </a:rPr>
              <a:t>Physical  Education: OAA</a:t>
            </a:r>
          </a:p>
        </p:txBody>
      </p:sp>
      <p:graphicFrame>
        <p:nvGraphicFramePr>
          <p:cNvPr id="2" name="Table 1"/>
          <p:cNvGraphicFramePr>
            <a:graphicFrameLocks noGrp="1"/>
          </p:cNvGraphicFramePr>
          <p:nvPr>
            <p:extLst>
              <p:ext uri="{D42A27DB-BD31-4B8C-83A1-F6EECF244321}">
                <p14:modId xmlns:p14="http://schemas.microsoft.com/office/powerpoint/2010/main" val="818012140"/>
              </p:ext>
            </p:extLst>
          </p:nvPr>
        </p:nvGraphicFramePr>
        <p:xfrm>
          <a:off x="162189" y="3390864"/>
          <a:ext cx="6488065" cy="5688624"/>
        </p:xfrm>
        <a:graphic>
          <a:graphicData uri="http://schemas.openxmlformats.org/drawingml/2006/table">
            <a:tbl>
              <a:tblPr firstRow="1" firstCol="1" bandRow="1"/>
              <a:tblGrid>
                <a:gridCol w="1590661">
                  <a:extLst>
                    <a:ext uri="{9D8B030D-6E8A-4147-A177-3AD203B41FA5}">
                      <a16:colId xmlns:a16="http://schemas.microsoft.com/office/drawing/2014/main" val="3737371554"/>
                    </a:ext>
                  </a:extLst>
                </a:gridCol>
                <a:gridCol w="4897404">
                  <a:extLst>
                    <a:ext uri="{9D8B030D-6E8A-4147-A177-3AD203B41FA5}">
                      <a16:colId xmlns:a16="http://schemas.microsoft.com/office/drawing/2014/main" val="4045225248"/>
                    </a:ext>
                  </a:extLst>
                </a:gridCol>
              </a:tblGrid>
              <a:tr h="474052">
                <a:tc gridSpan="2">
                  <a:txBody>
                    <a:bodyPr/>
                    <a:lstStyle/>
                    <a:p>
                      <a:pPr marR="180340" algn="ctr">
                        <a:spcAft>
                          <a:spcPts val="600"/>
                        </a:spcAft>
                      </a:pPr>
                      <a:r>
                        <a:rPr lang="en-US" sz="1000" b="1">
                          <a:solidFill>
                            <a:schemeClr val="bg2">
                              <a:lumMod val="10000"/>
                            </a:schemeClr>
                          </a:solidFill>
                          <a:effectLst/>
                          <a:latin typeface="Calibri"/>
                          <a:ea typeface="MS Mincho"/>
                          <a:cs typeface="Times New Roman"/>
                        </a:rPr>
                        <a:t>TOPIC: OAA</a:t>
                      </a: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hMerge="1">
                  <a:txBody>
                    <a:bodyPr/>
                    <a:lstStyle/>
                    <a:p>
                      <a:endParaRPr lang="en-US"/>
                    </a:p>
                  </a:txBody>
                  <a:tcPr marL="68580" marR="68580" marT="0" marB="0">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1287888343"/>
                  </a:ext>
                </a:extLst>
              </a:tr>
              <a:tr h="474052">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KEYWORD</a:t>
                      </a:r>
                      <a:endParaRPr lang="en-GB" sz="1000" b="1">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DEFINITION</a:t>
                      </a:r>
                      <a:endParaRPr lang="en-GB" sz="1000" b="1">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3846907722"/>
                  </a:ext>
                </a:extLst>
              </a:tr>
              <a:tr h="474052">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Rules</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An instruction that’s states the way in which should be done.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1942992271"/>
                  </a:ext>
                </a:extLst>
              </a:tr>
              <a:tr h="474052">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Team Work</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Working as a group effectively to achieve a goal.</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1332029858"/>
                  </a:ext>
                </a:extLst>
              </a:tr>
              <a:tr h="474052">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Collaboration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Producing or making something together.</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2916064757"/>
                  </a:ext>
                </a:extLst>
              </a:tr>
              <a:tr h="474052">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Problem Solving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Finding a solution to an issue.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a:solidFill>
                        <a:schemeClr val="bg2">
                          <a:lumMod val="10000"/>
                        </a:schemeClr>
                      </a:solidFill>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974301808"/>
                  </a:ext>
                </a:extLst>
              </a:tr>
              <a:tr h="474052">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Strategy</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 plan of action to help achieve a goal or aim.</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861297289"/>
                  </a:ext>
                </a:extLst>
              </a:tr>
              <a:tr h="474052">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Communication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sharing of ideas with another person.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427635209"/>
                  </a:ext>
                </a:extLst>
              </a:tr>
              <a:tr h="474052">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Instructions</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Information on how to do something or instructing someone how to perform a task.</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660696474"/>
                  </a:ext>
                </a:extLst>
              </a:tr>
              <a:tr h="474052">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Direction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Providing guidance on how something should be performed.</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786414869"/>
                  </a:ext>
                </a:extLst>
              </a:tr>
              <a:tr h="474052">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Trust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belief that someone is reliable.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332319472"/>
                  </a:ext>
                </a:extLst>
              </a:tr>
              <a:tr h="474052">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Safety</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Providing protection from harm or danger when performing a task.</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571895432"/>
                  </a:ext>
                </a:extLst>
              </a:tr>
            </a:tbl>
          </a:graphicData>
        </a:graphic>
      </p:graphicFrame>
      <p:sp>
        <p:nvSpPr>
          <p:cNvPr id="5" name="Rectangle 4"/>
          <p:cNvSpPr/>
          <p:nvPr/>
        </p:nvSpPr>
        <p:spPr>
          <a:xfrm>
            <a:off x="96579" y="678528"/>
            <a:ext cx="6605630" cy="1792798"/>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cs typeface="Calibri"/>
              </a:rPr>
              <a:t>Assessment Information:</a:t>
            </a:r>
          </a:p>
          <a:p>
            <a:endParaRPr lang="en-GB" sz="1000">
              <a:latin typeface="Calibri"/>
              <a:cs typeface="Arial"/>
            </a:endParaRPr>
          </a:p>
          <a:p>
            <a:pPr marL="171450" indent="-171450">
              <a:buFont typeface="Arial" panose="020B0604020202020204" pitchFamily="34" charset="0"/>
              <a:buChar char="•"/>
            </a:pPr>
            <a:r>
              <a:rPr lang="en-GB" sz="1000">
                <a:solidFill>
                  <a:schemeClr val="bg2">
                    <a:lumMod val="10000"/>
                  </a:schemeClr>
                </a:solidFill>
                <a:latin typeface="Calibri"/>
                <a:cs typeface="Calibri"/>
              </a:rPr>
              <a:t>They will be assessed on a variety of skills and knowledge in different sports and how they can apply this is an competitive scenario.</a:t>
            </a:r>
          </a:p>
          <a:p>
            <a:pPr marL="171450" indent="-171450">
              <a:buFont typeface="Arial" panose="020B0604020202020204" pitchFamily="34" charset="0"/>
              <a:buChar char="•"/>
            </a:pPr>
            <a:r>
              <a:rPr lang="en-GB" sz="1000">
                <a:solidFill>
                  <a:schemeClr val="bg2">
                    <a:lumMod val="10000"/>
                  </a:schemeClr>
                </a:solidFill>
                <a:latin typeface="Calibri"/>
                <a:cs typeface="Calibri"/>
              </a:rPr>
              <a:t>The assessment is in the form on a practical observation in isolated practices, competitive practices and competitive games.</a:t>
            </a:r>
          </a:p>
          <a:p>
            <a:pPr marL="171450" indent="-171450">
              <a:buFont typeface="Arial" panose="020B0604020202020204" pitchFamily="34" charset="0"/>
              <a:buChar char="•"/>
            </a:pPr>
            <a:r>
              <a:rPr lang="en-GB" sz="1000">
                <a:solidFill>
                  <a:schemeClr val="bg2">
                    <a:lumMod val="10000"/>
                  </a:schemeClr>
                </a:solidFill>
                <a:latin typeface="Calibri"/>
                <a:cs typeface="Calibri"/>
              </a:rPr>
              <a:t>They will also be assessed on their ability to apply rules and regulations to the sport and identify components of fitness related to each activity.</a:t>
            </a:r>
          </a:p>
          <a:p>
            <a:pPr marL="171450" indent="-171450">
              <a:buFont typeface="Arial" panose="020B0604020202020204" pitchFamily="34" charset="0"/>
              <a:buChar char="•"/>
            </a:pPr>
            <a:r>
              <a:rPr lang="en-GB" sz="1000">
                <a:solidFill>
                  <a:schemeClr val="bg2">
                    <a:lumMod val="10000"/>
                  </a:schemeClr>
                </a:solidFill>
                <a:latin typeface="Calibri"/>
                <a:cs typeface="Calibri"/>
              </a:rPr>
              <a:t>Students can prepare for assessments by learning the rules and regulations linked to the current activity and the key words.</a:t>
            </a:r>
          </a:p>
          <a:p>
            <a:endParaRPr lang="en-GB" sz="1000">
              <a:solidFill>
                <a:schemeClr val="bg2">
                  <a:lumMod val="10000"/>
                </a:schemeClr>
              </a:solidFill>
            </a:endParaRPr>
          </a:p>
        </p:txBody>
      </p:sp>
    </p:spTree>
    <p:extLst>
      <p:ext uri="{BB962C8B-B14F-4D97-AF65-F5344CB8AC3E}">
        <p14:creationId xmlns:p14="http://schemas.microsoft.com/office/powerpoint/2010/main" val="34184824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1704979597"/>
              </p:ext>
            </p:extLst>
          </p:nvPr>
        </p:nvGraphicFramePr>
        <p:xfrm>
          <a:off x="132909" y="4720016"/>
          <a:ext cx="6605630" cy="4389120"/>
        </p:xfrm>
        <a:graphic>
          <a:graphicData uri="http://schemas.openxmlformats.org/drawingml/2006/table">
            <a:tbl>
              <a:tblPr firstRow="1" bandRow="1">
                <a:tableStyleId>{5C22544A-7EE6-4342-B048-85BDC9FD1C3A}</a:tableStyleId>
              </a:tblPr>
              <a:tblGrid>
                <a:gridCol w="2352955">
                  <a:extLst>
                    <a:ext uri="{9D8B030D-6E8A-4147-A177-3AD203B41FA5}">
                      <a16:colId xmlns:a16="http://schemas.microsoft.com/office/drawing/2014/main" val="1739373756"/>
                    </a:ext>
                  </a:extLst>
                </a:gridCol>
                <a:gridCol w="4252675">
                  <a:extLst>
                    <a:ext uri="{9D8B030D-6E8A-4147-A177-3AD203B41FA5}">
                      <a16:colId xmlns:a16="http://schemas.microsoft.com/office/drawing/2014/main" val="2144423826"/>
                    </a:ext>
                  </a:extLst>
                </a:gridCol>
              </a:tblGrid>
              <a:tr h="365760">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chemeClr val="bg2">
                              <a:lumMod val="10000"/>
                            </a:schemeClr>
                          </a:solidFill>
                          <a:latin typeface="Calibri"/>
                        </a:rPr>
                        <a:t>YEAR 7-MY</a:t>
                      </a:r>
                      <a:r>
                        <a:rPr lang="en-GB" sz="1000" b="1" baseline="0">
                          <a:solidFill>
                            <a:schemeClr val="bg2">
                              <a:lumMod val="10000"/>
                            </a:schemeClr>
                          </a:solidFill>
                          <a:latin typeface="Calibri"/>
                        </a:rPr>
                        <a:t> FAMILY</a:t>
                      </a:r>
                      <a:endParaRPr lang="en-GB" sz="1000" b="1">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hMerge="1">
                  <a:txBody>
                    <a:bodyPr/>
                    <a:lstStyle/>
                    <a:p>
                      <a:pPr algn="ctr"/>
                      <a:endParaRPr lang="en-GB"/>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13741986"/>
                  </a:ext>
                </a:extLst>
              </a:tr>
              <a:tr h="365760">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chemeClr val="bg2">
                              <a:lumMod val="10000"/>
                            </a:schemeClr>
                          </a:solidFill>
                          <a:latin typeface="Calibri"/>
                        </a:rPr>
                        <a:t>KEY</a:t>
                      </a:r>
                      <a:r>
                        <a:rPr lang="en-GB" sz="1000" b="1" baseline="0">
                          <a:solidFill>
                            <a:schemeClr val="bg2">
                              <a:lumMod val="10000"/>
                            </a:schemeClr>
                          </a:solidFill>
                          <a:latin typeface="Calibri"/>
                        </a:rPr>
                        <a:t> WORD</a:t>
                      </a:r>
                      <a:endParaRPr lang="en-GB" sz="1000" b="1">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chemeClr val="bg2">
                              <a:lumMod val="10000"/>
                            </a:schemeClr>
                          </a:solidFill>
                          <a:latin typeface="Calibri"/>
                        </a:rPr>
                        <a:t>DEFINITION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a:solidFill>
                        <a:schemeClr val="bg2">
                          <a:lumMod val="10000"/>
                        </a:schemeClr>
                      </a:solidFill>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959459347"/>
                  </a:ext>
                </a:extLst>
              </a:tr>
              <a:tr h="365760">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0">
                          <a:solidFill>
                            <a:schemeClr val="tx1"/>
                          </a:solidFill>
                          <a:latin typeface="Calibri"/>
                        </a:rPr>
                        <a:t>Au</a:t>
                      </a:r>
                      <a:r>
                        <a:rPr lang="en-GB" sz="1000" b="0" baseline="0">
                          <a:solidFill>
                            <a:schemeClr val="tx1"/>
                          </a:solidFill>
                          <a:latin typeface="Calibri"/>
                        </a:rPr>
                        <a:t> revoir</a:t>
                      </a:r>
                      <a:endParaRPr lang="en-GB" sz="1000" b="0">
                        <a:solidFill>
                          <a:schemeClr val="tx1"/>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kern="1200">
                          <a:solidFill>
                            <a:schemeClr val="dk1"/>
                          </a:solidFill>
                          <a:effectLst/>
                          <a:latin typeface="Calibri"/>
                          <a:ea typeface="+mn-ea"/>
                          <a:cs typeface="+mn-cs"/>
                        </a:rPr>
                        <a:t>Good bye</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668682171"/>
                  </a:ext>
                </a:extLst>
              </a:tr>
              <a:tr h="365760">
                <a:tc>
                  <a:txBody>
                    <a:bodyPr/>
                    <a:lstStyle/>
                    <a:p>
                      <a:pPr algn="ctr"/>
                      <a:r>
                        <a:rPr lang="en-GB" sz="1000" b="0">
                          <a:latin typeface="Calibri"/>
                        </a:rPr>
                        <a:t>Bonsoir</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kern="1200">
                          <a:solidFill>
                            <a:schemeClr val="dk1"/>
                          </a:solidFill>
                          <a:effectLst/>
                          <a:latin typeface="Calibri"/>
                          <a:ea typeface="+mn-ea"/>
                          <a:cs typeface="+mn-cs"/>
                        </a:rPr>
                        <a:t>Good evening</a:t>
                      </a:r>
                      <a:endParaRPr lang="en-GB" sz="1000" b="0">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61536821"/>
                  </a:ext>
                </a:extLst>
              </a:tr>
              <a:tr h="365760">
                <a:tc>
                  <a:txBody>
                    <a:bodyPr/>
                    <a:lstStyle/>
                    <a:p>
                      <a:pPr algn="ctr"/>
                      <a:r>
                        <a:rPr lang="en-GB" sz="1000" b="0">
                          <a:latin typeface="Calibri"/>
                        </a:rPr>
                        <a:t>Bonne</a:t>
                      </a:r>
                      <a:r>
                        <a:rPr lang="en-GB" sz="1000" b="0" baseline="0">
                          <a:latin typeface="Calibri"/>
                        </a:rPr>
                        <a:t> </a:t>
                      </a:r>
                      <a:r>
                        <a:rPr lang="en-GB" sz="1000" b="0" baseline="0" err="1">
                          <a:latin typeface="Calibri"/>
                        </a:rPr>
                        <a:t>nuit</a:t>
                      </a:r>
                      <a:endParaRPr lang="en-GB" sz="1000" b="0">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kern="1200">
                          <a:solidFill>
                            <a:schemeClr val="dk1"/>
                          </a:solidFill>
                          <a:effectLst/>
                          <a:latin typeface="Calibri"/>
                          <a:ea typeface="+mn-ea"/>
                          <a:cs typeface="+mn-cs"/>
                        </a:rPr>
                        <a:t>Good</a:t>
                      </a:r>
                      <a:r>
                        <a:rPr lang="en-GB" sz="1000" b="0" kern="1200" baseline="0">
                          <a:solidFill>
                            <a:schemeClr val="dk1"/>
                          </a:solidFill>
                          <a:effectLst/>
                          <a:latin typeface="Calibri"/>
                          <a:ea typeface="+mn-ea"/>
                          <a:cs typeface="+mn-cs"/>
                        </a:rPr>
                        <a:t> night</a:t>
                      </a:r>
                      <a:endParaRPr lang="en-GB" sz="1000" b="0">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823766933"/>
                  </a:ext>
                </a:extLst>
              </a:tr>
              <a:tr h="365760">
                <a:tc>
                  <a:txBody>
                    <a:bodyPr/>
                    <a:lstStyle/>
                    <a:p>
                      <a:pPr algn="ctr"/>
                      <a:r>
                        <a:rPr lang="en-GB" sz="1000" b="0">
                          <a:latin typeface="Calibri"/>
                        </a:rPr>
                        <a:t>Deux</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kern="1200">
                          <a:solidFill>
                            <a:schemeClr val="dk1"/>
                          </a:solidFill>
                          <a:effectLst/>
                          <a:latin typeface="Calibri"/>
                          <a:ea typeface="+mn-ea"/>
                          <a:cs typeface="+mn-cs"/>
                        </a:rPr>
                        <a:t>Two</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139030321"/>
                  </a:ext>
                </a:extLst>
              </a:tr>
              <a:tr h="365760">
                <a:tc>
                  <a:txBody>
                    <a:bodyPr/>
                    <a:lstStyle/>
                    <a:p>
                      <a:pPr algn="ctr"/>
                      <a:r>
                        <a:rPr lang="en-GB" sz="1000" b="0">
                          <a:latin typeface="Calibri"/>
                        </a:rPr>
                        <a:t>Quinze</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kern="1200">
                          <a:solidFill>
                            <a:schemeClr val="dk1"/>
                          </a:solidFill>
                          <a:effectLst/>
                          <a:latin typeface="Calibri"/>
                          <a:ea typeface="+mn-ea"/>
                          <a:cs typeface="+mn-cs"/>
                        </a:rPr>
                        <a:t>fifteen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954281858"/>
                  </a:ext>
                </a:extLst>
              </a:tr>
              <a:tr h="365760">
                <a:tc>
                  <a:txBody>
                    <a:bodyPr/>
                    <a:lstStyle/>
                    <a:p>
                      <a:pPr algn="ctr"/>
                      <a:r>
                        <a:rPr lang="en-GB" sz="1000" b="0" kern="1200">
                          <a:solidFill>
                            <a:schemeClr val="dk1"/>
                          </a:solidFill>
                          <a:effectLst/>
                          <a:latin typeface="Calibri"/>
                          <a:ea typeface="+mn-ea"/>
                          <a:cs typeface="+mn-cs"/>
                        </a:rPr>
                        <a:t>Mon </a:t>
                      </a:r>
                      <a:r>
                        <a:rPr lang="en-GB" sz="1000" b="0" kern="1200" err="1">
                          <a:solidFill>
                            <a:schemeClr val="dk1"/>
                          </a:solidFill>
                          <a:effectLst/>
                          <a:latin typeface="Calibri"/>
                          <a:ea typeface="+mn-ea"/>
                          <a:cs typeface="+mn-cs"/>
                        </a:rPr>
                        <a:t>anniversaire</a:t>
                      </a:r>
                      <a:r>
                        <a:rPr lang="en-GB" sz="1000" b="0" kern="1200">
                          <a:solidFill>
                            <a:schemeClr val="dk1"/>
                          </a:solidFill>
                          <a:effectLst/>
                          <a:latin typeface="Calibri"/>
                          <a:ea typeface="+mn-ea"/>
                          <a:cs typeface="+mn-cs"/>
                        </a:rPr>
                        <a:t> </a:t>
                      </a:r>
                      <a:endParaRPr lang="en-GB" sz="1000" b="0">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kern="1200">
                          <a:solidFill>
                            <a:schemeClr val="dk1"/>
                          </a:solidFill>
                          <a:effectLst/>
                          <a:latin typeface="Calibri"/>
                          <a:ea typeface="+mn-ea"/>
                          <a:cs typeface="+mn-cs"/>
                        </a:rPr>
                        <a:t>My birthday</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75211537"/>
                  </a:ext>
                </a:extLst>
              </a:tr>
              <a:tr h="365760">
                <a:tc>
                  <a:txBody>
                    <a:bodyPr/>
                    <a:lstStyle/>
                    <a:p>
                      <a:pPr algn="ctr"/>
                      <a:r>
                        <a:rPr lang="en-GB" sz="1000" b="0">
                          <a:latin typeface="Calibri"/>
                        </a:rPr>
                        <a:t>Juillet</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kern="1200">
                          <a:solidFill>
                            <a:schemeClr val="dk1"/>
                          </a:solidFill>
                          <a:effectLst/>
                          <a:latin typeface="Calibri"/>
                          <a:ea typeface="+mn-ea"/>
                          <a:cs typeface="+mn-cs"/>
                        </a:rPr>
                        <a:t>July</a:t>
                      </a:r>
                      <a:endParaRPr lang="en-GB" sz="1000" b="0">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511015987"/>
                  </a:ext>
                </a:extLst>
              </a:tr>
              <a:tr h="365760">
                <a:tc>
                  <a:txBody>
                    <a:bodyPr/>
                    <a:lstStyle/>
                    <a:p>
                      <a:pPr algn="ctr"/>
                      <a:r>
                        <a:rPr lang="en-GB" sz="1000" b="0" err="1">
                          <a:latin typeface="Calibri"/>
                        </a:rPr>
                        <a:t>J’ai</a:t>
                      </a:r>
                      <a:r>
                        <a:rPr lang="en-GB" sz="1000" b="0">
                          <a:latin typeface="Calibri"/>
                        </a:rPr>
                        <a:t> les </a:t>
                      </a:r>
                      <a:r>
                        <a:rPr lang="en-GB" sz="1000" b="0" err="1">
                          <a:latin typeface="Calibri"/>
                        </a:rPr>
                        <a:t>yeux</a:t>
                      </a:r>
                      <a:r>
                        <a:rPr lang="en-GB" sz="1000" b="0">
                          <a:latin typeface="Calibri"/>
                        </a:rPr>
                        <a:t> marron </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kern="1200">
                          <a:solidFill>
                            <a:schemeClr val="dk1"/>
                          </a:solidFill>
                          <a:effectLst/>
                          <a:latin typeface="Calibri"/>
                          <a:ea typeface="+mn-ea"/>
                          <a:cs typeface="+mn-cs"/>
                        </a:rPr>
                        <a:t>I</a:t>
                      </a:r>
                      <a:r>
                        <a:rPr lang="en-GB" sz="1000" b="0" kern="1200" baseline="0">
                          <a:solidFill>
                            <a:schemeClr val="dk1"/>
                          </a:solidFill>
                          <a:effectLst/>
                          <a:latin typeface="Calibri"/>
                          <a:ea typeface="+mn-ea"/>
                          <a:cs typeface="+mn-cs"/>
                        </a:rPr>
                        <a:t> have brown eyes</a:t>
                      </a:r>
                      <a:endParaRPr lang="en-GB" sz="1000" b="0">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296774968"/>
                  </a:ext>
                </a:extLst>
              </a:tr>
              <a:tr h="365760">
                <a:tc>
                  <a:txBody>
                    <a:bodyPr/>
                    <a:lstStyle/>
                    <a:p>
                      <a:pPr algn="ctr"/>
                      <a:r>
                        <a:rPr lang="en-GB" sz="1000" b="0" err="1">
                          <a:latin typeface="Calibri"/>
                        </a:rPr>
                        <a:t>J’ai</a:t>
                      </a:r>
                      <a:r>
                        <a:rPr lang="en-GB" sz="1000" b="0">
                          <a:latin typeface="Calibri"/>
                        </a:rPr>
                        <a:t> les </a:t>
                      </a:r>
                      <a:r>
                        <a:rPr lang="en-GB" sz="1000" b="0" err="1">
                          <a:latin typeface="Calibri"/>
                        </a:rPr>
                        <a:t>cheveux</a:t>
                      </a:r>
                      <a:r>
                        <a:rPr lang="en-GB" sz="1000" b="0">
                          <a:latin typeface="Calibri"/>
                        </a:rPr>
                        <a:t> courts</a:t>
                      </a:r>
                      <a:r>
                        <a:rPr lang="en-GB" sz="1000" b="0" baseline="0">
                          <a:latin typeface="Calibri"/>
                        </a:rPr>
                        <a:t> </a:t>
                      </a:r>
                      <a:endParaRPr lang="en-GB" sz="1000" b="0">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kern="1200">
                          <a:solidFill>
                            <a:schemeClr val="dk1"/>
                          </a:solidFill>
                          <a:effectLst/>
                          <a:latin typeface="Calibri"/>
                          <a:ea typeface="+mn-ea"/>
                          <a:cs typeface="+mn-cs"/>
                        </a:rPr>
                        <a:t>I have short hair</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4009595680"/>
                  </a:ext>
                </a:extLst>
              </a:tr>
              <a:tr h="365760">
                <a:tc>
                  <a:txBody>
                    <a:bodyPr/>
                    <a:lstStyle/>
                    <a:p>
                      <a:pPr algn="ctr"/>
                      <a:r>
                        <a:rPr lang="en-GB" sz="1000" b="0">
                          <a:latin typeface="Calibri"/>
                        </a:rPr>
                        <a:t>Je</a:t>
                      </a:r>
                      <a:r>
                        <a:rPr lang="en-GB" sz="1000" b="0" baseline="0">
                          <a:latin typeface="Calibri"/>
                        </a:rPr>
                        <a:t> suis de taille </a:t>
                      </a:r>
                      <a:r>
                        <a:rPr lang="en-GB" sz="1000" b="0" baseline="0" err="1">
                          <a:latin typeface="Calibri"/>
                        </a:rPr>
                        <a:t>moyenne</a:t>
                      </a:r>
                      <a:endParaRPr lang="en-GB" sz="1000" b="0">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kern="1200">
                          <a:solidFill>
                            <a:schemeClr val="dk1"/>
                          </a:solidFill>
                          <a:effectLst/>
                          <a:latin typeface="Calibri"/>
                          <a:ea typeface="+mn-ea"/>
                          <a:cs typeface="+mn-cs"/>
                        </a:rPr>
                        <a:t>I</a:t>
                      </a:r>
                      <a:r>
                        <a:rPr lang="en-GB" sz="1000" b="0" kern="1200" baseline="0">
                          <a:solidFill>
                            <a:schemeClr val="dk1"/>
                          </a:solidFill>
                          <a:effectLst/>
                          <a:latin typeface="Calibri"/>
                          <a:ea typeface="+mn-ea"/>
                          <a:cs typeface="+mn-cs"/>
                        </a:rPr>
                        <a:t> am average height</a:t>
                      </a:r>
                      <a:endParaRPr lang="en-GB" sz="1000" b="0" kern="1200">
                        <a:solidFill>
                          <a:schemeClr val="dk1"/>
                        </a:solidFill>
                        <a:effectLst/>
                        <a:latin typeface="Calibri"/>
                        <a:ea typeface="+mn-ea"/>
                        <a:cs typeface="+mn-cs"/>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32434519"/>
                  </a:ext>
                </a:extLst>
              </a:tr>
            </a:tbl>
          </a:graphicData>
        </a:graphic>
      </p:graphicFrame>
      <p:sp>
        <p:nvSpPr>
          <p:cNvPr id="2" name="Rectangle 1"/>
          <p:cNvSpPr/>
          <p:nvPr/>
        </p:nvSpPr>
        <p:spPr>
          <a:xfrm>
            <a:off x="126952" y="855552"/>
            <a:ext cx="6605630" cy="3077766"/>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cs typeface="Calibri"/>
              </a:rPr>
              <a:t>Assessment Information: </a:t>
            </a:r>
            <a:endParaRPr lang="en-GB" sz="1000">
              <a:solidFill>
                <a:schemeClr val="bg2">
                  <a:lumMod val="10000"/>
                </a:schemeClr>
              </a:solidFill>
              <a:latin typeface="Calibri"/>
              <a:ea typeface="Calibri"/>
              <a:cs typeface="Calibri"/>
            </a:endParaRPr>
          </a:p>
          <a:p>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cs typeface="Calibri"/>
              </a:rPr>
              <a:t>This term Y7 are learning about My Family in French. </a:t>
            </a:r>
            <a:endParaRPr lang="en-GB" sz="1000">
              <a:solidFill>
                <a:schemeClr val="bg2">
                  <a:lumMod val="10000"/>
                </a:schemeClr>
              </a:solidFill>
              <a:latin typeface="Calibri"/>
              <a:ea typeface="Calibri"/>
              <a:cs typeface="Calibri"/>
            </a:endParaRPr>
          </a:p>
          <a:p>
            <a:endParaRPr lang="en-GB" sz="1000">
              <a:solidFill>
                <a:schemeClr val="bg2">
                  <a:lumMod val="10000"/>
                </a:schemeClr>
              </a:solidFill>
              <a:latin typeface="Calibri"/>
              <a:cs typeface="Calibri"/>
            </a:endParaRPr>
          </a:p>
          <a:p>
            <a:r>
              <a:rPr lang="en-GB" sz="1000">
                <a:solidFill>
                  <a:schemeClr val="bg2">
                    <a:lumMod val="10000"/>
                  </a:schemeClr>
                </a:solidFill>
                <a:latin typeface="Calibri"/>
                <a:cs typeface="Calibri"/>
              </a:rPr>
              <a:t>They will be learning about the following:</a:t>
            </a:r>
            <a:endParaRPr lang="en-GB" sz="1000">
              <a:solidFill>
                <a:schemeClr val="bg2">
                  <a:lumMod val="10000"/>
                </a:schemeClr>
              </a:solidFill>
              <a:latin typeface="Calibri"/>
              <a:ea typeface="Calibri"/>
              <a:cs typeface="Calibri"/>
            </a:endParaRPr>
          </a:p>
          <a:p>
            <a:endParaRPr lang="en-GB" sz="1000">
              <a:solidFill>
                <a:schemeClr val="bg2">
                  <a:lumMod val="10000"/>
                </a:schemeClr>
              </a:solidFill>
              <a:latin typeface="Calibri"/>
              <a:cs typeface="Calibri"/>
            </a:endParaRPr>
          </a:p>
          <a:p>
            <a:pPr marL="228600" indent="-228600">
              <a:buAutoNum type="arabicPeriod"/>
            </a:pPr>
            <a:r>
              <a:rPr lang="en-GB" sz="1000">
                <a:solidFill>
                  <a:schemeClr val="bg2">
                    <a:lumMod val="10000"/>
                  </a:schemeClr>
                </a:solidFill>
                <a:latin typeface="Calibri"/>
                <a:cs typeface="Calibri"/>
              </a:rPr>
              <a:t>Greetings</a:t>
            </a:r>
            <a:endParaRPr lang="en-GB" sz="1000">
              <a:solidFill>
                <a:schemeClr val="bg2">
                  <a:lumMod val="10000"/>
                </a:schemeClr>
              </a:solidFill>
              <a:latin typeface="Calibri"/>
              <a:ea typeface="Calibri"/>
              <a:cs typeface="Calibri"/>
            </a:endParaRPr>
          </a:p>
          <a:p>
            <a:pPr marL="228600" indent="-228600">
              <a:buAutoNum type="arabicPeriod"/>
            </a:pPr>
            <a:r>
              <a:rPr lang="en-GB" sz="1000">
                <a:solidFill>
                  <a:schemeClr val="bg2">
                    <a:lumMod val="10000"/>
                  </a:schemeClr>
                </a:solidFill>
                <a:latin typeface="Calibri"/>
                <a:cs typeface="Calibri"/>
              </a:rPr>
              <a:t>Numbers and age</a:t>
            </a:r>
            <a:endParaRPr lang="en-GB" sz="1000">
              <a:solidFill>
                <a:schemeClr val="bg2">
                  <a:lumMod val="10000"/>
                </a:schemeClr>
              </a:solidFill>
              <a:latin typeface="Calibri"/>
              <a:ea typeface="Calibri"/>
              <a:cs typeface="Calibri"/>
            </a:endParaRPr>
          </a:p>
          <a:p>
            <a:pPr marL="228600" indent="-228600">
              <a:buAutoNum type="arabicPeriod"/>
            </a:pPr>
            <a:r>
              <a:rPr lang="en-GB" sz="1000">
                <a:solidFill>
                  <a:schemeClr val="bg2">
                    <a:lumMod val="10000"/>
                  </a:schemeClr>
                </a:solidFill>
                <a:latin typeface="Calibri"/>
                <a:cs typeface="Calibri"/>
              </a:rPr>
              <a:t>Birthdays and dates</a:t>
            </a:r>
            <a:endParaRPr lang="en-GB" sz="1000">
              <a:solidFill>
                <a:schemeClr val="bg2">
                  <a:lumMod val="10000"/>
                </a:schemeClr>
              </a:solidFill>
              <a:latin typeface="Calibri"/>
              <a:ea typeface="Calibri"/>
              <a:cs typeface="Calibri"/>
            </a:endParaRPr>
          </a:p>
          <a:p>
            <a:pPr marL="228600" indent="-228600">
              <a:buAutoNum type="arabicPeriod"/>
            </a:pPr>
            <a:r>
              <a:rPr lang="en-GB" sz="1000">
                <a:solidFill>
                  <a:schemeClr val="bg2">
                    <a:lumMod val="10000"/>
                  </a:schemeClr>
                </a:solidFill>
                <a:latin typeface="Calibri"/>
                <a:cs typeface="Calibri"/>
              </a:rPr>
              <a:t>Family members</a:t>
            </a:r>
            <a:endParaRPr lang="en-GB" sz="1000">
              <a:solidFill>
                <a:schemeClr val="bg2">
                  <a:lumMod val="10000"/>
                </a:schemeClr>
              </a:solidFill>
              <a:latin typeface="Calibri"/>
              <a:ea typeface="Calibri"/>
              <a:cs typeface="Calibri"/>
            </a:endParaRPr>
          </a:p>
          <a:p>
            <a:pPr marL="228600" indent="-228600">
              <a:buAutoNum type="arabicPeriod"/>
            </a:pPr>
            <a:r>
              <a:rPr lang="en-GB" sz="1000">
                <a:solidFill>
                  <a:schemeClr val="bg2">
                    <a:lumMod val="10000"/>
                  </a:schemeClr>
                </a:solidFill>
                <a:latin typeface="Calibri"/>
                <a:cs typeface="Calibri"/>
              </a:rPr>
              <a:t>Physical description</a:t>
            </a:r>
            <a:endParaRPr lang="en-GB" sz="1000">
              <a:solidFill>
                <a:schemeClr val="bg2">
                  <a:lumMod val="10000"/>
                </a:schemeClr>
              </a:solidFill>
              <a:latin typeface="Calibri"/>
              <a:ea typeface="Calibri"/>
              <a:cs typeface="Calibri"/>
            </a:endParaRPr>
          </a:p>
          <a:p>
            <a:pPr marL="228600" indent="-228600">
              <a:buAutoNum type="arabicPeriod"/>
            </a:pPr>
            <a:r>
              <a:rPr lang="en-GB" sz="1000">
                <a:solidFill>
                  <a:schemeClr val="bg2">
                    <a:lumMod val="10000"/>
                  </a:schemeClr>
                </a:solidFill>
                <a:latin typeface="Calibri"/>
                <a:cs typeface="Calibri"/>
              </a:rPr>
              <a:t>Personality.</a:t>
            </a:r>
            <a:endParaRPr lang="en-GB" sz="1000">
              <a:solidFill>
                <a:schemeClr val="bg2">
                  <a:lumMod val="10000"/>
                </a:schemeClr>
              </a:solidFill>
              <a:latin typeface="Calibri"/>
              <a:ea typeface="Calibri"/>
              <a:cs typeface="Calibri"/>
            </a:endParaRPr>
          </a:p>
          <a:p>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cs typeface="Calibri"/>
              </a:rPr>
              <a:t>The assessments are in the form of formative teacher assessments at the end of the module. Students can prepare for these by regularly learning vocabulary and reading or listening to French materials available. Students will be assessed on the following key skills.</a:t>
            </a:r>
            <a:endParaRPr lang="en-GB" sz="1000">
              <a:solidFill>
                <a:schemeClr val="bg2">
                  <a:lumMod val="10000"/>
                </a:schemeClr>
              </a:solidFill>
              <a:latin typeface="Calibri"/>
              <a:ea typeface="Calibri"/>
              <a:cs typeface="Calibri"/>
            </a:endParaRPr>
          </a:p>
          <a:p>
            <a:r>
              <a:rPr lang="en-GB" sz="1000">
                <a:solidFill>
                  <a:schemeClr val="bg2">
                    <a:lumMod val="10000"/>
                  </a:schemeClr>
                </a:solidFill>
                <a:latin typeface="Calibri"/>
                <a:cs typeface="Calibri"/>
              </a:rPr>
              <a:t>Listening and reading (multiple choice)</a:t>
            </a:r>
            <a:endParaRPr lang="en-GB" sz="1000">
              <a:solidFill>
                <a:schemeClr val="bg2">
                  <a:lumMod val="10000"/>
                </a:schemeClr>
              </a:solidFill>
              <a:latin typeface="Calibri"/>
              <a:ea typeface="Calibri"/>
              <a:cs typeface="Calibri"/>
            </a:endParaRPr>
          </a:p>
          <a:p>
            <a:r>
              <a:rPr lang="en-GB" sz="1000">
                <a:solidFill>
                  <a:schemeClr val="bg2">
                    <a:lumMod val="10000"/>
                  </a:schemeClr>
                </a:solidFill>
                <a:latin typeface="Calibri"/>
                <a:cs typeface="Calibri"/>
              </a:rPr>
              <a:t>Writing : Respond to prompts and questions in speaking and in writing (sentences/ very short paragraph in French)</a:t>
            </a:r>
            <a:r>
              <a:rPr lang="en-GB" sz="1000">
                <a:solidFill>
                  <a:schemeClr val="bg2">
                    <a:lumMod val="10000"/>
                  </a:schemeClr>
                </a:solidFill>
                <a:latin typeface="Calibri"/>
                <a:ea typeface="Calibri"/>
                <a:cs typeface="Calibri"/>
              </a:rPr>
              <a:t> 	</a:t>
            </a:r>
          </a:p>
          <a:p>
            <a:endParaRPr lang="en-GB" sz="1400"/>
          </a:p>
        </p:txBody>
      </p:sp>
      <p:sp>
        <p:nvSpPr>
          <p:cNvPr id="5" name="TextBox 4"/>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chemeClr val="bg2">
                    <a:lumMod val="10000"/>
                  </a:schemeClr>
                </a:solidFill>
                <a:latin typeface="Calibri"/>
                <a:cs typeface="Calibri"/>
              </a:rPr>
              <a:t>French</a:t>
            </a:r>
          </a:p>
        </p:txBody>
      </p:sp>
    </p:spTree>
    <p:extLst>
      <p:ext uri="{BB962C8B-B14F-4D97-AF65-F5344CB8AC3E}">
        <p14:creationId xmlns:p14="http://schemas.microsoft.com/office/powerpoint/2010/main" val="2324491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185" y="704528"/>
            <a:ext cx="6605630" cy="1785104"/>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Calibri"/>
              </a:rPr>
              <a:t>Assessment Information: </a:t>
            </a:r>
          </a:p>
          <a:p>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Calibri"/>
              </a:rPr>
              <a:t>This term Y7 are learning about Heroes, Greek Myths and ‘The Hobbit’</a:t>
            </a:r>
          </a:p>
          <a:p>
            <a:r>
              <a:rPr lang="en-GB" sz="1000">
                <a:solidFill>
                  <a:schemeClr val="bg2">
                    <a:lumMod val="10000"/>
                  </a:schemeClr>
                </a:solidFill>
                <a:latin typeface="Calibri"/>
                <a:ea typeface="Calibri"/>
                <a:cs typeface="Calibri"/>
              </a:rPr>
              <a:t>They will be assessed in two ways.</a:t>
            </a:r>
          </a:p>
          <a:p>
            <a:r>
              <a:rPr lang="en-GB" sz="1000">
                <a:solidFill>
                  <a:schemeClr val="bg2">
                    <a:lumMod val="10000"/>
                  </a:schemeClr>
                </a:solidFill>
                <a:latin typeface="Calibri"/>
                <a:ea typeface="Calibri"/>
                <a:cs typeface="Calibri"/>
              </a:rPr>
              <a:t>1.	Short knowledge test to test their recall knowledge of technical vocabulary </a:t>
            </a:r>
          </a:p>
          <a:p>
            <a:r>
              <a:rPr lang="en-GB" sz="1000">
                <a:solidFill>
                  <a:schemeClr val="bg2">
                    <a:lumMod val="10000"/>
                  </a:schemeClr>
                </a:solidFill>
                <a:latin typeface="Calibri"/>
                <a:ea typeface="Calibri"/>
                <a:cs typeface="Calibri"/>
              </a:rPr>
              <a:t>2.	An extended piece of writing</a:t>
            </a:r>
          </a:p>
          <a:p>
            <a:r>
              <a:rPr lang="en-GB" sz="1000">
                <a:solidFill>
                  <a:schemeClr val="bg2">
                    <a:lumMod val="10000"/>
                  </a:schemeClr>
                </a:solidFill>
                <a:latin typeface="Calibri"/>
                <a:ea typeface="Calibri"/>
                <a:cs typeface="Calibri"/>
              </a:rPr>
              <a:t>The assessment is a reading piece of work which will be assessed formatively by teachers. Pupils will have an extract and will have to analyse the language within it.</a:t>
            </a:r>
          </a:p>
          <a:p>
            <a:r>
              <a:rPr lang="en-GB" sz="1000">
                <a:solidFill>
                  <a:schemeClr val="bg2">
                    <a:lumMod val="10000"/>
                  </a:schemeClr>
                </a:solidFill>
                <a:latin typeface="Calibri"/>
                <a:ea typeface="Calibri"/>
                <a:cs typeface="Calibri"/>
              </a:rPr>
              <a:t>Students can prepare for this assessment by practising the skills of language analysis. This can be carried out by using small sections of a book or newspaper article. Pupils can also revise the keywords below which they can use in their extended writing and in preparation for their test.</a:t>
            </a:r>
          </a:p>
        </p:txBody>
      </p:sp>
      <p:sp>
        <p:nvSpPr>
          <p:cNvPr id="5" name="TextBox 4"/>
          <p:cNvSpPr txBox="1"/>
          <p:nvPr/>
        </p:nvSpPr>
        <p:spPr>
          <a:xfrm>
            <a:off x="0" y="198562"/>
            <a:ext cx="6858000" cy="338554"/>
          </a:xfrm>
          <a:prstGeom prst="rect">
            <a:avLst/>
          </a:prstGeom>
          <a:solidFill>
            <a:schemeClr val="accent2">
              <a:lumMod val="60000"/>
              <a:lumOff val="40000"/>
            </a:schemeClr>
          </a:solidFill>
        </p:spPr>
        <p:txBody>
          <a:bodyPr wrap="square" lIns="91440" tIns="45720" rIns="91440" bIns="45720" rtlCol="0" anchor="t">
            <a:spAutoFit/>
          </a:bodyPr>
          <a:lstStyle/>
          <a:p>
            <a:pPr algn="ctr"/>
            <a:r>
              <a:rPr lang="en-GB" sz="1600" b="1">
                <a:solidFill>
                  <a:schemeClr val="bg2">
                    <a:lumMod val="10000"/>
                  </a:schemeClr>
                </a:solidFill>
                <a:latin typeface="Calibri"/>
                <a:ea typeface="Calibri"/>
                <a:cs typeface="Calibri"/>
              </a:rPr>
              <a:t>English</a:t>
            </a:r>
            <a:r>
              <a:rPr lang="en-GB" sz="1600" b="1">
                <a:latin typeface="Calibri"/>
                <a:ea typeface="Calibri"/>
                <a:cs typeface="Calibri"/>
              </a:rPr>
              <a:t>  </a:t>
            </a:r>
          </a:p>
        </p:txBody>
      </p:sp>
      <p:graphicFrame>
        <p:nvGraphicFramePr>
          <p:cNvPr id="3" name="Table 2"/>
          <p:cNvGraphicFramePr>
            <a:graphicFrameLocks noGrp="1"/>
          </p:cNvGraphicFramePr>
          <p:nvPr>
            <p:extLst>
              <p:ext uri="{D42A27DB-BD31-4B8C-83A1-F6EECF244321}">
                <p14:modId xmlns:p14="http://schemas.microsoft.com/office/powerpoint/2010/main" val="4008033350"/>
              </p:ext>
            </p:extLst>
          </p:nvPr>
        </p:nvGraphicFramePr>
        <p:xfrm>
          <a:off x="124690" y="2701636"/>
          <a:ext cx="6455011" cy="6109711"/>
        </p:xfrm>
        <a:graphic>
          <a:graphicData uri="http://schemas.openxmlformats.org/drawingml/2006/table">
            <a:tbl>
              <a:tblPr firstRow="1" firstCol="1" bandRow="1"/>
              <a:tblGrid>
                <a:gridCol w="2748853">
                  <a:extLst>
                    <a:ext uri="{9D8B030D-6E8A-4147-A177-3AD203B41FA5}">
                      <a16:colId xmlns:a16="http://schemas.microsoft.com/office/drawing/2014/main" val="2105566827"/>
                    </a:ext>
                  </a:extLst>
                </a:gridCol>
                <a:gridCol w="3706158">
                  <a:extLst>
                    <a:ext uri="{9D8B030D-6E8A-4147-A177-3AD203B41FA5}">
                      <a16:colId xmlns:a16="http://schemas.microsoft.com/office/drawing/2014/main" val="2100128847"/>
                    </a:ext>
                  </a:extLst>
                </a:gridCol>
              </a:tblGrid>
              <a:tr h="359395">
                <a:tc gridSpan="2">
                  <a:txBody>
                    <a:bodyPr/>
                    <a:lstStyle/>
                    <a:p>
                      <a:pPr marR="180340" algn="ctr">
                        <a:spcAft>
                          <a:spcPts val="600"/>
                        </a:spcAft>
                      </a:pPr>
                      <a:r>
                        <a:rPr lang="en-US" sz="1000" b="1">
                          <a:solidFill>
                            <a:schemeClr val="bg2">
                              <a:lumMod val="10000"/>
                            </a:schemeClr>
                          </a:solidFill>
                          <a:effectLst/>
                          <a:latin typeface="Calibri"/>
                          <a:ea typeface="MS Mincho"/>
                          <a:cs typeface="Times New Roman"/>
                        </a:rPr>
                        <a:t>YEAR 7</a:t>
                      </a:r>
                      <a:endParaRPr lang="en-GB" sz="1000" b="1">
                        <a:solidFill>
                          <a:schemeClr val="bg2">
                            <a:lumMod val="10000"/>
                          </a:schemeClr>
                        </a:solidFill>
                        <a:effectLst/>
                        <a:latin typeface="Calibri"/>
                        <a:ea typeface="MS Mincho"/>
                        <a:cs typeface="Times New Roman"/>
                      </a:endParaRPr>
                    </a:p>
                  </a:txBody>
                  <a:tcPr marL="68580" marR="68580" marT="0" marB="0">
                    <a:lnL w="12700">
                      <a:solidFill>
                        <a:srgbClr val="000000"/>
                      </a:solidFill>
                    </a:lnL>
                    <a:lnR w="12700">
                      <a:solidFill>
                        <a:srgbClr val="000000"/>
                      </a:solidFill>
                    </a:lnR>
                    <a:lnT w="12700">
                      <a:solidFill>
                        <a:srgbClr val="000000"/>
                      </a:solidFill>
                    </a:lnT>
                    <a:lnB w="12700">
                      <a:solidFill>
                        <a:srgbClr val="000000"/>
                      </a:solidFill>
                    </a:lnB>
                  </a:tcPr>
                </a:tc>
                <a:tc hMerge="1">
                  <a:txBody>
                    <a:bodyPr/>
                    <a:lstStyle/>
                    <a:p>
                      <a:endParaRPr lang="en-GB"/>
                    </a:p>
                  </a:txBody>
                  <a:tcPr marL="0" marR="0" marT="0" marB="0" horzOverflow="overflow"/>
                </a:tc>
                <a:extLst>
                  <a:ext uri="{0D108BD9-81ED-4DB2-BD59-A6C34878D82A}">
                    <a16:rowId xmlns:a16="http://schemas.microsoft.com/office/drawing/2014/main" val="926349005"/>
                  </a:ext>
                </a:extLst>
              </a:tr>
              <a:tr h="479193">
                <a:tc gridSpan="2">
                  <a:txBody>
                    <a:bodyPr/>
                    <a:lstStyle/>
                    <a:p>
                      <a:pPr marR="180340" algn="ctr">
                        <a:spcAft>
                          <a:spcPts val="600"/>
                        </a:spcAft>
                      </a:pPr>
                      <a:r>
                        <a:rPr lang="en-US" sz="1000" b="1">
                          <a:solidFill>
                            <a:schemeClr val="bg2">
                              <a:lumMod val="10000"/>
                            </a:schemeClr>
                          </a:solidFill>
                          <a:effectLst/>
                          <a:latin typeface="Calibri"/>
                          <a:ea typeface="MS Mincho"/>
                          <a:cs typeface="Times New Roman"/>
                        </a:rPr>
                        <a:t>TOPIC: Heroes: Greek Myths and ‘The Hobbit’</a:t>
                      </a:r>
                      <a:endParaRPr lang="en-GB" sz="1000" b="1">
                        <a:solidFill>
                          <a:schemeClr val="bg2">
                            <a:lumMod val="10000"/>
                          </a:schemeClr>
                        </a:solidFill>
                        <a:effectLst/>
                        <a:latin typeface="Calibri"/>
                        <a:ea typeface="MS Mincho"/>
                        <a:cs typeface="Times New Roman"/>
                      </a:endParaRPr>
                    </a:p>
                  </a:txBody>
                  <a:tcPr marL="68580" marR="68580" marT="0" marB="0" anchor="ctr">
                    <a:lnL w="12700">
                      <a:solidFill>
                        <a:srgbClr val="000000"/>
                      </a:solidFill>
                    </a:lnL>
                    <a:lnR w="12700">
                      <a:solidFill>
                        <a:srgbClr val="000000"/>
                      </a:solidFill>
                    </a:lnR>
                    <a:lnT w="12700">
                      <a:solidFill>
                        <a:srgbClr val="000000"/>
                      </a:solidFill>
                    </a:lnT>
                    <a:lnB w="12700">
                      <a:solidFill>
                        <a:srgbClr val="000000"/>
                      </a:solidFill>
                    </a:lnB>
                  </a:tcPr>
                </a:tc>
                <a:tc hMerge="1">
                  <a:txBody>
                    <a:bodyPr/>
                    <a:lstStyle/>
                    <a:p>
                      <a:endParaRPr lang="en-GB"/>
                    </a:p>
                  </a:txBody>
                  <a:tcPr marL="0" marR="0" marT="0" marB="0" horzOverflow="overflow"/>
                </a:tc>
                <a:extLst>
                  <a:ext uri="{0D108BD9-81ED-4DB2-BD59-A6C34878D82A}">
                    <a16:rowId xmlns:a16="http://schemas.microsoft.com/office/drawing/2014/main" val="2174491084"/>
                  </a:ext>
                </a:extLst>
              </a:tr>
              <a:tr h="479193">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KEYWORD</a:t>
                      </a:r>
                      <a:endParaRPr lang="en-GB" sz="1000" b="1">
                        <a:solidFill>
                          <a:schemeClr val="bg2">
                            <a:lumMod val="10000"/>
                          </a:schemeClr>
                        </a:solidFill>
                        <a:effectLst/>
                        <a:latin typeface="Calibri"/>
                        <a:ea typeface="MS Mincho"/>
                        <a:cs typeface="Times New Roman"/>
                      </a:endParaRPr>
                    </a:p>
                  </a:txBody>
                  <a:tcPr marL="68580" marR="68580" marT="0" marB="0" anchor="ctr">
                    <a:lnL w="12700">
                      <a:solidFill>
                        <a:srgbClr val="000000"/>
                      </a:solidFill>
                    </a:lnL>
                    <a:lnR w="12700">
                      <a:solidFill>
                        <a:srgbClr val="000000"/>
                      </a:solidFill>
                    </a:lnR>
                    <a:lnT w="12700">
                      <a:solidFill>
                        <a:srgbClr val="000000"/>
                      </a:solidFill>
                    </a:lnT>
                    <a:lnB w="12700">
                      <a:solidFill>
                        <a:srgbClr val="000000"/>
                      </a:solidFill>
                    </a:lnB>
                  </a:tcPr>
                </a:tc>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DEFINITION</a:t>
                      </a:r>
                      <a:endParaRPr lang="en-GB" sz="1000" b="1">
                        <a:solidFill>
                          <a:schemeClr val="bg2">
                            <a:lumMod val="10000"/>
                          </a:schemeClr>
                        </a:solidFill>
                        <a:effectLst/>
                        <a:latin typeface="Calibri"/>
                        <a:ea typeface="MS Mincho"/>
                        <a:cs typeface="Times New Roman"/>
                      </a:endParaRPr>
                    </a:p>
                  </a:txBody>
                  <a:tcPr marL="68580" marR="68580" marT="0" marB="0" anchor="ctr">
                    <a:lnL w="12700">
                      <a:solidFill>
                        <a:srgbClr val="000000"/>
                      </a:solidFill>
                    </a:lnL>
                    <a:lnR w="12700">
                      <a:solidFill>
                        <a:srgbClr val="000000"/>
                      </a:solidFill>
                    </a:lnR>
                    <a:lnT w="12700">
                      <a:solidFill>
                        <a:srgbClr val="000000"/>
                      </a:solidFill>
                    </a:lnT>
                    <a:lnB w="12700">
                      <a:solidFill>
                        <a:srgbClr val="000000"/>
                      </a:solidFill>
                    </a:lnB>
                  </a:tcPr>
                </a:tc>
                <a:extLst>
                  <a:ext uri="{0D108BD9-81ED-4DB2-BD59-A6C34878D82A}">
                    <a16:rowId xmlns:a16="http://schemas.microsoft.com/office/drawing/2014/main" val="4252648204"/>
                  </a:ext>
                </a:extLst>
              </a:tr>
              <a:tr h="479193">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Myth</a:t>
                      </a:r>
                      <a:endParaRPr lang="en-GB" sz="1000" b="0">
                        <a:solidFill>
                          <a:schemeClr val="bg2">
                            <a:lumMod val="10000"/>
                          </a:schemeClr>
                        </a:solidFill>
                        <a:effectLst/>
                        <a:latin typeface="Calibri"/>
                        <a:ea typeface="MS Mincho"/>
                        <a:cs typeface="Times New Roman"/>
                      </a:endParaRPr>
                    </a:p>
                  </a:txBody>
                  <a:tcPr marL="68580" marR="68580" marT="0" marB="0" anchor="ctr">
                    <a:lnL w="12700">
                      <a:solidFill>
                        <a:srgbClr val="000000"/>
                      </a:solidFill>
                    </a:lnL>
                    <a:lnR w="12700">
                      <a:solidFill>
                        <a:srgbClr val="000000"/>
                      </a:solidFill>
                    </a:lnR>
                    <a:lnT w="12700">
                      <a:solidFill>
                        <a:srgbClr val="000000"/>
                      </a:solidFill>
                    </a:lnT>
                    <a:lnB w="12700">
                      <a:solidFill>
                        <a:srgbClr val="000000"/>
                      </a:solidFill>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 traditional story of early history which helps to explain the world.</a:t>
                      </a:r>
                      <a:endParaRPr lang="en-GB" sz="1000" b="0">
                        <a:solidFill>
                          <a:schemeClr val="bg2">
                            <a:lumMod val="10000"/>
                          </a:schemeClr>
                        </a:solidFill>
                        <a:effectLst/>
                        <a:latin typeface="Calibri"/>
                        <a:ea typeface="MS Mincho"/>
                        <a:cs typeface="Times New Roman"/>
                      </a:endParaRPr>
                    </a:p>
                  </a:txBody>
                  <a:tcPr marL="68580" marR="68580" marT="0" marB="0" anchor="ctr">
                    <a:lnL w="12700">
                      <a:solidFill>
                        <a:srgbClr val="000000"/>
                      </a:solidFill>
                    </a:lnL>
                    <a:lnR w="12700">
                      <a:solidFill>
                        <a:srgbClr val="000000"/>
                      </a:solidFill>
                    </a:lnR>
                    <a:lnT w="12700">
                      <a:solidFill>
                        <a:srgbClr val="000000"/>
                      </a:solidFill>
                    </a:lnT>
                    <a:lnB w="12700">
                      <a:solidFill>
                        <a:srgbClr val="000000"/>
                      </a:solidFill>
                    </a:lnB>
                  </a:tcPr>
                </a:tc>
                <a:extLst>
                  <a:ext uri="{0D108BD9-81ED-4DB2-BD59-A6C34878D82A}">
                    <a16:rowId xmlns:a16="http://schemas.microsoft.com/office/drawing/2014/main" val="3794718105"/>
                  </a:ext>
                </a:extLst>
              </a:tr>
              <a:tr h="479193">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Hero</a:t>
                      </a:r>
                      <a:endParaRPr lang="en-GB" sz="1000" b="0">
                        <a:solidFill>
                          <a:schemeClr val="bg2">
                            <a:lumMod val="10000"/>
                          </a:schemeClr>
                        </a:solidFill>
                        <a:effectLst/>
                        <a:latin typeface="Calibri"/>
                        <a:ea typeface="MS Mincho"/>
                        <a:cs typeface="Times New Roman"/>
                      </a:endParaRPr>
                    </a:p>
                  </a:txBody>
                  <a:tcPr marL="68580" marR="68580" marT="0" marB="0" anchor="ctr">
                    <a:lnL w="12700">
                      <a:solidFill>
                        <a:srgbClr val="000000"/>
                      </a:solidFill>
                    </a:lnL>
                    <a:lnR w="12700">
                      <a:solidFill>
                        <a:srgbClr val="000000"/>
                      </a:solidFill>
                    </a:lnR>
                    <a:lnT w="12700">
                      <a:solidFill>
                        <a:srgbClr val="000000"/>
                      </a:solidFill>
                    </a:lnT>
                    <a:lnB w="12700">
                      <a:solidFill>
                        <a:srgbClr val="000000"/>
                      </a:solidFill>
                    </a:lnB>
                  </a:tcPr>
                </a:tc>
                <a:tc>
                  <a:txBody>
                    <a:bodyPr/>
                    <a:lstStyle/>
                    <a:p>
                      <a:pPr algn="ctr">
                        <a:lnSpc>
                          <a:spcPct val="107000"/>
                        </a:lnSpc>
                        <a:spcAft>
                          <a:spcPts val="0"/>
                        </a:spcAft>
                      </a:pPr>
                      <a:r>
                        <a:rPr lang="en-GB" sz="1000" b="0">
                          <a:solidFill>
                            <a:schemeClr val="bg2">
                              <a:lumMod val="10000"/>
                            </a:schemeClr>
                          </a:solidFill>
                          <a:effectLst/>
                          <a:latin typeface="Calibri"/>
                          <a:cs typeface="Calibri"/>
                        </a:rPr>
                        <a:t>A person who is admired for their courage, outstanding achievements, or noble qualities.</a:t>
                      </a:r>
                      <a:endParaRPr lang="en-GB" sz="1000" b="0">
                        <a:solidFill>
                          <a:schemeClr val="bg2">
                            <a:lumMod val="10000"/>
                          </a:schemeClr>
                        </a:solidFill>
                        <a:effectLst/>
                        <a:latin typeface="Calibri"/>
                        <a:ea typeface="Calibri"/>
                        <a:cs typeface="Calibri"/>
                      </a:endParaRPr>
                    </a:p>
                  </a:txBody>
                  <a:tcPr marL="68580" marR="68580" marT="0" marB="0" anchor="ctr">
                    <a:lnL w="12700">
                      <a:solidFill>
                        <a:srgbClr val="000000"/>
                      </a:solidFill>
                    </a:lnL>
                    <a:lnR w="12700">
                      <a:solidFill>
                        <a:srgbClr val="000000"/>
                      </a:solidFill>
                    </a:lnR>
                    <a:lnT w="12700">
                      <a:solidFill>
                        <a:srgbClr val="000000"/>
                      </a:solidFill>
                    </a:lnT>
                    <a:lnB w="12700">
                      <a:solidFill>
                        <a:srgbClr val="000000"/>
                      </a:solidFill>
                    </a:lnB>
                  </a:tcPr>
                </a:tc>
                <a:extLst>
                  <a:ext uri="{0D108BD9-81ED-4DB2-BD59-A6C34878D82A}">
                    <a16:rowId xmlns:a16="http://schemas.microsoft.com/office/drawing/2014/main" val="1541529483"/>
                  </a:ext>
                </a:extLst>
              </a:tr>
              <a:tr h="479193">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Analyse</a:t>
                      </a:r>
                      <a:endParaRPr lang="en-GB" sz="1000" b="0">
                        <a:solidFill>
                          <a:schemeClr val="bg2">
                            <a:lumMod val="10000"/>
                          </a:schemeClr>
                        </a:solidFill>
                        <a:effectLst/>
                        <a:latin typeface="Calibri"/>
                        <a:ea typeface="MS Mincho"/>
                        <a:cs typeface="Times New Roman"/>
                      </a:endParaRPr>
                    </a:p>
                  </a:txBody>
                  <a:tcPr marL="68580" marR="68580" marT="0" marB="0" anchor="ctr">
                    <a:lnL w="12700">
                      <a:solidFill>
                        <a:srgbClr val="000000"/>
                      </a:solidFill>
                    </a:lnL>
                    <a:lnR w="12700">
                      <a:solidFill>
                        <a:srgbClr val="000000"/>
                      </a:solidFill>
                    </a:lnR>
                    <a:lnT w="12700">
                      <a:solidFill>
                        <a:srgbClr val="000000"/>
                      </a:solidFill>
                    </a:lnT>
                    <a:lnB w="12700">
                      <a:solidFill>
                        <a:srgbClr val="000000"/>
                      </a:solidFill>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To explain what something means, why it means that and why it has been used.</a:t>
                      </a:r>
                      <a:endParaRPr lang="en-GB" sz="1000" b="0">
                        <a:solidFill>
                          <a:schemeClr val="bg2">
                            <a:lumMod val="10000"/>
                          </a:schemeClr>
                        </a:solidFill>
                        <a:effectLst/>
                        <a:latin typeface="Calibri"/>
                        <a:ea typeface="MS Mincho"/>
                        <a:cs typeface="Times New Roman"/>
                      </a:endParaRPr>
                    </a:p>
                  </a:txBody>
                  <a:tcPr marL="68580" marR="68580" marT="0" marB="0" anchor="ctr">
                    <a:lnL w="12700">
                      <a:solidFill>
                        <a:srgbClr val="000000"/>
                      </a:solidFill>
                    </a:lnL>
                    <a:lnR w="12700">
                      <a:solidFill>
                        <a:srgbClr val="000000"/>
                      </a:solidFill>
                    </a:lnR>
                    <a:lnT w="12700">
                      <a:solidFill>
                        <a:srgbClr val="000000"/>
                      </a:solidFill>
                    </a:lnT>
                    <a:lnB w="12700">
                      <a:solidFill>
                        <a:srgbClr val="000000"/>
                      </a:solidFill>
                    </a:lnB>
                  </a:tcPr>
                </a:tc>
                <a:extLst>
                  <a:ext uri="{0D108BD9-81ED-4DB2-BD59-A6C34878D82A}">
                    <a16:rowId xmlns:a16="http://schemas.microsoft.com/office/drawing/2014/main" val="2297298822"/>
                  </a:ext>
                </a:extLst>
              </a:tr>
              <a:tr h="479193">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Theme</a:t>
                      </a:r>
                      <a:endParaRPr lang="en-GB" sz="1000" b="0">
                        <a:solidFill>
                          <a:schemeClr val="bg2">
                            <a:lumMod val="10000"/>
                          </a:schemeClr>
                        </a:solidFill>
                        <a:effectLst/>
                        <a:latin typeface="Calibri"/>
                        <a:ea typeface="MS Mincho"/>
                        <a:cs typeface="Times New Roman"/>
                      </a:endParaRPr>
                    </a:p>
                  </a:txBody>
                  <a:tcPr marL="68580" marR="68580" marT="0" marB="0" anchor="ctr">
                    <a:lnL w="12700">
                      <a:solidFill>
                        <a:srgbClr val="000000"/>
                      </a:solidFill>
                    </a:lnL>
                    <a:lnR w="12700">
                      <a:solidFill>
                        <a:srgbClr val="000000"/>
                      </a:solidFill>
                    </a:lnR>
                    <a:lnT w="12700">
                      <a:solidFill>
                        <a:srgbClr val="000000"/>
                      </a:solidFill>
                    </a:lnT>
                    <a:lnB w="12700">
                      <a:solidFill>
                        <a:srgbClr val="000000"/>
                      </a:solidFill>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An idea that appears throughout a text and helps to give the text meaning</a:t>
                      </a:r>
                      <a:endParaRPr lang="en-GB" sz="1000" b="0">
                        <a:solidFill>
                          <a:schemeClr val="bg2">
                            <a:lumMod val="10000"/>
                          </a:schemeClr>
                        </a:solidFill>
                        <a:effectLst/>
                        <a:latin typeface="Calibri"/>
                        <a:ea typeface="MS Mincho"/>
                        <a:cs typeface="Times New Roman"/>
                      </a:endParaRPr>
                    </a:p>
                  </a:txBody>
                  <a:tcPr marL="68580" marR="68580" marT="0" marB="0" anchor="ctr">
                    <a:lnL w="12700">
                      <a:solidFill>
                        <a:srgbClr val="000000"/>
                      </a:solidFill>
                    </a:lnL>
                    <a:lnR w="12700">
                      <a:solidFill>
                        <a:srgbClr val="000000"/>
                      </a:solidFill>
                    </a:lnR>
                    <a:lnT w="12700">
                      <a:solidFill>
                        <a:srgbClr val="000000"/>
                      </a:solidFill>
                    </a:lnT>
                    <a:lnB w="12700">
                      <a:solidFill>
                        <a:srgbClr val="000000"/>
                      </a:solidFill>
                    </a:lnB>
                  </a:tcPr>
                </a:tc>
                <a:extLst>
                  <a:ext uri="{0D108BD9-81ED-4DB2-BD59-A6C34878D82A}">
                    <a16:rowId xmlns:a16="http://schemas.microsoft.com/office/drawing/2014/main" val="1122590392"/>
                  </a:ext>
                </a:extLst>
              </a:tr>
              <a:tr h="479193">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Perspective</a:t>
                      </a:r>
                      <a:endParaRPr lang="en-GB" sz="1000" b="0">
                        <a:solidFill>
                          <a:schemeClr val="bg2">
                            <a:lumMod val="10000"/>
                          </a:schemeClr>
                        </a:solidFill>
                        <a:effectLst/>
                        <a:latin typeface="Calibri"/>
                        <a:ea typeface="MS Mincho"/>
                        <a:cs typeface="Times New Roman"/>
                      </a:endParaRPr>
                    </a:p>
                  </a:txBody>
                  <a:tcPr marL="68580" marR="68580" marT="0" marB="0" anchor="ctr">
                    <a:lnL w="12700">
                      <a:solidFill>
                        <a:srgbClr val="000000"/>
                      </a:solidFill>
                    </a:lnL>
                    <a:lnR w="12700">
                      <a:solidFill>
                        <a:srgbClr val="000000"/>
                      </a:solidFill>
                    </a:lnR>
                    <a:lnT w="12700">
                      <a:solidFill>
                        <a:srgbClr val="000000"/>
                      </a:solidFill>
                    </a:lnT>
                    <a:lnB w="12700">
                      <a:solidFill>
                        <a:srgbClr val="000000"/>
                      </a:solidFill>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 particular attitude towards or way of regarding something; a point of view.</a:t>
                      </a:r>
                      <a:endParaRPr lang="en-GB" sz="1000" b="0">
                        <a:solidFill>
                          <a:schemeClr val="bg2">
                            <a:lumMod val="10000"/>
                          </a:schemeClr>
                        </a:solidFill>
                        <a:effectLst/>
                        <a:latin typeface="Calibri"/>
                        <a:ea typeface="MS Mincho"/>
                        <a:cs typeface="Times New Roman"/>
                      </a:endParaRPr>
                    </a:p>
                  </a:txBody>
                  <a:tcPr marL="68580" marR="68580" marT="0" marB="0" anchor="ctr">
                    <a:lnL w="12700">
                      <a:solidFill>
                        <a:srgbClr val="000000"/>
                      </a:solidFill>
                    </a:lnL>
                    <a:lnR w="12700">
                      <a:solidFill>
                        <a:srgbClr val="000000"/>
                      </a:solidFill>
                    </a:lnR>
                    <a:lnT w="12700">
                      <a:solidFill>
                        <a:srgbClr val="000000"/>
                      </a:solidFill>
                    </a:lnT>
                    <a:lnB w="12700">
                      <a:solidFill>
                        <a:srgbClr val="000000"/>
                      </a:solidFill>
                    </a:lnB>
                  </a:tcPr>
                </a:tc>
                <a:extLst>
                  <a:ext uri="{0D108BD9-81ED-4DB2-BD59-A6C34878D82A}">
                    <a16:rowId xmlns:a16="http://schemas.microsoft.com/office/drawing/2014/main" val="567490738"/>
                  </a:ext>
                </a:extLst>
              </a:tr>
              <a:tr h="479193">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Epic Hero</a:t>
                      </a:r>
                      <a:endParaRPr lang="en-GB" sz="1000" b="0">
                        <a:solidFill>
                          <a:schemeClr val="bg2">
                            <a:lumMod val="10000"/>
                          </a:schemeClr>
                        </a:solidFill>
                        <a:effectLst/>
                        <a:latin typeface="Calibri"/>
                        <a:ea typeface="MS Mincho"/>
                        <a:cs typeface="Times New Roman"/>
                      </a:endParaRPr>
                    </a:p>
                  </a:txBody>
                  <a:tcPr marL="68580" marR="68580" marT="0" marB="0" anchor="ctr">
                    <a:lnL w="12700">
                      <a:solidFill>
                        <a:srgbClr val="000000"/>
                      </a:solidFill>
                    </a:lnL>
                    <a:lnR w="12700">
                      <a:solidFill>
                        <a:srgbClr val="000000"/>
                      </a:solidFill>
                    </a:lnR>
                    <a:lnT w="12700">
                      <a:solidFill>
                        <a:srgbClr val="000000"/>
                      </a:solidFill>
                    </a:lnT>
                    <a:lnB w="12700">
                      <a:solidFill>
                        <a:srgbClr val="000000"/>
                      </a:solidFill>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 person who is larger than life – they possess the features of a hero but to a bigger degree.</a:t>
                      </a:r>
                      <a:endParaRPr lang="en-GB" sz="1000" b="0">
                        <a:solidFill>
                          <a:schemeClr val="bg2">
                            <a:lumMod val="10000"/>
                          </a:schemeClr>
                        </a:solidFill>
                        <a:effectLst/>
                        <a:latin typeface="Calibri"/>
                        <a:ea typeface="MS Mincho"/>
                        <a:cs typeface="Times New Roman"/>
                      </a:endParaRPr>
                    </a:p>
                  </a:txBody>
                  <a:tcPr marL="68580" marR="68580" marT="0" marB="0" anchor="ctr">
                    <a:lnL w="12700">
                      <a:solidFill>
                        <a:srgbClr val="000000"/>
                      </a:solidFill>
                    </a:lnL>
                    <a:lnR w="12700">
                      <a:solidFill>
                        <a:srgbClr val="000000"/>
                      </a:solidFill>
                    </a:lnR>
                    <a:lnT w="12700">
                      <a:solidFill>
                        <a:srgbClr val="000000"/>
                      </a:solidFill>
                    </a:lnT>
                    <a:lnB w="12700">
                      <a:solidFill>
                        <a:srgbClr val="000000"/>
                      </a:solidFill>
                    </a:lnB>
                  </a:tcPr>
                </a:tc>
                <a:extLst>
                  <a:ext uri="{0D108BD9-81ED-4DB2-BD59-A6C34878D82A}">
                    <a16:rowId xmlns:a16="http://schemas.microsoft.com/office/drawing/2014/main" val="2173814666"/>
                  </a:ext>
                </a:extLst>
              </a:tr>
              <a:tr h="479193">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Hero Journey</a:t>
                      </a:r>
                      <a:endParaRPr lang="en-GB" sz="1000" b="0">
                        <a:solidFill>
                          <a:schemeClr val="bg2">
                            <a:lumMod val="10000"/>
                          </a:schemeClr>
                        </a:solidFill>
                        <a:effectLst/>
                        <a:latin typeface="Calibri"/>
                        <a:ea typeface="MS Mincho"/>
                        <a:cs typeface="Times New Roman"/>
                      </a:endParaRPr>
                    </a:p>
                  </a:txBody>
                  <a:tcPr marL="68580" marR="68580" marT="0" marB="0" anchor="ctr">
                    <a:lnL w="12700">
                      <a:solidFill>
                        <a:srgbClr val="000000"/>
                      </a:solidFill>
                    </a:lnL>
                    <a:lnR w="12700">
                      <a:solidFill>
                        <a:srgbClr val="000000"/>
                      </a:solidFill>
                    </a:lnR>
                    <a:lnT w="12700">
                      <a:solidFill>
                        <a:srgbClr val="000000"/>
                      </a:solidFill>
                    </a:lnT>
                    <a:lnB w="12700">
                      <a:solidFill>
                        <a:srgbClr val="000000"/>
                      </a:solidFill>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pattern in a story that the hero follows – a standard story pattern.</a:t>
                      </a:r>
                      <a:endParaRPr lang="en-GB" sz="1000" b="0">
                        <a:solidFill>
                          <a:schemeClr val="bg2">
                            <a:lumMod val="10000"/>
                          </a:schemeClr>
                        </a:solidFill>
                        <a:effectLst/>
                        <a:latin typeface="Calibri"/>
                        <a:ea typeface="MS Mincho"/>
                        <a:cs typeface="Times New Roman"/>
                      </a:endParaRPr>
                    </a:p>
                  </a:txBody>
                  <a:tcPr marL="68580" marR="68580" marT="0" marB="0" anchor="ctr">
                    <a:lnL w="12700">
                      <a:solidFill>
                        <a:srgbClr val="000000"/>
                      </a:solidFill>
                    </a:lnL>
                    <a:lnR w="12700">
                      <a:solidFill>
                        <a:srgbClr val="000000"/>
                      </a:solidFill>
                    </a:lnR>
                    <a:lnT w="12700">
                      <a:solidFill>
                        <a:srgbClr val="000000"/>
                      </a:solidFill>
                    </a:lnT>
                    <a:lnB w="12700">
                      <a:solidFill>
                        <a:srgbClr val="000000"/>
                      </a:solidFill>
                    </a:lnB>
                  </a:tcPr>
                </a:tc>
                <a:extLst>
                  <a:ext uri="{0D108BD9-81ED-4DB2-BD59-A6C34878D82A}">
                    <a16:rowId xmlns:a16="http://schemas.microsoft.com/office/drawing/2014/main" val="1837138554"/>
                  </a:ext>
                </a:extLst>
              </a:tr>
              <a:tr h="479193">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Purpose</a:t>
                      </a:r>
                      <a:endParaRPr lang="en-GB" sz="1000" b="0">
                        <a:solidFill>
                          <a:schemeClr val="bg2">
                            <a:lumMod val="10000"/>
                          </a:schemeClr>
                        </a:solidFill>
                        <a:effectLst/>
                        <a:latin typeface="Calibri"/>
                        <a:ea typeface="MS Mincho"/>
                        <a:cs typeface="Times New Roman"/>
                      </a:endParaRPr>
                    </a:p>
                  </a:txBody>
                  <a:tcPr marL="68580" marR="68580" marT="0" marB="0" anchor="ctr">
                    <a:lnL w="12700">
                      <a:solidFill>
                        <a:srgbClr val="000000"/>
                      </a:solidFill>
                    </a:lnL>
                    <a:lnR w="12700">
                      <a:solidFill>
                        <a:srgbClr val="000000"/>
                      </a:solidFill>
                    </a:lnR>
                    <a:lnT w="12700">
                      <a:solidFill>
                        <a:srgbClr val="000000"/>
                      </a:solidFill>
                    </a:lnT>
                    <a:lnB w="12700">
                      <a:solidFill>
                        <a:srgbClr val="000000"/>
                      </a:solidFill>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What the point of the text is – what it is meant to do.</a:t>
                      </a:r>
                      <a:endParaRPr lang="en-GB" sz="1000" b="0">
                        <a:solidFill>
                          <a:schemeClr val="bg2">
                            <a:lumMod val="10000"/>
                          </a:schemeClr>
                        </a:solidFill>
                        <a:effectLst/>
                        <a:latin typeface="Calibri"/>
                        <a:ea typeface="MS Mincho"/>
                        <a:cs typeface="Times New Roman"/>
                      </a:endParaRPr>
                    </a:p>
                  </a:txBody>
                  <a:tcPr marL="68580" marR="68580" marT="0" marB="0" anchor="ctr">
                    <a:lnL w="12700">
                      <a:solidFill>
                        <a:srgbClr val="000000"/>
                      </a:solidFill>
                    </a:lnL>
                    <a:lnR w="12700">
                      <a:solidFill>
                        <a:srgbClr val="000000"/>
                      </a:solidFill>
                    </a:lnR>
                    <a:lnT w="12700">
                      <a:solidFill>
                        <a:srgbClr val="000000"/>
                      </a:solidFill>
                    </a:lnT>
                    <a:lnB w="12700">
                      <a:solidFill>
                        <a:srgbClr val="000000"/>
                      </a:solidFill>
                    </a:lnB>
                  </a:tcPr>
                </a:tc>
                <a:extLst>
                  <a:ext uri="{0D108BD9-81ED-4DB2-BD59-A6C34878D82A}">
                    <a16:rowId xmlns:a16="http://schemas.microsoft.com/office/drawing/2014/main" val="35888124"/>
                  </a:ext>
                </a:extLst>
              </a:tr>
              <a:tr h="479193">
                <a:tc>
                  <a:txBody>
                    <a:bodyPr/>
                    <a:lstStyle/>
                    <a:p>
                      <a:pPr marR="180340" lvl="0" algn="ctr">
                        <a:spcAft>
                          <a:spcPts val="600"/>
                        </a:spcAft>
                        <a:buNone/>
                      </a:pPr>
                      <a:r>
                        <a:rPr lang="en-US" sz="1000" b="0" i="0" u="none" strike="noStrike" noProof="0">
                          <a:solidFill>
                            <a:schemeClr val="bg2">
                              <a:lumMod val="10000"/>
                            </a:schemeClr>
                          </a:solidFill>
                          <a:effectLst/>
                          <a:latin typeface="Calibri"/>
                        </a:rPr>
                        <a:t>Audience</a:t>
                      </a:r>
                    </a:p>
                  </a:txBody>
                  <a:tcPr marL="68580" marR="68580" marT="0" marB="0" anchor="ctr">
                    <a:lnL w="12700">
                      <a:solidFill>
                        <a:srgbClr val="000000"/>
                      </a:solidFill>
                    </a:lnL>
                    <a:lnR w="12700">
                      <a:solidFill>
                        <a:srgbClr val="000000"/>
                      </a:solidFill>
                    </a:lnR>
                    <a:lnT w="12700">
                      <a:solidFill>
                        <a:srgbClr val="000000"/>
                      </a:solidFill>
                    </a:lnT>
                    <a:lnB w="12700">
                      <a:solidFill>
                        <a:srgbClr val="000000"/>
                      </a:solidFill>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Who the text is for.</a:t>
                      </a:r>
                      <a:endParaRPr lang="en-GB" sz="1000" b="0">
                        <a:solidFill>
                          <a:schemeClr val="bg2">
                            <a:lumMod val="10000"/>
                          </a:schemeClr>
                        </a:solidFill>
                        <a:effectLst/>
                        <a:latin typeface="Calibri"/>
                        <a:ea typeface="MS Mincho"/>
                        <a:cs typeface="Times New Roman"/>
                      </a:endParaRPr>
                    </a:p>
                  </a:txBody>
                  <a:tcPr marL="68580" marR="68580" marT="0" marB="0" anchor="ctr">
                    <a:lnL w="12700">
                      <a:solidFill>
                        <a:srgbClr val="000000"/>
                      </a:solidFill>
                    </a:lnL>
                    <a:lnR w="12700">
                      <a:solidFill>
                        <a:srgbClr val="000000"/>
                      </a:solidFill>
                    </a:lnR>
                    <a:lnT w="12700">
                      <a:solidFill>
                        <a:srgbClr val="000000"/>
                      </a:solidFill>
                    </a:lnT>
                    <a:lnB w="12700">
                      <a:solidFill>
                        <a:srgbClr val="000000"/>
                      </a:solidFill>
                    </a:lnB>
                  </a:tcPr>
                </a:tc>
                <a:extLst>
                  <a:ext uri="{0D108BD9-81ED-4DB2-BD59-A6C34878D82A}">
                    <a16:rowId xmlns:a16="http://schemas.microsoft.com/office/drawing/2014/main" val="880797279"/>
                  </a:ext>
                </a:extLst>
              </a:tr>
              <a:tr h="479193">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Form</a:t>
                      </a:r>
                      <a:endParaRPr lang="en-GB" sz="1000" b="0">
                        <a:solidFill>
                          <a:schemeClr val="bg2">
                            <a:lumMod val="10000"/>
                          </a:schemeClr>
                        </a:solidFill>
                        <a:effectLst/>
                        <a:latin typeface="Calibri"/>
                        <a:ea typeface="MS Mincho"/>
                        <a:cs typeface="Times New Roman"/>
                      </a:endParaRPr>
                    </a:p>
                  </a:txBody>
                  <a:tcPr marL="68580" marR="68580" marT="0" marB="0" anchor="ctr">
                    <a:lnL w="12700">
                      <a:solidFill>
                        <a:srgbClr val="000000"/>
                      </a:solidFill>
                    </a:lnL>
                    <a:lnR w="12700">
                      <a:solidFill>
                        <a:srgbClr val="000000"/>
                      </a:solidFill>
                    </a:lnR>
                    <a:lnT w="12700">
                      <a:solidFill>
                        <a:srgbClr val="000000"/>
                      </a:solidFill>
                    </a:lnT>
                    <a:lnB w="12700">
                      <a:solidFill>
                        <a:srgbClr val="000000"/>
                      </a:solidFill>
                    </a:lnB>
                  </a:tcPr>
                </a:tc>
                <a:tc>
                  <a:txBody>
                    <a:bodyPr/>
                    <a:lstStyle/>
                    <a:p>
                      <a:pPr marR="180340" lvl="0" algn="ctr">
                        <a:spcAft>
                          <a:spcPts val="600"/>
                        </a:spcAft>
                        <a:buNone/>
                      </a:pPr>
                      <a:r>
                        <a:rPr lang="en-US" sz="1000" b="0">
                          <a:solidFill>
                            <a:schemeClr val="bg2">
                              <a:lumMod val="10000"/>
                            </a:schemeClr>
                          </a:solidFill>
                          <a:effectLst/>
                          <a:latin typeface="Calibri"/>
                          <a:ea typeface="MS Mincho"/>
                          <a:cs typeface="Times New Roman"/>
                        </a:rPr>
                        <a:t>What the text looks like – how it is set out on the page.</a:t>
                      </a:r>
                      <a:endParaRPr lang="en-GB" sz="1000" b="0">
                        <a:solidFill>
                          <a:schemeClr val="bg2">
                            <a:lumMod val="10000"/>
                          </a:schemeClr>
                        </a:solidFill>
                        <a:effectLst/>
                        <a:latin typeface="Calibri"/>
                        <a:ea typeface="MS Mincho"/>
                        <a:cs typeface="Times New Roman"/>
                      </a:endParaRPr>
                    </a:p>
                  </a:txBody>
                  <a:tcPr marL="68580" marR="68580" marT="0" marB="0" anchor="ctr">
                    <a:lnL w="12700">
                      <a:solidFill>
                        <a:srgbClr val="000000"/>
                      </a:solidFill>
                    </a:lnL>
                    <a:lnR w="12700">
                      <a:solidFill>
                        <a:srgbClr val="000000"/>
                      </a:solidFill>
                    </a:lnR>
                    <a:lnT w="12700">
                      <a:solidFill>
                        <a:srgbClr val="000000"/>
                      </a:solidFill>
                    </a:lnT>
                    <a:lnB w="12700">
                      <a:solidFill>
                        <a:srgbClr val="000000"/>
                      </a:solidFill>
                    </a:lnB>
                  </a:tcPr>
                </a:tc>
                <a:extLst>
                  <a:ext uri="{0D108BD9-81ED-4DB2-BD59-A6C34878D82A}">
                    <a16:rowId xmlns:a16="http://schemas.microsoft.com/office/drawing/2014/main" val="1301882694"/>
                  </a:ext>
                </a:extLst>
              </a:tr>
            </a:tbl>
          </a:graphicData>
        </a:graphic>
      </p:graphicFrame>
    </p:spTree>
    <p:extLst>
      <p:ext uri="{BB962C8B-B14F-4D97-AF65-F5344CB8AC3E}">
        <p14:creationId xmlns:p14="http://schemas.microsoft.com/office/powerpoint/2010/main" val="3581060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3665919551"/>
              </p:ext>
            </p:extLst>
          </p:nvPr>
        </p:nvGraphicFramePr>
        <p:xfrm>
          <a:off x="131666" y="4492085"/>
          <a:ext cx="6605630" cy="3657600"/>
        </p:xfrm>
        <a:graphic>
          <a:graphicData uri="http://schemas.openxmlformats.org/drawingml/2006/table">
            <a:tbl>
              <a:tblPr firstRow="1" bandRow="1">
                <a:tableStyleId>{5C22544A-7EE6-4342-B048-85BDC9FD1C3A}</a:tableStyleId>
              </a:tblPr>
              <a:tblGrid>
                <a:gridCol w="1801332">
                  <a:extLst>
                    <a:ext uri="{9D8B030D-6E8A-4147-A177-3AD203B41FA5}">
                      <a16:colId xmlns:a16="http://schemas.microsoft.com/office/drawing/2014/main" val="1739373756"/>
                    </a:ext>
                  </a:extLst>
                </a:gridCol>
                <a:gridCol w="4804298">
                  <a:extLst>
                    <a:ext uri="{9D8B030D-6E8A-4147-A177-3AD203B41FA5}">
                      <a16:colId xmlns:a16="http://schemas.microsoft.com/office/drawing/2014/main" val="2144423826"/>
                    </a:ext>
                  </a:extLst>
                </a:gridCol>
              </a:tblGrid>
              <a:tr h="365760">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i="0">
                          <a:solidFill>
                            <a:schemeClr val="bg2">
                              <a:lumMod val="10000"/>
                            </a:schemeClr>
                          </a:solidFill>
                          <a:latin typeface="Calibri"/>
                        </a:rPr>
                        <a:t>YEAR</a:t>
                      </a:r>
                      <a:r>
                        <a:rPr lang="en-GB" sz="1000" b="1" i="0" baseline="0">
                          <a:solidFill>
                            <a:schemeClr val="bg2">
                              <a:lumMod val="10000"/>
                            </a:schemeClr>
                          </a:solidFill>
                          <a:latin typeface="Calibri"/>
                        </a:rPr>
                        <a:t> 7 READING RECOVERY – FAIRY TALES AUTUMN 1</a:t>
                      </a:r>
                      <a:endParaRPr lang="en-GB" sz="1000" b="1" i="0">
                        <a:solidFill>
                          <a:schemeClr val="bg2">
                            <a:lumMod val="10000"/>
                          </a:schemeClr>
                        </a:solidFill>
                        <a:latin typeface="Calibri"/>
                      </a:endParaRPr>
                    </a:p>
                  </a:txBody>
                  <a:tcPr marL="74300" marR="74300" marT="37150" marB="3715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hMerge="1">
                  <a:txBody>
                    <a:bodyPr/>
                    <a:lstStyle/>
                    <a:p>
                      <a:pPr algn="ctr"/>
                      <a:endParaRPr lang="en-GB"/>
                    </a:p>
                  </a:txBody>
                  <a:tcPr marL="0" marR="0" marT="0" marB="0" horzOverflow="overflow"/>
                </a:tc>
                <a:extLst>
                  <a:ext uri="{0D108BD9-81ED-4DB2-BD59-A6C34878D82A}">
                    <a16:rowId xmlns:a16="http://schemas.microsoft.com/office/drawing/2014/main" val="2513741986"/>
                  </a:ext>
                </a:extLst>
              </a:tr>
              <a:tr h="365760">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i="0">
                          <a:solidFill>
                            <a:schemeClr val="bg2">
                              <a:lumMod val="10000"/>
                            </a:schemeClr>
                          </a:solidFill>
                          <a:latin typeface="Calibri"/>
                        </a:rPr>
                        <a:t>KEY</a:t>
                      </a:r>
                      <a:r>
                        <a:rPr lang="en-GB" sz="1000" b="1" i="0" baseline="0">
                          <a:solidFill>
                            <a:schemeClr val="bg2">
                              <a:lumMod val="10000"/>
                            </a:schemeClr>
                          </a:solidFill>
                          <a:latin typeface="Calibri"/>
                        </a:rPr>
                        <a:t> WORD</a:t>
                      </a:r>
                      <a:endParaRPr lang="en-GB" sz="1000" b="1" i="0">
                        <a:solidFill>
                          <a:schemeClr val="bg2">
                            <a:lumMod val="10000"/>
                          </a:schemeClr>
                        </a:solidFill>
                        <a:latin typeface="Calibri"/>
                      </a:endParaRPr>
                    </a:p>
                  </a:txBody>
                  <a:tcPr marL="74300" marR="74300" marT="37150" marB="3715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i="0">
                          <a:solidFill>
                            <a:schemeClr val="bg2">
                              <a:lumMod val="10000"/>
                            </a:schemeClr>
                          </a:solidFill>
                          <a:latin typeface="Calibri"/>
                        </a:rPr>
                        <a:t>DEFINITION</a:t>
                      </a:r>
                    </a:p>
                  </a:txBody>
                  <a:tcPr marL="74300" marR="74300" marT="37150" marB="3715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959459347"/>
                  </a:ext>
                </a:extLst>
              </a:tr>
              <a:tr h="365760">
                <a:tc>
                  <a:txBody>
                    <a:bodyPr/>
                    <a:lstStyle/>
                    <a:p>
                      <a:pPr algn="ctr"/>
                      <a:r>
                        <a:rPr lang="en-GB" sz="1000" b="0" i="0" kern="1200">
                          <a:solidFill>
                            <a:schemeClr val="bg2">
                              <a:lumMod val="10000"/>
                            </a:schemeClr>
                          </a:solidFill>
                          <a:effectLst/>
                          <a:latin typeface="Calibri"/>
                          <a:ea typeface="+mn-ea"/>
                          <a:cs typeface="+mn-cs"/>
                        </a:rPr>
                        <a:t>Doted</a:t>
                      </a:r>
                      <a:endParaRPr lang="en-GB" sz="1000" b="0" i="0">
                        <a:solidFill>
                          <a:schemeClr val="bg2">
                            <a:lumMod val="10000"/>
                          </a:schemeClr>
                        </a:solidFill>
                        <a:latin typeface="Calibri"/>
                        <a:ea typeface="+mn-ea"/>
                        <a:cs typeface="+mn-cs"/>
                      </a:endParaRPr>
                    </a:p>
                  </a:txBody>
                  <a:tcPr marL="74300" marR="74300" marT="37150" marB="3715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marR="0" indent="0" algn="ctr" defTabSz="417890" rtl="0" eaLnBrk="1" fontAlgn="auto" latinLnBrk="0" hangingPunct="1">
                        <a:lnSpc>
                          <a:spcPct val="100000"/>
                        </a:lnSpc>
                        <a:spcBef>
                          <a:spcPts val="0"/>
                        </a:spcBef>
                        <a:spcAft>
                          <a:spcPts val="0"/>
                        </a:spcAft>
                        <a:buClrTx/>
                        <a:buSzTx/>
                        <a:buFontTx/>
                        <a:buNone/>
                        <a:tabLst/>
                        <a:defRPr/>
                      </a:pPr>
                      <a:r>
                        <a:rPr lang="en-GB" sz="1000" b="0" i="0" kern="1200">
                          <a:solidFill>
                            <a:schemeClr val="bg2">
                              <a:lumMod val="10000"/>
                            </a:schemeClr>
                          </a:solidFill>
                          <a:effectLst/>
                          <a:latin typeface="Calibri"/>
                          <a:ea typeface="+mn-ea"/>
                          <a:cs typeface="+mn-cs"/>
                        </a:rPr>
                        <a:t>To be extremely and </a:t>
                      </a:r>
                      <a:r>
                        <a:rPr lang="en-GB" sz="1000" b="0" i="0" u="none" strike="noStrike" kern="1200">
                          <a:solidFill>
                            <a:schemeClr val="bg2">
                              <a:lumMod val="10000"/>
                            </a:schemeClr>
                          </a:solidFill>
                          <a:effectLst/>
                          <a:latin typeface="Calibri"/>
                          <a:ea typeface="+mn-ea"/>
                          <a:cs typeface="+mn-cs"/>
                        </a:rPr>
                        <a:t>fond of someone/something</a:t>
                      </a:r>
                      <a:r>
                        <a:rPr lang="en-GB" sz="1000" b="0" i="0" kern="1200">
                          <a:solidFill>
                            <a:schemeClr val="bg2">
                              <a:lumMod val="10000"/>
                            </a:schemeClr>
                          </a:solidFill>
                          <a:effectLst/>
                          <a:latin typeface="Calibri"/>
                          <a:ea typeface="+mn-ea"/>
                          <a:cs typeface="+mn-cs"/>
                        </a:rPr>
                        <a:t>.</a:t>
                      </a:r>
                      <a:endParaRPr lang="en-GB" sz="1000" b="0" i="0">
                        <a:solidFill>
                          <a:schemeClr val="bg2">
                            <a:lumMod val="10000"/>
                          </a:schemeClr>
                        </a:solidFill>
                        <a:latin typeface="Calibri"/>
                        <a:ea typeface="+mn-ea"/>
                        <a:cs typeface="+mn-cs"/>
                      </a:endParaRPr>
                    </a:p>
                  </a:txBody>
                  <a:tcPr marL="74300" marR="74300" marT="37150" marB="3715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668682171"/>
                  </a:ext>
                </a:extLst>
              </a:tr>
              <a:tr h="365760">
                <a:tc>
                  <a:txBody>
                    <a:bodyPr/>
                    <a:lstStyle/>
                    <a:p>
                      <a:pPr algn="ctr"/>
                      <a:r>
                        <a:rPr lang="en-GB" sz="1000" b="0" i="0" kern="1200">
                          <a:solidFill>
                            <a:schemeClr val="bg2">
                              <a:lumMod val="10000"/>
                            </a:schemeClr>
                          </a:solidFill>
                          <a:effectLst/>
                          <a:latin typeface="Calibri"/>
                          <a:ea typeface="+mn-ea"/>
                          <a:cs typeface="+mn-cs"/>
                        </a:rPr>
                        <a:t>Bouquets</a:t>
                      </a:r>
                      <a:endParaRPr lang="en-GB" sz="1000" b="0" i="0">
                        <a:solidFill>
                          <a:schemeClr val="bg2">
                            <a:lumMod val="10000"/>
                          </a:schemeClr>
                        </a:solidFill>
                        <a:latin typeface="Calibri"/>
                        <a:ea typeface="+mn-ea"/>
                        <a:cs typeface="+mn-cs"/>
                      </a:endParaRPr>
                    </a:p>
                  </a:txBody>
                  <a:tcPr marL="74300" marR="74300" marT="37150" marB="3715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algn="ctr"/>
                      <a:r>
                        <a:rPr lang="en-GB" sz="1000" b="0" i="0">
                          <a:solidFill>
                            <a:schemeClr val="bg2">
                              <a:lumMod val="10000"/>
                            </a:schemeClr>
                          </a:solidFill>
                          <a:latin typeface="Calibri"/>
                        </a:rPr>
                        <a:t>An attractively arranged bunch of flowers.</a:t>
                      </a:r>
                    </a:p>
                  </a:txBody>
                  <a:tcPr marL="74300" marR="74300" marT="37150" marB="3715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261536821"/>
                  </a:ext>
                </a:extLst>
              </a:tr>
              <a:tr h="365760">
                <a:tc>
                  <a:txBody>
                    <a:bodyPr/>
                    <a:lstStyle/>
                    <a:p>
                      <a:pPr algn="ctr"/>
                      <a:r>
                        <a:rPr lang="en-GB" sz="1000" b="0" i="0" kern="1200">
                          <a:solidFill>
                            <a:schemeClr val="bg2">
                              <a:lumMod val="10000"/>
                            </a:schemeClr>
                          </a:solidFill>
                          <a:effectLst/>
                          <a:latin typeface="Calibri"/>
                          <a:ea typeface="+mn-ea"/>
                          <a:cs typeface="+mn-cs"/>
                        </a:rPr>
                        <a:t>Hoarse</a:t>
                      </a:r>
                      <a:endParaRPr lang="en-GB" sz="1000" b="0" i="0">
                        <a:solidFill>
                          <a:schemeClr val="bg2">
                            <a:lumMod val="10000"/>
                          </a:schemeClr>
                        </a:solidFill>
                        <a:latin typeface="Calibri"/>
                        <a:ea typeface="+mn-ea"/>
                        <a:cs typeface="+mn-cs"/>
                      </a:endParaRPr>
                    </a:p>
                  </a:txBody>
                  <a:tcPr marL="74300" marR="74300" marT="37150" marB="3715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algn="ctr"/>
                      <a:r>
                        <a:rPr lang="en-GB" sz="1000" b="0" i="0">
                          <a:solidFill>
                            <a:schemeClr val="bg2">
                              <a:lumMod val="10000"/>
                            </a:schemeClr>
                          </a:solidFill>
                          <a:latin typeface="Calibri"/>
                        </a:rPr>
                        <a:t>A voice sounding rough and harsh.</a:t>
                      </a:r>
                    </a:p>
                  </a:txBody>
                  <a:tcPr marL="74300" marR="74300" marT="37150" marB="3715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823766933"/>
                  </a:ext>
                </a:extLst>
              </a:tr>
              <a:tr h="365760">
                <a:tc>
                  <a:txBody>
                    <a:bodyPr/>
                    <a:lstStyle/>
                    <a:p>
                      <a:pPr algn="ctr"/>
                      <a:r>
                        <a:rPr lang="en-GB" sz="1000" b="0" i="0">
                          <a:solidFill>
                            <a:schemeClr val="bg2">
                              <a:lumMod val="10000"/>
                            </a:schemeClr>
                          </a:solidFill>
                          <a:latin typeface="Calibri"/>
                        </a:rPr>
                        <a:t>Withered </a:t>
                      </a:r>
                    </a:p>
                  </a:txBody>
                  <a:tcPr marL="74300" marR="74300" marT="37150" marB="3715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0" i="0">
                          <a:solidFill>
                            <a:schemeClr val="bg2">
                              <a:lumMod val="10000"/>
                            </a:schemeClr>
                          </a:solidFill>
                          <a:latin typeface="Calibri"/>
                        </a:rPr>
                        <a:t>Dry and shrivelled,</a:t>
                      </a:r>
                    </a:p>
                  </a:txBody>
                  <a:tcPr marL="74300" marR="74300" marT="37150" marB="3715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139030321"/>
                  </a:ext>
                </a:extLst>
              </a:tr>
              <a:tr h="365760">
                <a:tc>
                  <a:txBody>
                    <a:bodyPr/>
                    <a:lstStyle/>
                    <a:p>
                      <a:pPr algn="ctr"/>
                      <a:r>
                        <a:rPr lang="en-GB" sz="1000" b="0" i="0">
                          <a:solidFill>
                            <a:schemeClr val="bg2">
                              <a:lumMod val="10000"/>
                            </a:schemeClr>
                          </a:solidFill>
                          <a:latin typeface="Calibri"/>
                        </a:rPr>
                        <a:t>Morsel</a:t>
                      </a:r>
                    </a:p>
                  </a:txBody>
                  <a:tcPr marL="74300" marR="74300" marT="37150" marB="3715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algn="ctr"/>
                      <a:r>
                        <a:rPr lang="en-GB" sz="1000" b="0" i="0">
                          <a:solidFill>
                            <a:schemeClr val="bg2">
                              <a:lumMod val="10000"/>
                            </a:schemeClr>
                          </a:solidFill>
                          <a:latin typeface="Calibri"/>
                        </a:rPr>
                        <a:t>A small piece or amount of food; a mouthful.</a:t>
                      </a:r>
                    </a:p>
                  </a:txBody>
                  <a:tcPr marL="74300" marR="74300" marT="37150" marB="3715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775211537"/>
                  </a:ext>
                </a:extLst>
              </a:tr>
              <a:tr h="365760">
                <a:tc>
                  <a:txBody>
                    <a:bodyPr/>
                    <a:lstStyle/>
                    <a:p>
                      <a:pPr algn="ctr"/>
                      <a:r>
                        <a:rPr lang="en-GB" sz="1000" b="0" i="0">
                          <a:solidFill>
                            <a:schemeClr val="bg2">
                              <a:lumMod val="10000"/>
                            </a:schemeClr>
                          </a:solidFill>
                          <a:latin typeface="Calibri"/>
                        </a:rPr>
                        <a:t>Appetite</a:t>
                      </a:r>
                    </a:p>
                  </a:txBody>
                  <a:tcPr marL="74300" marR="74300" marT="37150" marB="3715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algn="ctr"/>
                      <a:r>
                        <a:rPr lang="en-GB" sz="1000" b="0" i="0">
                          <a:solidFill>
                            <a:schemeClr val="bg2">
                              <a:lumMod val="10000"/>
                            </a:schemeClr>
                          </a:solidFill>
                          <a:latin typeface="Calibri"/>
                        </a:rPr>
                        <a:t>The desire to eat food items, usually due to hunger.</a:t>
                      </a:r>
                    </a:p>
                  </a:txBody>
                  <a:tcPr marL="74300" marR="74300" marT="37150" marB="3715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511015987"/>
                  </a:ext>
                </a:extLst>
              </a:tr>
              <a:tr h="365760">
                <a:tc>
                  <a:txBody>
                    <a:bodyPr/>
                    <a:lstStyle/>
                    <a:p>
                      <a:pPr algn="ctr"/>
                      <a:r>
                        <a:rPr lang="en-GB" sz="1000" b="0" i="0">
                          <a:solidFill>
                            <a:schemeClr val="bg2">
                              <a:lumMod val="10000"/>
                            </a:schemeClr>
                          </a:solidFill>
                          <a:latin typeface="Calibri"/>
                        </a:rPr>
                        <a:t>Seldom</a:t>
                      </a:r>
                    </a:p>
                  </a:txBody>
                  <a:tcPr marL="74300" marR="74300" marT="37150" marB="3715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algn="ctr"/>
                      <a:r>
                        <a:rPr lang="en-GB" sz="1000" b="0" i="0">
                          <a:solidFill>
                            <a:schemeClr val="bg2">
                              <a:lumMod val="10000"/>
                            </a:schemeClr>
                          </a:solidFill>
                          <a:latin typeface="Calibri"/>
                        </a:rPr>
                        <a:t>Not often,</a:t>
                      </a:r>
                      <a:r>
                        <a:rPr lang="en-GB" sz="1000" b="0" i="0" baseline="0">
                          <a:solidFill>
                            <a:schemeClr val="bg2">
                              <a:lumMod val="10000"/>
                            </a:schemeClr>
                          </a:solidFill>
                          <a:latin typeface="Calibri"/>
                        </a:rPr>
                        <a:t> rarely.</a:t>
                      </a:r>
                      <a:endParaRPr lang="en-GB" sz="1000" b="0" i="0">
                        <a:solidFill>
                          <a:schemeClr val="bg2">
                            <a:lumMod val="10000"/>
                          </a:schemeClr>
                        </a:solidFill>
                        <a:latin typeface="Calibri"/>
                      </a:endParaRPr>
                    </a:p>
                  </a:txBody>
                  <a:tcPr marL="74300" marR="74300" marT="37150" marB="3715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296774968"/>
                  </a:ext>
                </a:extLst>
              </a:tr>
              <a:tr h="365760">
                <a:tc>
                  <a:txBody>
                    <a:bodyPr/>
                    <a:lstStyle/>
                    <a:p>
                      <a:pPr algn="ctr"/>
                      <a:r>
                        <a:rPr lang="en-GB" sz="1000" b="0" i="0">
                          <a:solidFill>
                            <a:schemeClr val="bg2">
                              <a:lumMod val="10000"/>
                            </a:schemeClr>
                          </a:solidFill>
                          <a:latin typeface="Calibri"/>
                        </a:rPr>
                        <a:t>Dainty</a:t>
                      </a:r>
                    </a:p>
                  </a:txBody>
                  <a:tcPr marL="74300" marR="74300" marT="37150" marB="3715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algn="ctr"/>
                      <a:r>
                        <a:rPr lang="en-GB" sz="1000" b="0" i="0">
                          <a:solidFill>
                            <a:schemeClr val="bg2">
                              <a:lumMod val="10000"/>
                            </a:schemeClr>
                          </a:solidFill>
                          <a:latin typeface="Calibri"/>
                        </a:rPr>
                        <a:t>Delicately</a:t>
                      </a:r>
                      <a:r>
                        <a:rPr lang="en-GB" sz="1000" b="0" i="0" baseline="0">
                          <a:solidFill>
                            <a:schemeClr val="bg2">
                              <a:lumMod val="10000"/>
                            </a:schemeClr>
                          </a:solidFill>
                          <a:latin typeface="Calibri"/>
                        </a:rPr>
                        <a:t> small and pretty</a:t>
                      </a:r>
                      <a:endParaRPr lang="en-GB" sz="1000" b="0" i="0">
                        <a:solidFill>
                          <a:schemeClr val="bg2">
                            <a:lumMod val="10000"/>
                          </a:schemeClr>
                        </a:solidFill>
                        <a:latin typeface="Calibri"/>
                      </a:endParaRPr>
                    </a:p>
                  </a:txBody>
                  <a:tcPr marL="74300" marR="74300" marT="37150" marB="3715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4009595680"/>
                  </a:ext>
                </a:extLst>
              </a:tr>
            </a:tbl>
          </a:graphicData>
        </a:graphic>
      </p:graphicFrame>
      <p:sp>
        <p:nvSpPr>
          <p:cNvPr id="2" name="Rectangle 1"/>
          <p:cNvSpPr/>
          <p:nvPr/>
        </p:nvSpPr>
        <p:spPr>
          <a:xfrm>
            <a:off x="126185" y="704528"/>
            <a:ext cx="6605630" cy="2554545"/>
          </a:xfrm>
          <a:prstGeom prst="rect">
            <a:avLst/>
          </a:prstGeom>
          <a:ln>
            <a:solidFill>
              <a:schemeClr val="bg2">
                <a:lumMod val="10000"/>
              </a:schemeClr>
            </a:solidFill>
          </a:ln>
        </p:spPr>
        <p:txBody>
          <a:bodyPr wrap="square" lIns="91440" tIns="45720" rIns="91440" bIns="45720" anchor="t">
            <a:spAutoFit/>
          </a:bodyPr>
          <a:lstStyle/>
          <a:p>
            <a:r>
              <a:rPr lang="en-GB" sz="1000">
                <a:latin typeface="Calibri"/>
                <a:ea typeface="Calibri"/>
                <a:cs typeface="Calibri"/>
              </a:rPr>
              <a:t>A</a:t>
            </a:r>
            <a:r>
              <a:rPr lang="en-GB" sz="1000">
                <a:solidFill>
                  <a:schemeClr val="bg2">
                    <a:lumMod val="10000"/>
                  </a:schemeClr>
                </a:solidFill>
                <a:latin typeface="Calibri"/>
                <a:ea typeface="Calibri"/>
                <a:cs typeface="Calibri"/>
              </a:rPr>
              <a:t>ssessment Information: </a:t>
            </a:r>
          </a:p>
          <a:p>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Calibri"/>
              </a:rPr>
              <a:t>This term Y7 are learning about Fairy Tales.</a:t>
            </a:r>
          </a:p>
          <a:p>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Calibri"/>
              </a:rPr>
              <a:t>They will be assessed in two ways.</a:t>
            </a:r>
          </a:p>
          <a:p>
            <a:r>
              <a:rPr lang="en-GB" sz="1000">
                <a:solidFill>
                  <a:schemeClr val="bg2">
                    <a:lumMod val="10000"/>
                  </a:schemeClr>
                </a:solidFill>
                <a:latin typeface="Calibri"/>
                <a:ea typeface="Calibri"/>
                <a:cs typeface="Calibri"/>
              </a:rPr>
              <a:t>1. In lessons where they were be assessed on their ability to recall new words and on their understanding of the key text being taught. </a:t>
            </a:r>
          </a:p>
          <a:p>
            <a:r>
              <a:rPr lang="en-GB" sz="1000">
                <a:solidFill>
                  <a:schemeClr val="bg2">
                    <a:lumMod val="10000"/>
                  </a:schemeClr>
                </a:solidFill>
                <a:latin typeface="Calibri"/>
                <a:ea typeface="Calibri"/>
                <a:cs typeface="Calibri"/>
              </a:rPr>
              <a:t>2. Through an Unseen assessment.</a:t>
            </a:r>
          </a:p>
          <a:p>
            <a:pPr marL="228600" indent="-228600">
              <a:buAutoNum type="arabicPeriod" startAt="2"/>
            </a:pPr>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Calibri"/>
              </a:rPr>
              <a:t>The assessment will take place at the end of the half term. It will be an Unseen assessment and will require students to read a variety of unseen texts and answer questions showing their understanding of the text and its vocabulary. </a:t>
            </a:r>
          </a:p>
          <a:p>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Calibri"/>
              </a:rPr>
              <a:t>Students can prepare for their assessments by:</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Reading at home such as a newspaper article, magazine or book, and answering questions about what they have read.</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Familiarising themselves with new vocabulary including the vocabulary below:</a:t>
            </a:r>
          </a:p>
          <a:p>
            <a:endParaRPr lang="en-GB" sz="1000" b="1">
              <a:cs typeface="Arial"/>
            </a:endParaRPr>
          </a:p>
        </p:txBody>
      </p:sp>
      <p:sp>
        <p:nvSpPr>
          <p:cNvPr id="5" name="TextBox 4"/>
          <p:cNvSpPr txBox="1"/>
          <p:nvPr/>
        </p:nvSpPr>
        <p:spPr>
          <a:xfrm>
            <a:off x="0" y="198562"/>
            <a:ext cx="6858000" cy="395621"/>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chemeClr val="bg2">
                    <a:lumMod val="10000"/>
                  </a:schemeClr>
                </a:solidFill>
                <a:latin typeface="Calibri"/>
                <a:ea typeface="Calibri"/>
                <a:cs typeface="Calibri"/>
              </a:rPr>
              <a:t>English – Reading Recovery</a:t>
            </a:r>
            <a:r>
              <a:rPr lang="en-GB" sz="1950" b="1">
                <a:solidFill>
                  <a:schemeClr val="bg2">
                    <a:lumMod val="10000"/>
                  </a:schemeClr>
                </a:solidFill>
                <a:latin typeface="Calibri"/>
                <a:ea typeface="Calibri"/>
                <a:cs typeface="Calibri"/>
              </a:rPr>
              <a:t> </a:t>
            </a:r>
          </a:p>
        </p:txBody>
      </p:sp>
    </p:spTree>
    <p:extLst>
      <p:ext uri="{BB962C8B-B14F-4D97-AF65-F5344CB8AC3E}">
        <p14:creationId xmlns:p14="http://schemas.microsoft.com/office/powerpoint/2010/main" val="1163508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4139765715"/>
              </p:ext>
            </p:extLst>
          </p:nvPr>
        </p:nvGraphicFramePr>
        <p:xfrm>
          <a:off x="213202" y="3485773"/>
          <a:ext cx="6523635" cy="4535016"/>
        </p:xfrm>
        <a:graphic>
          <a:graphicData uri="http://schemas.openxmlformats.org/drawingml/2006/table">
            <a:tbl>
              <a:tblPr firstRow="1" bandRow="1">
                <a:tableStyleId>{5C22544A-7EE6-4342-B048-85BDC9FD1C3A}</a:tableStyleId>
              </a:tblPr>
              <a:tblGrid>
                <a:gridCol w="1778972">
                  <a:extLst>
                    <a:ext uri="{9D8B030D-6E8A-4147-A177-3AD203B41FA5}">
                      <a16:colId xmlns:a16="http://schemas.microsoft.com/office/drawing/2014/main" val="1739373756"/>
                    </a:ext>
                  </a:extLst>
                </a:gridCol>
                <a:gridCol w="4744663">
                  <a:extLst>
                    <a:ext uri="{9D8B030D-6E8A-4147-A177-3AD203B41FA5}">
                      <a16:colId xmlns:a16="http://schemas.microsoft.com/office/drawing/2014/main" val="2144423826"/>
                    </a:ext>
                  </a:extLst>
                </a:gridCol>
              </a:tblGrid>
              <a:tr h="253961">
                <a:tc gridSpan="2">
                  <a:txBody>
                    <a:bodyPr/>
                    <a:lstStyle/>
                    <a:p>
                      <a:pPr marL="0" marR="0" indent="0" algn="ctr" rtl="0" eaLnBrk="1" fontAlgn="auto" latinLnBrk="0" hangingPunct="1">
                        <a:lnSpc>
                          <a:spcPct val="100000"/>
                        </a:lnSpc>
                        <a:spcBef>
                          <a:spcPts val="0"/>
                        </a:spcBef>
                        <a:spcAft>
                          <a:spcPts val="0"/>
                        </a:spcAft>
                        <a:buClrTx/>
                        <a:buSzTx/>
                        <a:buFontTx/>
                        <a:buNone/>
                      </a:pPr>
                      <a:r>
                        <a:rPr lang="en-GB" sz="1000" i="0" dirty="0">
                          <a:solidFill>
                            <a:schemeClr val="bg2">
                              <a:lumMod val="10000"/>
                            </a:schemeClr>
                          </a:solidFill>
                          <a:latin typeface="Calibri"/>
                        </a:rPr>
                        <a:t>YEAR 7 Performing</a:t>
                      </a:r>
                      <a:r>
                        <a:rPr lang="en-GB" sz="1000" i="0" baseline="0" dirty="0">
                          <a:solidFill>
                            <a:schemeClr val="bg2">
                              <a:lumMod val="10000"/>
                            </a:schemeClr>
                          </a:solidFill>
                          <a:latin typeface="Calibri"/>
                        </a:rPr>
                        <a:t> Arts </a:t>
                      </a:r>
                      <a:r>
                        <a:rPr lang="en-GB" sz="1000" i="0" dirty="0">
                          <a:solidFill>
                            <a:schemeClr val="bg2">
                              <a:lumMod val="10000"/>
                            </a:schemeClr>
                          </a:solidFill>
                          <a:latin typeface="Calibri"/>
                        </a:rPr>
                        <a:t> </a:t>
                      </a:r>
                      <a:r>
                        <a:rPr lang="en-GB" sz="1000" i="0" baseline="0" dirty="0">
                          <a:solidFill>
                            <a:schemeClr val="bg2">
                              <a:lumMod val="10000"/>
                            </a:schemeClr>
                          </a:solidFill>
                          <a:latin typeface="Calibri"/>
                        </a:rPr>
                        <a:t>– Musical Theatre</a:t>
                      </a:r>
                      <a:endParaRPr lang="en-GB" sz="1000" i="0" dirty="0">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hMerge="1">
                  <a:txBody>
                    <a:bodyPr/>
                    <a:lstStyle/>
                    <a:p>
                      <a:pPr algn="ctr"/>
                      <a:endParaRPr lang="en-GB"/>
                    </a:p>
                  </a:txBody>
                  <a:tcPr anchor="ctr"/>
                </a:tc>
                <a:extLst>
                  <a:ext uri="{0D108BD9-81ED-4DB2-BD59-A6C34878D82A}">
                    <a16:rowId xmlns:a16="http://schemas.microsoft.com/office/drawing/2014/main" val="2513741986"/>
                  </a:ext>
                </a:extLst>
              </a:tr>
              <a:tr h="253961">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i="0" dirty="0">
                          <a:solidFill>
                            <a:schemeClr val="bg2">
                              <a:lumMod val="10000"/>
                            </a:schemeClr>
                          </a:solidFill>
                          <a:latin typeface="Calibri"/>
                        </a:rPr>
                        <a:t>KEY</a:t>
                      </a:r>
                      <a:r>
                        <a:rPr lang="en-GB" sz="1000" b="1" i="0" baseline="0" dirty="0">
                          <a:solidFill>
                            <a:schemeClr val="bg2">
                              <a:lumMod val="10000"/>
                            </a:schemeClr>
                          </a:solidFill>
                          <a:latin typeface="Calibri"/>
                        </a:rPr>
                        <a:t> WORD</a:t>
                      </a:r>
                      <a:endParaRPr lang="en-GB" sz="1000" b="1" i="0" dirty="0">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i="0" dirty="0">
                          <a:solidFill>
                            <a:schemeClr val="bg2">
                              <a:lumMod val="10000"/>
                            </a:schemeClr>
                          </a:solidFill>
                          <a:latin typeface="Calibri"/>
                        </a:rPr>
                        <a:t>DEFINITION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959459347"/>
                  </a:ext>
                </a:extLst>
              </a:tr>
              <a:tr h="471642">
                <a:tc>
                  <a:txBody>
                    <a:bodyPr/>
                    <a:lstStyle/>
                    <a:p>
                      <a:pPr marL="0" marR="0" indent="0" algn="ctr" rtl="0" eaLnBrk="1" fontAlgn="auto" latinLnBrk="0" hangingPunct="1">
                        <a:lnSpc>
                          <a:spcPct val="100000"/>
                        </a:lnSpc>
                        <a:spcBef>
                          <a:spcPts val="0"/>
                        </a:spcBef>
                        <a:spcAft>
                          <a:spcPts val="0"/>
                        </a:spcAft>
                        <a:buClrTx/>
                        <a:buSzTx/>
                        <a:buFontTx/>
                        <a:buNone/>
                      </a:pPr>
                      <a:r>
                        <a:rPr lang="en-US" sz="1000" b="0" i="0" dirty="0">
                          <a:solidFill>
                            <a:schemeClr val="bg2">
                              <a:lumMod val="10000"/>
                            </a:schemeClr>
                          </a:solidFill>
                          <a:latin typeface="Calibri"/>
                        </a:rPr>
                        <a:t>Triple</a:t>
                      </a:r>
                      <a:r>
                        <a:rPr lang="en-US" sz="1000" b="0" i="0" baseline="0" dirty="0">
                          <a:solidFill>
                            <a:schemeClr val="bg2">
                              <a:lumMod val="10000"/>
                            </a:schemeClr>
                          </a:solidFill>
                          <a:latin typeface="Calibri"/>
                        </a:rPr>
                        <a:t> threat </a:t>
                      </a:r>
                      <a:endParaRPr lang="en-GB" sz="1000" b="0" i="0" dirty="0">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i="0" dirty="0">
                          <a:solidFill>
                            <a:schemeClr val="bg2">
                              <a:lumMod val="10000"/>
                            </a:schemeClr>
                          </a:solidFill>
                          <a:effectLst/>
                          <a:latin typeface="Calibri"/>
                          <a:ea typeface="Calibri"/>
                        </a:rPr>
                        <a:t>A</a:t>
                      </a:r>
                      <a:r>
                        <a:rPr lang="en-GB" sz="1000" b="0" i="0" baseline="0" dirty="0">
                          <a:solidFill>
                            <a:schemeClr val="bg2">
                              <a:lumMod val="10000"/>
                            </a:schemeClr>
                          </a:solidFill>
                          <a:effectLst/>
                          <a:latin typeface="Calibri"/>
                          <a:ea typeface="Calibri"/>
                        </a:rPr>
                        <a:t> </a:t>
                      </a:r>
                      <a:r>
                        <a:rPr lang="en-GB" sz="1000" b="0" i="0" dirty="0">
                          <a:solidFill>
                            <a:schemeClr val="bg2">
                              <a:lumMod val="10000"/>
                            </a:schemeClr>
                          </a:solidFill>
                          <a:effectLst/>
                          <a:latin typeface="Calibri"/>
                          <a:ea typeface="Calibri"/>
                        </a:rPr>
                        <a:t>person, especially a performer or sports player, who is proficient in three important skills .</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668682171"/>
                  </a:ext>
                </a:extLst>
              </a:tr>
              <a:tr h="616762">
                <a:tc>
                  <a:txBody>
                    <a:bodyPr/>
                    <a:lstStyle/>
                    <a:p>
                      <a:pPr algn="ctr"/>
                      <a:r>
                        <a:rPr lang="en-GB" sz="1000" b="0" i="0" dirty="0">
                          <a:solidFill>
                            <a:schemeClr val="bg2">
                              <a:lumMod val="10000"/>
                            </a:schemeClr>
                          </a:solidFill>
                          <a:latin typeface="Calibri"/>
                        </a:rPr>
                        <a:t> Musical</a:t>
                      </a:r>
                      <a:r>
                        <a:rPr lang="en-GB" sz="1000" b="0" i="0" baseline="0" dirty="0">
                          <a:solidFill>
                            <a:schemeClr val="bg2">
                              <a:lumMod val="10000"/>
                            </a:schemeClr>
                          </a:solidFill>
                          <a:latin typeface="Calibri"/>
                        </a:rPr>
                        <a:t> Director</a:t>
                      </a:r>
                      <a:endParaRPr lang="en-GB" sz="1000" b="0" i="0" dirty="0">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i="0" dirty="0">
                          <a:solidFill>
                            <a:schemeClr val="bg2">
                              <a:lumMod val="10000"/>
                            </a:schemeClr>
                          </a:solidFill>
                          <a:effectLst/>
                          <a:latin typeface="Calibri"/>
                          <a:ea typeface="Calibri"/>
                        </a:rPr>
                        <a:t>A Musical Director also known as a Conductor leads a cast, orchestra, choir and other musical groups during a performance. They select musical arrangements and compositions to be performed and study musical scores to prepare for rehearsals. </a:t>
                      </a:r>
                      <a:endParaRPr lang="en-GB" sz="1000" b="0" i="0" dirty="0">
                        <a:solidFill>
                          <a:schemeClr val="bg2">
                            <a:lumMod val="10000"/>
                          </a:schemeClr>
                        </a:solidFill>
                        <a:latin typeface="Calibri"/>
                        <a:ea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61536821"/>
                  </a:ext>
                </a:extLst>
              </a:tr>
              <a:tr h="471642">
                <a:tc>
                  <a:txBody>
                    <a:bodyPr/>
                    <a:lstStyle/>
                    <a:p>
                      <a:pPr algn="ctr"/>
                      <a:r>
                        <a:rPr lang="en-US" sz="1000" b="0" i="0" dirty="0">
                          <a:solidFill>
                            <a:schemeClr val="bg2">
                              <a:lumMod val="10000"/>
                            </a:schemeClr>
                          </a:solidFill>
                          <a:latin typeface="Calibri"/>
                        </a:rPr>
                        <a:t>Pitch</a:t>
                      </a:r>
                      <a:endParaRPr lang="en-GB" sz="1000" b="0" i="0" dirty="0">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i="0" u="none" dirty="0">
                          <a:solidFill>
                            <a:schemeClr val="bg2">
                              <a:lumMod val="10000"/>
                            </a:schemeClr>
                          </a:solidFill>
                          <a:effectLst/>
                          <a:latin typeface="Calibri"/>
                          <a:ea typeface="Calibri"/>
                        </a:rPr>
                        <a:t>Pitch is the word we use to describe the degree of highness or lowness of a sound.</a:t>
                      </a:r>
                      <a:endParaRPr lang="en-GB" sz="1000" b="0" i="0" u="none" dirty="0">
                        <a:solidFill>
                          <a:schemeClr val="bg2">
                            <a:lumMod val="10000"/>
                          </a:schemeClr>
                        </a:solidFill>
                        <a:latin typeface="Calibri"/>
                        <a:ea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823766933"/>
                  </a:ext>
                </a:extLst>
              </a:tr>
              <a:tr h="616762">
                <a:tc>
                  <a:txBody>
                    <a:bodyPr/>
                    <a:lstStyle/>
                    <a:p>
                      <a:pPr algn="ctr"/>
                      <a:r>
                        <a:rPr lang="en-US" sz="1000" b="0" i="0" dirty="0">
                          <a:solidFill>
                            <a:schemeClr val="bg2">
                              <a:lumMod val="10000"/>
                            </a:schemeClr>
                          </a:solidFill>
                          <a:latin typeface="Calibri"/>
                        </a:rPr>
                        <a:t>Tempo</a:t>
                      </a:r>
                      <a:endParaRPr lang="en-GB" sz="1000" b="0" i="0" dirty="0">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0" i="0" u="none" dirty="0">
                          <a:solidFill>
                            <a:schemeClr val="bg2">
                              <a:lumMod val="10000"/>
                            </a:schemeClr>
                          </a:solidFill>
                          <a:effectLst/>
                          <a:latin typeface="Calibri"/>
                          <a:ea typeface="Calibri"/>
                        </a:rPr>
                        <a:t>Also known as beats per minute, is the speed or pace of a given </a:t>
                      </a:r>
                      <a:r>
                        <a:rPr lang="en-GB" sz="1000" b="0" i="0" u="none" dirty="0">
                          <a:solidFill>
                            <a:schemeClr val="bg2">
                              <a:lumMod val="10000"/>
                            </a:schemeClr>
                          </a:solidFill>
                          <a:effectLst/>
                          <a:latin typeface="Calibri"/>
                          <a:ea typeface="Calibri"/>
                          <a:cs typeface="Times New Roman"/>
                          <a:hlinkClick r:id="rId2">
                            <a:extLst>
                              <a:ext uri="{A12FA001-AC4F-418D-AE19-62706E023703}">
                                <ahyp:hlinkClr xmlns:ahyp="http://schemas.microsoft.com/office/drawing/2018/hyperlinkcolor" val="tx"/>
                              </a:ext>
                            </a:extLst>
                          </a:hlinkClick>
                        </a:rPr>
                        <a:t>composition</a:t>
                      </a:r>
                      <a:r>
                        <a:rPr lang="en-GB" sz="1000" b="0" i="0" u="none" dirty="0">
                          <a:solidFill>
                            <a:schemeClr val="bg2">
                              <a:lumMod val="10000"/>
                            </a:schemeClr>
                          </a:solidFill>
                          <a:effectLst/>
                          <a:latin typeface="Calibri"/>
                          <a:ea typeface="Calibri"/>
                        </a:rPr>
                        <a:t>. In classical music, tempo is typically indicated with an instruction at the start of a piece of music.</a:t>
                      </a:r>
                      <a:endParaRPr lang="en-GB" sz="1000" b="0" i="0" u="none" dirty="0">
                        <a:solidFill>
                          <a:schemeClr val="bg2">
                            <a:lumMod val="10000"/>
                          </a:schemeClr>
                        </a:solidFill>
                        <a:latin typeface="Calibri"/>
                        <a:ea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139030321"/>
                  </a:ext>
                </a:extLst>
              </a:tr>
              <a:tr h="1378644">
                <a:tc>
                  <a:txBody>
                    <a:bodyPr/>
                    <a:lstStyle/>
                    <a:p>
                      <a:pPr algn="ctr"/>
                      <a:r>
                        <a:rPr lang="en-US" sz="1000" b="0" i="0" dirty="0">
                          <a:solidFill>
                            <a:schemeClr val="bg2">
                              <a:lumMod val="10000"/>
                            </a:schemeClr>
                          </a:solidFill>
                          <a:latin typeface="Calibri"/>
                        </a:rPr>
                        <a:t>Call</a:t>
                      </a:r>
                      <a:r>
                        <a:rPr lang="en-US" sz="1000" b="0" i="0" baseline="0" dirty="0">
                          <a:solidFill>
                            <a:schemeClr val="bg2">
                              <a:lumMod val="10000"/>
                            </a:schemeClr>
                          </a:solidFill>
                          <a:latin typeface="Calibri"/>
                        </a:rPr>
                        <a:t> and Response</a:t>
                      </a:r>
                      <a:endParaRPr lang="en-GB" sz="1000" b="0" i="0" dirty="0">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342900" lvl="0" indent="-342900" algn="l">
                        <a:lnSpc>
                          <a:spcPct val="107000"/>
                        </a:lnSpc>
                        <a:spcAft>
                          <a:spcPts val="800"/>
                        </a:spcAft>
                        <a:buSzPts val="1000"/>
                        <a:buFont typeface="Symbol" panose="05050102010706020507" pitchFamily="18" charset="2"/>
                        <a:buChar char=""/>
                        <a:tabLst>
                          <a:tab pos="457200" algn="l"/>
                        </a:tabLst>
                      </a:pPr>
                      <a:r>
                        <a:rPr lang="en-GB" sz="1000" b="0" i="0" u="none" dirty="0">
                          <a:solidFill>
                            <a:schemeClr val="bg2">
                              <a:lumMod val="10000"/>
                            </a:schemeClr>
                          </a:solidFill>
                          <a:effectLst/>
                          <a:latin typeface="Calibri"/>
                          <a:ea typeface="Times New Roman" panose="02020603050405020304" pitchFamily="18" charset="0"/>
                          <a:cs typeface="Times New Roman"/>
                        </a:rPr>
                        <a:t>Call and response is like having a musical conversation.</a:t>
                      </a:r>
                      <a:endParaRPr lang="en-GB" sz="1000" b="0" i="0" u="none" dirty="0">
                        <a:solidFill>
                          <a:schemeClr val="bg2">
                            <a:lumMod val="10000"/>
                          </a:schemeClr>
                        </a:solidFill>
                        <a:effectLst/>
                        <a:latin typeface="Times New Roman"/>
                        <a:ea typeface="Calibri"/>
                        <a:cs typeface="Times New Roman"/>
                      </a:endParaRPr>
                    </a:p>
                    <a:p>
                      <a:pPr marL="342900" lvl="0" indent="-342900" algn="l">
                        <a:lnSpc>
                          <a:spcPct val="107000"/>
                        </a:lnSpc>
                        <a:spcAft>
                          <a:spcPts val="800"/>
                        </a:spcAft>
                        <a:buSzPts val="1000"/>
                        <a:buFont typeface="Symbol" panose="05050102010706020507" pitchFamily="18" charset="2"/>
                        <a:buChar char=""/>
                        <a:tabLst>
                          <a:tab pos="457200" algn="l"/>
                        </a:tabLst>
                      </a:pPr>
                      <a:r>
                        <a:rPr lang="en-GB" sz="1000" b="0" i="0" u="none" dirty="0">
                          <a:solidFill>
                            <a:schemeClr val="bg2">
                              <a:lumMod val="10000"/>
                            </a:schemeClr>
                          </a:solidFill>
                          <a:effectLst/>
                          <a:latin typeface="Calibri"/>
                          <a:ea typeface="Times New Roman" panose="02020603050405020304" pitchFamily="18" charset="0"/>
                          <a:cs typeface="Times New Roman"/>
                        </a:rPr>
                        <a:t>It can be sung or played on instruments.</a:t>
                      </a:r>
                      <a:endParaRPr lang="en-GB" sz="1000" b="0" i="0" u="none" dirty="0">
                        <a:solidFill>
                          <a:schemeClr val="bg2">
                            <a:lumMod val="10000"/>
                          </a:schemeClr>
                        </a:solidFill>
                        <a:effectLst/>
                        <a:latin typeface="Times New Roman"/>
                        <a:ea typeface="Calibri"/>
                        <a:cs typeface="Times New Roman"/>
                      </a:endParaRPr>
                    </a:p>
                    <a:p>
                      <a:pPr marL="342900" lvl="0" indent="-342900" algn="l">
                        <a:lnSpc>
                          <a:spcPct val="107000"/>
                        </a:lnSpc>
                        <a:spcAft>
                          <a:spcPts val="800"/>
                        </a:spcAft>
                        <a:buSzPts val="1000"/>
                        <a:buFont typeface="Symbol" panose="05050102010706020507" pitchFamily="18" charset="2"/>
                        <a:buChar char=""/>
                        <a:tabLst>
                          <a:tab pos="457200" algn="l"/>
                        </a:tabLst>
                      </a:pPr>
                      <a:r>
                        <a:rPr lang="en-GB" sz="1000" b="0" i="0" u="none" dirty="0">
                          <a:solidFill>
                            <a:schemeClr val="bg2">
                              <a:lumMod val="10000"/>
                            </a:schemeClr>
                          </a:solidFill>
                          <a:effectLst/>
                          <a:latin typeface="Calibri"/>
                          <a:ea typeface="Times New Roman" panose="02020603050405020304" pitchFamily="18" charset="0"/>
                          <a:cs typeface="Times New Roman"/>
                        </a:rPr>
                        <a:t>A short melody or rhythm (the call) is played, immediately followed by a different melody or rhythm (the response).</a:t>
                      </a:r>
                    </a:p>
                    <a:p>
                      <a:pPr lvl="0" algn="ctr">
                        <a:buNone/>
                      </a:pPr>
                      <a:endParaRPr lang="en-GB" sz="1000" b="0" i="0" u="none">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75211537"/>
                  </a:ext>
                </a:extLst>
              </a:tr>
              <a:tr h="471642">
                <a:tc>
                  <a:txBody>
                    <a:bodyPr/>
                    <a:lstStyle/>
                    <a:p>
                      <a:pPr algn="ctr"/>
                      <a:r>
                        <a:rPr lang="en-US" sz="1000" b="0" i="0" dirty="0">
                          <a:solidFill>
                            <a:schemeClr val="bg2">
                              <a:lumMod val="10000"/>
                            </a:schemeClr>
                          </a:solidFill>
                          <a:latin typeface="Calibri"/>
                        </a:rPr>
                        <a:t>Acapella</a:t>
                      </a:r>
                      <a:endParaRPr lang="en-GB" sz="1000" b="0" i="0" dirty="0">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i="0" u="none" dirty="0">
                          <a:solidFill>
                            <a:schemeClr val="bg2">
                              <a:lumMod val="10000"/>
                            </a:schemeClr>
                          </a:solidFill>
                          <a:effectLst/>
                          <a:latin typeface="Calibri"/>
                          <a:ea typeface="Calibri"/>
                        </a:rPr>
                        <a:t>Music performed by a singer or a singing group without </a:t>
                      </a:r>
                      <a:r>
                        <a:rPr lang="en-GB" sz="1000" b="0" i="0" u="none" dirty="0">
                          <a:solidFill>
                            <a:schemeClr val="bg2">
                              <a:lumMod val="10000"/>
                            </a:schemeClr>
                          </a:solidFill>
                          <a:effectLst/>
                          <a:latin typeface="Calibri"/>
                          <a:ea typeface="Calibri"/>
                          <a:cs typeface="Times New Roman"/>
                          <a:hlinkClick r:id="rId3">
                            <a:extLst>
                              <a:ext uri="{A12FA001-AC4F-418D-AE19-62706E023703}">
                                <ahyp:hlinkClr xmlns:ahyp="http://schemas.microsoft.com/office/drawing/2018/hyperlinkcolor" val="tx"/>
                              </a:ext>
                            </a:extLst>
                          </a:hlinkClick>
                        </a:rPr>
                        <a:t>instrumental</a:t>
                      </a:r>
                      <a:r>
                        <a:rPr lang="en-GB" sz="1000" b="0" i="0" u="none" dirty="0">
                          <a:solidFill>
                            <a:schemeClr val="bg2">
                              <a:lumMod val="10000"/>
                            </a:schemeClr>
                          </a:solidFill>
                          <a:effectLst/>
                          <a:latin typeface="Calibri"/>
                          <a:ea typeface="Calibri"/>
                        </a:rPr>
                        <a:t> </a:t>
                      </a:r>
                      <a:r>
                        <a:rPr lang="en-GB" sz="1000" b="0" i="0" u="none" dirty="0">
                          <a:solidFill>
                            <a:schemeClr val="bg2">
                              <a:lumMod val="10000"/>
                            </a:schemeClr>
                          </a:solidFill>
                          <a:effectLst/>
                          <a:latin typeface="Calibri"/>
                          <a:ea typeface="Calibri"/>
                          <a:cs typeface="Times New Roman"/>
                          <a:hlinkClick r:id="rId4">
                            <a:extLst>
                              <a:ext uri="{A12FA001-AC4F-418D-AE19-62706E023703}">
                                <ahyp:hlinkClr xmlns:ahyp="http://schemas.microsoft.com/office/drawing/2018/hyperlinkcolor" val="tx"/>
                              </a:ext>
                            </a:extLst>
                          </a:hlinkClick>
                        </a:rPr>
                        <a:t>accompaniment</a:t>
                      </a:r>
                      <a:endParaRPr lang="en-GB" sz="1000" b="0" i="0" u="none" dirty="0">
                        <a:solidFill>
                          <a:schemeClr val="bg2">
                            <a:lumMod val="10000"/>
                          </a:schemeClr>
                        </a:solidFill>
                        <a:latin typeface="Calibri"/>
                        <a:ea typeface="Calibri"/>
                        <a:cs typeface="Times New Roman"/>
                        <a:hlinkClick r:id="" action="ppaction://noaction">
                          <a:extLst>
                            <a:ext uri="{A12FA001-AC4F-418D-AE19-62706E023703}">
                              <ahyp:hlinkClr xmlns:ahyp="http://schemas.microsoft.com/office/drawing/2018/hyperlinkcolor" val="tx"/>
                            </a:ext>
                          </a:extLst>
                        </a:hlinkClick>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511015987"/>
                  </a:ext>
                </a:extLst>
              </a:tr>
            </a:tbl>
          </a:graphicData>
        </a:graphic>
      </p:graphicFrame>
      <p:sp>
        <p:nvSpPr>
          <p:cNvPr id="2" name="Rectangle 1"/>
          <p:cNvSpPr/>
          <p:nvPr/>
        </p:nvSpPr>
        <p:spPr>
          <a:xfrm>
            <a:off x="-15724" y="549638"/>
            <a:ext cx="6861406" cy="2664662"/>
          </a:xfrm>
          <a:prstGeom prst="rect">
            <a:avLst/>
          </a:prstGeom>
          <a:ln>
            <a:solidFill>
              <a:schemeClr val="bg2">
                <a:lumMod val="10000"/>
              </a:schemeClr>
            </a:solidFill>
          </a:ln>
        </p:spPr>
        <p:txBody>
          <a:bodyPr wrap="square" lIns="91440" tIns="45720" rIns="91440" bIns="45720" anchor="t">
            <a:spAutoFit/>
          </a:bodyPr>
          <a:lstStyle/>
          <a:p>
            <a:r>
              <a:rPr lang="en-GB" sz="1000" dirty="0">
                <a:solidFill>
                  <a:schemeClr val="bg2">
                    <a:lumMod val="10000"/>
                  </a:schemeClr>
                </a:solidFill>
                <a:latin typeface="Calibri"/>
                <a:ea typeface="Calibri"/>
                <a:cs typeface="Calibri"/>
              </a:rPr>
              <a:t>Assessment Information: </a:t>
            </a:r>
          </a:p>
          <a:p>
            <a:endParaRPr lang="en-GB" sz="1000">
              <a:solidFill>
                <a:schemeClr val="bg2">
                  <a:lumMod val="10000"/>
                </a:schemeClr>
              </a:solidFill>
              <a:latin typeface="Calibri"/>
              <a:ea typeface="Calibri"/>
              <a:cs typeface="Arial"/>
            </a:endParaRPr>
          </a:p>
          <a:p>
            <a:r>
              <a:rPr lang="en-GB" sz="1000" dirty="0">
                <a:solidFill>
                  <a:schemeClr val="bg2">
                    <a:lumMod val="10000"/>
                  </a:schemeClr>
                </a:solidFill>
                <a:latin typeface="Calibri"/>
                <a:ea typeface="Calibri"/>
                <a:cs typeface="Calibri"/>
              </a:rPr>
              <a:t>This term Y7 are learning about: Musical Theatre.</a:t>
            </a:r>
          </a:p>
          <a:p>
            <a:endParaRPr lang="en-GB" sz="1000">
              <a:solidFill>
                <a:schemeClr val="bg2">
                  <a:lumMod val="10000"/>
                </a:schemeClr>
              </a:solidFill>
              <a:latin typeface="Calibri"/>
              <a:ea typeface="Calibri"/>
              <a:cs typeface="Arial"/>
            </a:endParaRPr>
          </a:p>
          <a:p>
            <a:r>
              <a:rPr lang="en-GB" sz="1000" dirty="0">
                <a:solidFill>
                  <a:schemeClr val="bg2">
                    <a:lumMod val="10000"/>
                  </a:schemeClr>
                </a:solidFill>
                <a:latin typeface="Calibri"/>
                <a:ea typeface="Calibri"/>
                <a:cs typeface="Calibri"/>
              </a:rPr>
              <a:t>They will be assessed practically using the performance skills they develop in lessons. </a:t>
            </a:r>
          </a:p>
          <a:p>
            <a:r>
              <a:rPr lang="en-GB" sz="1000" dirty="0">
                <a:solidFill>
                  <a:schemeClr val="bg2">
                    <a:lumMod val="10000"/>
                  </a:schemeClr>
                </a:solidFill>
                <a:latin typeface="Calibri"/>
                <a:ea typeface="Calibri"/>
                <a:cs typeface="Calibri"/>
              </a:rPr>
              <a:t>The assessment is in the form of formative teacher assessment during a practical lesson every 6 weeks.</a:t>
            </a:r>
          </a:p>
          <a:p>
            <a:r>
              <a:rPr lang="en-GB" sz="1000" dirty="0">
                <a:solidFill>
                  <a:schemeClr val="bg2">
                    <a:lumMod val="10000"/>
                  </a:schemeClr>
                </a:solidFill>
                <a:latin typeface="Calibri"/>
                <a:ea typeface="Calibri"/>
                <a:cs typeface="Calibri"/>
              </a:rPr>
              <a:t>Students can prepare for their assessments by using time in class to rehearse / develop and refine work and practise their skills at home or use homework if linked to the topic to enhance their development and creativity in the arts.</a:t>
            </a:r>
          </a:p>
          <a:p>
            <a:endParaRPr lang="en-GB" sz="1000">
              <a:solidFill>
                <a:schemeClr val="bg2">
                  <a:lumMod val="10000"/>
                </a:schemeClr>
              </a:solidFill>
              <a:latin typeface="Calibri"/>
              <a:ea typeface="Calibri"/>
              <a:cs typeface="Arial"/>
            </a:endParaRPr>
          </a:p>
          <a:p>
            <a:r>
              <a:rPr lang="en-GB" sz="1000" dirty="0">
                <a:solidFill>
                  <a:schemeClr val="bg2">
                    <a:lumMod val="10000"/>
                  </a:schemeClr>
                </a:solidFill>
                <a:latin typeface="Calibri"/>
                <a:ea typeface="Calibri"/>
                <a:cs typeface="Calibri"/>
              </a:rPr>
              <a:t>•    Creating - developing  Ideas.</a:t>
            </a:r>
          </a:p>
          <a:p>
            <a:pPr marL="171450" indent="-171450">
              <a:buFont typeface="Arial" panose="020B0604020202020204" pitchFamily="34" charset="0"/>
              <a:buChar char="•"/>
            </a:pPr>
            <a:r>
              <a:rPr lang="en-GB" sz="1000" dirty="0">
                <a:solidFill>
                  <a:schemeClr val="bg2">
                    <a:lumMod val="10000"/>
                  </a:schemeClr>
                </a:solidFill>
                <a:latin typeface="Calibri"/>
                <a:ea typeface="Calibri"/>
                <a:cs typeface="Calibri"/>
              </a:rPr>
              <a:t>Performing  - Communicating meaning through Performance Art.</a:t>
            </a:r>
          </a:p>
          <a:p>
            <a:pPr marL="171450" lvl="0" indent="-171450">
              <a:buFont typeface="Arial" panose="020B0604020202020204" pitchFamily="34" charset="0"/>
              <a:buChar char="•"/>
            </a:pPr>
            <a:r>
              <a:rPr lang="en-GB" sz="1000" dirty="0">
                <a:solidFill>
                  <a:schemeClr val="bg2">
                    <a:lumMod val="10000"/>
                  </a:schemeClr>
                </a:solidFill>
                <a:latin typeface="Calibri"/>
                <a:ea typeface="Calibri"/>
                <a:cs typeface="Calibri"/>
              </a:rPr>
              <a:t>Responding - Vocally / suggesting how work can be improved / watching and listening to each other with focus and attention / commenting on how intended effects have been achieved.</a:t>
            </a:r>
          </a:p>
          <a:p>
            <a:endParaRPr lang="en-GB" sz="1200" b="1"/>
          </a:p>
          <a:p>
            <a:pPr marL="171450" indent="-171450">
              <a:buFont typeface="Arial" panose="020B0604020202020204" pitchFamily="34" charset="0"/>
              <a:buChar char="•"/>
            </a:pPr>
            <a:endParaRPr lang="en-GB" sz="1200" b="1"/>
          </a:p>
          <a:p>
            <a:endParaRPr lang="en-GB" sz="1200" b="1"/>
          </a:p>
        </p:txBody>
      </p:sp>
      <p:sp>
        <p:nvSpPr>
          <p:cNvPr id="5" name="TextBox 4"/>
          <p:cNvSpPr txBox="1"/>
          <p:nvPr/>
        </p:nvSpPr>
        <p:spPr>
          <a:xfrm>
            <a:off x="0" y="198562"/>
            <a:ext cx="6858000" cy="338554"/>
          </a:xfrm>
          <a:prstGeom prst="rect">
            <a:avLst/>
          </a:prstGeom>
          <a:solidFill>
            <a:schemeClr val="accent5">
              <a:lumMod val="60000"/>
              <a:lumOff val="40000"/>
            </a:schemeClr>
          </a:solidFill>
        </p:spPr>
        <p:txBody>
          <a:bodyPr wrap="square" lIns="91440" tIns="45720" rIns="91440" bIns="45720" rtlCol="0" anchor="t">
            <a:spAutoFit/>
          </a:bodyPr>
          <a:lstStyle/>
          <a:p>
            <a:pPr algn="ctr"/>
            <a:r>
              <a:rPr lang="en-GB" sz="1600" b="1">
                <a:solidFill>
                  <a:schemeClr val="bg2">
                    <a:lumMod val="10000"/>
                  </a:schemeClr>
                </a:solidFill>
                <a:latin typeface="Calibri"/>
                <a:ea typeface="Calibri"/>
                <a:cs typeface="Calibri"/>
              </a:rPr>
              <a:t>Performing Arts</a:t>
            </a:r>
          </a:p>
        </p:txBody>
      </p:sp>
    </p:spTree>
    <p:extLst>
      <p:ext uri="{BB962C8B-B14F-4D97-AF65-F5344CB8AC3E}">
        <p14:creationId xmlns:p14="http://schemas.microsoft.com/office/powerpoint/2010/main" val="3703398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chemeClr val="bg2">
                    <a:lumMod val="10000"/>
                  </a:schemeClr>
                </a:solidFill>
                <a:latin typeface="Calibri"/>
                <a:ea typeface="Calibri"/>
                <a:cs typeface="Calibri"/>
              </a:rPr>
              <a:t>Mathematics AU01</a:t>
            </a:r>
          </a:p>
        </p:txBody>
      </p:sp>
      <p:sp>
        <p:nvSpPr>
          <p:cNvPr id="5" name="Rectangle 4"/>
          <p:cNvSpPr/>
          <p:nvPr/>
        </p:nvSpPr>
        <p:spPr>
          <a:xfrm>
            <a:off x="116966" y="994177"/>
            <a:ext cx="6605630" cy="2548390"/>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Calibri"/>
              </a:rPr>
              <a:t>Assessment Information:</a:t>
            </a:r>
          </a:p>
          <a:p>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mn-lt"/>
                <a:cs typeface="+mn-lt"/>
              </a:rPr>
              <a:t>This term Year 7 are learning about Algebraic thinking. </a:t>
            </a:r>
            <a:endParaRPr lang="en-GB" sz="1000">
              <a:solidFill>
                <a:schemeClr val="bg2">
                  <a:lumMod val="10000"/>
                </a:schemeClr>
              </a:solidFill>
              <a:latin typeface="Calibri"/>
              <a:ea typeface="Calibri"/>
              <a:cs typeface="Arial"/>
            </a:endParaRPr>
          </a:p>
          <a:p>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mn-lt"/>
                <a:cs typeface="+mn-lt"/>
              </a:rPr>
              <a:t>They will be assessed on Sequences, Algebraic notation and Equality &amp; Equivalence . Pupils will start with a knowledge check which will enable teachers to have an idea of what pupils already know followed by a series of lessons to enable pupils to prepare for the assessment. </a:t>
            </a:r>
          </a:p>
          <a:p>
            <a:endParaRPr lang="en-GB" sz="1000">
              <a:solidFill>
                <a:schemeClr val="bg2">
                  <a:lumMod val="10000"/>
                </a:schemeClr>
              </a:solidFill>
              <a:latin typeface="Calibri"/>
              <a:ea typeface="+mn-lt"/>
              <a:cs typeface="+mn-lt"/>
            </a:endParaRPr>
          </a:p>
          <a:p>
            <a:r>
              <a:rPr lang="en-GB" sz="1000">
                <a:solidFill>
                  <a:schemeClr val="bg2">
                    <a:lumMod val="10000"/>
                  </a:schemeClr>
                </a:solidFill>
                <a:latin typeface="Calibri"/>
                <a:ea typeface="+mn-lt"/>
                <a:cs typeface="+mn-lt"/>
              </a:rPr>
              <a:t>The assessment is in the form of an Exam paper and will take place towards the end of the first half -term. All pupils will receive a topic list prior to the assessment. </a:t>
            </a:r>
            <a:endParaRPr lang="en-GB" sz="1000">
              <a:solidFill>
                <a:schemeClr val="bg2">
                  <a:lumMod val="10000"/>
                </a:schemeClr>
              </a:solidFill>
              <a:latin typeface="Calibri"/>
              <a:ea typeface="Calibri"/>
              <a:cs typeface="Arial"/>
            </a:endParaRPr>
          </a:p>
          <a:p>
            <a:endParaRPr lang="en-GB" sz="1000">
              <a:solidFill>
                <a:schemeClr val="bg2">
                  <a:lumMod val="10000"/>
                </a:schemeClr>
              </a:solidFill>
              <a:latin typeface="Calibri"/>
              <a:ea typeface="+mn-lt"/>
              <a:cs typeface="+mn-lt"/>
            </a:endParaRPr>
          </a:p>
          <a:p>
            <a:r>
              <a:rPr lang="en-GB" sz="1000">
                <a:solidFill>
                  <a:schemeClr val="bg2">
                    <a:lumMod val="10000"/>
                  </a:schemeClr>
                </a:solidFill>
                <a:latin typeface="Calibri"/>
                <a:ea typeface="+mn-lt"/>
                <a:cs typeface="+mn-lt"/>
              </a:rPr>
              <a:t>Students can prepare for their assessments by completing homework, using SAM Learning and White Rose Home Learning. Before each assessment pupils will also have revision classes with class teachers, going over exam-style questions. </a:t>
            </a:r>
            <a:endParaRPr lang="en-GB" sz="1000">
              <a:solidFill>
                <a:schemeClr val="bg2">
                  <a:lumMod val="10000"/>
                </a:schemeClr>
              </a:solidFill>
              <a:latin typeface="Calibri"/>
              <a:ea typeface="Calibri"/>
              <a:cs typeface="Arial"/>
            </a:endParaRPr>
          </a:p>
          <a:p>
            <a:endParaRPr lang="en-GB" sz="1000">
              <a:solidFill>
                <a:srgbClr val="002060"/>
              </a:solidFill>
              <a:cs typeface="Arial"/>
            </a:endParaRPr>
          </a:p>
          <a:p>
            <a:endParaRPr lang="en-GB"/>
          </a:p>
          <a:p>
            <a:endParaRPr lang="en-GB" sz="1000">
              <a:solidFill>
                <a:schemeClr val="bg2">
                  <a:lumMod val="10000"/>
                </a:schemeClr>
              </a:solidFill>
            </a:endParaRPr>
          </a:p>
        </p:txBody>
      </p:sp>
      <p:graphicFrame>
        <p:nvGraphicFramePr>
          <p:cNvPr id="4" name="Table 3">
            <a:extLst>
              <a:ext uri="{FF2B5EF4-FFF2-40B4-BE49-F238E27FC236}">
                <a16:creationId xmlns:a16="http://schemas.microsoft.com/office/drawing/2014/main" id="{CF28547B-1012-2903-734B-F7AC66D41BF9}"/>
              </a:ext>
            </a:extLst>
          </p:cNvPr>
          <p:cNvGraphicFramePr>
            <a:graphicFrameLocks noGrp="1"/>
          </p:cNvGraphicFramePr>
          <p:nvPr>
            <p:extLst>
              <p:ext uri="{D42A27DB-BD31-4B8C-83A1-F6EECF244321}">
                <p14:modId xmlns:p14="http://schemas.microsoft.com/office/powerpoint/2010/main" val="1682946281"/>
              </p:ext>
            </p:extLst>
          </p:nvPr>
        </p:nvGraphicFramePr>
        <p:xfrm>
          <a:off x="129578" y="4140169"/>
          <a:ext cx="6605630" cy="4901384"/>
        </p:xfrm>
        <a:graphic>
          <a:graphicData uri="http://schemas.openxmlformats.org/drawingml/2006/table">
            <a:tbl>
              <a:tblPr firstRow="1" bandRow="1">
                <a:tableStyleId>{5C22544A-7EE6-4342-B048-85BDC9FD1C3A}</a:tableStyleId>
              </a:tblPr>
              <a:tblGrid>
                <a:gridCol w="1801332">
                  <a:extLst>
                    <a:ext uri="{9D8B030D-6E8A-4147-A177-3AD203B41FA5}">
                      <a16:colId xmlns:a16="http://schemas.microsoft.com/office/drawing/2014/main" val="1739373756"/>
                    </a:ext>
                  </a:extLst>
                </a:gridCol>
                <a:gridCol w="4804298">
                  <a:extLst>
                    <a:ext uri="{9D8B030D-6E8A-4147-A177-3AD203B41FA5}">
                      <a16:colId xmlns:a16="http://schemas.microsoft.com/office/drawing/2014/main" val="2144423826"/>
                    </a:ext>
                  </a:extLst>
                </a:gridCol>
              </a:tblGrid>
              <a:tr h="444188">
                <a:tc gridSpan="2">
                  <a:txBody>
                    <a:bodyPr/>
                    <a:lstStyle/>
                    <a:p>
                      <a:pPr marL="0" marR="0" indent="0" algn="ctr" rtl="0" eaLnBrk="1" fontAlgn="auto" latinLnBrk="0" hangingPunct="1">
                        <a:lnSpc>
                          <a:spcPct val="100000"/>
                        </a:lnSpc>
                        <a:spcBef>
                          <a:spcPts val="0"/>
                        </a:spcBef>
                        <a:spcAft>
                          <a:spcPts val="0"/>
                        </a:spcAft>
                        <a:buClrTx/>
                        <a:buSzTx/>
                        <a:buFontTx/>
                        <a:buNone/>
                      </a:pPr>
                      <a:r>
                        <a:rPr lang="en-GB" sz="1000">
                          <a:solidFill>
                            <a:schemeClr val="bg2">
                              <a:lumMod val="10000"/>
                            </a:schemeClr>
                          </a:solidFill>
                          <a:latin typeface="Calibri"/>
                        </a:rPr>
                        <a:t>YEAR 7 Algebraic Thinking AU01</a:t>
                      </a:r>
                      <a:endParaRPr lang="en-GB" sz="1000" baseline="0">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hMerge="1">
                  <a:txBody>
                    <a:bodyPr/>
                    <a:lstStyle/>
                    <a:p>
                      <a:pPr algn="ctr"/>
                      <a:endParaRPr lang="en-GB"/>
                    </a:p>
                  </a:txBody>
                  <a:tcPr anchor="ctr"/>
                </a:tc>
                <a:extLst>
                  <a:ext uri="{0D108BD9-81ED-4DB2-BD59-A6C34878D82A}">
                    <a16:rowId xmlns:a16="http://schemas.microsoft.com/office/drawing/2014/main" val="2513741986"/>
                  </a:ext>
                </a:extLst>
              </a:tr>
              <a:tr h="444188">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chemeClr val="bg2">
                              <a:lumMod val="10000"/>
                            </a:schemeClr>
                          </a:solidFill>
                          <a:latin typeface="Calibri"/>
                        </a:rPr>
                        <a:t>KEY</a:t>
                      </a:r>
                      <a:r>
                        <a:rPr lang="en-GB" sz="1000" b="1" baseline="0">
                          <a:solidFill>
                            <a:schemeClr val="bg2">
                              <a:lumMod val="10000"/>
                            </a:schemeClr>
                          </a:solidFill>
                          <a:latin typeface="Calibri"/>
                        </a:rPr>
                        <a:t> WORD</a:t>
                      </a:r>
                      <a:endParaRPr lang="en-GB" sz="1000" b="1">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chemeClr val="bg2">
                              <a:lumMod val="10000"/>
                            </a:schemeClr>
                          </a:solidFill>
                          <a:latin typeface="Calibri"/>
                        </a:rPr>
                        <a:t>DEFINITION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959459347"/>
                  </a:ext>
                </a:extLst>
              </a:tr>
              <a:tr h="444188">
                <a:tc>
                  <a:txBody>
                    <a:bodyPr/>
                    <a:lstStyle/>
                    <a:p>
                      <a:pPr marR="180340" lvl="0" algn="ctr">
                        <a:spcAft>
                          <a:spcPts val="600"/>
                        </a:spcAft>
                        <a:buNone/>
                      </a:pPr>
                      <a:r>
                        <a:rPr lang="en-US" sz="1200" b="1" i="0" u="none" strike="noStrike" noProof="0">
                          <a:solidFill>
                            <a:srgbClr val="000000"/>
                          </a:solidFill>
                          <a:effectLst/>
                          <a:latin typeface="Calibri"/>
                        </a:rPr>
                        <a:t>Sequence</a:t>
                      </a:r>
                      <a:endParaRPr lang="en-US" sz="1200" b="1"/>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lvl="0" algn="ctr">
                        <a:spcAft>
                          <a:spcPts val="600"/>
                        </a:spcAft>
                        <a:buNone/>
                      </a:pPr>
                      <a:r>
                        <a:rPr lang="en-US" sz="1200" b="1" i="0" u="none" strike="noStrike" noProof="0">
                          <a:solidFill>
                            <a:srgbClr val="000000"/>
                          </a:solidFill>
                          <a:effectLst/>
                          <a:latin typeface="Calibri"/>
                        </a:rPr>
                        <a:t>items or numbers put in a pre-decided order</a:t>
                      </a:r>
                      <a:endParaRPr lang="en-US" sz="1200" b="1"/>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668682171"/>
                  </a:ext>
                </a:extLst>
              </a:tr>
              <a:tr h="382921">
                <a:tc>
                  <a:txBody>
                    <a:bodyPr/>
                    <a:lstStyle/>
                    <a:p>
                      <a:pPr marR="180340" lvl="0" algn="ctr">
                        <a:spcAft>
                          <a:spcPts val="600"/>
                        </a:spcAft>
                        <a:buNone/>
                      </a:pPr>
                      <a:r>
                        <a:rPr lang="en-US" sz="1200" b="1" i="0" u="none" strike="noStrike" noProof="0">
                          <a:solidFill>
                            <a:srgbClr val="000000"/>
                          </a:solidFill>
                          <a:effectLst/>
                          <a:latin typeface="Calibri"/>
                        </a:rPr>
                        <a:t>Term: </a:t>
                      </a:r>
                      <a:endParaRPr lang="en-US" sz="1200" b="1"/>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spcAft>
                          <a:spcPts val="0"/>
                        </a:spcAft>
                        <a:buNone/>
                      </a:pPr>
                      <a:r>
                        <a:rPr lang="en-GB" sz="1200" b="1" i="0" u="none" strike="noStrike" spc="25" noProof="0">
                          <a:solidFill>
                            <a:srgbClr val="000000"/>
                          </a:solidFill>
                          <a:effectLst/>
                          <a:latin typeface="Calibri"/>
                        </a:rPr>
                        <a:t>a single number or variable </a:t>
                      </a:r>
                      <a:endParaRPr lang="en-US" sz="1200" b="1"/>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61536821"/>
                  </a:ext>
                </a:extLst>
              </a:tr>
              <a:tr h="444188">
                <a:tc>
                  <a:txBody>
                    <a:bodyPr/>
                    <a:lstStyle/>
                    <a:p>
                      <a:pPr marR="180340" lvl="0" algn="ctr">
                        <a:spcAft>
                          <a:spcPts val="600"/>
                        </a:spcAft>
                        <a:buNone/>
                      </a:pPr>
                      <a:r>
                        <a:rPr lang="en-US" sz="1200" b="1" i="0" u="none" strike="noStrike" noProof="0">
                          <a:solidFill>
                            <a:srgbClr val="000000"/>
                          </a:solidFill>
                          <a:effectLst/>
                          <a:latin typeface="Calibri"/>
                        </a:rPr>
                        <a:t>Position: </a:t>
                      </a:r>
                      <a:endParaRPr lang="en-US" sz="1200" b="1"/>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lvl="0" algn="ctr">
                        <a:spcAft>
                          <a:spcPts val="600"/>
                        </a:spcAft>
                        <a:buNone/>
                      </a:pPr>
                      <a:r>
                        <a:rPr lang="en-GB" sz="1200" b="1" i="0" u="none" strike="noStrike" noProof="0">
                          <a:solidFill>
                            <a:srgbClr val="000000"/>
                          </a:solidFill>
                          <a:effectLst/>
                          <a:latin typeface="Calibri"/>
                        </a:rPr>
                        <a:t>the place something is located</a:t>
                      </a:r>
                      <a:endParaRPr lang="en-US" sz="1200" b="1"/>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823766933"/>
                  </a:ext>
                </a:extLst>
              </a:tr>
              <a:tr h="444188">
                <a:tc>
                  <a:txBody>
                    <a:bodyPr/>
                    <a:lstStyle/>
                    <a:p>
                      <a:pPr marR="180340" lvl="0" algn="ctr">
                        <a:spcAft>
                          <a:spcPts val="600"/>
                        </a:spcAft>
                        <a:buNone/>
                      </a:pPr>
                      <a:r>
                        <a:rPr lang="en-US" sz="1200" b="1" i="0" u="none" strike="noStrike" noProof="0">
                          <a:solidFill>
                            <a:srgbClr val="000000"/>
                          </a:solidFill>
                          <a:effectLst/>
                          <a:latin typeface="Calibri"/>
                        </a:rPr>
                        <a:t>Non-linear: </a:t>
                      </a:r>
                      <a:endParaRPr lang="en-US" sz="1200" b="1"/>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lvl="0" algn="ctr">
                        <a:spcAft>
                          <a:spcPts val="600"/>
                        </a:spcAft>
                        <a:buNone/>
                      </a:pPr>
                      <a:r>
                        <a:rPr lang="en-US" sz="1200" b="1" i="0" u="none" strike="noStrike" noProof="0">
                          <a:solidFill>
                            <a:srgbClr val="000000"/>
                          </a:solidFill>
                          <a:effectLst/>
                          <a:latin typeface="Calibri"/>
                        </a:rPr>
                        <a:t>the difference between terms increases or decreases in different amounts Difference: the gap between two terms</a:t>
                      </a:r>
                      <a:endParaRPr lang="en-US" sz="1200" b="1"/>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139030321"/>
                  </a:ext>
                </a:extLst>
              </a:tr>
              <a:tr h="444188">
                <a:tc>
                  <a:txBody>
                    <a:bodyPr/>
                    <a:lstStyle/>
                    <a:p>
                      <a:pPr marR="180340" lvl="0" algn="ctr">
                        <a:spcAft>
                          <a:spcPts val="600"/>
                        </a:spcAft>
                        <a:buNone/>
                      </a:pPr>
                      <a:r>
                        <a:rPr lang="en-US" sz="1200" b="1" i="0" u="none" strike="noStrike" noProof="0">
                          <a:solidFill>
                            <a:srgbClr val="000000"/>
                          </a:solidFill>
                          <a:effectLst/>
                          <a:latin typeface="Calibri"/>
                        </a:rPr>
                        <a:t>Arithmetic</a:t>
                      </a:r>
                      <a:endParaRPr lang="en-US" sz="1200" b="1"/>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lvl="0" algn="ctr">
                        <a:spcAft>
                          <a:spcPts val="600"/>
                        </a:spcAft>
                        <a:buNone/>
                      </a:pPr>
                      <a:r>
                        <a:rPr lang="en-US" sz="1200" b="1" i="0" u="none" strike="noStrike" noProof="0">
                          <a:solidFill>
                            <a:srgbClr val="000000"/>
                          </a:solidFill>
                          <a:effectLst/>
                          <a:latin typeface="Calibri"/>
                        </a:rPr>
                        <a:t>a sequence where the difference between the terms is constant</a:t>
                      </a:r>
                      <a:endParaRPr lang="en-US" sz="1200" b="1"/>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75211537"/>
                  </a:ext>
                </a:extLst>
              </a:tr>
              <a:tr h="444188">
                <a:tc>
                  <a:txBody>
                    <a:bodyPr/>
                    <a:lstStyle/>
                    <a:p>
                      <a:pPr marR="180340" lvl="0" algn="ctr">
                        <a:spcAft>
                          <a:spcPts val="600"/>
                        </a:spcAft>
                        <a:buNone/>
                      </a:pPr>
                      <a:r>
                        <a:rPr lang="en-US" sz="1200" b="1" i="0" u="none" strike="noStrike" noProof="0">
                          <a:solidFill>
                            <a:srgbClr val="000000"/>
                          </a:solidFill>
                          <a:effectLst/>
                          <a:latin typeface="Calibri"/>
                        </a:rPr>
                        <a:t>Geometric: </a:t>
                      </a:r>
                      <a:endParaRPr lang="en-US" sz="1200" b="1"/>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lvl="0" algn="ctr">
                        <a:spcAft>
                          <a:spcPts val="600"/>
                        </a:spcAft>
                        <a:buNone/>
                      </a:pPr>
                      <a:r>
                        <a:rPr lang="en-US" sz="1200" b="1" i="0" u="none" strike="noStrike" noProof="0">
                          <a:solidFill>
                            <a:srgbClr val="000000"/>
                          </a:solidFill>
                          <a:effectLst/>
                          <a:latin typeface="Calibri"/>
                        </a:rPr>
                        <a:t>a sequence where each term is found by multiplying the previous one by a fixed non zero number</a:t>
                      </a:r>
                      <a:endParaRPr lang="en-US" sz="1200" b="1"/>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511015987"/>
                  </a:ext>
                </a:extLst>
              </a:tr>
              <a:tr h="444188">
                <a:tc>
                  <a:txBody>
                    <a:bodyPr/>
                    <a:lstStyle/>
                    <a:p>
                      <a:pPr marR="180340" lvl="0" algn="ctr">
                        <a:spcAft>
                          <a:spcPts val="600"/>
                        </a:spcAft>
                        <a:buNone/>
                      </a:pPr>
                      <a:r>
                        <a:rPr lang="en-US" sz="1200" b="1" i="0" u="none" strike="noStrike" noProof="0">
                          <a:solidFill>
                            <a:schemeClr val="bg2">
                              <a:lumMod val="10000"/>
                            </a:schemeClr>
                          </a:solidFill>
                          <a:effectLst/>
                          <a:latin typeface="Arial"/>
                        </a:rPr>
                        <a:t>Function:</a:t>
                      </a:r>
                      <a:endParaRPr lang="en-US" sz="1200" b="1"/>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lvl="0" algn="ctr">
                        <a:spcAft>
                          <a:spcPts val="600"/>
                        </a:spcAft>
                        <a:buNone/>
                      </a:pPr>
                      <a:r>
                        <a:rPr lang="en-US" sz="1200" b="1" i="0" u="none" strike="noStrike" noProof="0">
                          <a:solidFill>
                            <a:schemeClr val="bg2">
                              <a:lumMod val="10000"/>
                            </a:schemeClr>
                          </a:solidFill>
                          <a:effectLst/>
                          <a:latin typeface="Arial"/>
                        </a:rPr>
                        <a:t>a relationship that instructs how to get from an input to an output. </a:t>
                      </a:r>
                      <a:endParaRPr lang="en-US" sz="1200" b="1"/>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296774968"/>
                  </a:ext>
                </a:extLst>
              </a:tr>
              <a:tr h="444188">
                <a:tc>
                  <a:txBody>
                    <a:bodyPr/>
                    <a:lstStyle/>
                    <a:p>
                      <a:pPr marR="180340" lvl="0" algn="ctr">
                        <a:spcAft>
                          <a:spcPts val="600"/>
                        </a:spcAft>
                        <a:buNone/>
                      </a:pPr>
                      <a:r>
                        <a:rPr lang="en-US" sz="1200" b="1" i="0" u="none" strike="noStrike" noProof="0">
                          <a:solidFill>
                            <a:schemeClr val="bg2">
                              <a:lumMod val="10000"/>
                            </a:schemeClr>
                          </a:solidFill>
                          <a:effectLst/>
                          <a:latin typeface="Arial"/>
                        </a:rPr>
                        <a:t>Input</a:t>
                      </a:r>
                      <a:endParaRPr lang="en-US" sz="1200" b="1"/>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lvl="0" algn="ctr">
                        <a:spcAft>
                          <a:spcPts val="600"/>
                        </a:spcAft>
                        <a:buNone/>
                      </a:pPr>
                      <a:r>
                        <a:rPr lang="en-GB" sz="1200" b="1" i="0" u="none" strike="noStrike" noProof="0">
                          <a:solidFill>
                            <a:schemeClr val="bg2">
                              <a:lumMod val="10000"/>
                            </a:schemeClr>
                          </a:solidFill>
                          <a:effectLst/>
                          <a:latin typeface="Arial"/>
                        </a:rPr>
                        <a:t>the number/ symbol put into a function.</a:t>
                      </a:r>
                      <a:endParaRPr lang="en-US" sz="1200" b="1"/>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4009595680"/>
                  </a:ext>
                </a:extLst>
              </a:tr>
              <a:tr h="306336">
                <a:tc>
                  <a:txBody>
                    <a:bodyPr/>
                    <a:lstStyle/>
                    <a:p>
                      <a:pPr marR="180340" lvl="0" algn="ctr">
                        <a:spcAft>
                          <a:spcPts val="600"/>
                        </a:spcAft>
                        <a:buNone/>
                      </a:pPr>
                      <a:r>
                        <a:rPr lang="en-US" sz="1200" b="1" i="0" u="none" strike="noStrike" noProof="0">
                          <a:solidFill>
                            <a:schemeClr val="bg2">
                              <a:lumMod val="10000"/>
                            </a:schemeClr>
                          </a:solidFill>
                          <a:effectLst/>
                          <a:latin typeface="Arial"/>
                        </a:rPr>
                        <a:t>Operation</a:t>
                      </a:r>
                      <a:endParaRPr lang="en-US" sz="1200" b="1"/>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lnSpc>
                          <a:spcPct val="107000"/>
                        </a:lnSpc>
                        <a:spcAft>
                          <a:spcPts val="0"/>
                        </a:spcAft>
                        <a:buNone/>
                      </a:pPr>
                      <a:r>
                        <a:rPr lang="en-GB" sz="1200" b="1" i="0" u="none" strike="noStrike" noProof="0">
                          <a:solidFill>
                            <a:schemeClr val="bg2">
                              <a:lumMod val="10000"/>
                            </a:schemeClr>
                          </a:solidFill>
                          <a:effectLst/>
                          <a:latin typeface="Arial"/>
                        </a:rPr>
                        <a:t>a mathematical process</a:t>
                      </a:r>
                      <a:endParaRPr lang="en-US" sz="1200" b="1"/>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32434519"/>
                  </a:ext>
                </a:extLst>
              </a:tr>
              <a:tr h="214435">
                <a:tc>
                  <a:txBody>
                    <a:bodyPr/>
                    <a:lstStyle/>
                    <a:p>
                      <a:pPr marR="180340" lvl="0" algn="ctr">
                        <a:spcAft>
                          <a:spcPts val="600"/>
                        </a:spcAft>
                        <a:buNone/>
                      </a:pPr>
                      <a:r>
                        <a:rPr lang="en-US" sz="1200" b="1" i="0" u="none" strike="noStrike" noProof="0">
                          <a:solidFill>
                            <a:schemeClr val="bg2">
                              <a:lumMod val="10000"/>
                            </a:schemeClr>
                          </a:solidFill>
                          <a:effectLst/>
                          <a:latin typeface="Arial"/>
                        </a:rPr>
                        <a:t>Substitute</a:t>
                      </a:r>
                      <a:endParaRPr lang="en-US" sz="1200" b="1"/>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lnSpc>
                          <a:spcPct val="107000"/>
                        </a:lnSpc>
                        <a:spcAft>
                          <a:spcPts val="0"/>
                        </a:spcAft>
                        <a:buNone/>
                      </a:pPr>
                      <a:r>
                        <a:rPr lang="en-GB" sz="1200" b="1" i="0" u="none" strike="noStrike" noProof="0">
                          <a:solidFill>
                            <a:schemeClr val="bg2">
                              <a:lumMod val="10000"/>
                            </a:schemeClr>
                          </a:solidFill>
                          <a:effectLst/>
                          <a:latin typeface="Arial"/>
                        </a:rPr>
                        <a:t>replace one variable with a number or new variable.</a:t>
                      </a:r>
                      <a:endParaRPr lang="en-US" sz="1200" b="1"/>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42922056"/>
                  </a:ext>
                </a:extLst>
              </a:tr>
            </a:tbl>
          </a:graphicData>
        </a:graphic>
      </p:graphicFrame>
    </p:spTree>
    <p:extLst>
      <p:ext uri="{BB962C8B-B14F-4D97-AF65-F5344CB8AC3E}">
        <p14:creationId xmlns:p14="http://schemas.microsoft.com/office/powerpoint/2010/main" val="1943748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chemeClr val="bg2">
                    <a:lumMod val="10000"/>
                  </a:schemeClr>
                </a:solidFill>
                <a:latin typeface="Calibri"/>
                <a:ea typeface="Calibri"/>
                <a:cs typeface="Calibri"/>
              </a:rPr>
              <a:t>Mathematics AU02</a:t>
            </a:r>
          </a:p>
        </p:txBody>
      </p:sp>
      <p:sp>
        <p:nvSpPr>
          <p:cNvPr id="5" name="Rectangle 4"/>
          <p:cNvSpPr/>
          <p:nvPr/>
        </p:nvSpPr>
        <p:spPr>
          <a:xfrm>
            <a:off x="129954" y="994177"/>
            <a:ext cx="6592642" cy="2394502"/>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Calibri"/>
              </a:rPr>
              <a:t>Assessment Information:</a:t>
            </a:r>
          </a:p>
          <a:p>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Arial"/>
              </a:rPr>
              <a:t>This term Year 7 are learning about Place Value and Proportion. </a:t>
            </a:r>
          </a:p>
          <a:p>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Arial"/>
              </a:rPr>
              <a:t>They will be assessed on ordering integers &amp; decimals and FDP equivalence. Pupils will start with a knowledge check which will enable teachers to have an idea of what pupils already know followed by a series of lessons to enable pupils to prepare for the assessment. </a:t>
            </a:r>
            <a:endParaRPr lang="en-US" sz="1000">
              <a:solidFill>
                <a:schemeClr val="bg2">
                  <a:lumMod val="10000"/>
                </a:schemeClr>
              </a:solidFill>
              <a:latin typeface="Calibri"/>
              <a:ea typeface="Calibri"/>
              <a:cs typeface="Arial"/>
            </a:endParaRPr>
          </a:p>
          <a:p>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Arial"/>
              </a:rPr>
              <a:t>The assessment is in the form of an Exam paper and will take place towards the end of this term. All pupils will receive a topic list prior to the assessment. </a:t>
            </a:r>
          </a:p>
          <a:p>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Arial"/>
              </a:rPr>
              <a:t>Students can prepare for their assessments by completing homework, using SAM Learning and White Rose Home Learning. Before each assessment pupils will also have revision classes with class teachers, going over exam-style questions.</a:t>
            </a:r>
            <a:r>
              <a:rPr lang="en-GB" sz="1000">
                <a:solidFill>
                  <a:srgbClr val="002060"/>
                </a:solidFill>
                <a:latin typeface="Calibri"/>
                <a:ea typeface="Calibri"/>
                <a:cs typeface="Arial"/>
              </a:rPr>
              <a:t> </a:t>
            </a:r>
            <a:endParaRPr lang="en-GB" sz="1000">
              <a:latin typeface="Calibri"/>
              <a:ea typeface="Calibri"/>
            </a:endParaRPr>
          </a:p>
          <a:p>
            <a:endParaRPr lang="en-GB"/>
          </a:p>
          <a:p>
            <a:endParaRPr lang="en-GB" sz="1000">
              <a:solidFill>
                <a:schemeClr val="bg2">
                  <a:lumMod val="10000"/>
                </a:schemeClr>
              </a:solidFill>
            </a:endParaRPr>
          </a:p>
        </p:txBody>
      </p:sp>
      <p:graphicFrame>
        <p:nvGraphicFramePr>
          <p:cNvPr id="4" name="Table 3">
            <a:extLst>
              <a:ext uri="{FF2B5EF4-FFF2-40B4-BE49-F238E27FC236}">
                <a16:creationId xmlns:a16="http://schemas.microsoft.com/office/drawing/2014/main" id="{CF28547B-1012-2903-734B-F7AC66D41BF9}"/>
              </a:ext>
            </a:extLst>
          </p:cNvPr>
          <p:cNvGraphicFramePr>
            <a:graphicFrameLocks noGrp="1"/>
          </p:cNvGraphicFramePr>
          <p:nvPr>
            <p:extLst>
              <p:ext uri="{D42A27DB-BD31-4B8C-83A1-F6EECF244321}">
                <p14:modId xmlns:p14="http://schemas.microsoft.com/office/powerpoint/2010/main" val="3598544589"/>
              </p:ext>
            </p:extLst>
          </p:nvPr>
        </p:nvGraphicFramePr>
        <p:xfrm>
          <a:off x="129578" y="4140169"/>
          <a:ext cx="6605630" cy="4520340"/>
        </p:xfrm>
        <a:graphic>
          <a:graphicData uri="http://schemas.openxmlformats.org/drawingml/2006/table">
            <a:tbl>
              <a:tblPr firstRow="1" bandRow="1">
                <a:tableStyleId>{5940675A-B579-460E-94D1-54222C63F5DA}</a:tableStyleId>
              </a:tblPr>
              <a:tblGrid>
                <a:gridCol w="1801332">
                  <a:extLst>
                    <a:ext uri="{9D8B030D-6E8A-4147-A177-3AD203B41FA5}">
                      <a16:colId xmlns:a16="http://schemas.microsoft.com/office/drawing/2014/main" val="1739373756"/>
                    </a:ext>
                  </a:extLst>
                </a:gridCol>
                <a:gridCol w="4804298">
                  <a:extLst>
                    <a:ext uri="{9D8B030D-6E8A-4147-A177-3AD203B41FA5}">
                      <a16:colId xmlns:a16="http://schemas.microsoft.com/office/drawing/2014/main" val="2144423826"/>
                    </a:ext>
                  </a:extLst>
                </a:gridCol>
              </a:tblGrid>
              <a:tr h="404301">
                <a:tc gridSpan="2">
                  <a:txBody>
                    <a:bodyPr/>
                    <a:lstStyle/>
                    <a:p>
                      <a:pPr marL="0" marR="0" indent="0" algn="ctr" rtl="0" eaLnBrk="1" fontAlgn="auto" latinLnBrk="0" hangingPunct="1">
                        <a:lnSpc>
                          <a:spcPct val="100000"/>
                        </a:lnSpc>
                        <a:spcBef>
                          <a:spcPts val="0"/>
                        </a:spcBef>
                        <a:spcAft>
                          <a:spcPts val="0"/>
                        </a:spcAft>
                        <a:buClrTx/>
                        <a:buSzTx/>
                        <a:buFontTx/>
                        <a:buNone/>
                      </a:pPr>
                      <a:r>
                        <a:rPr lang="en-GB" sz="1000" b="1">
                          <a:solidFill>
                            <a:srgbClr val="2A2C65"/>
                          </a:solidFill>
                          <a:latin typeface="Calibri"/>
                        </a:rPr>
                        <a:t>YEAR 7 Place Value and Proportion AU02</a:t>
                      </a:r>
                      <a:endParaRPr lang="en-GB" sz="1000" b="1" baseline="0">
                        <a:solidFill>
                          <a:srgbClr val="2A2C65"/>
                        </a:solidFill>
                        <a:latin typeface="Calibri"/>
                      </a:endParaRPr>
                    </a:p>
                  </a:txBody>
                  <a:tcPr marL="74300" marR="74300" marT="37150" marB="3715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tcPr>
                </a:tc>
                <a:tc hMerge="1">
                  <a:txBody>
                    <a:bodyPr/>
                    <a:lstStyle/>
                    <a:p>
                      <a:pPr algn="ctr"/>
                      <a:endParaRPr lang="en-GB"/>
                    </a:p>
                  </a:txBody>
                  <a:tcPr marL="0" marR="0" marT="0" marB="0" horzOverflow="overflow"/>
                </a:tc>
                <a:extLst>
                  <a:ext uri="{0D108BD9-81ED-4DB2-BD59-A6C34878D82A}">
                    <a16:rowId xmlns:a16="http://schemas.microsoft.com/office/drawing/2014/main" val="2513741986"/>
                  </a:ext>
                </a:extLst>
              </a:tr>
              <a:tr h="404301">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rgbClr val="2A2C65"/>
                          </a:solidFill>
                          <a:latin typeface="Calibri"/>
                        </a:rPr>
                        <a:t>KEY</a:t>
                      </a:r>
                      <a:r>
                        <a:rPr lang="en-GB" sz="1000" b="1" baseline="0">
                          <a:solidFill>
                            <a:srgbClr val="2A2C65"/>
                          </a:solidFill>
                          <a:latin typeface="Calibri"/>
                        </a:rPr>
                        <a:t> WORD</a:t>
                      </a:r>
                      <a:endParaRPr lang="en-GB" sz="1000" b="1">
                        <a:solidFill>
                          <a:srgbClr val="2A2C65"/>
                        </a:solidFill>
                        <a:latin typeface="Calibri"/>
                      </a:endParaRPr>
                    </a:p>
                  </a:txBody>
                  <a:tcPr marL="74300" marR="74300" marT="37150" marB="3715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rgbClr val="2A2C65"/>
                          </a:solidFill>
                          <a:latin typeface="Calibri"/>
                        </a:rPr>
                        <a:t>DEFINITION</a:t>
                      </a:r>
                    </a:p>
                  </a:txBody>
                  <a:tcPr marL="74300" marR="74300" marT="37150" marB="3715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2959459347"/>
                  </a:ext>
                </a:extLst>
              </a:tr>
              <a:tr h="404301">
                <a:tc>
                  <a:txBody>
                    <a:bodyPr/>
                    <a:lstStyle/>
                    <a:p>
                      <a:pPr marR="180340" lvl="0" algn="ctr">
                        <a:spcAft>
                          <a:spcPts val="600"/>
                        </a:spcAft>
                        <a:buNone/>
                      </a:pPr>
                      <a:r>
                        <a:rPr lang="en-US" sz="1000" b="0" i="0" u="none" strike="noStrike" noProof="0">
                          <a:solidFill>
                            <a:srgbClr val="2A2C65"/>
                          </a:solidFill>
                          <a:effectLst/>
                        </a:rPr>
                        <a:t>Approximate</a:t>
                      </a:r>
                      <a:endParaRPr lang="en-US"/>
                    </a:p>
                  </a:txBody>
                  <a:tcPr marL="68580" marR="6858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tcPr>
                </a:tc>
                <a:tc>
                  <a:txBody>
                    <a:bodyPr/>
                    <a:lstStyle/>
                    <a:p>
                      <a:pPr marR="180340" lvl="0" algn="ctr">
                        <a:spcAft>
                          <a:spcPts val="600"/>
                        </a:spcAft>
                        <a:buNone/>
                      </a:pPr>
                      <a:r>
                        <a:rPr lang="en-US" sz="1000" b="0" i="0" u="none" strike="noStrike" noProof="0">
                          <a:solidFill>
                            <a:srgbClr val="2A2C65"/>
                          </a:solidFill>
                          <a:effectLst/>
                        </a:rPr>
                        <a:t>: To estimate a number, amount or total often using rounding of numbers to make them easier to calculate with.</a:t>
                      </a:r>
                      <a:endParaRPr lang="en-US"/>
                    </a:p>
                  </a:txBody>
                  <a:tcPr marL="68580" marR="6858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3668682171"/>
                  </a:ext>
                </a:extLst>
              </a:tr>
              <a:tr h="404301">
                <a:tc>
                  <a:txBody>
                    <a:bodyPr/>
                    <a:lstStyle/>
                    <a:p>
                      <a:pPr marR="180340" lvl="0" algn="ctr">
                        <a:spcAft>
                          <a:spcPts val="600"/>
                        </a:spcAft>
                        <a:buNone/>
                      </a:pPr>
                      <a:r>
                        <a:rPr lang="en-US" sz="1000" b="0" i="0" u="none" strike="noStrike" noProof="0">
                          <a:solidFill>
                            <a:srgbClr val="2A2C65"/>
                          </a:solidFill>
                          <a:effectLst/>
                        </a:rPr>
                        <a:t>Integer</a:t>
                      </a:r>
                      <a:endParaRPr lang="en-US"/>
                    </a:p>
                  </a:txBody>
                  <a:tcPr marL="68580" marR="6858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tcPr>
                </a:tc>
                <a:tc>
                  <a:txBody>
                    <a:bodyPr/>
                    <a:lstStyle/>
                    <a:p>
                      <a:pPr lvl="0" algn="ctr">
                        <a:spcAft>
                          <a:spcPts val="0"/>
                        </a:spcAft>
                        <a:buNone/>
                      </a:pPr>
                      <a:r>
                        <a:rPr lang="en-GB" sz="1000" b="0" i="0" u="none" strike="noStrike" spc="25" noProof="0">
                          <a:solidFill>
                            <a:srgbClr val="2A2C65"/>
                          </a:solidFill>
                          <a:effectLst/>
                        </a:rPr>
                        <a:t>a whole number that is positive or negative.</a:t>
                      </a:r>
                      <a:endParaRPr lang="en-US"/>
                    </a:p>
                  </a:txBody>
                  <a:tcPr marL="68580" marR="6858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1261536821"/>
                  </a:ext>
                </a:extLst>
              </a:tr>
              <a:tr h="404301">
                <a:tc>
                  <a:txBody>
                    <a:bodyPr/>
                    <a:lstStyle/>
                    <a:p>
                      <a:pPr marR="180340" lvl="0" algn="ctr">
                        <a:spcAft>
                          <a:spcPts val="600"/>
                        </a:spcAft>
                        <a:buNone/>
                      </a:pPr>
                      <a:r>
                        <a:rPr lang="en-US" sz="1000" b="0" i="0" u="none" strike="noStrike" noProof="0">
                          <a:solidFill>
                            <a:srgbClr val="2A2C65"/>
                          </a:solidFill>
                          <a:effectLst/>
                        </a:rPr>
                        <a:t>Interval</a:t>
                      </a:r>
                      <a:endParaRPr lang="en-US"/>
                    </a:p>
                  </a:txBody>
                  <a:tcPr marL="68580" marR="6858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tcPr>
                </a:tc>
                <a:tc>
                  <a:txBody>
                    <a:bodyPr/>
                    <a:lstStyle/>
                    <a:p>
                      <a:pPr marR="180340" lvl="0" algn="ctr">
                        <a:spcAft>
                          <a:spcPts val="600"/>
                        </a:spcAft>
                        <a:buNone/>
                      </a:pPr>
                      <a:r>
                        <a:rPr lang="en-GB" sz="1000" b="0" i="0" u="none" strike="noStrike" noProof="0">
                          <a:solidFill>
                            <a:srgbClr val="2A2C65"/>
                          </a:solidFill>
                          <a:effectLst/>
                        </a:rPr>
                        <a:t>Between two points or values.</a:t>
                      </a:r>
                      <a:endParaRPr lang="en-US" b="0" i="0"/>
                    </a:p>
                  </a:txBody>
                  <a:tcPr marL="68580" marR="6858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823766933"/>
                  </a:ext>
                </a:extLst>
              </a:tr>
              <a:tr h="404301">
                <a:tc>
                  <a:txBody>
                    <a:bodyPr/>
                    <a:lstStyle/>
                    <a:p>
                      <a:pPr marR="180340" lvl="0" algn="ctr">
                        <a:spcAft>
                          <a:spcPts val="600"/>
                        </a:spcAft>
                        <a:buNone/>
                      </a:pPr>
                      <a:r>
                        <a:rPr lang="en-US" sz="1000" b="0" i="0" u="none" strike="noStrike" noProof="0">
                          <a:solidFill>
                            <a:srgbClr val="2A2C65"/>
                          </a:solidFill>
                          <a:effectLst/>
                        </a:rPr>
                        <a:t>Median</a:t>
                      </a:r>
                      <a:endParaRPr lang="en-US"/>
                    </a:p>
                  </a:txBody>
                  <a:tcPr marL="68580" marR="6858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tcPr>
                </a:tc>
                <a:tc>
                  <a:txBody>
                    <a:bodyPr/>
                    <a:lstStyle/>
                    <a:p>
                      <a:pPr marR="180340" lvl="0" algn="ctr">
                        <a:spcAft>
                          <a:spcPts val="600"/>
                        </a:spcAft>
                        <a:buNone/>
                      </a:pPr>
                      <a:r>
                        <a:rPr lang="en-US" sz="1000" b="0" i="0" u="none" strike="noStrike" noProof="0">
                          <a:solidFill>
                            <a:srgbClr val="2A2C65"/>
                          </a:solidFill>
                          <a:effectLst/>
                        </a:rPr>
                        <a:t>A measure of central tendency (middle, average) found by putting all the data values in order and finding the middle value of the list.</a:t>
                      </a:r>
                      <a:endParaRPr lang="en-US"/>
                    </a:p>
                  </a:txBody>
                  <a:tcPr marL="68580" marR="6858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1139030321"/>
                  </a:ext>
                </a:extLst>
              </a:tr>
              <a:tr h="404301">
                <a:tc>
                  <a:txBody>
                    <a:bodyPr/>
                    <a:lstStyle/>
                    <a:p>
                      <a:pPr marR="180340" lvl="0" algn="ctr">
                        <a:spcAft>
                          <a:spcPts val="600"/>
                        </a:spcAft>
                        <a:buNone/>
                      </a:pPr>
                      <a:r>
                        <a:rPr lang="en-US" sz="1000" b="0" i="0" u="none" strike="noStrike" noProof="0">
                          <a:solidFill>
                            <a:srgbClr val="2A2C65"/>
                          </a:solidFill>
                          <a:effectLst/>
                        </a:rPr>
                        <a:t>Negative</a:t>
                      </a:r>
                      <a:endParaRPr lang="en-US"/>
                    </a:p>
                  </a:txBody>
                  <a:tcPr marL="68580" marR="6858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tcPr>
                </a:tc>
                <a:tc>
                  <a:txBody>
                    <a:bodyPr/>
                    <a:lstStyle/>
                    <a:p>
                      <a:pPr marR="180340" lvl="0" algn="ctr">
                        <a:spcAft>
                          <a:spcPts val="600"/>
                        </a:spcAft>
                        <a:buNone/>
                      </a:pPr>
                      <a:r>
                        <a:rPr lang="en-US" sz="1000" b="0" i="0" u="none" strike="noStrike" noProof="0">
                          <a:solidFill>
                            <a:srgbClr val="2A2C65"/>
                          </a:solidFill>
                          <a:effectLst/>
                        </a:rPr>
                        <a:t>Any number less than zero; written with a minus sign.</a:t>
                      </a:r>
                      <a:endParaRPr lang="en-US"/>
                    </a:p>
                  </a:txBody>
                  <a:tcPr marL="68580" marR="6858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3775211537"/>
                  </a:ext>
                </a:extLst>
              </a:tr>
              <a:tr h="404301">
                <a:tc>
                  <a:txBody>
                    <a:bodyPr/>
                    <a:lstStyle/>
                    <a:p>
                      <a:pPr marR="180340" lvl="0" algn="ctr">
                        <a:spcAft>
                          <a:spcPts val="600"/>
                        </a:spcAft>
                        <a:buNone/>
                      </a:pPr>
                      <a:r>
                        <a:rPr lang="en-US" sz="1000" b="0" i="0" u="none" strike="noStrike" noProof="0">
                          <a:solidFill>
                            <a:srgbClr val="2A2C65"/>
                          </a:solidFill>
                          <a:effectLst/>
                        </a:rPr>
                        <a:t>Place holder</a:t>
                      </a:r>
                      <a:endParaRPr lang="en-US"/>
                    </a:p>
                  </a:txBody>
                  <a:tcPr marL="68580" marR="6858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tcPr>
                </a:tc>
                <a:tc>
                  <a:txBody>
                    <a:bodyPr/>
                    <a:lstStyle/>
                    <a:p>
                      <a:pPr marR="180340" lvl="0" algn="ctr">
                        <a:spcAft>
                          <a:spcPts val="600"/>
                        </a:spcAft>
                        <a:buNone/>
                      </a:pPr>
                      <a:r>
                        <a:rPr lang="en-US" sz="1000" b="0" i="0" u="none" strike="noStrike" noProof="0">
                          <a:solidFill>
                            <a:srgbClr val="2A2C65"/>
                          </a:solidFill>
                          <a:effectLst/>
                        </a:rPr>
                        <a:t>We use 0 as a place holder to show that there are none of a particular place in a number.</a:t>
                      </a:r>
                      <a:endParaRPr lang="en-US"/>
                    </a:p>
                  </a:txBody>
                  <a:tcPr marL="68580" marR="6858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2511015987"/>
                  </a:ext>
                </a:extLst>
              </a:tr>
              <a:tr h="404301">
                <a:tc>
                  <a:txBody>
                    <a:bodyPr/>
                    <a:lstStyle/>
                    <a:p>
                      <a:pPr marR="180340" lvl="0" algn="ctr">
                        <a:spcAft>
                          <a:spcPts val="600"/>
                        </a:spcAft>
                        <a:buNone/>
                      </a:pPr>
                      <a:r>
                        <a:rPr lang="en-US" sz="1000" b="0" i="0" u="none" strike="noStrike" noProof="0">
                          <a:solidFill>
                            <a:srgbClr val="2A2C65"/>
                          </a:solidFill>
                          <a:effectLst/>
                        </a:rPr>
                        <a:t>Place value</a:t>
                      </a:r>
                      <a:endParaRPr lang="en-US"/>
                    </a:p>
                  </a:txBody>
                  <a:tcPr marL="68580" marR="6858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tcPr>
                </a:tc>
                <a:tc>
                  <a:txBody>
                    <a:bodyPr/>
                    <a:lstStyle/>
                    <a:p>
                      <a:pPr marR="180340" lvl="0" algn="ctr">
                        <a:spcAft>
                          <a:spcPts val="600"/>
                        </a:spcAft>
                        <a:buNone/>
                      </a:pPr>
                      <a:r>
                        <a:rPr lang="en-US" sz="1000" b="0" i="0" u="none" strike="noStrike" noProof="0">
                          <a:solidFill>
                            <a:srgbClr val="2A2C65"/>
                          </a:solidFill>
                          <a:effectLst/>
                        </a:rPr>
                        <a:t>The value of a digit depending on its place in a number. In our decimal number system, each place is 10 times bigger than the place to its right.</a:t>
                      </a:r>
                      <a:endParaRPr lang="en-US"/>
                    </a:p>
                  </a:txBody>
                  <a:tcPr marL="68580" marR="6858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2296774968"/>
                  </a:ext>
                </a:extLst>
              </a:tr>
              <a:tr h="404301">
                <a:tc>
                  <a:txBody>
                    <a:bodyPr/>
                    <a:lstStyle/>
                    <a:p>
                      <a:pPr marR="180340" lvl="0" algn="ctr">
                        <a:spcAft>
                          <a:spcPts val="600"/>
                        </a:spcAft>
                        <a:buNone/>
                      </a:pPr>
                      <a:r>
                        <a:rPr lang="en-US" sz="1000" b="0" i="0" u="none" strike="noStrike" noProof="0">
                          <a:solidFill>
                            <a:srgbClr val="2A2C65"/>
                          </a:solidFill>
                          <a:effectLst/>
                        </a:rPr>
                        <a:t>Range</a:t>
                      </a:r>
                      <a:endParaRPr lang="en-US"/>
                    </a:p>
                  </a:txBody>
                  <a:tcPr marL="68580" marR="6858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tcPr>
                </a:tc>
                <a:tc>
                  <a:txBody>
                    <a:bodyPr/>
                    <a:lstStyle/>
                    <a:p>
                      <a:pPr marR="180340" lvl="0" algn="ctr">
                        <a:spcAft>
                          <a:spcPts val="600"/>
                        </a:spcAft>
                        <a:buNone/>
                      </a:pPr>
                      <a:r>
                        <a:rPr lang="en-GB" sz="1000" b="0" i="0" u="none" strike="noStrike" noProof="0">
                          <a:solidFill>
                            <a:srgbClr val="2A2C65"/>
                          </a:solidFill>
                          <a:effectLst/>
                        </a:rPr>
                        <a:t>The difference between the largest and smallest numbers in a set.</a:t>
                      </a:r>
                      <a:endParaRPr lang="en-US"/>
                    </a:p>
                  </a:txBody>
                  <a:tcPr marL="68580" marR="6858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4009595680"/>
                  </a:ext>
                </a:extLst>
              </a:tr>
              <a:tr h="404301">
                <a:tc>
                  <a:txBody>
                    <a:bodyPr/>
                    <a:lstStyle/>
                    <a:p>
                      <a:pPr marR="180340" lvl="0" algn="ctr">
                        <a:spcAft>
                          <a:spcPts val="600"/>
                        </a:spcAft>
                        <a:buNone/>
                      </a:pPr>
                      <a:r>
                        <a:rPr lang="en-US" sz="1000" b="0" i="0" u="none" strike="noStrike" noProof="0">
                          <a:solidFill>
                            <a:srgbClr val="2A2C65"/>
                          </a:solidFill>
                          <a:effectLst/>
                        </a:rPr>
                        <a:t>Significant figure</a:t>
                      </a:r>
                      <a:endParaRPr lang="en-US"/>
                    </a:p>
                  </a:txBody>
                  <a:tcPr marL="68580" marR="6858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tcPr>
                </a:tc>
                <a:tc>
                  <a:txBody>
                    <a:bodyPr/>
                    <a:lstStyle/>
                    <a:p>
                      <a:pPr lvl="0" algn="ctr">
                        <a:lnSpc>
                          <a:spcPct val="107000"/>
                        </a:lnSpc>
                        <a:spcAft>
                          <a:spcPts val="0"/>
                        </a:spcAft>
                        <a:buNone/>
                      </a:pPr>
                      <a:r>
                        <a:rPr lang="en-GB" sz="1000" b="0" i="0" u="none" strike="noStrike" noProof="0">
                          <a:solidFill>
                            <a:srgbClr val="2A2C65"/>
                          </a:solidFill>
                          <a:effectLst/>
                        </a:rPr>
                        <a:t>A digit that gives meaning to a number. The most significant digit (figure) in an integer is the number on the left. The most significant digit in a decimal fraction is the first non-zero number after the decimal point.</a:t>
                      </a:r>
                      <a:endParaRPr lang="en-US" b="0" i="0"/>
                    </a:p>
                  </a:txBody>
                  <a:tcPr marL="68580" marR="6858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1232434519"/>
                  </a:ext>
                </a:extLst>
              </a:tr>
            </a:tbl>
          </a:graphicData>
        </a:graphic>
      </p:graphicFrame>
    </p:spTree>
    <p:extLst>
      <p:ext uri="{BB962C8B-B14F-4D97-AF65-F5344CB8AC3E}">
        <p14:creationId xmlns:p14="http://schemas.microsoft.com/office/powerpoint/2010/main" val="1187630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684663615"/>
              </p:ext>
            </p:extLst>
          </p:nvPr>
        </p:nvGraphicFramePr>
        <p:xfrm>
          <a:off x="129578" y="4587984"/>
          <a:ext cx="6605630" cy="4591620"/>
        </p:xfrm>
        <a:graphic>
          <a:graphicData uri="http://schemas.openxmlformats.org/drawingml/2006/table">
            <a:tbl>
              <a:tblPr firstRow="1" bandRow="1">
                <a:tableStyleId>{5C22544A-7EE6-4342-B048-85BDC9FD1C3A}</a:tableStyleId>
              </a:tblPr>
              <a:tblGrid>
                <a:gridCol w="1801332">
                  <a:extLst>
                    <a:ext uri="{9D8B030D-6E8A-4147-A177-3AD203B41FA5}">
                      <a16:colId xmlns:a16="http://schemas.microsoft.com/office/drawing/2014/main" val="1739373756"/>
                    </a:ext>
                  </a:extLst>
                </a:gridCol>
                <a:gridCol w="4804298">
                  <a:extLst>
                    <a:ext uri="{9D8B030D-6E8A-4147-A177-3AD203B41FA5}">
                      <a16:colId xmlns:a16="http://schemas.microsoft.com/office/drawing/2014/main" val="2144423826"/>
                    </a:ext>
                  </a:extLst>
                </a:gridCol>
              </a:tblGrid>
              <a:tr h="382635">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a:solidFill>
                            <a:schemeClr val="bg2">
                              <a:lumMod val="10000"/>
                            </a:schemeClr>
                          </a:solidFill>
                          <a:latin typeface="Calibri"/>
                        </a:rPr>
                        <a:t>YEAR 7 TOPIC 1 : Cells, Tissues,</a:t>
                      </a:r>
                      <a:r>
                        <a:rPr lang="en-GB" sz="1000" baseline="0">
                          <a:solidFill>
                            <a:schemeClr val="bg2">
                              <a:lumMod val="10000"/>
                            </a:schemeClr>
                          </a:solidFill>
                          <a:latin typeface="Calibri"/>
                        </a:rPr>
                        <a:t> Organs</a:t>
                      </a:r>
                      <a:endParaRPr lang="en-GB" sz="1000">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hMerge="1">
                  <a:txBody>
                    <a:bodyPr/>
                    <a:lstStyle/>
                    <a:p>
                      <a:pPr algn="ctr"/>
                      <a:endParaRPr lang="en-GB"/>
                    </a:p>
                  </a:txBody>
                  <a:tcPr anchor="ctr"/>
                </a:tc>
                <a:extLst>
                  <a:ext uri="{0D108BD9-81ED-4DB2-BD59-A6C34878D82A}">
                    <a16:rowId xmlns:a16="http://schemas.microsoft.com/office/drawing/2014/main" val="2513741986"/>
                  </a:ext>
                </a:extLst>
              </a:tr>
              <a:tr h="382635">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chemeClr val="bg2">
                              <a:lumMod val="10000"/>
                            </a:schemeClr>
                          </a:solidFill>
                          <a:latin typeface="Calibri"/>
                        </a:rPr>
                        <a:t>KEY</a:t>
                      </a:r>
                      <a:r>
                        <a:rPr lang="en-GB" sz="1000" b="1" baseline="0">
                          <a:solidFill>
                            <a:schemeClr val="bg2">
                              <a:lumMod val="10000"/>
                            </a:schemeClr>
                          </a:solidFill>
                          <a:latin typeface="Calibri"/>
                        </a:rPr>
                        <a:t> WORD</a:t>
                      </a:r>
                      <a:endParaRPr lang="en-GB" sz="1000" b="1">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chemeClr val="bg2">
                              <a:lumMod val="10000"/>
                            </a:schemeClr>
                          </a:solidFill>
                          <a:latin typeface="Calibri"/>
                        </a:rPr>
                        <a:t>DEFINITION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959459347"/>
                  </a:ext>
                </a:extLst>
              </a:tr>
              <a:tr h="382635">
                <a:tc>
                  <a:txBody>
                    <a:bodyPr/>
                    <a:lstStyle/>
                    <a:p>
                      <a:pPr marR="180340" algn="ctr">
                        <a:spcAft>
                          <a:spcPts val="600"/>
                        </a:spcAft>
                      </a:pPr>
                      <a:r>
                        <a:rPr lang="en-US" sz="1000" b="0" i="0">
                          <a:solidFill>
                            <a:schemeClr val="bg2">
                              <a:lumMod val="10000"/>
                            </a:schemeClr>
                          </a:solidFill>
                          <a:effectLst/>
                          <a:latin typeface="Calibri"/>
                          <a:ea typeface="MS Mincho"/>
                          <a:cs typeface="Times New Roman"/>
                        </a:rPr>
                        <a:t>Cells</a:t>
                      </a:r>
                      <a:endParaRPr lang="en-GB" sz="1000" b="0" i="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i="0">
                          <a:solidFill>
                            <a:schemeClr val="bg2">
                              <a:lumMod val="10000"/>
                            </a:schemeClr>
                          </a:solidFill>
                          <a:effectLst/>
                          <a:latin typeface="Calibri"/>
                          <a:ea typeface="MS Mincho"/>
                          <a:cs typeface="Arial"/>
                        </a:rPr>
                        <a:t>The basic building blocks of all living things.</a:t>
                      </a:r>
                      <a:endParaRPr lang="en-GB" sz="1000" b="0" i="0">
                        <a:solidFill>
                          <a:schemeClr val="bg2">
                            <a:lumMod val="10000"/>
                          </a:schemeClr>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668682171"/>
                  </a:ext>
                </a:extLst>
              </a:tr>
              <a:tr h="382635">
                <a:tc>
                  <a:txBody>
                    <a:bodyPr/>
                    <a:lstStyle/>
                    <a:p>
                      <a:pPr marR="180340" algn="ctr">
                        <a:spcAft>
                          <a:spcPts val="600"/>
                        </a:spcAft>
                      </a:pPr>
                      <a:r>
                        <a:rPr lang="en-US" sz="1000" b="0" i="0">
                          <a:solidFill>
                            <a:schemeClr val="bg2">
                              <a:lumMod val="10000"/>
                            </a:schemeClr>
                          </a:solidFill>
                          <a:effectLst/>
                          <a:latin typeface="Calibri"/>
                          <a:ea typeface="MS Mincho"/>
                          <a:cs typeface="Times New Roman"/>
                        </a:rPr>
                        <a:t>Nucleus </a:t>
                      </a:r>
                      <a:endParaRPr lang="en-GB" sz="1000" b="0" i="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spcAft>
                          <a:spcPts val="0"/>
                        </a:spcAft>
                      </a:pPr>
                      <a:r>
                        <a:rPr lang="en-GB" sz="1000" b="0" i="0" spc="25">
                          <a:solidFill>
                            <a:schemeClr val="bg2">
                              <a:lumMod val="10000"/>
                            </a:schemeClr>
                          </a:solidFill>
                          <a:effectLst/>
                          <a:latin typeface="Calibri"/>
                          <a:ea typeface="Calibri"/>
                          <a:cs typeface="Times New Roman"/>
                        </a:rPr>
                        <a:t>Contains DNA and controls cell activity </a:t>
                      </a:r>
                      <a:endParaRPr lang="en-GB" sz="1000" b="0" i="0">
                        <a:solidFill>
                          <a:schemeClr val="bg2">
                            <a:lumMod val="10000"/>
                          </a:schemeClr>
                        </a:solidFill>
                        <a:effectLst/>
                        <a:latin typeface="Calibri"/>
                        <a:ea typeface="Calibri"/>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61536821"/>
                  </a:ext>
                </a:extLst>
              </a:tr>
              <a:tr h="382635">
                <a:tc>
                  <a:txBody>
                    <a:bodyPr/>
                    <a:lstStyle/>
                    <a:p>
                      <a:pPr marR="180340" algn="ctr">
                        <a:spcAft>
                          <a:spcPts val="600"/>
                        </a:spcAft>
                      </a:pPr>
                      <a:r>
                        <a:rPr lang="en-US" sz="1000" b="0" i="0">
                          <a:solidFill>
                            <a:schemeClr val="bg2">
                              <a:lumMod val="10000"/>
                            </a:schemeClr>
                          </a:solidFill>
                          <a:effectLst/>
                          <a:latin typeface="Calibri"/>
                          <a:ea typeface="MS Mincho"/>
                          <a:cs typeface="Times New Roman"/>
                        </a:rPr>
                        <a:t>Mitochondria </a:t>
                      </a:r>
                      <a:endParaRPr lang="en-GB" sz="1000" b="0" i="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GB" sz="1000" b="0" i="0">
                          <a:solidFill>
                            <a:schemeClr val="bg2">
                              <a:lumMod val="10000"/>
                            </a:schemeClr>
                          </a:solidFill>
                          <a:effectLst/>
                          <a:latin typeface="Calibri"/>
                          <a:ea typeface="MS Mincho"/>
                          <a:cs typeface="Arial"/>
                        </a:rPr>
                        <a:t>Release energy in respiration </a:t>
                      </a:r>
                      <a:endParaRPr lang="en-GB" sz="1000" b="0" i="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823766933"/>
                  </a:ext>
                </a:extLst>
              </a:tr>
              <a:tr h="382635">
                <a:tc>
                  <a:txBody>
                    <a:bodyPr/>
                    <a:lstStyle/>
                    <a:p>
                      <a:pPr marR="180340" algn="ctr">
                        <a:spcAft>
                          <a:spcPts val="600"/>
                        </a:spcAft>
                      </a:pPr>
                      <a:r>
                        <a:rPr lang="en-US" sz="1000" b="0" i="0">
                          <a:solidFill>
                            <a:schemeClr val="bg2">
                              <a:lumMod val="10000"/>
                            </a:schemeClr>
                          </a:solidFill>
                          <a:effectLst/>
                          <a:latin typeface="Calibri"/>
                          <a:ea typeface="MS Mincho"/>
                          <a:cs typeface="Times New Roman"/>
                        </a:rPr>
                        <a:t>Cell membrane </a:t>
                      </a:r>
                      <a:endParaRPr lang="en-GB" sz="1000" b="0" i="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i="0">
                          <a:solidFill>
                            <a:schemeClr val="bg2">
                              <a:lumMod val="10000"/>
                            </a:schemeClr>
                          </a:solidFill>
                          <a:effectLst/>
                          <a:latin typeface="Calibri"/>
                          <a:ea typeface="MS Mincho"/>
                          <a:cs typeface="Arial"/>
                        </a:rPr>
                        <a:t>Allows substances to move in and out of the cell</a:t>
                      </a:r>
                      <a:endParaRPr lang="en-GB" sz="1000" b="0" i="0">
                        <a:solidFill>
                          <a:schemeClr val="bg2">
                            <a:lumMod val="10000"/>
                          </a:schemeClr>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139030321"/>
                  </a:ext>
                </a:extLst>
              </a:tr>
              <a:tr h="382635">
                <a:tc>
                  <a:txBody>
                    <a:bodyPr/>
                    <a:lstStyle/>
                    <a:p>
                      <a:pPr marR="180340" algn="ctr">
                        <a:spcAft>
                          <a:spcPts val="600"/>
                        </a:spcAft>
                      </a:pPr>
                      <a:r>
                        <a:rPr lang="en-US" sz="1000" b="0" i="0">
                          <a:solidFill>
                            <a:schemeClr val="bg2">
                              <a:lumMod val="10000"/>
                            </a:schemeClr>
                          </a:solidFill>
                          <a:effectLst/>
                          <a:latin typeface="Calibri"/>
                          <a:ea typeface="MS Mincho"/>
                          <a:cs typeface="Times New Roman"/>
                        </a:rPr>
                        <a:t>Vacuole </a:t>
                      </a:r>
                      <a:endParaRPr lang="en-GB" sz="1000" b="0" i="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i="0">
                          <a:solidFill>
                            <a:schemeClr val="bg2">
                              <a:lumMod val="10000"/>
                            </a:schemeClr>
                          </a:solidFill>
                          <a:effectLst/>
                          <a:latin typeface="Calibri"/>
                          <a:ea typeface="MS Mincho"/>
                          <a:cs typeface="Arial"/>
                        </a:rPr>
                        <a:t>Is found in a plant cell and contains cell sap </a:t>
                      </a:r>
                      <a:endParaRPr lang="en-GB" sz="1000" b="0" i="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75211537"/>
                  </a:ext>
                </a:extLst>
              </a:tr>
              <a:tr h="382635">
                <a:tc>
                  <a:txBody>
                    <a:bodyPr/>
                    <a:lstStyle/>
                    <a:p>
                      <a:pPr marR="180340" algn="ctr">
                        <a:spcAft>
                          <a:spcPts val="600"/>
                        </a:spcAft>
                      </a:pPr>
                      <a:r>
                        <a:rPr lang="en-US" sz="1000" b="0" i="0">
                          <a:solidFill>
                            <a:schemeClr val="bg2">
                              <a:lumMod val="10000"/>
                            </a:schemeClr>
                          </a:solidFill>
                          <a:effectLst/>
                          <a:latin typeface="Calibri"/>
                          <a:ea typeface="MS Mincho"/>
                          <a:cs typeface="Times New Roman"/>
                        </a:rPr>
                        <a:t>Chloroplast </a:t>
                      </a:r>
                      <a:endParaRPr lang="en-GB" sz="1000" b="0" i="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i="0">
                          <a:solidFill>
                            <a:schemeClr val="bg2">
                              <a:lumMod val="10000"/>
                            </a:schemeClr>
                          </a:solidFill>
                          <a:effectLst/>
                          <a:latin typeface="Calibri"/>
                          <a:ea typeface="MS Mincho"/>
                          <a:cs typeface="Arial"/>
                        </a:rPr>
                        <a:t>Carries out photosynthesis using light</a:t>
                      </a:r>
                      <a:endParaRPr lang="en-GB" sz="1000" b="0" i="0">
                        <a:solidFill>
                          <a:schemeClr val="bg2">
                            <a:lumMod val="10000"/>
                          </a:schemeClr>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511015987"/>
                  </a:ext>
                </a:extLst>
              </a:tr>
              <a:tr h="382635">
                <a:tc>
                  <a:txBody>
                    <a:bodyPr/>
                    <a:lstStyle/>
                    <a:p>
                      <a:pPr marR="180340" algn="ctr">
                        <a:spcAft>
                          <a:spcPts val="600"/>
                        </a:spcAft>
                      </a:pPr>
                      <a:r>
                        <a:rPr lang="en-US" sz="1000" b="0" i="0">
                          <a:solidFill>
                            <a:schemeClr val="bg2">
                              <a:lumMod val="10000"/>
                            </a:schemeClr>
                          </a:solidFill>
                          <a:effectLst/>
                          <a:latin typeface="Calibri"/>
                          <a:ea typeface="MS Mincho"/>
                          <a:cs typeface="Times New Roman"/>
                        </a:rPr>
                        <a:t>Photosynthesis</a:t>
                      </a:r>
                      <a:endParaRPr lang="en-GB" sz="1000" b="0" i="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i="0">
                          <a:solidFill>
                            <a:schemeClr val="bg2">
                              <a:lumMod val="10000"/>
                            </a:schemeClr>
                          </a:solidFill>
                          <a:effectLst/>
                          <a:latin typeface="Calibri"/>
                          <a:ea typeface="MS Mincho"/>
                          <a:cs typeface="Arial"/>
                        </a:rPr>
                        <a:t>A chemical reaction in a plant which absorbs light to make sugar.</a:t>
                      </a:r>
                      <a:endParaRPr lang="en-GB" sz="1000" b="0" i="0">
                        <a:solidFill>
                          <a:schemeClr val="bg2">
                            <a:lumMod val="10000"/>
                          </a:schemeClr>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296774968"/>
                  </a:ext>
                </a:extLst>
              </a:tr>
              <a:tr h="382635">
                <a:tc>
                  <a:txBody>
                    <a:bodyPr/>
                    <a:lstStyle/>
                    <a:p>
                      <a:pPr marR="180340" algn="ctr">
                        <a:spcAft>
                          <a:spcPts val="600"/>
                        </a:spcAft>
                      </a:pPr>
                      <a:r>
                        <a:rPr lang="en-US" sz="1000" b="0" i="0">
                          <a:solidFill>
                            <a:schemeClr val="bg2">
                              <a:lumMod val="10000"/>
                            </a:schemeClr>
                          </a:solidFill>
                          <a:effectLst/>
                          <a:latin typeface="Calibri"/>
                          <a:ea typeface="MS Mincho"/>
                          <a:cs typeface="Times New Roman"/>
                        </a:rPr>
                        <a:t>Diffusion </a:t>
                      </a:r>
                      <a:endParaRPr lang="en-GB" sz="1000" b="0" i="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GB" sz="1000" b="0" i="0">
                          <a:solidFill>
                            <a:schemeClr val="bg2">
                              <a:lumMod val="10000"/>
                            </a:schemeClr>
                          </a:solidFill>
                          <a:effectLst/>
                          <a:latin typeface="Calibri"/>
                          <a:ea typeface="MS Mincho"/>
                          <a:cs typeface="Arial"/>
                        </a:rPr>
                        <a:t>The movement of particles from a high concentration to a low concentration</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4009595680"/>
                  </a:ext>
                </a:extLst>
              </a:tr>
              <a:tr h="382635">
                <a:tc>
                  <a:txBody>
                    <a:bodyPr/>
                    <a:lstStyle/>
                    <a:p>
                      <a:pPr marR="180340" algn="ctr">
                        <a:spcAft>
                          <a:spcPts val="600"/>
                        </a:spcAft>
                      </a:pPr>
                      <a:r>
                        <a:rPr lang="en-US" sz="1000" b="0" i="0">
                          <a:solidFill>
                            <a:schemeClr val="bg2">
                              <a:lumMod val="10000"/>
                            </a:schemeClr>
                          </a:solidFill>
                          <a:effectLst/>
                          <a:latin typeface="Calibri"/>
                          <a:ea typeface="MS Mincho"/>
                          <a:cs typeface="Times New Roman"/>
                        </a:rPr>
                        <a:t>Circulatory system</a:t>
                      </a:r>
                      <a:endParaRPr lang="en-GB" sz="1000" b="0" i="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lnSpc>
                          <a:spcPct val="107000"/>
                        </a:lnSpc>
                        <a:spcAft>
                          <a:spcPts val="0"/>
                        </a:spcAft>
                      </a:pPr>
                      <a:r>
                        <a:rPr lang="en-GB" sz="1000" b="0" i="0">
                          <a:solidFill>
                            <a:schemeClr val="bg2">
                              <a:lumMod val="10000"/>
                            </a:schemeClr>
                          </a:solidFill>
                          <a:effectLst/>
                          <a:latin typeface="Calibri"/>
                          <a:ea typeface="Calibri"/>
                          <a:cs typeface="Times New Roman"/>
                        </a:rPr>
                        <a:t>Made up of blood vessels that carry blood away from and towards the heart</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32434519"/>
                  </a:ext>
                </a:extLst>
              </a:tr>
              <a:tr h="382635">
                <a:tc>
                  <a:txBody>
                    <a:bodyPr/>
                    <a:lstStyle/>
                    <a:p>
                      <a:pPr marR="180340" algn="ctr">
                        <a:spcAft>
                          <a:spcPts val="600"/>
                        </a:spcAft>
                      </a:pPr>
                      <a:r>
                        <a:rPr lang="en-US" sz="1000" b="0" i="0">
                          <a:solidFill>
                            <a:schemeClr val="bg2">
                              <a:lumMod val="10000"/>
                            </a:schemeClr>
                          </a:solidFill>
                          <a:effectLst/>
                          <a:latin typeface="Calibri"/>
                          <a:ea typeface="MS Mincho"/>
                          <a:cs typeface="Times New Roman"/>
                        </a:rPr>
                        <a:t>Musculoskeletal system </a:t>
                      </a:r>
                      <a:endParaRPr lang="en-GB" sz="1000" b="0" i="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lnSpc>
                          <a:spcPct val="107000"/>
                        </a:lnSpc>
                        <a:spcAft>
                          <a:spcPts val="0"/>
                        </a:spcAft>
                      </a:pPr>
                      <a:r>
                        <a:rPr lang="en-GB" sz="1000" b="0" i="0">
                          <a:solidFill>
                            <a:schemeClr val="bg2">
                              <a:lumMod val="10000"/>
                            </a:schemeClr>
                          </a:solidFill>
                          <a:effectLst/>
                          <a:latin typeface="Calibri"/>
                          <a:ea typeface="Calibri"/>
                          <a:cs typeface="Times New Roman"/>
                        </a:rPr>
                        <a:t>The combination of your muscles and your skeleton, or bones</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42922056"/>
                  </a:ext>
                </a:extLst>
              </a:tr>
            </a:tbl>
          </a:graphicData>
        </a:graphic>
      </p:graphicFrame>
      <p:sp>
        <p:nvSpPr>
          <p:cNvPr id="2" name="Rectangle 1"/>
          <p:cNvSpPr/>
          <p:nvPr/>
        </p:nvSpPr>
        <p:spPr>
          <a:xfrm>
            <a:off x="126185" y="704528"/>
            <a:ext cx="6605630" cy="3046988"/>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Arial"/>
              </a:rPr>
              <a:t>Assessment Information: </a:t>
            </a:r>
            <a:endParaRPr lang="en-GB" sz="1000">
              <a:solidFill>
                <a:schemeClr val="bg2">
                  <a:lumMod val="10000"/>
                </a:schemeClr>
              </a:solidFill>
              <a:latin typeface="Calibri"/>
              <a:ea typeface="Calibri"/>
              <a:cs typeface="Arial" panose="020B0604020202020204" pitchFamily="34" charset="0"/>
            </a:endParaRPr>
          </a:p>
          <a:p>
            <a:endParaRPr lang="en-GB" sz="1000">
              <a:solidFill>
                <a:schemeClr val="bg2">
                  <a:lumMod val="10000"/>
                </a:schemeClr>
              </a:solidFill>
              <a:latin typeface="Calibri"/>
              <a:ea typeface="Calibri"/>
              <a:cs typeface="Arial" panose="020B0604020202020204" pitchFamily="34" charset="0"/>
            </a:endParaRPr>
          </a:p>
          <a:p>
            <a:r>
              <a:rPr lang="en-GB" sz="1000">
                <a:solidFill>
                  <a:schemeClr val="bg2">
                    <a:lumMod val="10000"/>
                  </a:schemeClr>
                </a:solidFill>
                <a:latin typeface="Calibri"/>
                <a:ea typeface="Calibri"/>
                <a:cs typeface="Arial"/>
              </a:rPr>
              <a:t>This term, Year 7 pupils are learning about Cells, tissues, organs.</a:t>
            </a:r>
          </a:p>
          <a:p>
            <a:endParaRPr lang="en-GB" sz="1000">
              <a:solidFill>
                <a:schemeClr val="bg2">
                  <a:lumMod val="10000"/>
                </a:schemeClr>
              </a:solidFill>
              <a:latin typeface="Calibri"/>
              <a:ea typeface="Calibri"/>
              <a:cs typeface="Arial" panose="020B0604020202020204" pitchFamily="34" charset="0"/>
            </a:endParaRPr>
          </a:p>
          <a:p>
            <a:r>
              <a:rPr lang="en-GB" sz="1000">
                <a:solidFill>
                  <a:schemeClr val="bg2">
                    <a:lumMod val="10000"/>
                  </a:schemeClr>
                </a:solidFill>
                <a:latin typeface="Calibri"/>
                <a:ea typeface="Calibri"/>
                <a:cs typeface="Arial"/>
              </a:rPr>
              <a:t>They will be assessed through a multiple-choice quiz mid topic to consolidate their learning.</a:t>
            </a:r>
          </a:p>
          <a:p>
            <a:endParaRPr lang="en-GB" sz="1000">
              <a:solidFill>
                <a:schemeClr val="bg2">
                  <a:lumMod val="10000"/>
                </a:schemeClr>
              </a:solidFill>
              <a:latin typeface="Calibri"/>
              <a:ea typeface="Calibri"/>
              <a:cs typeface="Arial" panose="020B0604020202020204" pitchFamily="34" charset="0"/>
            </a:endParaRPr>
          </a:p>
          <a:p>
            <a:r>
              <a:rPr lang="en-GB" sz="1000">
                <a:solidFill>
                  <a:schemeClr val="bg2">
                    <a:lumMod val="10000"/>
                  </a:schemeClr>
                </a:solidFill>
                <a:latin typeface="Calibri"/>
                <a:ea typeface="Calibri"/>
                <a:cs typeface="Arial"/>
              </a:rPr>
              <a:t>After completing all of the lessons within the topic, they will then have a revision lesson followed by an end of topic test. </a:t>
            </a:r>
            <a:endParaRPr lang="en-GB" sz="1000">
              <a:solidFill>
                <a:schemeClr val="bg2">
                  <a:lumMod val="10000"/>
                </a:schemeClr>
              </a:solidFill>
              <a:latin typeface="Calibri"/>
              <a:ea typeface="Calibri"/>
              <a:cs typeface="Arial" panose="020B0604020202020204" pitchFamily="34" charset="0"/>
            </a:endParaRPr>
          </a:p>
          <a:p>
            <a:endParaRPr lang="en-GB" sz="1000">
              <a:solidFill>
                <a:schemeClr val="bg2">
                  <a:lumMod val="10000"/>
                </a:schemeClr>
              </a:solidFill>
              <a:latin typeface="Calibri"/>
              <a:ea typeface="Calibri"/>
              <a:cs typeface="Arial" panose="020B0604020202020204" pitchFamily="34" charset="0"/>
            </a:endParaRPr>
          </a:p>
          <a:p>
            <a:r>
              <a:rPr lang="en-GB" sz="1000">
                <a:solidFill>
                  <a:schemeClr val="bg2">
                    <a:lumMod val="10000"/>
                  </a:schemeClr>
                </a:solidFill>
                <a:latin typeface="Calibri"/>
                <a:ea typeface="Calibri"/>
                <a:cs typeface="Arial"/>
              </a:rPr>
              <a:t>The end of topic assessment consists of:</a:t>
            </a:r>
          </a:p>
          <a:p>
            <a:pPr marL="415290" lvl="1" indent="-171450">
              <a:buFont typeface="Arial" panose="020B0604020202020204" pitchFamily="34" charset="0"/>
              <a:buChar char="•"/>
            </a:pPr>
            <a:r>
              <a:rPr lang="en-GB" sz="1000">
                <a:solidFill>
                  <a:schemeClr val="bg2">
                    <a:lumMod val="10000"/>
                  </a:schemeClr>
                </a:solidFill>
                <a:latin typeface="Calibri"/>
                <a:ea typeface="Calibri"/>
                <a:cs typeface="Arial"/>
              </a:rPr>
              <a:t>10 marks retrieval (prior learning)</a:t>
            </a:r>
          </a:p>
          <a:p>
            <a:pPr marL="415290" lvl="1" indent="-171450">
              <a:buFont typeface="Arial" panose="020B0604020202020204" pitchFamily="34" charset="0"/>
              <a:buChar char="•"/>
            </a:pPr>
            <a:r>
              <a:rPr lang="en-GB" sz="1000">
                <a:solidFill>
                  <a:schemeClr val="bg2">
                    <a:lumMod val="10000"/>
                  </a:schemeClr>
                </a:solidFill>
                <a:latin typeface="Calibri"/>
                <a:ea typeface="Calibri"/>
                <a:cs typeface="Arial"/>
              </a:rPr>
              <a:t>10 marks core knowledge </a:t>
            </a:r>
            <a:endParaRPr lang="en-GB" sz="1000">
              <a:solidFill>
                <a:schemeClr val="bg2">
                  <a:lumMod val="10000"/>
                </a:schemeClr>
              </a:solidFill>
              <a:latin typeface="Calibri"/>
              <a:ea typeface="Calibri"/>
              <a:cs typeface="Arial" panose="020B0604020202020204" pitchFamily="34" charset="0"/>
            </a:endParaRPr>
          </a:p>
          <a:p>
            <a:pPr marL="415290" lvl="1" indent="-171450">
              <a:buFont typeface="Arial" panose="020B0604020202020204" pitchFamily="34" charset="0"/>
              <a:buChar char="•"/>
            </a:pPr>
            <a:r>
              <a:rPr lang="en-GB" sz="1000">
                <a:solidFill>
                  <a:schemeClr val="bg2">
                    <a:lumMod val="10000"/>
                  </a:schemeClr>
                </a:solidFill>
                <a:latin typeface="Calibri"/>
                <a:ea typeface="Calibri"/>
                <a:cs typeface="Arial"/>
              </a:rPr>
              <a:t>Around 20 marks of application (current learning)</a:t>
            </a:r>
          </a:p>
          <a:p>
            <a:endParaRPr lang="en-GB" sz="1000">
              <a:solidFill>
                <a:schemeClr val="bg2">
                  <a:lumMod val="10000"/>
                </a:schemeClr>
              </a:solidFill>
              <a:latin typeface="Calibri"/>
              <a:ea typeface="Calibri"/>
              <a:cs typeface="Arial" panose="020B0604020202020204" pitchFamily="34" charset="0"/>
            </a:endParaRPr>
          </a:p>
          <a:p>
            <a:endParaRPr lang="en-GB" sz="1000">
              <a:solidFill>
                <a:schemeClr val="bg2">
                  <a:lumMod val="10000"/>
                </a:schemeClr>
              </a:solidFill>
              <a:latin typeface="Calibri"/>
              <a:ea typeface="Calibri"/>
              <a:cs typeface="Arial" panose="020B0604020202020204" pitchFamily="34" charset="0"/>
            </a:endParaRPr>
          </a:p>
          <a:p>
            <a:r>
              <a:rPr lang="en-GB" sz="1000">
                <a:solidFill>
                  <a:schemeClr val="bg2">
                    <a:lumMod val="10000"/>
                  </a:schemeClr>
                </a:solidFill>
                <a:latin typeface="Calibri"/>
                <a:ea typeface="Calibri"/>
                <a:cs typeface="Arial"/>
              </a:rPr>
              <a:t>Students can prepare for their assessments by:</a:t>
            </a:r>
          </a:p>
          <a:p>
            <a:pPr marL="415290" lvl="1" indent="-171450">
              <a:buFont typeface="Arial" panose="020B0604020202020204" pitchFamily="34" charset="0"/>
              <a:buChar char="•"/>
            </a:pPr>
            <a:r>
              <a:rPr lang="en-GB" sz="1000">
                <a:solidFill>
                  <a:schemeClr val="bg2">
                    <a:lumMod val="10000"/>
                  </a:schemeClr>
                </a:solidFill>
                <a:latin typeface="Calibri"/>
                <a:ea typeface="Calibri"/>
                <a:cs typeface="Arial"/>
              </a:rPr>
              <a:t> using the revision given to pupils a week prior to the exams</a:t>
            </a:r>
          </a:p>
          <a:p>
            <a:pPr marL="415290" lvl="1" indent="-171450">
              <a:buFont typeface="Arial" panose="020B0604020202020204" pitchFamily="34" charset="0"/>
              <a:buChar char="•"/>
            </a:pPr>
            <a:r>
              <a:rPr lang="en-GB" sz="1000">
                <a:solidFill>
                  <a:schemeClr val="bg2">
                    <a:lumMod val="10000"/>
                  </a:schemeClr>
                </a:solidFill>
                <a:latin typeface="Calibri"/>
                <a:ea typeface="Calibri"/>
                <a:cs typeface="Arial"/>
              </a:rPr>
              <a:t> using and memorising the core knowledge for the relevant topic</a:t>
            </a:r>
          </a:p>
          <a:p>
            <a:pPr marL="415290" lvl="1" indent="-171450">
              <a:buFont typeface="Arial" panose="020B0604020202020204" pitchFamily="34" charset="0"/>
              <a:buChar char="•"/>
            </a:pPr>
            <a:r>
              <a:rPr lang="en-GB" sz="1000">
                <a:solidFill>
                  <a:schemeClr val="bg2">
                    <a:lumMod val="10000"/>
                  </a:schemeClr>
                </a:solidFill>
                <a:latin typeface="Calibri"/>
                <a:ea typeface="Calibri"/>
                <a:cs typeface="Arial"/>
              </a:rPr>
              <a:t> SAM learning (homework)</a:t>
            </a:r>
          </a:p>
          <a:p>
            <a:pPr marL="415290" lvl="1" indent="-171450">
              <a:buFont typeface="Arial" panose="020B0604020202020204" pitchFamily="34" charset="0"/>
              <a:buChar char="•"/>
            </a:pPr>
            <a:endParaRPr lang="en-GB" sz="1200">
              <a:cs typeface="Arial" panose="020B0604020202020204"/>
            </a:endParaRPr>
          </a:p>
        </p:txBody>
      </p:sp>
      <p:sp>
        <p:nvSpPr>
          <p:cNvPr id="5" name="TextBox 4"/>
          <p:cNvSpPr txBox="1"/>
          <p:nvPr/>
        </p:nvSpPr>
        <p:spPr>
          <a:xfrm>
            <a:off x="0" y="198562"/>
            <a:ext cx="6858000" cy="395621"/>
          </a:xfrm>
          <a:prstGeom prst="rect">
            <a:avLst/>
          </a:prstGeom>
          <a:solidFill>
            <a:schemeClr val="accent2">
              <a:lumMod val="60000"/>
              <a:lumOff val="40000"/>
            </a:schemeClr>
          </a:solidFill>
        </p:spPr>
        <p:txBody>
          <a:bodyPr wrap="square" lIns="91440" tIns="45720" rIns="91440" bIns="45720" rtlCol="0" anchor="t">
            <a:spAutoFit/>
          </a:bodyPr>
          <a:lstStyle/>
          <a:p>
            <a:pPr algn="ctr"/>
            <a:r>
              <a:rPr lang="en-GB" sz="1600" b="1">
                <a:solidFill>
                  <a:schemeClr val="bg2">
                    <a:lumMod val="10000"/>
                  </a:schemeClr>
                </a:solidFill>
                <a:latin typeface="Calibri"/>
                <a:ea typeface="Calibri"/>
                <a:cs typeface="Calibri"/>
              </a:rPr>
              <a:t>KS3 Science – Biology</a:t>
            </a:r>
            <a:r>
              <a:rPr lang="en-GB" sz="1950" b="1"/>
              <a:t> </a:t>
            </a:r>
            <a:endParaRPr lang="en-GB" sz="1971" b="1"/>
          </a:p>
        </p:txBody>
      </p:sp>
    </p:spTree>
    <p:extLst>
      <p:ext uri="{BB962C8B-B14F-4D97-AF65-F5344CB8AC3E}">
        <p14:creationId xmlns:p14="http://schemas.microsoft.com/office/powerpoint/2010/main" val="3310666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4063942219"/>
              </p:ext>
            </p:extLst>
          </p:nvPr>
        </p:nvGraphicFramePr>
        <p:xfrm>
          <a:off x="129578" y="4509984"/>
          <a:ext cx="6605630" cy="4389120"/>
        </p:xfrm>
        <a:graphic>
          <a:graphicData uri="http://schemas.openxmlformats.org/drawingml/2006/table">
            <a:tbl>
              <a:tblPr firstRow="1" bandRow="1">
                <a:tableStyleId>{5C22544A-7EE6-4342-B048-85BDC9FD1C3A}</a:tableStyleId>
              </a:tblPr>
              <a:tblGrid>
                <a:gridCol w="1801332">
                  <a:extLst>
                    <a:ext uri="{9D8B030D-6E8A-4147-A177-3AD203B41FA5}">
                      <a16:colId xmlns:a16="http://schemas.microsoft.com/office/drawing/2014/main" val="1739373756"/>
                    </a:ext>
                  </a:extLst>
                </a:gridCol>
                <a:gridCol w="4804298">
                  <a:extLst>
                    <a:ext uri="{9D8B030D-6E8A-4147-A177-3AD203B41FA5}">
                      <a16:colId xmlns:a16="http://schemas.microsoft.com/office/drawing/2014/main" val="2144423826"/>
                    </a:ext>
                  </a:extLst>
                </a:gridCol>
              </a:tblGrid>
              <a:tr h="365760">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a:solidFill>
                            <a:schemeClr val="bg2">
                              <a:lumMod val="10000"/>
                            </a:schemeClr>
                          </a:solidFill>
                          <a:latin typeface="Calibri"/>
                        </a:rPr>
                        <a:t>YEAR 7 TOPIC 1 : Particles of Matter</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hMerge="1">
                  <a:txBody>
                    <a:bodyPr/>
                    <a:lstStyle/>
                    <a:p>
                      <a:pPr algn="ctr"/>
                      <a:endParaRPr lang="en-GB"/>
                    </a:p>
                  </a:txBody>
                  <a:tcPr anchor="ctr"/>
                </a:tc>
                <a:extLst>
                  <a:ext uri="{0D108BD9-81ED-4DB2-BD59-A6C34878D82A}">
                    <a16:rowId xmlns:a16="http://schemas.microsoft.com/office/drawing/2014/main" val="2513741986"/>
                  </a:ext>
                </a:extLst>
              </a:tr>
              <a:tr h="365760">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chemeClr val="bg2">
                              <a:lumMod val="10000"/>
                            </a:schemeClr>
                          </a:solidFill>
                          <a:latin typeface="Calibri"/>
                        </a:rPr>
                        <a:t>KEY</a:t>
                      </a:r>
                      <a:r>
                        <a:rPr lang="en-GB" sz="1000" b="1" baseline="0">
                          <a:solidFill>
                            <a:schemeClr val="bg2">
                              <a:lumMod val="10000"/>
                            </a:schemeClr>
                          </a:solidFill>
                          <a:latin typeface="Calibri"/>
                        </a:rPr>
                        <a:t> WORD</a:t>
                      </a:r>
                      <a:endParaRPr lang="en-GB" sz="1000" b="1">
                        <a:solidFill>
                          <a:schemeClr val="bg2">
                            <a:lumMod val="10000"/>
                          </a:schemeClr>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chemeClr val="bg2">
                              <a:lumMod val="10000"/>
                            </a:schemeClr>
                          </a:solidFill>
                          <a:latin typeface="Calibri"/>
                        </a:rPr>
                        <a:t>DEFINITION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959459347"/>
                  </a:ext>
                </a:extLst>
              </a:tr>
              <a:tr h="365760">
                <a:tc>
                  <a:txBody>
                    <a:bodyPr/>
                    <a:lstStyle/>
                    <a:p>
                      <a:pPr marR="180340" algn="ctr">
                        <a:spcAft>
                          <a:spcPts val="600"/>
                        </a:spcAft>
                      </a:pPr>
                      <a:r>
                        <a:rPr lang="en-US" sz="1000" b="0">
                          <a:solidFill>
                            <a:schemeClr val="bg2">
                              <a:lumMod val="10000"/>
                            </a:schemeClr>
                          </a:solidFill>
                          <a:effectLst/>
                          <a:latin typeface="Calibri"/>
                          <a:ea typeface="MS Mincho"/>
                          <a:cs typeface="Arial"/>
                        </a:rPr>
                        <a:t>Volume </a:t>
                      </a:r>
                      <a:endParaRPr lang="en-GB" sz="1000" b="0">
                        <a:solidFill>
                          <a:schemeClr val="bg2">
                            <a:lumMod val="10000"/>
                          </a:schemeClr>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chemeClr val="bg2">
                              <a:lumMod val="10000"/>
                            </a:schemeClr>
                          </a:solidFill>
                          <a:effectLst/>
                          <a:latin typeface="Calibri"/>
                          <a:ea typeface="MS Mincho"/>
                          <a:cs typeface="Arial"/>
                        </a:rPr>
                        <a:t>The amount of space that a substance or object occupies.</a:t>
                      </a:r>
                      <a:endParaRPr lang="en-GB" sz="1000" b="0">
                        <a:solidFill>
                          <a:schemeClr val="bg2">
                            <a:lumMod val="10000"/>
                          </a:schemeClr>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668682171"/>
                  </a:ext>
                </a:extLst>
              </a:tr>
              <a:tr h="365760">
                <a:tc>
                  <a:txBody>
                    <a:bodyPr/>
                    <a:lstStyle/>
                    <a:p>
                      <a:pPr marR="180340" algn="ctr">
                        <a:spcAft>
                          <a:spcPts val="600"/>
                        </a:spcAft>
                      </a:pPr>
                      <a:r>
                        <a:rPr lang="en-US" sz="1000" b="0">
                          <a:solidFill>
                            <a:schemeClr val="bg2">
                              <a:lumMod val="10000"/>
                            </a:schemeClr>
                          </a:solidFill>
                          <a:effectLst/>
                          <a:latin typeface="Calibri"/>
                          <a:ea typeface="MS Mincho"/>
                          <a:cs typeface="Arial"/>
                        </a:rPr>
                        <a:t>Soluble  </a:t>
                      </a:r>
                      <a:endParaRPr lang="en-GB" sz="1000" b="0">
                        <a:solidFill>
                          <a:schemeClr val="bg2">
                            <a:lumMod val="10000"/>
                          </a:schemeClr>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chemeClr val="bg2">
                              <a:lumMod val="10000"/>
                            </a:schemeClr>
                          </a:solidFill>
                          <a:effectLst/>
                          <a:latin typeface="Calibri"/>
                          <a:ea typeface="MS Mincho"/>
                          <a:cs typeface="Arial"/>
                        </a:rPr>
                        <a:t>Able to be dissolved (usually in water)</a:t>
                      </a:r>
                      <a:endParaRPr lang="en-GB" sz="1000" b="0">
                        <a:solidFill>
                          <a:schemeClr val="bg2">
                            <a:lumMod val="10000"/>
                          </a:schemeClr>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61536821"/>
                  </a:ext>
                </a:extLst>
              </a:tr>
              <a:tr h="365760">
                <a:tc>
                  <a:txBody>
                    <a:bodyPr/>
                    <a:lstStyle/>
                    <a:p>
                      <a:pPr marR="180340" algn="ctr">
                        <a:spcAft>
                          <a:spcPts val="600"/>
                        </a:spcAft>
                      </a:pPr>
                      <a:r>
                        <a:rPr lang="en-US" sz="1000" b="0">
                          <a:solidFill>
                            <a:schemeClr val="bg2">
                              <a:lumMod val="10000"/>
                            </a:schemeClr>
                          </a:solidFill>
                          <a:effectLst/>
                          <a:latin typeface="Calibri"/>
                          <a:ea typeface="MS Mincho"/>
                          <a:cs typeface="Arial"/>
                        </a:rPr>
                        <a:t>Particles</a:t>
                      </a:r>
                      <a:endParaRPr lang="en-GB" sz="1000" b="0">
                        <a:solidFill>
                          <a:schemeClr val="bg2">
                            <a:lumMod val="10000"/>
                          </a:schemeClr>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chemeClr val="bg2">
                              <a:lumMod val="10000"/>
                            </a:schemeClr>
                          </a:solidFill>
                          <a:effectLst/>
                          <a:latin typeface="Calibri"/>
                          <a:ea typeface="MS Mincho"/>
                          <a:cs typeface="Arial"/>
                        </a:rPr>
                        <a:t>Smallest unit of matter. </a:t>
                      </a:r>
                      <a:endParaRPr lang="en-GB" sz="1000" b="0">
                        <a:solidFill>
                          <a:schemeClr val="bg2">
                            <a:lumMod val="10000"/>
                          </a:schemeClr>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823766933"/>
                  </a:ext>
                </a:extLst>
              </a:tr>
              <a:tr h="365760">
                <a:tc>
                  <a:txBody>
                    <a:bodyPr/>
                    <a:lstStyle/>
                    <a:p>
                      <a:pPr marR="180340" algn="ctr">
                        <a:spcAft>
                          <a:spcPts val="600"/>
                        </a:spcAft>
                      </a:pPr>
                      <a:r>
                        <a:rPr lang="en-US" sz="1000" b="0">
                          <a:solidFill>
                            <a:schemeClr val="bg2">
                              <a:lumMod val="10000"/>
                            </a:schemeClr>
                          </a:solidFill>
                          <a:effectLst/>
                          <a:latin typeface="Calibri"/>
                          <a:ea typeface="MS Mincho"/>
                          <a:cs typeface="Arial"/>
                        </a:rPr>
                        <a:t>Evaporation </a:t>
                      </a:r>
                      <a:endParaRPr lang="en-GB" sz="1000" b="0">
                        <a:solidFill>
                          <a:schemeClr val="bg2">
                            <a:lumMod val="10000"/>
                          </a:schemeClr>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chemeClr val="bg2">
                              <a:lumMod val="10000"/>
                            </a:schemeClr>
                          </a:solidFill>
                          <a:effectLst/>
                          <a:latin typeface="Calibri"/>
                          <a:ea typeface="MS Mincho"/>
                          <a:cs typeface="Arial"/>
                        </a:rPr>
                        <a:t>The process of turning from liquid into </a:t>
                      </a:r>
                      <a:r>
                        <a:rPr lang="en-US" sz="1000" b="0" err="1">
                          <a:solidFill>
                            <a:schemeClr val="bg2">
                              <a:lumMod val="10000"/>
                            </a:schemeClr>
                          </a:solidFill>
                          <a:effectLst/>
                          <a:latin typeface="Calibri"/>
                          <a:ea typeface="MS Mincho"/>
                          <a:cs typeface="Arial"/>
                        </a:rPr>
                        <a:t>vapour</a:t>
                      </a:r>
                      <a:r>
                        <a:rPr lang="en-US" sz="1000" b="0">
                          <a:solidFill>
                            <a:schemeClr val="bg2">
                              <a:lumMod val="10000"/>
                            </a:schemeClr>
                          </a:solidFill>
                          <a:effectLst/>
                          <a:latin typeface="Calibri"/>
                          <a:ea typeface="MS Mincho"/>
                          <a:cs typeface="Arial"/>
                        </a:rPr>
                        <a:t>.</a:t>
                      </a:r>
                      <a:endParaRPr lang="en-GB" sz="1000" b="0">
                        <a:solidFill>
                          <a:schemeClr val="bg2">
                            <a:lumMod val="10000"/>
                          </a:schemeClr>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139030321"/>
                  </a:ext>
                </a:extLst>
              </a:tr>
              <a:tr h="365760">
                <a:tc>
                  <a:txBody>
                    <a:bodyPr/>
                    <a:lstStyle/>
                    <a:p>
                      <a:pPr marR="180340" algn="ctr">
                        <a:spcAft>
                          <a:spcPts val="600"/>
                        </a:spcAft>
                      </a:pPr>
                      <a:r>
                        <a:rPr lang="en-US" sz="1000" b="0">
                          <a:solidFill>
                            <a:schemeClr val="bg2">
                              <a:lumMod val="10000"/>
                            </a:schemeClr>
                          </a:solidFill>
                          <a:effectLst/>
                          <a:latin typeface="Calibri"/>
                          <a:ea typeface="MS Mincho"/>
                          <a:cs typeface="Arial"/>
                        </a:rPr>
                        <a:t>Condensation </a:t>
                      </a:r>
                      <a:endParaRPr lang="en-GB" sz="1000" b="0">
                        <a:solidFill>
                          <a:schemeClr val="bg2">
                            <a:lumMod val="10000"/>
                          </a:schemeClr>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chemeClr val="bg2">
                              <a:lumMod val="10000"/>
                            </a:schemeClr>
                          </a:solidFill>
                          <a:effectLst/>
                          <a:latin typeface="Calibri"/>
                          <a:ea typeface="MS Mincho"/>
                          <a:cs typeface="Arial"/>
                        </a:rPr>
                        <a:t>The process of turning </a:t>
                      </a:r>
                      <a:r>
                        <a:rPr lang="en-US" sz="1000" b="0" err="1">
                          <a:solidFill>
                            <a:schemeClr val="bg2">
                              <a:lumMod val="10000"/>
                            </a:schemeClr>
                          </a:solidFill>
                          <a:effectLst/>
                          <a:latin typeface="Calibri"/>
                          <a:ea typeface="MS Mincho"/>
                          <a:cs typeface="Arial"/>
                        </a:rPr>
                        <a:t>vapour</a:t>
                      </a:r>
                      <a:r>
                        <a:rPr lang="en-US" sz="1000" b="0">
                          <a:solidFill>
                            <a:schemeClr val="bg2">
                              <a:lumMod val="10000"/>
                            </a:schemeClr>
                          </a:solidFill>
                          <a:effectLst/>
                          <a:latin typeface="Calibri"/>
                          <a:ea typeface="MS Mincho"/>
                          <a:cs typeface="Arial"/>
                        </a:rPr>
                        <a:t> into liquid. </a:t>
                      </a:r>
                      <a:endParaRPr lang="en-GB" sz="1000" b="0">
                        <a:solidFill>
                          <a:schemeClr val="bg2">
                            <a:lumMod val="10000"/>
                          </a:schemeClr>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75211537"/>
                  </a:ext>
                </a:extLst>
              </a:tr>
              <a:tr h="365760">
                <a:tc>
                  <a:txBody>
                    <a:bodyPr/>
                    <a:lstStyle/>
                    <a:p>
                      <a:pPr marR="180340" algn="ctr">
                        <a:spcAft>
                          <a:spcPts val="600"/>
                        </a:spcAft>
                      </a:pPr>
                      <a:r>
                        <a:rPr lang="en-US" sz="1000" b="0">
                          <a:solidFill>
                            <a:schemeClr val="bg2">
                              <a:lumMod val="10000"/>
                            </a:schemeClr>
                          </a:solidFill>
                          <a:effectLst/>
                          <a:latin typeface="Calibri"/>
                          <a:ea typeface="MS Mincho"/>
                          <a:cs typeface="Arial"/>
                        </a:rPr>
                        <a:t>Diffusion </a:t>
                      </a:r>
                      <a:endParaRPr lang="en-GB" sz="1000" b="0">
                        <a:solidFill>
                          <a:schemeClr val="bg2">
                            <a:lumMod val="10000"/>
                          </a:schemeClr>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chemeClr val="bg2">
                              <a:lumMod val="10000"/>
                            </a:schemeClr>
                          </a:solidFill>
                          <a:effectLst/>
                          <a:latin typeface="Calibri"/>
                          <a:ea typeface="MS Mincho"/>
                          <a:cs typeface="Arial"/>
                        </a:rPr>
                        <a:t>The movement of particles from an area of high concentration to low concentration. </a:t>
                      </a:r>
                      <a:endParaRPr lang="en-GB" sz="1000" b="0">
                        <a:solidFill>
                          <a:schemeClr val="bg2">
                            <a:lumMod val="10000"/>
                          </a:schemeClr>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511015987"/>
                  </a:ext>
                </a:extLst>
              </a:tr>
              <a:tr h="365760">
                <a:tc>
                  <a:txBody>
                    <a:bodyPr/>
                    <a:lstStyle/>
                    <a:p>
                      <a:pPr marR="180340" algn="ctr">
                        <a:spcAft>
                          <a:spcPts val="600"/>
                        </a:spcAft>
                      </a:pPr>
                      <a:r>
                        <a:rPr lang="en-US" sz="1000" b="0">
                          <a:solidFill>
                            <a:schemeClr val="bg2">
                              <a:lumMod val="10000"/>
                            </a:schemeClr>
                          </a:solidFill>
                          <a:effectLst/>
                          <a:latin typeface="Calibri"/>
                          <a:ea typeface="MS Mincho"/>
                          <a:cs typeface="Arial"/>
                        </a:rPr>
                        <a:t>Concentration </a:t>
                      </a:r>
                      <a:endParaRPr lang="en-GB" sz="1000" b="0">
                        <a:solidFill>
                          <a:schemeClr val="bg2">
                            <a:lumMod val="10000"/>
                          </a:schemeClr>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chemeClr val="bg2">
                              <a:lumMod val="10000"/>
                            </a:schemeClr>
                          </a:solidFill>
                          <a:effectLst/>
                          <a:latin typeface="Calibri"/>
                          <a:ea typeface="MS Mincho"/>
                          <a:cs typeface="Arial"/>
                        </a:rPr>
                        <a:t>The amount of a substance in a given amount of space.</a:t>
                      </a:r>
                      <a:endParaRPr lang="en-GB" sz="1000" b="0">
                        <a:solidFill>
                          <a:schemeClr val="bg2">
                            <a:lumMod val="10000"/>
                          </a:schemeClr>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296774968"/>
                  </a:ext>
                </a:extLst>
              </a:tr>
              <a:tr h="365760">
                <a:tc>
                  <a:txBody>
                    <a:bodyPr/>
                    <a:lstStyle/>
                    <a:p>
                      <a:pPr marR="180340" algn="ctr">
                        <a:spcAft>
                          <a:spcPts val="600"/>
                        </a:spcAft>
                      </a:pPr>
                      <a:r>
                        <a:rPr lang="en-US" sz="1000" b="0">
                          <a:solidFill>
                            <a:schemeClr val="bg2">
                              <a:lumMod val="10000"/>
                            </a:schemeClr>
                          </a:solidFill>
                          <a:effectLst/>
                          <a:latin typeface="Calibri"/>
                          <a:ea typeface="MS Mincho"/>
                          <a:cs typeface="Arial"/>
                        </a:rPr>
                        <a:t>Pressure </a:t>
                      </a:r>
                      <a:endParaRPr lang="en-GB" sz="1000" b="0">
                        <a:solidFill>
                          <a:schemeClr val="bg2">
                            <a:lumMod val="10000"/>
                          </a:schemeClr>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chemeClr val="bg2">
                              <a:lumMod val="10000"/>
                            </a:schemeClr>
                          </a:solidFill>
                          <a:effectLst/>
                          <a:latin typeface="Calibri"/>
                          <a:ea typeface="MS Mincho"/>
                          <a:cs typeface="Arial"/>
                        </a:rPr>
                        <a:t>The amount of force applied to a given area. </a:t>
                      </a:r>
                      <a:endParaRPr lang="en-GB" sz="1000" b="0">
                        <a:solidFill>
                          <a:schemeClr val="bg2">
                            <a:lumMod val="10000"/>
                          </a:schemeClr>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4009595680"/>
                  </a:ext>
                </a:extLst>
              </a:tr>
              <a:tr h="365760">
                <a:tc>
                  <a:txBody>
                    <a:bodyPr/>
                    <a:lstStyle/>
                    <a:p>
                      <a:pPr marR="180340" algn="ctr">
                        <a:spcAft>
                          <a:spcPts val="600"/>
                        </a:spcAft>
                      </a:pPr>
                      <a:r>
                        <a:rPr lang="en-US" sz="1000" b="0">
                          <a:solidFill>
                            <a:schemeClr val="bg2">
                              <a:lumMod val="10000"/>
                            </a:schemeClr>
                          </a:solidFill>
                          <a:effectLst/>
                          <a:latin typeface="Calibri"/>
                          <a:ea typeface="MS Mincho"/>
                          <a:cs typeface="Arial"/>
                        </a:rPr>
                        <a:t>Mixture </a:t>
                      </a:r>
                      <a:endParaRPr lang="en-GB" sz="1000" b="0">
                        <a:solidFill>
                          <a:schemeClr val="bg2">
                            <a:lumMod val="10000"/>
                          </a:schemeClr>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chemeClr val="bg2">
                              <a:lumMod val="10000"/>
                            </a:schemeClr>
                          </a:solidFill>
                          <a:effectLst/>
                          <a:latin typeface="Calibri"/>
                          <a:ea typeface="MS Mincho"/>
                          <a:cs typeface="Arial"/>
                        </a:rPr>
                        <a:t>2 or more substances that are NOT chemically bonded. </a:t>
                      </a:r>
                      <a:endParaRPr lang="en-GB" sz="1000" b="0">
                        <a:solidFill>
                          <a:schemeClr val="bg2">
                            <a:lumMod val="10000"/>
                          </a:schemeClr>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32434519"/>
                  </a:ext>
                </a:extLst>
              </a:tr>
              <a:tr h="365760">
                <a:tc>
                  <a:txBody>
                    <a:bodyPr/>
                    <a:lstStyle/>
                    <a:p>
                      <a:pPr marR="180340" algn="ctr">
                        <a:spcAft>
                          <a:spcPts val="600"/>
                        </a:spcAft>
                      </a:pPr>
                      <a:r>
                        <a:rPr lang="en-US" sz="1000" b="0">
                          <a:solidFill>
                            <a:schemeClr val="bg2">
                              <a:lumMod val="10000"/>
                            </a:schemeClr>
                          </a:solidFill>
                          <a:effectLst/>
                          <a:latin typeface="Calibri"/>
                          <a:ea typeface="MS Mincho"/>
                          <a:cs typeface="Arial"/>
                        </a:rPr>
                        <a:t>Distillation </a:t>
                      </a:r>
                      <a:endParaRPr lang="en-GB" sz="1000" b="0">
                        <a:solidFill>
                          <a:schemeClr val="bg2">
                            <a:lumMod val="10000"/>
                          </a:schemeClr>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chemeClr val="bg2">
                              <a:lumMod val="10000"/>
                            </a:schemeClr>
                          </a:solidFill>
                          <a:effectLst/>
                          <a:latin typeface="Calibri"/>
                          <a:ea typeface="MS Mincho"/>
                          <a:cs typeface="Arial"/>
                        </a:rPr>
                        <a:t>The process of purifying a liquid by continuous heating and cooling. </a:t>
                      </a:r>
                      <a:endParaRPr lang="en-GB" sz="1000" b="0">
                        <a:solidFill>
                          <a:schemeClr val="bg2">
                            <a:lumMod val="10000"/>
                          </a:schemeClr>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42922056"/>
                  </a:ext>
                </a:extLst>
              </a:tr>
            </a:tbl>
          </a:graphicData>
        </a:graphic>
      </p:graphicFrame>
      <p:sp>
        <p:nvSpPr>
          <p:cNvPr id="2" name="Rectangle 1"/>
          <p:cNvSpPr/>
          <p:nvPr/>
        </p:nvSpPr>
        <p:spPr>
          <a:xfrm>
            <a:off x="126185" y="704528"/>
            <a:ext cx="6605630" cy="3046988"/>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Arial"/>
              </a:rPr>
              <a:t>Assessment Information: </a:t>
            </a:r>
            <a:endParaRPr lang="en-GB" sz="1000">
              <a:solidFill>
                <a:schemeClr val="bg2">
                  <a:lumMod val="10000"/>
                </a:schemeClr>
              </a:solidFill>
              <a:latin typeface="Calibri"/>
              <a:ea typeface="Calibri"/>
              <a:cs typeface="Arial" panose="020B0604020202020204" pitchFamily="34" charset="0"/>
            </a:endParaRPr>
          </a:p>
          <a:p>
            <a:endParaRPr lang="en-GB" sz="1000">
              <a:solidFill>
                <a:schemeClr val="bg2">
                  <a:lumMod val="10000"/>
                </a:schemeClr>
              </a:solidFill>
              <a:latin typeface="Calibri"/>
              <a:ea typeface="Calibri"/>
              <a:cs typeface="Arial" panose="020B0604020202020204" pitchFamily="34" charset="0"/>
            </a:endParaRPr>
          </a:p>
          <a:p>
            <a:r>
              <a:rPr lang="en-GB" sz="1000">
                <a:solidFill>
                  <a:schemeClr val="bg2">
                    <a:lumMod val="10000"/>
                  </a:schemeClr>
                </a:solidFill>
                <a:latin typeface="Calibri"/>
                <a:ea typeface="Calibri"/>
                <a:cs typeface="Arial"/>
              </a:rPr>
              <a:t>This term, Year 7 pupils are learning about Particles of matter.</a:t>
            </a:r>
          </a:p>
          <a:p>
            <a:endParaRPr lang="en-GB" sz="1000">
              <a:solidFill>
                <a:schemeClr val="bg2">
                  <a:lumMod val="10000"/>
                </a:schemeClr>
              </a:solidFill>
              <a:latin typeface="Calibri"/>
              <a:ea typeface="Calibri"/>
              <a:cs typeface="Arial" panose="020B0604020202020204" pitchFamily="34" charset="0"/>
            </a:endParaRPr>
          </a:p>
          <a:p>
            <a:r>
              <a:rPr lang="en-GB" sz="1000">
                <a:solidFill>
                  <a:schemeClr val="bg2">
                    <a:lumMod val="10000"/>
                  </a:schemeClr>
                </a:solidFill>
                <a:latin typeface="Calibri"/>
                <a:ea typeface="Calibri"/>
                <a:cs typeface="Arial"/>
              </a:rPr>
              <a:t>They will be assessed through a multiple-choice quiz mid topic to consolidate their learning.</a:t>
            </a:r>
          </a:p>
          <a:p>
            <a:endParaRPr lang="en-GB" sz="1000">
              <a:solidFill>
                <a:schemeClr val="bg2">
                  <a:lumMod val="10000"/>
                </a:schemeClr>
              </a:solidFill>
              <a:latin typeface="Calibri"/>
              <a:ea typeface="Calibri"/>
              <a:cs typeface="Arial" panose="020B0604020202020204" pitchFamily="34" charset="0"/>
            </a:endParaRPr>
          </a:p>
          <a:p>
            <a:r>
              <a:rPr lang="en-GB" sz="1000">
                <a:solidFill>
                  <a:schemeClr val="bg2">
                    <a:lumMod val="10000"/>
                  </a:schemeClr>
                </a:solidFill>
                <a:latin typeface="Calibri"/>
                <a:ea typeface="Calibri"/>
                <a:cs typeface="Arial"/>
              </a:rPr>
              <a:t>After completing all of the lessons within the topic, they will then have a revision lesson followed by an end of topic test. </a:t>
            </a:r>
            <a:endParaRPr lang="en-GB" sz="1000">
              <a:solidFill>
                <a:schemeClr val="bg2">
                  <a:lumMod val="10000"/>
                </a:schemeClr>
              </a:solidFill>
              <a:latin typeface="Calibri"/>
              <a:ea typeface="Calibri"/>
              <a:cs typeface="Arial" panose="020B0604020202020204" pitchFamily="34" charset="0"/>
            </a:endParaRPr>
          </a:p>
          <a:p>
            <a:endParaRPr lang="en-GB" sz="1000">
              <a:solidFill>
                <a:schemeClr val="bg2">
                  <a:lumMod val="10000"/>
                </a:schemeClr>
              </a:solidFill>
              <a:latin typeface="Calibri"/>
              <a:ea typeface="Calibri"/>
              <a:cs typeface="Arial" panose="020B0604020202020204" pitchFamily="34" charset="0"/>
            </a:endParaRPr>
          </a:p>
          <a:p>
            <a:r>
              <a:rPr lang="en-GB" sz="1000">
                <a:solidFill>
                  <a:schemeClr val="bg2">
                    <a:lumMod val="10000"/>
                  </a:schemeClr>
                </a:solidFill>
                <a:latin typeface="Calibri"/>
                <a:ea typeface="Calibri"/>
                <a:cs typeface="Arial"/>
              </a:rPr>
              <a:t>The end of topic assessment consists of:</a:t>
            </a:r>
          </a:p>
          <a:p>
            <a:pPr marL="415290" lvl="1" indent="-171450">
              <a:buFont typeface="Arial" panose="020B0604020202020204" pitchFamily="34" charset="0"/>
              <a:buChar char="•"/>
            </a:pPr>
            <a:r>
              <a:rPr lang="en-GB" sz="1000">
                <a:solidFill>
                  <a:schemeClr val="bg2">
                    <a:lumMod val="10000"/>
                  </a:schemeClr>
                </a:solidFill>
                <a:latin typeface="Calibri"/>
                <a:ea typeface="Calibri"/>
                <a:cs typeface="Arial"/>
              </a:rPr>
              <a:t>10 marks retrieval (prior learning)</a:t>
            </a:r>
          </a:p>
          <a:p>
            <a:pPr marL="415290" lvl="1" indent="-171450">
              <a:buFont typeface="Arial" panose="020B0604020202020204" pitchFamily="34" charset="0"/>
              <a:buChar char="•"/>
            </a:pPr>
            <a:r>
              <a:rPr lang="en-GB" sz="1000">
                <a:solidFill>
                  <a:schemeClr val="bg2">
                    <a:lumMod val="10000"/>
                  </a:schemeClr>
                </a:solidFill>
                <a:latin typeface="Calibri"/>
                <a:ea typeface="Calibri"/>
                <a:cs typeface="Arial"/>
              </a:rPr>
              <a:t>10 marks core knowledge </a:t>
            </a:r>
            <a:endParaRPr lang="en-GB" sz="1000">
              <a:solidFill>
                <a:schemeClr val="bg2">
                  <a:lumMod val="10000"/>
                </a:schemeClr>
              </a:solidFill>
              <a:latin typeface="Calibri"/>
              <a:ea typeface="Calibri"/>
              <a:cs typeface="Arial" panose="020B0604020202020204" pitchFamily="34" charset="0"/>
            </a:endParaRPr>
          </a:p>
          <a:p>
            <a:pPr marL="415290" lvl="1" indent="-171450">
              <a:buFont typeface="Arial" panose="020B0604020202020204" pitchFamily="34" charset="0"/>
              <a:buChar char="•"/>
            </a:pPr>
            <a:r>
              <a:rPr lang="en-GB" sz="1000">
                <a:solidFill>
                  <a:schemeClr val="bg2">
                    <a:lumMod val="10000"/>
                  </a:schemeClr>
                </a:solidFill>
                <a:latin typeface="Calibri"/>
                <a:ea typeface="Calibri"/>
                <a:cs typeface="Arial"/>
              </a:rPr>
              <a:t>Around 20 marks of application (current learning)</a:t>
            </a:r>
          </a:p>
          <a:p>
            <a:endParaRPr lang="en-GB" sz="1000">
              <a:solidFill>
                <a:schemeClr val="bg2">
                  <a:lumMod val="10000"/>
                </a:schemeClr>
              </a:solidFill>
              <a:latin typeface="Calibri"/>
              <a:ea typeface="Calibri"/>
              <a:cs typeface="Arial" panose="020B0604020202020204" pitchFamily="34" charset="0"/>
            </a:endParaRPr>
          </a:p>
          <a:p>
            <a:endParaRPr lang="en-GB" sz="1000">
              <a:solidFill>
                <a:schemeClr val="bg2">
                  <a:lumMod val="10000"/>
                </a:schemeClr>
              </a:solidFill>
              <a:latin typeface="Calibri"/>
              <a:ea typeface="Calibri"/>
              <a:cs typeface="Arial" panose="020B0604020202020204" pitchFamily="34" charset="0"/>
            </a:endParaRPr>
          </a:p>
          <a:p>
            <a:r>
              <a:rPr lang="en-GB" sz="1000">
                <a:solidFill>
                  <a:schemeClr val="bg2">
                    <a:lumMod val="10000"/>
                  </a:schemeClr>
                </a:solidFill>
                <a:latin typeface="Calibri"/>
                <a:ea typeface="Calibri"/>
                <a:cs typeface="Arial"/>
              </a:rPr>
              <a:t>Students can prepare for their assessments by:</a:t>
            </a:r>
          </a:p>
          <a:p>
            <a:pPr marL="415290" lvl="1" indent="-171450">
              <a:buFont typeface="Arial" panose="020B0604020202020204" pitchFamily="34" charset="0"/>
              <a:buChar char="•"/>
            </a:pPr>
            <a:r>
              <a:rPr lang="en-GB" sz="1000">
                <a:solidFill>
                  <a:schemeClr val="bg2">
                    <a:lumMod val="10000"/>
                  </a:schemeClr>
                </a:solidFill>
                <a:latin typeface="Calibri"/>
                <a:ea typeface="Calibri"/>
                <a:cs typeface="Arial"/>
              </a:rPr>
              <a:t> using the revision given to pupils a week prior to the exams</a:t>
            </a:r>
          </a:p>
          <a:p>
            <a:pPr marL="415290" lvl="1" indent="-171450">
              <a:buFont typeface="Arial" panose="020B0604020202020204" pitchFamily="34" charset="0"/>
              <a:buChar char="•"/>
            </a:pPr>
            <a:r>
              <a:rPr lang="en-GB" sz="1000">
                <a:solidFill>
                  <a:schemeClr val="bg2">
                    <a:lumMod val="10000"/>
                  </a:schemeClr>
                </a:solidFill>
                <a:latin typeface="Calibri"/>
                <a:ea typeface="Calibri"/>
                <a:cs typeface="Arial"/>
              </a:rPr>
              <a:t> using and memorising the core knowledge for the relevant topic</a:t>
            </a:r>
          </a:p>
          <a:p>
            <a:pPr marL="415290" lvl="1" indent="-171450">
              <a:buFont typeface="Arial" panose="020B0604020202020204" pitchFamily="34" charset="0"/>
              <a:buChar char="•"/>
            </a:pPr>
            <a:r>
              <a:rPr lang="en-GB" sz="1000">
                <a:solidFill>
                  <a:schemeClr val="bg2">
                    <a:lumMod val="10000"/>
                  </a:schemeClr>
                </a:solidFill>
                <a:latin typeface="Calibri"/>
                <a:ea typeface="Calibri"/>
                <a:cs typeface="Arial"/>
              </a:rPr>
              <a:t> SAM learning (homework)</a:t>
            </a:r>
          </a:p>
          <a:p>
            <a:pPr marL="415290" lvl="1" indent="-171450">
              <a:buFont typeface="Arial" panose="020B0604020202020204" pitchFamily="34" charset="0"/>
              <a:buChar char="•"/>
            </a:pPr>
            <a:endParaRPr lang="en-GB" sz="1200">
              <a:cs typeface="Arial" panose="020B0604020202020204"/>
            </a:endParaRPr>
          </a:p>
        </p:txBody>
      </p:sp>
      <p:sp>
        <p:nvSpPr>
          <p:cNvPr id="5" name="TextBox 4"/>
          <p:cNvSpPr txBox="1"/>
          <p:nvPr/>
        </p:nvSpPr>
        <p:spPr>
          <a:xfrm>
            <a:off x="0" y="198562"/>
            <a:ext cx="6858000" cy="395621"/>
          </a:xfrm>
          <a:prstGeom prst="rect">
            <a:avLst/>
          </a:prstGeom>
          <a:solidFill>
            <a:schemeClr val="accent5">
              <a:lumMod val="60000"/>
              <a:lumOff val="40000"/>
            </a:schemeClr>
          </a:solidFill>
        </p:spPr>
        <p:txBody>
          <a:bodyPr wrap="square" lIns="91440" tIns="45720" rIns="91440" bIns="45720" rtlCol="0" anchor="t">
            <a:spAutoFit/>
          </a:bodyPr>
          <a:lstStyle/>
          <a:p>
            <a:pPr algn="ctr"/>
            <a:r>
              <a:rPr lang="en-GB" sz="1600" b="1">
                <a:solidFill>
                  <a:schemeClr val="bg2">
                    <a:lumMod val="10000"/>
                  </a:schemeClr>
                </a:solidFill>
                <a:latin typeface="Calibri"/>
                <a:ea typeface="Calibri"/>
                <a:cs typeface="Calibri"/>
              </a:rPr>
              <a:t>KS3 Science – Chemistry</a:t>
            </a:r>
            <a:r>
              <a:rPr lang="en-GB" sz="1950" b="1"/>
              <a:t> </a:t>
            </a:r>
            <a:endParaRPr lang="en-GB" sz="1971" b="1"/>
          </a:p>
        </p:txBody>
      </p:sp>
    </p:spTree>
    <p:extLst>
      <p:ext uri="{BB962C8B-B14F-4D97-AF65-F5344CB8AC3E}">
        <p14:creationId xmlns:p14="http://schemas.microsoft.com/office/powerpoint/2010/main" val="3315953740"/>
      </p:ext>
    </p:extLst>
  </p:cSld>
  <p:clrMapOvr>
    <a:masterClrMapping/>
  </p:clrMapOvr>
</p:sld>
</file>

<file path=ppt/theme/theme1.xml><?xml version="1.0" encoding="utf-8"?>
<a:theme xmlns:a="http://schemas.openxmlformats.org/drawingml/2006/main" name="Office Theme">
  <a:themeElements>
    <a:clrScheme name="PKAT">
      <a:dk1>
        <a:srgbClr val="2A2C65"/>
      </a:dk1>
      <a:lt1>
        <a:srgbClr val="FFFFFF"/>
      </a:lt1>
      <a:dk2>
        <a:srgbClr val="44546A"/>
      </a:dk2>
      <a:lt2>
        <a:srgbClr val="E7E6E6"/>
      </a:lt2>
      <a:accent1>
        <a:srgbClr val="00592A"/>
      </a:accent1>
      <a:accent2>
        <a:srgbClr val="E1791D"/>
      </a:accent2>
      <a:accent3>
        <a:srgbClr val="A31A6D"/>
      </a:accent3>
      <a:accent4>
        <a:srgbClr val="C0162C"/>
      </a:accent4>
      <a:accent5>
        <a:srgbClr val="E1791D"/>
      </a:accent5>
      <a:accent6>
        <a:srgbClr val="70AD47"/>
      </a:accent6>
      <a:hlink>
        <a:srgbClr val="2A2B65"/>
      </a:hlink>
      <a:folHlink>
        <a:srgbClr val="A31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 - Pupils, Parents and Visitors" id="{E76A054A-A0A8-4045-97AD-971116C46DE3}" vid="{D137112F-9E5D-4757-9DD1-5ADB193BE1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FE6D389AE74CA48BAB789FD3B0EF217" ma:contentTypeVersion="16" ma:contentTypeDescription="Create a new document." ma:contentTypeScope="" ma:versionID="2b9209dc770627d82a86cd9544522ad1">
  <xsd:schema xmlns:xsd="http://www.w3.org/2001/XMLSchema" xmlns:xs="http://www.w3.org/2001/XMLSchema" xmlns:p="http://schemas.microsoft.com/office/2006/metadata/properties" xmlns:ns2="cf23988f-c488-42c3-82cd-5944801df941" xmlns:ns3="aa278816-03e4-4886-8c06-bbee340b154a" targetNamespace="http://schemas.microsoft.com/office/2006/metadata/properties" ma:root="true" ma:fieldsID="e07caf79529a4949acae1318ea4608a1" ns2:_="" ns3:_="">
    <xsd:import namespace="cf23988f-c488-42c3-82cd-5944801df941"/>
    <xsd:import namespace="aa278816-03e4-4886-8c06-bbee340b154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23988f-c488-42c3-82cd-5944801df94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51b7ed6-eb14-44a7-b4eb-66219415bb8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a278816-03e4-4886-8c06-bbee340b154a"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1f768f7c-9ead-4887-a14a-401757815230}" ma:internalName="TaxCatchAll" ma:showField="CatchAllData" ma:web="aa278816-03e4-4886-8c06-bbee340b154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f23988f-c488-42c3-82cd-5944801df941">
      <Terms xmlns="http://schemas.microsoft.com/office/infopath/2007/PartnerControls"/>
    </lcf76f155ced4ddcb4097134ff3c332f>
    <TaxCatchAll xmlns="aa278816-03e4-4886-8c06-bbee340b154a" xsi:nil="true"/>
  </documentManagement>
</p:properties>
</file>

<file path=customXml/itemProps1.xml><?xml version="1.0" encoding="utf-8"?>
<ds:datastoreItem xmlns:ds="http://schemas.openxmlformats.org/officeDocument/2006/customXml" ds:itemID="{955426F0-862F-4E9B-A3B4-15963F4F7ACA}">
  <ds:schemaRefs>
    <ds:schemaRef ds:uri="aa278816-03e4-4886-8c06-bbee340b154a"/>
    <ds:schemaRef ds:uri="cf23988f-c488-42c3-82cd-5944801df94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2D7F81D-E11B-4FAC-BEDD-7BD5D47E0398}">
  <ds:schemaRefs>
    <ds:schemaRef ds:uri="http://schemas.microsoft.com/sharepoint/v3/contenttype/forms"/>
  </ds:schemaRefs>
</ds:datastoreItem>
</file>

<file path=customXml/itemProps3.xml><?xml version="1.0" encoding="utf-8"?>
<ds:datastoreItem xmlns:ds="http://schemas.openxmlformats.org/officeDocument/2006/customXml" ds:itemID="{892F18CE-0664-4747-9A36-DB6272ADADB8}">
  <ds:schemaRefs>
    <ds:schemaRef ds:uri="aa278816-03e4-4886-8c06-bbee340b154a"/>
    <ds:schemaRef ds:uri="cf23988f-c488-42c3-82cd-5944801df94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Year 7 - Vocabulary - Autumn 1</Template>
  <Application>Microsoft Office PowerPoint</Application>
  <PresentationFormat>A4 Paper (210x297 mm)</PresentationFormat>
  <Slides>27</Slides>
  <Notes>1</Notes>
  <HiddenSlides>0</HiddenSlide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Here’s a Bold Headline.</vt:lpstr>
      <vt:lpstr>Assessment and Core Vocabulary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a Bold Headline.</dc:title>
  <dc:creator>Tamanna Abdul-Karim</dc:creator>
  <cp:revision>19</cp:revision>
  <dcterms:created xsi:type="dcterms:W3CDTF">2024-05-15T13:59:03Z</dcterms:created>
  <dcterms:modified xsi:type="dcterms:W3CDTF">2025-07-18T10:09:22Z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0x010100FFE6D389AE74CA48BAB789FD3B0EF217</vt:lpwstr>
  </property>
</Properties>
</file>