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70" r:id="rId4"/>
  </p:sldMasterIdLst>
  <p:notesMasterIdLst>
    <p:notesMasterId r:id="rId37"/>
  </p:notesMasterIdLst>
  <p:sldIdLst>
    <p:sldId id="256" r:id="rId5"/>
    <p:sldId id="265" r:id="rId6"/>
    <p:sldId id="308" r:id="rId7"/>
    <p:sldId id="287" r:id="rId8"/>
    <p:sldId id="302" r:id="rId9"/>
    <p:sldId id="281" r:id="rId10"/>
    <p:sldId id="289" r:id="rId11"/>
    <p:sldId id="292" r:id="rId12"/>
    <p:sldId id="295" r:id="rId13"/>
    <p:sldId id="283" r:id="rId14"/>
    <p:sldId id="303" r:id="rId15"/>
    <p:sldId id="284" r:id="rId16"/>
    <p:sldId id="305" r:id="rId17"/>
    <p:sldId id="307" r:id="rId18"/>
    <p:sldId id="306" r:id="rId19"/>
    <p:sldId id="301" r:id="rId20"/>
    <p:sldId id="258" r:id="rId21"/>
    <p:sldId id="261" r:id="rId22"/>
    <p:sldId id="263" r:id="rId23"/>
    <p:sldId id="264" r:id="rId24"/>
    <p:sldId id="262" r:id="rId25"/>
    <p:sldId id="269" r:id="rId26"/>
    <p:sldId id="270" r:id="rId27"/>
    <p:sldId id="271" r:id="rId28"/>
    <p:sldId id="272" r:id="rId29"/>
    <p:sldId id="274" r:id="rId30"/>
    <p:sldId id="275" r:id="rId31"/>
    <p:sldId id="276" r:id="rId32"/>
    <p:sldId id="277" r:id="rId33"/>
    <p:sldId id="299" r:id="rId34"/>
    <p:sldId id="300" r:id="rId35"/>
    <p:sldId id="298" r:id="rId36"/>
  </p:sldIdLst>
  <p:sldSz cx="6858000" cy="9906000" type="A4"/>
  <p:notesSz cx="11309350" cy="20104100"/>
  <p:defaultTextStyle>
    <a:defPPr>
      <a:defRPr lang="en-US"/>
    </a:defPPr>
    <a:lvl1pPr marL="0" algn="l" defTabSz="243962" rtl="0" eaLnBrk="1" latinLnBrk="0" hangingPunct="1">
      <a:defRPr sz="960" kern="1200">
        <a:solidFill>
          <a:schemeClr val="tx1"/>
        </a:solidFill>
        <a:latin typeface="+mn-lt"/>
        <a:ea typeface="+mn-ea"/>
        <a:cs typeface="+mn-cs"/>
      </a:defRPr>
    </a:lvl1pPr>
    <a:lvl2pPr marL="243962" algn="l" defTabSz="243962" rtl="0" eaLnBrk="1" latinLnBrk="0" hangingPunct="1">
      <a:defRPr sz="960" kern="1200">
        <a:solidFill>
          <a:schemeClr val="tx1"/>
        </a:solidFill>
        <a:latin typeface="+mn-lt"/>
        <a:ea typeface="+mn-ea"/>
        <a:cs typeface="+mn-cs"/>
      </a:defRPr>
    </a:lvl2pPr>
    <a:lvl3pPr marL="487924" algn="l" defTabSz="243962" rtl="0" eaLnBrk="1" latinLnBrk="0" hangingPunct="1">
      <a:defRPr sz="960" kern="1200">
        <a:solidFill>
          <a:schemeClr val="tx1"/>
        </a:solidFill>
        <a:latin typeface="+mn-lt"/>
        <a:ea typeface="+mn-ea"/>
        <a:cs typeface="+mn-cs"/>
      </a:defRPr>
    </a:lvl3pPr>
    <a:lvl4pPr marL="731886" algn="l" defTabSz="243962" rtl="0" eaLnBrk="1" latinLnBrk="0" hangingPunct="1">
      <a:defRPr sz="960" kern="1200">
        <a:solidFill>
          <a:schemeClr val="tx1"/>
        </a:solidFill>
        <a:latin typeface="+mn-lt"/>
        <a:ea typeface="+mn-ea"/>
        <a:cs typeface="+mn-cs"/>
      </a:defRPr>
    </a:lvl4pPr>
    <a:lvl5pPr marL="975848" algn="l" defTabSz="243962" rtl="0" eaLnBrk="1" latinLnBrk="0" hangingPunct="1">
      <a:defRPr sz="960" kern="1200">
        <a:solidFill>
          <a:schemeClr val="tx1"/>
        </a:solidFill>
        <a:latin typeface="+mn-lt"/>
        <a:ea typeface="+mn-ea"/>
        <a:cs typeface="+mn-cs"/>
      </a:defRPr>
    </a:lvl5pPr>
    <a:lvl6pPr marL="1219810" algn="l" defTabSz="243962" rtl="0" eaLnBrk="1" latinLnBrk="0" hangingPunct="1">
      <a:defRPr sz="960" kern="1200">
        <a:solidFill>
          <a:schemeClr val="tx1"/>
        </a:solidFill>
        <a:latin typeface="+mn-lt"/>
        <a:ea typeface="+mn-ea"/>
        <a:cs typeface="+mn-cs"/>
      </a:defRPr>
    </a:lvl6pPr>
    <a:lvl7pPr marL="1463772" algn="l" defTabSz="243962" rtl="0" eaLnBrk="1" latinLnBrk="0" hangingPunct="1">
      <a:defRPr sz="960" kern="1200">
        <a:solidFill>
          <a:schemeClr val="tx1"/>
        </a:solidFill>
        <a:latin typeface="+mn-lt"/>
        <a:ea typeface="+mn-ea"/>
        <a:cs typeface="+mn-cs"/>
      </a:defRPr>
    </a:lvl7pPr>
    <a:lvl8pPr marL="1707733" algn="l" defTabSz="243962" rtl="0" eaLnBrk="1" latinLnBrk="0" hangingPunct="1">
      <a:defRPr sz="960" kern="1200">
        <a:solidFill>
          <a:schemeClr val="tx1"/>
        </a:solidFill>
        <a:latin typeface="+mn-lt"/>
        <a:ea typeface="+mn-ea"/>
        <a:cs typeface="+mn-cs"/>
      </a:defRPr>
    </a:lvl8pPr>
    <a:lvl9pPr marL="1951695" algn="l" defTabSz="243962" rtl="0" eaLnBrk="1" latinLnBrk="0" hangingPunct="1">
      <a:defRPr sz="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23" userDrawn="1">
          <p15:clr>
            <a:srgbClr val="A4A3A4"/>
          </p15:clr>
        </p15:guide>
        <p15:guide id="2" pos="7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2A33"/>
    <a:srgbClr val="F6A02D"/>
    <a:srgbClr val="C12827"/>
    <a:srgbClr val="2A2C65"/>
    <a:srgbClr val="E17A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1B2DC4-A2C3-3BB4-C75A-FA65C79B14AF}" v="214" dt="2025-07-18T09:53:26.89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523"/>
        <p:guide pos="737"/>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Scale" userId="S::steven.scale@hodgehill.bham.sch.uk::08325bee-8332-4c45-948d-5fee31dc6823" providerId="AD" clId="Web-{E7325D37-6FE5-CB92-772C-DE5D1AF16D44}"/>
    <pc:docChg chg="modSld">
      <pc:chgData name="Steven Scale" userId="S::steven.scale@hodgehill.bham.sch.uk::08325bee-8332-4c45-948d-5fee31dc6823" providerId="AD" clId="Web-{E7325D37-6FE5-CB92-772C-DE5D1AF16D44}" dt="2024-11-06T11:16:32.054" v="1"/>
      <pc:docMkLst>
        <pc:docMk/>
      </pc:docMkLst>
      <pc:sldChg chg="modSp">
        <pc:chgData name="Steven Scale" userId="S::steven.scale@hodgehill.bham.sch.uk::08325bee-8332-4c45-948d-5fee31dc6823" providerId="AD" clId="Web-{E7325D37-6FE5-CB92-772C-DE5D1AF16D44}" dt="2024-11-06T11:16:32.054" v="1"/>
        <pc:sldMkLst>
          <pc:docMk/>
          <pc:sldMk cId="1683358771" sldId="262"/>
        </pc:sldMkLst>
      </pc:sldChg>
    </pc:docChg>
  </pc:docChgLst>
  <pc:docChgLst>
    <pc:chgData name="Karan Mohindru" userId="S::karan.mohindru@hodgehill.bham.sch.uk::7255a9dd-3aa4-43ad-9e8a-774dccf486d8" providerId="AD" clId="Web-{747B6FF5-D214-A7EA-07B9-40BC445ECE73}"/>
    <pc:docChg chg="modSld">
      <pc:chgData name="Karan Mohindru" userId="S::karan.mohindru@hodgehill.bham.sch.uk::7255a9dd-3aa4-43ad-9e8a-774dccf486d8" providerId="AD" clId="Web-{747B6FF5-D214-A7EA-07B9-40BC445ECE73}" dt="2024-11-07T09:48:42.982" v="562"/>
      <pc:docMkLst>
        <pc:docMk/>
      </pc:docMkLst>
      <pc:sldChg chg="addSp modSp">
        <pc:chgData name="Karan Mohindru" userId="S::karan.mohindru@hodgehill.bham.sch.uk::7255a9dd-3aa4-43ad-9e8a-774dccf486d8" providerId="AD" clId="Web-{747B6FF5-D214-A7EA-07B9-40BC445ECE73}" dt="2024-11-07T09:01:19.869" v="5"/>
        <pc:sldMkLst>
          <pc:docMk/>
          <pc:sldMk cId="0" sldId="256"/>
        </pc:sldMkLst>
      </pc:sldChg>
      <pc:sldChg chg="addSp modSp">
        <pc:chgData name="Karan Mohindru" userId="S::karan.mohindru@hodgehill.bham.sch.uk::7255a9dd-3aa4-43ad-9e8a-774dccf486d8" providerId="AD" clId="Web-{747B6FF5-D214-A7EA-07B9-40BC445ECE73}" dt="2024-11-07T09:45:25.719" v="306"/>
        <pc:sldMkLst>
          <pc:docMk/>
          <pc:sldMk cId="2878384196" sldId="258"/>
        </pc:sldMkLst>
      </pc:sldChg>
      <pc:sldChg chg="addSp modSp">
        <pc:chgData name="Karan Mohindru" userId="S::karan.mohindru@hodgehill.bham.sch.uk::7255a9dd-3aa4-43ad-9e8a-774dccf486d8" providerId="AD" clId="Web-{747B6FF5-D214-A7EA-07B9-40BC445ECE73}" dt="2024-11-07T09:45:53.237" v="415"/>
        <pc:sldMkLst>
          <pc:docMk/>
          <pc:sldMk cId="1515294897" sldId="261"/>
        </pc:sldMkLst>
      </pc:sldChg>
      <pc:sldChg chg="addSp modSp">
        <pc:chgData name="Karan Mohindru" userId="S::karan.mohindru@hodgehill.bham.sch.uk::7255a9dd-3aa4-43ad-9e8a-774dccf486d8" providerId="AD" clId="Web-{747B6FF5-D214-A7EA-07B9-40BC445ECE73}" dt="2024-11-07T09:46:58.334" v="506"/>
        <pc:sldMkLst>
          <pc:docMk/>
          <pc:sldMk cId="1683358771" sldId="262"/>
        </pc:sldMkLst>
      </pc:sldChg>
      <pc:sldChg chg="addSp modSp">
        <pc:chgData name="Karan Mohindru" userId="S::karan.mohindru@hodgehill.bham.sch.uk::7255a9dd-3aa4-43ad-9e8a-774dccf486d8" providerId="AD" clId="Web-{747B6FF5-D214-A7EA-07B9-40BC445ECE73}" dt="2024-11-07T09:46:25.723" v="457"/>
        <pc:sldMkLst>
          <pc:docMk/>
          <pc:sldMk cId="2151714593" sldId="263"/>
        </pc:sldMkLst>
      </pc:sldChg>
      <pc:sldChg chg="addSp modSp">
        <pc:chgData name="Karan Mohindru" userId="S::karan.mohindru@hodgehill.bham.sch.uk::7255a9dd-3aa4-43ad-9e8a-774dccf486d8" providerId="AD" clId="Web-{747B6FF5-D214-A7EA-07B9-40BC445ECE73}" dt="2024-11-07T09:46:43.349" v="462"/>
        <pc:sldMkLst>
          <pc:docMk/>
          <pc:sldMk cId="1592587535" sldId="264"/>
        </pc:sldMkLst>
      </pc:sldChg>
      <pc:sldChg chg="addSp modSp">
        <pc:chgData name="Karan Mohindru" userId="S::karan.mohindru@hodgehill.bham.sch.uk::7255a9dd-3aa4-43ad-9e8a-774dccf486d8" providerId="AD" clId="Web-{747B6FF5-D214-A7EA-07B9-40BC445ECE73}" dt="2024-11-07T09:01:46.948" v="9"/>
        <pc:sldMkLst>
          <pc:docMk/>
          <pc:sldMk cId="2774213529" sldId="265"/>
        </pc:sldMkLst>
      </pc:sldChg>
      <pc:sldChg chg="addSp modSp">
        <pc:chgData name="Karan Mohindru" userId="S::karan.mohindru@hodgehill.bham.sch.uk::7255a9dd-3aa4-43ad-9e8a-774dccf486d8" providerId="AD" clId="Web-{747B6FF5-D214-A7EA-07B9-40BC445ECE73}" dt="2024-11-07T09:47:05.944" v="507"/>
        <pc:sldMkLst>
          <pc:docMk/>
          <pc:sldMk cId="1213922704" sldId="269"/>
        </pc:sldMkLst>
      </pc:sldChg>
      <pc:sldChg chg="addSp modSp">
        <pc:chgData name="Karan Mohindru" userId="S::karan.mohindru@hodgehill.bham.sch.uk::7255a9dd-3aa4-43ad-9e8a-774dccf486d8" providerId="AD" clId="Web-{747B6FF5-D214-A7EA-07B9-40BC445ECE73}" dt="2024-11-07T09:35:09.368" v="57"/>
        <pc:sldMkLst>
          <pc:docMk/>
          <pc:sldMk cId="2806487706" sldId="270"/>
        </pc:sldMkLst>
      </pc:sldChg>
      <pc:sldChg chg="addSp modSp">
        <pc:chgData name="Karan Mohindru" userId="S::karan.mohindru@hodgehill.bham.sch.uk::7255a9dd-3aa4-43ad-9e8a-774dccf486d8" providerId="AD" clId="Web-{747B6FF5-D214-A7EA-07B9-40BC445ECE73}" dt="2024-11-07T09:47:29.508" v="533"/>
        <pc:sldMkLst>
          <pc:docMk/>
          <pc:sldMk cId="1106358700" sldId="271"/>
        </pc:sldMkLst>
      </pc:sldChg>
      <pc:sldChg chg="addSp modSp">
        <pc:chgData name="Karan Mohindru" userId="S::karan.mohindru@hodgehill.bham.sch.uk::7255a9dd-3aa4-43ad-9e8a-774dccf486d8" providerId="AD" clId="Web-{747B6FF5-D214-A7EA-07B9-40BC445ECE73}" dt="2024-11-07T09:48:01.573" v="558"/>
        <pc:sldMkLst>
          <pc:docMk/>
          <pc:sldMk cId="3819337177" sldId="272"/>
        </pc:sldMkLst>
      </pc:sldChg>
      <pc:sldChg chg="addSp modSp">
        <pc:chgData name="Karan Mohindru" userId="S::karan.mohindru@hodgehill.bham.sch.uk::7255a9dd-3aa4-43ad-9e8a-774dccf486d8" providerId="AD" clId="Web-{747B6FF5-D214-A7EA-07B9-40BC445ECE73}" dt="2024-11-07T09:35:20.290" v="63"/>
        <pc:sldMkLst>
          <pc:docMk/>
          <pc:sldMk cId="1897229097" sldId="274"/>
        </pc:sldMkLst>
      </pc:sldChg>
      <pc:sldChg chg="addSp modSp">
        <pc:chgData name="Karan Mohindru" userId="S::karan.mohindru@hodgehill.bham.sch.uk::7255a9dd-3aa4-43ad-9e8a-774dccf486d8" providerId="AD" clId="Web-{747B6FF5-D214-A7EA-07B9-40BC445ECE73}" dt="2024-11-07T09:35:26.619" v="65"/>
        <pc:sldMkLst>
          <pc:docMk/>
          <pc:sldMk cId="503219908" sldId="275"/>
        </pc:sldMkLst>
      </pc:sldChg>
      <pc:sldChg chg="addSp modSp">
        <pc:chgData name="Karan Mohindru" userId="S::karan.mohindru@hodgehill.bham.sch.uk::7255a9dd-3aa4-43ad-9e8a-774dccf486d8" providerId="AD" clId="Web-{747B6FF5-D214-A7EA-07B9-40BC445ECE73}" dt="2024-11-07T09:48:20.355" v="560"/>
        <pc:sldMkLst>
          <pc:docMk/>
          <pc:sldMk cId="310221420" sldId="276"/>
        </pc:sldMkLst>
      </pc:sldChg>
      <pc:sldChg chg="addSp modSp">
        <pc:chgData name="Karan Mohindru" userId="S::karan.mohindru@hodgehill.bham.sch.uk::7255a9dd-3aa4-43ad-9e8a-774dccf486d8" providerId="AD" clId="Web-{747B6FF5-D214-A7EA-07B9-40BC445ECE73}" dt="2024-11-07T09:48:27.027" v="561"/>
        <pc:sldMkLst>
          <pc:docMk/>
          <pc:sldMk cId="3418482457" sldId="277"/>
        </pc:sldMkLst>
      </pc:sldChg>
      <pc:sldChg chg="addSp modSp">
        <pc:chgData name="Karan Mohindru" userId="S::karan.mohindru@hodgehill.bham.sch.uk::7255a9dd-3aa4-43ad-9e8a-774dccf486d8" providerId="AD" clId="Web-{747B6FF5-D214-A7EA-07B9-40BC445ECE73}" dt="2024-11-07T09:38:04.004" v="168"/>
        <pc:sldMkLst>
          <pc:docMk/>
          <pc:sldMk cId="1943748027" sldId="281"/>
        </pc:sldMkLst>
      </pc:sldChg>
      <pc:sldChg chg="addSp delSp modSp">
        <pc:chgData name="Karan Mohindru" userId="S::karan.mohindru@hodgehill.bham.sch.uk::7255a9dd-3aa4-43ad-9e8a-774dccf486d8" providerId="AD" clId="Web-{747B6FF5-D214-A7EA-07B9-40BC445ECE73}" dt="2024-11-07T09:39:36.603" v="218"/>
        <pc:sldMkLst>
          <pc:docMk/>
          <pc:sldMk cId="3372037280" sldId="283"/>
        </pc:sldMkLst>
      </pc:sldChg>
      <pc:sldChg chg="addSp modSp">
        <pc:chgData name="Karan Mohindru" userId="S::karan.mohindru@hodgehill.bham.sch.uk::7255a9dd-3aa4-43ad-9e8a-774dccf486d8" providerId="AD" clId="Web-{747B6FF5-D214-A7EA-07B9-40BC445ECE73}" dt="2024-11-07T09:40:16.387" v="285"/>
        <pc:sldMkLst>
          <pc:docMk/>
          <pc:sldMk cId="2497263217" sldId="284"/>
        </pc:sldMkLst>
      </pc:sldChg>
      <pc:sldChg chg="addSp modSp">
        <pc:chgData name="Karan Mohindru" userId="S::karan.mohindru@hodgehill.bham.sch.uk::7255a9dd-3aa4-43ad-9e8a-774dccf486d8" providerId="AD" clId="Web-{747B6FF5-D214-A7EA-07B9-40BC445ECE73}" dt="2024-11-07T09:36:43.639" v="128"/>
        <pc:sldMkLst>
          <pc:docMk/>
          <pc:sldMk cId="3016998806" sldId="286"/>
        </pc:sldMkLst>
      </pc:sldChg>
      <pc:sldChg chg="addSp modSp">
        <pc:chgData name="Karan Mohindru" userId="S::karan.mohindru@hodgehill.bham.sch.uk::7255a9dd-3aa4-43ad-9e8a-774dccf486d8" providerId="AD" clId="Web-{747B6FF5-D214-A7EA-07B9-40BC445ECE73}" dt="2024-11-07T09:37:10.344" v="131"/>
        <pc:sldMkLst>
          <pc:docMk/>
          <pc:sldMk cId="1211191738" sldId="287"/>
        </pc:sldMkLst>
      </pc:sldChg>
      <pc:sldChg chg="addSp modSp">
        <pc:chgData name="Karan Mohindru" userId="S::karan.mohindru@hodgehill.bham.sch.uk::7255a9dd-3aa4-43ad-9e8a-774dccf486d8" providerId="AD" clId="Web-{747B6FF5-D214-A7EA-07B9-40BC445ECE73}" dt="2024-11-07T09:38:21.021" v="193"/>
        <pc:sldMkLst>
          <pc:docMk/>
          <pc:sldMk cId="1874319252" sldId="289"/>
        </pc:sldMkLst>
      </pc:sldChg>
      <pc:sldChg chg="addSp modSp">
        <pc:chgData name="Karan Mohindru" userId="S::karan.mohindru@hodgehill.bham.sch.uk::7255a9dd-3aa4-43ad-9e8a-774dccf486d8" providerId="AD" clId="Web-{747B6FF5-D214-A7EA-07B9-40BC445ECE73}" dt="2024-11-07T09:38:54.913" v="194"/>
        <pc:sldMkLst>
          <pc:docMk/>
          <pc:sldMk cId="841401834" sldId="292"/>
        </pc:sldMkLst>
      </pc:sldChg>
      <pc:sldChg chg="addSp modSp">
        <pc:chgData name="Karan Mohindru" userId="S::karan.mohindru@hodgehill.bham.sch.uk::7255a9dd-3aa4-43ad-9e8a-774dccf486d8" providerId="AD" clId="Web-{747B6FF5-D214-A7EA-07B9-40BC445ECE73}" dt="2024-11-07T09:39:12.180" v="195"/>
        <pc:sldMkLst>
          <pc:docMk/>
          <pc:sldMk cId="3190963971" sldId="295"/>
        </pc:sldMkLst>
      </pc:sldChg>
      <pc:sldChg chg="addSp modSp">
        <pc:chgData name="Karan Mohindru" userId="S::karan.mohindru@hodgehill.bham.sch.uk::7255a9dd-3aa4-43ad-9e8a-774dccf486d8" providerId="AD" clId="Web-{747B6FF5-D214-A7EA-07B9-40BC445ECE73}" dt="2024-11-07T09:48:42.982" v="562"/>
        <pc:sldMkLst>
          <pc:docMk/>
          <pc:sldMk cId="1833814294" sldId="298"/>
        </pc:sldMkLst>
      </pc:sldChg>
      <pc:sldChg chg="addSp modSp">
        <pc:chgData name="Karan Mohindru" userId="S::karan.mohindru@hodgehill.bham.sch.uk::7255a9dd-3aa4-43ad-9e8a-774dccf486d8" providerId="AD" clId="Web-{747B6FF5-D214-A7EA-07B9-40BC445ECE73}" dt="2024-11-07T09:35:45.308" v="71"/>
        <pc:sldMkLst>
          <pc:docMk/>
          <pc:sldMk cId="3643588444" sldId="299"/>
        </pc:sldMkLst>
      </pc:sldChg>
      <pc:sldChg chg="addSp modSp">
        <pc:chgData name="Karan Mohindru" userId="S::karan.mohindru@hodgehill.bham.sch.uk::7255a9dd-3aa4-43ad-9e8a-774dccf486d8" providerId="AD" clId="Web-{747B6FF5-D214-A7EA-07B9-40BC445ECE73}" dt="2024-11-07T09:35:48.386" v="73"/>
        <pc:sldMkLst>
          <pc:docMk/>
          <pc:sldMk cId="1585166427" sldId="300"/>
        </pc:sldMkLst>
      </pc:sldChg>
      <pc:sldChg chg="addSp modSp">
        <pc:chgData name="Karan Mohindru" userId="S::karan.mohindru@hodgehill.bham.sch.uk::7255a9dd-3aa4-43ad-9e8a-774dccf486d8" providerId="AD" clId="Web-{747B6FF5-D214-A7EA-07B9-40BC445ECE73}" dt="2024-11-07T09:44:30.638" v="303" actId="20577"/>
        <pc:sldMkLst>
          <pc:docMk/>
          <pc:sldMk cId="1638631402" sldId="301"/>
        </pc:sldMkLst>
      </pc:sldChg>
      <pc:sldChg chg="addSp modSp">
        <pc:chgData name="Karan Mohindru" userId="S::karan.mohindru@hodgehill.bham.sch.uk::7255a9dd-3aa4-43ad-9e8a-774dccf486d8" providerId="AD" clId="Web-{747B6FF5-D214-A7EA-07B9-40BC445ECE73}" dt="2024-11-07T09:37:29.283" v="136"/>
        <pc:sldMkLst>
          <pc:docMk/>
          <pc:sldMk cId="2080928474" sldId="302"/>
        </pc:sldMkLst>
      </pc:sldChg>
      <pc:sldChg chg="addSp modSp">
        <pc:chgData name="Karan Mohindru" userId="S::karan.mohindru@hodgehill.bham.sch.uk::7255a9dd-3aa4-43ad-9e8a-774dccf486d8" providerId="AD" clId="Web-{747B6FF5-D214-A7EA-07B9-40BC445ECE73}" dt="2024-11-07T09:40:03.215" v="267"/>
        <pc:sldMkLst>
          <pc:docMk/>
          <pc:sldMk cId="1774684653" sldId="303"/>
        </pc:sldMkLst>
      </pc:sldChg>
      <pc:sldChg chg="addSp modSp">
        <pc:chgData name="Karan Mohindru" userId="S::karan.mohindru@hodgehill.bham.sch.uk::7255a9dd-3aa4-43ad-9e8a-774dccf486d8" providerId="AD" clId="Web-{747B6FF5-D214-A7EA-07B9-40BC445ECE73}" dt="2024-11-07T09:02:06.339" v="13"/>
        <pc:sldMkLst>
          <pc:docMk/>
          <pc:sldMk cId="1950979135" sldId="304"/>
        </pc:sldMkLst>
      </pc:sldChg>
    </pc:docChg>
  </pc:docChgLst>
  <pc:docChgLst>
    <pc:chgData name="David Clift" userId="S::david.clift@hodgehill.bham.sch.uk::ddc08050-b2d6-47fc-9679-99865e82b9cc" providerId="AD" clId="Web-{94C63592-161E-70CF-C0EC-0B6E16D605F1}"/>
    <pc:docChg chg="modSld">
      <pc:chgData name="David Clift" userId="S::david.clift@hodgehill.bham.sch.uk::ddc08050-b2d6-47fc-9679-99865e82b9cc" providerId="AD" clId="Web-{94C63592-161E-70CF-C0EC-0B6E16D605F1}" dt="2024-07-12T08:15:01.611" v="3350" actId="1076"/>
      <pc:docMkLst>
        <pc:docMk/>
      </pc:docMkLst>
      <pc:sldChg chg="modSp">
        <pc:chgData name="David Clift" userId="S::david.clift@hodgehill.bham.sch.uk::ddc08050-b2d6-47fc-9679-99865e82b9cc" providerId="AD" clId="Web-{94C63592-161E-70CF-C0EC-0B6E16D605F1}" dt="2024-07-12T06:37:45.164" v="6" actId="20577"/>
        <pc:sldMkLst>
          <pc:docMk/>
          <pc:sldMk cId="0" sldId="256"/>
        </pc:sldMkLst>
      </pc:sldChg>
      <pc:sldChg chg="modSp">
        <pc:chgData name="David Clift" userId="S::david.clift@hodgehill.bham.sch.uk::ddc08050-b2d6-47fc-9679-99865e82b9cc" providerId="AD" clId="Web-{94C63592-161E-70CF-C0EC-0B6E16D605F1}" dt="2024-07-12T08:11:40.354" v="3312" actId="14100"/>
        <pc:sldMkLst>
          <pc:docMk/>
          <pc:sldMk cId="2878384196" sldId="258"/>
        </pc:sldMkLst>
      </pc:sldChg>
      <pc:sldChg chg="modSp">
        <pc:chgData name="David Clift" userId="S::david.clift@hodgehill.bham.sch.uk::ddc08050-b2d6-47fc-9679-99865e82b9cc" providerId="AD" clId="Web-{94C63592-161E-70CF-C0EC-0B6E16D605F1}" dt="2024-07-12T08:11:50.464" v="3314" actId="14100"/>
        <pc:sldMkLst>
          <pc:docMk/>
          <pc:sldMk cId="1515294897" sldId="261"/>
        </pc:sldMkLst>
      </pc:sldChg>
      <pc:sldChg chg="modSp">
        <pc:chgData name="David Clift" userId="S::david.clift@hodgehill.bham.sch.uk::ddc08050-b2d6-47fc-9679-99865e82b9cc" providerId="AD" clId="Web-{94C63592-161E-70CF-C0EC-0B6E16D605F1}" dt="2024-07-12T08:12:42.669" v="3322" actId="14100"/>
        <pc:sldMkLst>
          <pc:docMk/>
          <pc:sldMk cId="1683358771" sldId="262"/>
        </pc:sldMkLst>
      </pc:sldChg>
      <pc:sldChg chg="modSp">
        <pc:chgData name="David Clift" userId="S::david.clift@hodgehill.bham.sch.uk::ddc08050-b2d6-47fc-9679-99865e82b9cc" providerId="AD" clId="Web-{94C63592-161E-70CF-C0EC-0B6E16D605F1}" dt="2024-07-12T07:00:44.160" v="1707" actId="14100"/>
        <pc:sldMkLst>
          <pc:docMk/>
          <pc:sldMk cId="2151714593" sldId="263"/>
        </pc:sldMkLst>
      </pc:sldChg>
      <pc:sldChg chg="modSp">
        <pc:chgData name="David Clift" userId="S::david.clift@hodgehill.bham.sch.uk::ddc08050-b2d6-47fc-9679-99865e82b9cc" providerId="AD" clId="Web-{94C63592-161E-70CF-C0EC-0B6E16D605F1}" dt="2024-07-12T08:12:17.340" v="3317" actId="14100"/>
        <pc:sldMkLst>
          <pc:docMk/>
          <pc:sldMk cId="1592587535" sldId="264"/>
        </pc:sldMkLst>
      </pc:sldChg>
      <pc:sldChg chg="modSp">
        <pc:chgData name="David Clift" userId="S::david.clift@hodgehill.bham.sch.uk::ddc08050-b2d6-47fc-9679-99865e82b9cc" providerId="AD" clId="Web-{94C63592-161E-70CF-C0EC-0B6E16D605F1}" dt="2024-07-12T06:38:31.525" v="9" actId="20577"/>
        <pc:sldMkLst>
          <pc:docMk/>
          <pc:sldMk cId="2774213529" sldId="265"/>
        </pc:sldMkLst>
      </pc:sldChg>
      <pc:sldChg chg="modSp">
        <pc:chgData name="David Clift" userId="S::david.clift@hodgehill.bham.sch.uk::ddc08050-b2d6-47fc-9679-99865e82b9cc" providerId="AD" clId="Web-{94C63592-161E-70CF-C0EC-0B6E16D605F1}" dt="2024-07-12T08:12:54.685" v="3325" actId="1076"/>
        <pc:sldMkLst>
          <pc:docMk/>
          <pc:sldMk cId="1213922704" sldId="269"/>
        </pc:sldMkLst>
      </pc:sldChg>
      <pc:sldChg chg="modSp">
        <pc:chgData name="David Clift" userId="S::david.clift@hodgehill.bham.sch.uk::ddc08050-b2d6-47fc-9679-99865e82b9cc" providerId="AD" clId="Web-{94C63592-161E-70CF-C0EC-0B6E16D605F1}" dt="2024-07-12T08:13:13.123" v="3328" actId="1076"/>
        <pc:sldMkLst>
          <pc:docMk/>
          <pc:sldMk cId="2806487706" sldId="270"/>
        </pc:sldMkLst>
      </pc:sldChg>
      <pc:sldChg chg="modSp">
        <pc:chgData name="David Clift" userId="S::david.clift@hodgehill.bham.sch.uk::ddc08050-b2d6-47fc-9679-99865e82b9cc" providerId="AD" clId="Web-{94C63592-161E-70CF-C0EC-0B6E16D605F1}" dt="2024-07-12T08:13:25.998" v="3330" actId="14100"/>
        <pc:sldMkLst>
          <pc:docMk/>
          <pc:sldMk cId="1106358700" sldId="271"/>
        </pc:sldMkLst>
      </pc:sldChg>
      <pc:sldChg chg="modSp">
        <pc:chgData name="David Clift" userId="S::david.clift@hodgehill.bham.sch.uk::ddc08050-b2d6-47fc-9679-99865e82b9cc" providerId="AD" clId="Web-{94C63592-161E-70CF-C0EC-0B6E16D605F1}" dt="2024-07-12T08:13:34.561" v="3332" actId="14100"/>
        <pc:sldMkLst>
          <pc:docMk/>
          <pc:sldMk cId="3819337177" sldId="272"/>
        </pc:sldMkLst>
      </pc:sldChg>
      <pc:sldChg chg="modSp">
        <pc:chgData name="David Clift" userId="S::david.clift@hodgehill.bham.sch.uk::ddc08050-b2d6-47fc-9679-99865e82b9cc" providerId="AD" clId="Web-{94C63592-161E-70CF-C0EC-0B6E16D605F1}" dt="2024-07-12T08:13:43.077" v="3334" actId="14100"/>
        <pc:sldMkLst>
          <pc:docMk/>
          <pc:sldMk cId="1897229097" sldId="274"/>
        </pc:sldMkLst>
      </pc:sldChg>
      <pc:sldChg chg="modSp">
        <pc:chgData name="David Clift" userId="S::david.clift@hodgehill.bham.sch.uk::ddc08050-b2d6-47fc-9679-99865e82b9cc" providerId="AD" clId="Web-{94C63592-161E-70CF-C0EC-0B6E16D605F1}" dt="2024-07-12T08:14:03.437" v="3337" actId="14100"/>
        <pc:sldMkLst>
          <pc:docMk/>
          <pc:sldMk cId="503219908" sldId="275"/>
        </pc:sldMkLst>
      </pc:sldChg>
      <pc:sldChg chg="modSp">
        <pc:chgData name="David Clift" userId="S::david.clift@hodgehill.bham.sch.uk::ddc08050-b2d6-47fc-9679-99865e82b9cc" providerId="AD" clId="Web-{94C63592-161E-70CF-C0EC-0B6E16D605F1}" dt="2024-07-12T08:14:14.844" v="3340" actId="1076"/>
        <pc:sldMkLst>
          <pc:docMk/>
          <pc:sldMk cId="310221420" sldId="276"/>
        </pc:sldMkLst>
      </pc:sldChg>
      <pc:sldChg chg="modSp">
        <pc:chgData name="David Clift" userId="S::david.clift@hodgehill.bham.sch.uk::ddc08050-b2d6-47fc-9679-99865e82b9cc" providerId="AD" clId="Web-{94C63592-161E-70CF-C0EC-0B6E16D605F1}" dt="2024-07-12T08:14:27.657" v="3343" actId="1076"/>
        <pc:sldMkLst>
          <pc:docMk/>
          <pc:sldMk cId="3418482457" sldId="277"/>
        </pc:sldMkLst>
      </pc:sldChg>
      <pc:sldChg chg="modSp">
        <pc:chgData name="David Clift" userId="S::david.clift@hodgehill.bham.sch.uk::ddc08050-b2d6-47fc-9679-99865e82b9cc" providerId="AD" clId="Web-{94C63592-161E-70CF-C0EC-0B6E16D605F1}" dt="2024-07-12T07:56:53.869" v="3298" actId="14100"/>
        <pc:sldMkLst>
          <pc:docMk/>
          <pc:sldMk cId="1943748027" sldId="281"/>
        </pc:sldMkLst>
      </pc:sldChg>
      <pc:sldChg chg="modSp">
        <pc:chgData name="David Clift" userId="S::david.clift@hodgehill.bham.sch.uk::ddc08050-b2d6-47fc-9679-99865e82b9cc" providerId="AD" clId="Web-{94C63592-161E-70CF-C0EC-0B6E16D605F1}" dt="2024-07-12T07:57:34.746" v="3303" actId="14100"/>
        <pc:sldMkLst>
          <pc:docMk/>
          <pc:sldMk cId="3372037280" sldId="283"/>
        </pc:sldMkLst>
      </pc:sldChg>
      <pc:sldChg chg="modSp">
        <pc:chgData name="David Clift" userId="S::david.clift@hodgehill.bham.sch.uk::ddc08050-b2d6-47fc-9679-99865e82b9cc" providerId="AD" clId="Web-{94C63592-161E-70CF-C0EC-0B6E16D605F1}" dt="2024-07-12T08:00:30.721" v="3307" actId="14100"/>
        <pc:sldMkLst>
          <pc:docMk/>
          <pc:sldMk cId="2497263217" sldId="284"/>
        </pc:sldMkLst>
      </pc:sldChg>
      <pc:sldChg chg="modSp">
        <pc:chgData name="David Clift" userId="S::david.clift@hodgehill.bham.sch.uk::ddc08050-b2d6-47fc-9679-99865e82b9cc" providerId="AD" clId="Web-{94C63592-161E-70CF-C0EC-0B6E16D605F1}" dt="2024-07-12T07:55:53.430" v="3289" actId="14100"/>
        <pc:sldMkLst>
          <pc:docMk/>
          <pc:sldMk cId="3016998806" sldId="286"/>
        </pc:sldMkLst>
      </pc:sldChg>
      <pc:sldChg chg="modSp">
        <pc:chgData name="David Clift" userId="S::david.clift@hodgehill.bham.sch.uk::ddc08050-b2d6-47fc-9679-99865e82b9cc" providerId="AD" clId="Web-{94C63592-161E-70CF-C0EC-0B6E16D605F1}" dt="2024-07-12T07:56:03.696" v="3290" actId="1076"/>
        <pc:sldMkLst>
          <pc:docMk/>
          <pc:sldMk cId="1211191738" sldId="287"/>
        </pc:sldMkLst>
      </pc:sldChg>
      <pc:sldChg chg="modSp">
        <pc:chgData name="David Clift" userId="S::david.clift@hodgehill.bham.sch.uk::ddc08050-b2d6-47fc-9679-99865e82b9cc" providerId="AD" clId="Web-{94C63592-161E-70CF-C0EC-0B6E16D605F1}" dt="2024-07-12T07:57:04.698" v="3299" actId="1076"/>
        <pc:sldMkLst>
          <pc:docMk/>
          <pc:sldMk cId="1874319252" sldId="289"/>
        </pc:sldMkLst>
      </pc:sldChg>
      <pc:sldChg chg="modSp">
        <pc:chgData name="David Clift" userId="S::david.clift@hodgehill.bham.sch.uk::ddc08050-b2d6-47fc-9679-99865e82b9cc" providerId="AD" clId="Web-{94C63592-161E-70CF-C0EC-0B6E16D605F1}" dt="2024-07-12T07:57:14.245" v="3300" actId="1076"/>
        <pc:sldMkLst>
          <pc:docMk/>
          <pc:sldMk cId="841401834" sldId="292"/>
        </pc:sldMkLst>
      </pc:sldChg>
      <pc:sldChg chg="modSp">
        <pc:chgData name="David Clift" userId="S::david.clift@hodgehill.bham.sch.uk::ddc08050-b2d6-47fc-9679-99865e82b9cc" providerId="AD" clId="Web-{94C63592-161E-70CF-C0EC-0B6E16D605F1}" dt="2024-07-12T07:57:23.214" v="3301" actId="1076"/>
        <pc:sldMkLst>
          <pc:docMk/>
          <pc:sldMk cId="3190963971" sldId="295"/>
        </pc:sldMkLst>
      </pc:sldChg>
      <pc:sldChg chg="modSp">
        <pc:chgData name="David Clift" userId="S::david.clift@hodgehill.bham.sch.uk::ddc08050-b2d6-47fc-9679-99865e82b9cc" providerId="AD" clId="Web-{94C63592-161E-70CF-C0EC-0B6E16D605F1}" dt="2024-07-12T08:15:01.611" v="3350" actId="1076"/>
        <pc:sldMkLst>
          <pc:docMk/>
          <pc:sldMk cId="1833814294" sldId="298"/>
        </pc:sldMkLst>
      </pc:sldChg>
      <pc:sldChg chg="modSp">
        <pc:chgData name="David Clift" userId="S::david.clift@hodgehill.bham.sch.uk::ddc08050-b2d6-47fc-9679-99865e82b9cc" providerId="AD" clId="Web-{94C63592-161E-70CF-C0EC-0B6E16D605F1}" dt="2024-07-12T08:14:43.454" v="3347" actId="1076"/>
        <pc:sldMkLst>
          <pc:docMk/>
          <pc:sldMk cId="3643588444" sldId="299"/>
        </pc:sldMkLst>
      </pc:sldChg>
      <pc:sldChg chg="modSp">
        <pc:chgData name="David Clift" userId="S::david.clift@hodgehill.bham.sch.uk::ddc08050-b2d6-47fc-9679-99865e82b9cc" providerId="AD" clId="Web-{94C63592-161E-70CF-C0EC-0B6E16D605F1}" dt="2024-07-12T08:14:55.080" v="3349" actId="1076"/>
        <pc:sldMkLst>
          <pc:docMk/>
          <pc:sldMk cId="1585166427" sldId="300"/>
        </pc:sldMkLst>
      </pc:sldChg>
      <pc:sldChg chg="modSp">
        <pc:chgData name="David Clift" userId="S::david.clift@hodgehill.bham.sch.uk::ddc08050-b2d6-47fc-9679-99865e82b9cc" providerId="AD" clId="Web-{94C63592-161E-70CF-C0EC-0B6E16D605F1}" dt="2024-07-12T08:00:42.940" v="3309" actId="14100"/>
        <pc:sldMkLst>
          <pc:docMk/>
          <pc:sldMk cId="1638631402" sldId="301"/>
        </pc:sldMkLst>
      </pc:sldChg>
      <pc:sldChg chg="modSp">
        <pc:chgData name="David Clift" userId="S::david.clift@hodgehill.bham.sch.uk::ddc08050-b2d6-47fc-9679-99865e82b9cc" providerId="AD" clId="Web-{94C63592-161E-70CF-C0EC-0B6E16D605F1}" dt="2024-07-12T07:56:20.993" v="3293" actId="14100"/>
        <pc:sldMkLst>
          <pc:docMk/>
          <pc:sldMk cId="2080928474" sldId="302"/>
        </pc:sldMkLst>
      </pc:sldChg>
    </pc:docChg>
  </pc:docChgLst>
  <pc:docChgLst>
    <pc:chgData name="Guest User" userId="S::urn:spo:anon#2366d0b28240ee107228352ee8d8982866a184f0edceee2d8519930aa7c8cb23::" providerId="AD" clId="Web-{347F3E20-E938-6F82-21B9-A20AFDAD6B46}"/>
    <pc:docChg chg="modSld">
      <pc:chgData name="Guest User" userId="S::urn:spo:anon#2366d0b28240ee107228352ee8d8982866a184f0edceee2d8519930aa7c8cb23::" providerId="AD" clId="Web-{347F3E20-E938-6F82-21B9-A20AFDAD6B46}" dt="2024-10-16T11:34:11.057" v="93"/>
      <pc:docMkLst>
        <pc:docMk/>
      </pc:docMkLst>
      <pc:sldChg chg="modSp">
        <pc:chgData name="Guest User" userId="S::urn:spo:anon#2366d0b28240ee107228352ee8d8982866a184f0edceee2d8519930aa7c8cb23::" providerId="AD" clId="Web-{347F3E20-E938-6F82-21B9-A20AFDAD6B46}" dt="2024-10-16T11:34:11.057" v="93"/>
        <pc:sldMkLst>
          <pc:docMk/>
          <pc:sldMk cId="1592587535" sldId="264"/>
        </pc:sldMkLst>
      </pc:sldChg>
    </pc:docChg>
  </pc:docChgLst>
  <pc:docChgLst>
    <pc:chgData name="Joanne Weir" userId="S::joanne.weir@hodgehill.bham.sch.uk::ffceee0a-5f2d-4266-94eb-d66c5a449934" providerId="AD" clId="Web-{013B01B1-7ED9-CBA4-21D8-7F44ABC57707}"/>
    <pc:docChg chg="modSld">
      <pc:chgData name="Joanne Weir" userId="S::joanne.weir@hodgehill.bham.sch.uk::ffceee0a-5f2d-4266-94eb-d66c5a449934" providerId="AD" clId="Web-{013B01B1-7ED9-CBA4-21D8-7F44ABC57707}" dt="2024-10-16T09:29:12.314" v="286" actId="20577"/>
      <pc:docMkLst>
        <pc:docMk/>
      </pc:docMkLst>
      <pc:sldChg chg="addSp delSp modSp">
        <pc:chgData name="Joanne Weir" userId="S::joanne.weir@hodgehill.bham.sch.uk::ffceee0a-5f2d-4266-94eb-d66c5a449934" providerId="AD" clId="Web-{013B01B1-7ED9-CBA4-21D8-7F44ABC57707}" dt="2024-10-16T09:29:12.314" v="286" actId="20577"/>
        <pc:sldMkLst>
          <pc:docMk/>
          <pc:sldMk cId="1638631402" sldId="301"/>
        </pc:sldMkLst>
      </pc:sldChg>
    </pc:docChg>
  </pc:docChgLst>
  <pc:docChgLst>
    <pc:chgData name="Antonia Odunjo" userId="S::antonia.odunjo@hodgehill.bham.sch.uk::c93557da-84da-42ad-857a-210886543450" providerId="AD" clId="Web-{21C1671D-AAF1-7B0C-FD04-BC326C8FA765}"/>
    <pc:docChg chg="modSld">
      <pc:chgData name="Antonia Odunjo" userId="S::antonia.odunjo@hodgehill.bham.sch.uk::c93557da-84da-42ad-857a-210886543450" providerId="AD" clId="Web-{21C1671D-AAF1-7B0C-FD04-BC326C8FA765}" dt="2024-10-15T18:39:33.926" v="2615"/>
      <pc:docMkLst>
        <pc:docMk/>
      </pc:docMkLst>
      <pc:sldChg chg="modSp">
        <pc:chgData name="Antonia Odunjo" userId="S::antonia.odunjo@hodgehill.bham.sch.uk::c93557da-84da-42ad-857a-210886543450" providerId="AD" clId="Web-{21C1671D-AAF1-7B0C-FD04-BC326C8FA765}" dt="2024-10-15T17:14:42.698" v="1022"/>
        <pc:sldMkLst>
          <pc:docMk/>
          <pc:sldMk cId="3372037280" sldId="283"/>
        </pc:sldMkLst>
      </pc:sldChg>
      <pc:sldChg chg="modSp">
        <pc:chgData name="Antonia Odunjo" userId="S::antonia.odunjo@hodgehill.bham.sch.uk::c93557da-84da-42ad-857a-210886543450" providerId="AD" clId="Web-{21C1671D-AAF1-7B0C-FD04-BC326C8FA765}" dt="2024-10-15T18:39:33.926" v="2615"/>
        <pc:sldMkLst>
          <pc:docMk/>
          <pc:sldMk cId="1774684653" sldId="303"/>
        </pc:sldMkLst>
      </pc:sldChg>
    </pc:docChg>
  </pc:docChgLst>
  <pc:docChgLst>
    <pc:chgData name="Guest User" userId="S::urn:spo:tenantanon#06874227-7564-47a8-bf47-2f062d34eb7d::" providerId="AD" clId="Web-{F13726CB-73C1-DFA1-33EA-CB2F4D25E462}"/>
    <pc:docChg chg="modSld">
      <pc:chgData name="Guest User" userId="S::urn:spo:tenantanon#06874227-7564-47a8-bf47-2f062d34eb7d::" providerId="AD" clId="Web-{F13726CB-73C1-DFA1-33EA-CB2F4D25E462}" dt="2025-07-14T13:00:28.668" v="12"/>
      <pc:docMkLst>
        <pc:docMk/>
      </pc:docMkLst>
      <pc:sldChg chg="modSp">
        <pc:chgData name="Guest User" userId="S::urn:spo:tenantanon#06874227-7564-47a8-bf47-2f062d34eb7d::" providerId="AD" clId="Web-{F13726CB-73C1-DFA1-33EA-CB2F4D25E462}" dt="2025-07-14T13:00:28.668" v="12"/>
        <pc:sldMkLst>
          <pc:docMk/>
          <pc:sldMk cId="2151714593" sldId="263"/>
        </pc:sldMkLst>
        <pc:spChg chg="mod">
          <ac:chgData name="Guest User" userId="S::urn:spo:tenantanon#06874227-7564-47a8-bf47-2f062d34eb7d::" providerId="AD" clId="Web-{F13726CB-73C1-DFA1-33EA-CB2F4D25E462}" dt="2025-07-14T12:59:42.385" v="10" actId="20577"/>
          <ac:spMkLst>
            <pc:docMk/>
            <pc:sldMk cId="2151714593" sldId="263"/>
            <ac:spMk id="5" creationId="{00000000-0000-0000-0000-000000000000}"/>
          </ac:spMkLst>
        </pc:spChg>
        <pc:graphicFrameChg chg="modGraphic">
          <ac:chgData name="Guest User" userId="S::urn:spo:tenantanon#06874227-7564-47a8-bf47-2f062d34eb7d::" providerId="AD" clId="Web-{F13726CB-73C1-DFA1-33EA-CB2F4D25E462}" dt="2025-07-14T13:00:28.668" v="12"/>
          <ac:graphicFrameMkLst>
            <pc:docMk/>
            <pc:sldMk cId="2151714593" sldId="263"/>
            <ac:graphicFrameMk id="3" creationId="{CE6443BF-CE2C-AAA6-1092-CD58D9A501DF}"/>
          </ac:graphicFrameMkLst>
        </pc:graphicFrameChg>
      </pc:sldChg>
    </pc:docChg>
  </pc:docChgLst>
  <pc:docChgLst>
    <pc:chgData name="Laura Perks" userId="S::laura.perks@hodgehill.bham.sch.uk::86b60108-ee86-47c6-8bff-b3444dfa215e" providerId="AD" clId="Web-{F92801FD-084E-02C5-800A-ED3BAF8420E1}"/>
    <pc:docChg chg="modSld">
      <pc:chgData name="Laura Perks" userId="S::laura.perks@hodgehill.bham.sch.uk::86b60108-ee86-47c6-8bff-b3444dfa215e" providerId="AD" clId="Web-{F92801FD-084E-02C5-800A-ED3BAF8420E1}" dt="2024-10-01T13:10:29.852" v="242"/>
      <pc:docMkLst>
        <pc:docMk/>
      </pc:docMkLst>
      <pc:sldChg chg="addSp delSp modSp">
        <pc:chgData name="Laura Perks" userId="S::laura.perks@hodgehill.bham.sch.uk::86b60108-ee86-47c6-8bff-b3444dfa215e" providerId="AD" clId="Web-{F92801FD-084E-02C5-800A-ED3BAF8420E1}" dt="2024-10-01T13:10:29.852" v="242"/>
        <pc:sldMkLst>
          <pc:docMk/>
          <pc:sldMk cId="1592587535" sldId="264"/>
        </pc:sldMkLst>
      </pc:sldChg>
    </pc:docChg>
  </pc:docChgLst>
  <pc:docChgLst>
    <pc:chgData name="Kamran Iqbal" userId="S::kamran.iqbal@hodgehill.bham.sch.uk::6c812ac0-359e-4b8a-81bb-a9375185387a" providerId="AD" clId="Web-{103EF5C8-053E-A815-A6E7-C091A06F52E7}"/>
    <pc:docChg chg="addSld modSld sldOrd">
      <pc:chgData name="Kamran Iqbal" userId="S::kamran.iqbal@hodgehill.bham.sch.uk::6c812ac0-359e-4b8a-81bb-a9375185387a" providerId="AD" clId="Web-{103EF5C8-053E-A815-A6E7-C091A06F52E7}" dt="2024-06-24T10:33:56.538" v="1069"/>
      <pc:docMkLst>
        <pc:docMk/>
      </pc:docMkLst>
      <pc:sldChg chg="addSp delSp modSp">
        <pc:chgData name="Kamran Iqbal" userId="S::kamran.iqbal@hodgehill.bham.sch.uk::6c812ac0-359e-4b8a-81bb-a9375185387a" providerId="AD" clId="Web-{103EF5C8-053E-A815-A6E7-C091A06F52E7}" dt="2024-06-24T10:33:56.538" v="1069"/>
        <pc:sldMkLst>
          <pc:docMk/>
          <pc:sldMk cId="1943748027" sldId="281"/>
        </pc:sldMkLst>
      </pc:sldChg>
      <pc:sldChg chg="addSp delSp modSp add ord replId">
        <pc:chgData name="Kamran Iqbal" userId="S::kamran.iqbal@hodgehill.bham.sch.uk::6c812ac0-359e-4b8a-81bb-a9375185387a" providerId="AD" clId="Web-{103EF5C8-053E-A815-A6E7-C091A06F52E7}" dt="2024-06-24T10:15:02.916" v="649"/>
        <pc:sldMkLst>
          <pc:docMk/>
          <pc:sldMk cId="2080928474" sldId="302"/>
        </pc:sldMkLst>
      </pc:sldChg>
    </pc:docChg>
  </pc:docChgLst>
  <pc:docChgLst>
    <pc:chgData name="Laura Perks" userId="S::laura.perks@hodgehill.bham.sch.uk::86b60108-ee86-47c6-8bff-b3444dfa215e" providerId="AD" clId="Web-{E1C4CDDD-1307-DF1A-D267-8326F09B5377}"/>
    <pc:docChg chg="modSld">
      <pc:chgData name="Laura Perks" userId="S::laura.perks@hodgehill.bham.sch.uk::86b60108-ee86-47c6-8bff-b3444dfa215e" providerId="AD" clId="Web-{E1C4CDDD-1307-DF1A-D267-8326F09B5377}" dt="2024-06-25T10:47:08.984" v="115"/>
      <pc:docMkLst>
        <pc:docMk/>
      </pc:docMkLst>
      <pc:sldChg chg="addSp delSp modSp">
        <pc:chgData name="Laura Perks" userId="S::laura.perks@hodgehill.bham.sch.uk::86b60108-ee86-47c6-8bff-b3444dfa215e" providerId="AD" clId="Web-{E1C4CDDD-1307-DF1A-D267-8326F09B5377}" dt="2024-06-25T10:44:29.731" v="63"/>
        <pc:sldMkLst>
          <pc:docMk/>
          <pc:sldMk cId="2878384196" sldId="258"/>
        </pc:sldMkLst>
      </pc:sldChg>
      <pc:sldChg chg="addSp delSp modSp">
        <pc:chgData name="Laura Perks" userId="S::laura.perks@hodgehill.bham.sch.uk::86b60108-ee86-47c6-8bff-b3444dfa215e" providerId="AD" clId="Web-{E1C4CDDD-1307-DF1A-D267-8326F09B5377}" dt="2024-06-25T10:45:30.732" v="92"/>
        <pc:sldMkLst>
          <pc:docMk/>
          <pc:sldMk cId="1515294897" sldId="261"/>
        </pc:sldMkLst>
      </pc:sldChg>
      <pc:sldChg chg="addSp delSp modSp">
        <pc:chgData name="Laura Perks" userId="S::laura.perks@hodgehill.bham.sch.uk::86b60108-ee86-47c6-8bff-b3444dfa215e" providerId="AD" clId="Web-{E1C4CDDD-1307-DF1A-D267-8326F09B5377}" dt="2024-06-25T10:47:08.984" v="115"/>
        <pc:sldMkLst>
          <pc:docMk/>
          <pc:sldMk cId="2151714593" sldId="263"/>
        </pc:sldMkLst>
      </pc:sldChg>
    </pc:docChg>
  </pc:docChgLst>
  <pc:docChgLst>
    <pc:chgData name="Guest User" userId="S::urn:spo:tenantanon#06874227-7564-47a8-bf47-2f062d34eb7d::" providerId="AD" clId="Web-{570459E2-6954-B509-870A-4A36CBD1EF10}"/>
    <pc:docChg chg="modSld">
      <pc:chgData name="Guest User" userId="S::urn:spo:tenantanon#06874227-7564-47a8-bf47-2f062d34eb7d::" providerId="AD" clId="Web-{570459E2-6954-B509-870A-4A36CBD1EF10}" dt="2025-07-14T13:13:17.688" v="258"/>
      <pc:docMkLst>
        <pc:docMk/>
      </pc:docMkLst>
      <pc:sldChg chg="modSp">
        <pc:chgData name="Guest User" userId="S::urn:spo:tenantanon#06874227-7564-47a8-bf47-2f062d34eb7d::" providerId="AD" clId="Web-{570459E2-6954-B509-870A-4A36CBD1EF10}" dt="2025-07-14T13:13:17.688" v="258"/>
        <pc:sldMkLst>
          <pc:docMk/>
          <pc:sldMk cId="2878384196" sldId="258"/>
        </pc:sldMkLst>
        <pc:graphicFrameChg chg="mod modGraphic">
          <ac:chgData name="Guest User" userId="S::urn:spo:tenantanon#06874227-7564-47a8-bf47-2f062d34eb7d::" providerId="AD" clId="Web-{570459E2-6954-B509-870A-4A36CBD1EF10}" dt="2025-07-14T13:13:17.688" v="258"/>
          <ac:graphicFrameMkLst>
            <pc:docMk/>
            <pc:sldMk cId="2878384196" sldId="258"/>
            <ac:graphicFrameMk id="4" creationId="{E6C447D1-AF2F-EA31-42EB-E73BEFEA8BFD}"/>
          </ac:graphicFrameMkLst>
        </pc:graphicFrameChg>
      </pc:sldChg>
    </pc:docChg>
  </pc:docChgLst>
  <pc:docChgLst>
    <pc:chgData name="Tamanna Abdul-Karim" userId="S::tamanna.abdul-karim@hodgehill.bham.sch.uk::c7796e6f-7b6b-445a-a1e5-ff7df0f45da9" providerId="AD" clId="Web-{59ED40C4-3507-E4F5-7448-6C2FEF346B75}"/>
    <pc:docChg chg="addSld delSld modSld">
      <pc:chgData name="Tamanna Abdul-Karim" userId="S::tamanna.abdul-karim@hodgehill.bham.sch.uk::c7796e6f-7b6b-445a-a1e5-ff7df0f45da9" providerId="AD" clId="Web-{59ED40C4-3507-E4F5-7448-6C2FEF346B75}" dt="2025-07-14T12:17:57.063" v="10" actId="1076"/>
      <pc:docMkLst>
        <pc:docMk/>
      </pc:docMkLst>
      <pc:sldChg chg="add del">
        <pc:chgData name="Tamanna Abdul-Karim" userId="S::tamanna.abdul-karim@hodgehill.bham.sch.uk::c7796e6f-7b6b-445a-a1e5-ff7df0f45da9" providerId="AD" clId="Web-{59ED40C4-3507-E4F5-7448-6C2FEF346B75}" dt="2025-07-14T12:17:25.265" v="2"/>
        <pc:sldMkLst>
          <pc:docMk/>
          <pc:sldMk cId="3016998806" sldId="286"/>
        </pc:sldMkLst>
      </pc:sldChg>
      <pc:sldChg chg="del">
        <pc:chgData name="Tamanna Abdul-Karim" userId="S::tamanna.abdul-karim@hodgehill.bham.sch.uk::c7796e6f-7b6b-445a-a1e5-ff7df0f45da9" providerId="AD" clId="Web-{59ED40C4-3507-E4F5-7448-6C2FEF346B75}" dt="2025-07-14T12:17:28.297" v="3"/>
        <pc:sldMkLst>
          <pc:docMk/>
          <pc:sldMk cId="1950979135" sldId="304"/>
        </pc:sldMkLst>
      </pc:sldChg>
      <pc:sldChg chg="addSp delSp modSp new">
        <pc:chgData name="Tamanna Abdul-Karim" userId="S::tamanna.abdul-karim@hodgehill.bham.sch.uk::c7796e6f-7b6b-445a-a1e5-ff7df0f45da9" providerId="AD" clId="Web-{59ED40C4-3507-E4F5-7448-6C2FEF346B75}" dt="2025-07-14T12:17:57.063" v="10" actId="1076"/>
        <pc:sldMkLst>
          <pc:docMk/>
          <pc:sldMk cId="3840841652" sldId="308"/>
        </pc:sldMkLst>
        <pc:picChg chg="add mod">
          <ac:chgData name="Tamanna Abdul-Karim" userId="S::tamanna.abdul-karim@hodgehill.bham.sch.uk::c7796e6f-7b6b-445a-a1e5-ff7df0f45da9" providerId="AD" clId="Web-{59ED40C4-3507-E4F5-7448-6C2FEF346B75}" dt="2025-07-14T12:17:57.063" v="10" actId="1076"/>
          <ac:picMkLst>
            <pc:docMk/>
            <pc:sldMk cId="3840841652" sldId="308"/>
            <ac:picMk id="4" creationId="{5694C228-8760-4A8B-5E6F-C901DC106B8F}"/>
          </ac:picMkLst>
        </pc:picChg>
      </pc:sldChg>
    </pc:docChg>
  </pc:docChgLst>
  <pc:docChgLst>
    <pc:chgData name="Guest User" userId="S::urn:spo:anon#c524b73d3b532d695bf738f4831e67aee0ac262944a8cfc9f498bf90f1ba9025::" providerId="AD" clId="Web-{40FD9996-EB31-4517-E474-0B21803B001D}"/>
    <pc:docChg chg="modSld">
      <pc:chgData name="Guest User" userId="S::urn:spo:anon#c524b73d3b532d695bf738f4831e67aee0ac262944a8cfc9f498bf90f1ba9025::" providerId="AD" clId="Web-{40FD9996-EB31-4517-E474-0B21803B001D}" dt="2024-06-11T08:48:19.257" v="379" actId="1076"/>
      <pc:docMkLst>
        <pc:docMk/>
      </pc:docMkLst>
      <pc:sldChg chg="addSp delSp modSp">
        <pc:chgData name="Guest User" userId="S::urn:spo:anon#c524b73d3b532d695bf738f4831e67aee0ac262944a8cfc9f498bf90f1ba9025::" providerId="AD" clId="Web-{40FD9996-EB31-4517-E474-0B21803B001D}" dt="2024-06-11T08:48:19.257" v="379" actId="1076"/>
        <pc:sldMkLst>
          <pc:docMk/>
          <pc:sldMk cId="2497263217" sldId="284"/>
        </pc:sldMkLst>
      </pc:sldChg>
    </pc:docChg>
  </pc:docChgLst>
  <pc:docChgLst>
    <pc:chgData name="Savo Djordjic" userId="S::savo.djordjic@hodgehill.bham.sch.uk::1a6565f7-9a56-49b4-8b8a-1d75294e24b4" providerId="AD" clId="Web-{0DFE6E81-8564-542D-9F5A-93249059F948}"/>
    <pc:docChg chg="modSld">
      <pc:chgData name="Savo Djordjic" userId="S::savo.djordjic@hodgehill.bham.sch.uk::1a6565f7-9a56-49b4-8b8a-1d75294e24b4" providerId="AD" clId="Web-{0DFE6E81-8564-542D-9F5A-93249059F948}" dt="2024-06-21T06:54:58.101" v="129"/>
      <pc:docMkLst>
        <pc:docMk/>
      </pc:docMkLst>
      <pc:sldChg chg="addSp modSp">
        <pc:chgData name="Savo Djordjic" userId="S::savo.djordjic@hodgehill.bham.sch.uk::1a6565f7-9a56-49b4-8b8a-1d75294e24b4" providerId="AD" clId="Web-{0DFE6E81-8564-542D-9F5A-93249059F948}" dt="2024-06-21T06:54:58.101" v="129"/>
        <pc:sldMkLst>
          <pc:docMk/>
          <pc:sldMk cId="3372037280" sldId="283"/>
        </pc:sldMkLst>
      </pc:sldChg>
    </pc:docChg>
  </pc:docChgLst>
  <pc:docChgLst>
    <pc:chgData name="Tamanna Abdul-Karim" userId="S::tamanna.abdul-karim@hodgehill.bham.sch.uk::c7796e6f-7b6b-445a-a1e5-ff7df0f45da9" providerId="AD" clId="Web-{3D33F33F-D189-8BB4-7963-3591832CBCE9}"/>
    <pc:docChg chg="delSld modSld">
      <pc:chgData name="Tamanna Abdul-Karim" userId="S::tamanna.abdul-karim@hodgehill.bham.sch.uk::c7796e6f-7b6b-445a-a1e5-ff7df0f45da9" providerId="AD" clId="Web-{3D33F33F-D189-8BB4-7963-3591832CBCE9}" dt="2024-06-26T14:37:07.655" v="301"/>
      <pc:docMkLst>
        <pc:docMk/>
      </pc:docMkLst>
      <pc:sldChg chg="modSp">
        <pc:chgData name="Tamanna Abdul-Karim" userId="S::tamanna.abdul-karim@hodgehill.bham.sch.uk::c7796e6f-7b6b-445a-a1e5-ff7df0f45da9" providerId="AD" clId="Web-{3D33F33F-D189-8BB4-7963-3591832CBCE9}" dt="2024-06-26T14:28:53.392" v="3" actId="20577"/>
        <pc:sldMkLst>
          <pc:docMk/>
          <pc:sldMk cId="0" sldId="256"/>
        </pc:sldMkLst>
      </pc:sldChg>
      <pc:sldChg chg="modSp">
        <pc:chgData name="Tamanna Abdul-Karim" userId="S::tamanna.abdul-karim@hodgehill.bham.sch.uk::c7796e6f-7b6b-445a-a1e5-ff7df0f45da9" providerId="AD" clId="Web-{3D33F33F-D189-8BB4-7963-3591832CBCE9}" dt="2024-06-26T14:33:22.368" v="105" actId="1076"/>
        <pc:sldMkLst>
          <pc:docMk/>
          <pc:sldMk cId="2878384196" sldId="258"/>
        </pc:sldMkLst>
      </pc:sldChg>
      <pc:sldChg chg="modSp">
        <pc:chgData name="Tamanna Abdul-Karim" userId="S::tamanna.abdul-karim@hodgehill.bham.sch.uk::c7796e6f-7b6b-445a-a1e5-ff7df0f45da9" providerId="AD" clId="Web-{3D33F33F-D189-8BB4-7963-3591832CBCE9}" dt="2024-06-26T14:33:33.477" v="107" actId="1076"/>
        <pc:sldMkLst>
          <pc:docMk/>
          <pc:sldMk cId="1515294897" sldId="261"/>
        </pc:sldMkLst>
      </pc:sldChg>
      <pc:sldChg chg="modSp">
        <pc:chgData name="Tamanna Abdul-Karim" userId="S::tamanna.abdul-karim@hodgehill.bham.sch.uk::c7796e6f-7b6b-445a-a1e5-ff7df0f45da9" providerId="AD" clId="Web-{3D33F33F-D189-8BB4-7963-3591832CBCE9}" dt="2024-06-26T14:36:00.450" v="278"/>
        <pc:sldMkLst>
          <pc:docMk/>
          <pc:sldMk cId="1683358771" sldId="262"/>
        </pc:sldMkLst>
      </pc:sldChg>
      <pc:sldChg chg="modSp">
        <pc:chgData name="Tamanna Abdul-Karim" userId="S::tamanna.abdul-karim@hodgehill.bham.sch.uk::c7796e6f-7b6b-445a-a1e5-ff7df0f45da9" providerId="AD" clId="Web-{3D33F33F-D189-8BB4-7963-3591832CBCE9}" dt="2024-06-26T14:35:19.949" v="267" actId="14100"/>
        <pc:sldMkLst>
          <pc:docMk/>
          <pc:sldMk cId="2151714593" sldId="263"/>
        </pc:sldMkLst>
      </pc:sldChg>
      <pc:sldChg chg="modSp">
        <pc:chgData name="Tamanna Abdul-Karim" userId="S::tamanna.abdul-karim@hodgehill.bham.sch.uk::c7796e6f-7b6b-445a-a1e5-ff7df0f45da9" providerId="AD" clId="Web-{3D33F33F-D189-8BB4-7963-3591832CBCE9}" dt="2024-06-26T14:35:43.434" v="272" actId="1076"/>
        <pc:sldMkLst>
          <pc:docMk/>
          <pc:sldMk cId="1592587535" sldId="264"/>
        </pc:sldMkLst>
      </pc:sldChg>
      <pc:sldChg chg="modSp">
        <pc:chgData name="Tamanna Abdul-Karim" userId="S::tamanna.abdul-karim@hodgehill.bham.sch.uk::c7796e6f-7b6b-445a-a1e5-ff7df0f45da9" providerId="AD" clId="Web-{3D33F33F-D189-8BB4-7963-3591832CBCE9}" dt="2024-06-26T14:36:07.888" v="281" actId="20577"/>
        <pc:sldMkLst>
          <pc:docMk/>
          <pc:sldMk cId="1213922704" sldId="269"/>
        </pc:sldMkLst>
      </pc:sldChg>
      <pc:sldChg chg="modSp">
        <pc:chgData name="Tamanna Abdul-Karim" userId="S::tamanna.abdul-karim@hodgehill.bham.sch.uk::c7796e6f-7b6b-445a-a1e5-ff7df0f45da9" providerId="AD" clId="Web-{3D33F33F-D189-8BB4-7963-3591832CBCE9}" dt="2024-06-26T14:36:12.216" v="284" actId="20577"/>
        <pc:sldMkLst>
          <pc:docMk/>
          <pc:sldMk cId="2806487706" sldId="270"/>
        </pc:sldMkLst>
      </pc:sldChg>
      <pc:sldChg chg="modSp">
        <pc:chgData name="Tamanna Abdul-Karim" userId="S::tamanna.abdul-karim@hodgehill.bham.sch.uk::c7796e6f-7b6b-445a-a1e5-ff7df0f45da9" providerId="AD" clId="Web-{3D33F33F-D189-8BB4-7963-3591832CBCE9}" dt="2024-06-26T14:36:16.951" v="287" actId="20577"/>
        <pc:sldMkLst>
          <pc:docMk/>
          <pc:sldMk cId="1106358700" sldId="271"/>
        </pc:sldMkLst>
      </pc:sldChg>
      <pc:sldChg chg="modSp">
        <pc:chgData name="Tamanna Abdul-Karim" userId="S::tamanna.abdul-karim@hodgehill.bham.sch.uk::c7796e6f-7b6b-445a-a1e5-ff7df0f45da9" providerId="AD" clId="Web-{3D33F33F-D189-8BB4-7963-3591832CBCE9}" dt="2024-06-26T14:36:21.373" v="290" actId="20577"/>
        <pc:sldMkLst>
          <pc:docMk/>
          <pc:sldMk cId="3819337177" sldId="272"/>
        </pc:sldMkLst>
      </pc:sldChg>
      <pc:sldChg chg="modSp">
        <pc:chgData name="Tamanna Abdul-Karim" userId="S::tamanna.abdul-karim@hodgehill.bham.sch.uk::c7796e6f-7b6b-445a-a1e5-ff7df0f45da9" providerId="AD" clId="Web-{3D33F33F-D189-8BB4-7963-3591832CBCE9}" dt="2024-06-26T14:36:24.216" v="292" actId="20577"/>
        <pc:sldMkLst>
          <pc:docMk/>
          <pc:sldMk cId="1897229097" sldId="274"/>
        </pc:sldMkLst>
      </pc:sldChg>
      <pc:sldChg chg="modSp">
        <pc:chgData name="Tamanna Abdul-Karim" userId="S::tamanna.abdul-karim@hodgehill.bham.sch.uk::c7796e6f-7b6b-445a-a1e5-ff7df0f45da9" providerId="AD" clId="Web-{3D33F33F-D189-8BB4-7963-3591832CBCE9}" dt="2024-06-26T14:36:35.857" v="297" actId="20577"/>
        <pc:sldMkLst>
          <pc:docMk/>
          <pc:sldMk cId="503219908" sldId="275"/>
        </pc:sldMkLst>
      </pc:sldChg>
      <pc:sldChg chg="modSp">
        <pc:chgData name="Tamanna Abdul-Karim" userId="S::tamanna.abdul-karim@hodgehill.bham.sch.uk::c7796e6f-7b6b-445a-a1e5-ff7df0f45da9" providerId="AD" clId="Web-{3D33F33F-D189-8BB4-7963-3591832CBCE9}" dt="2024-06-26T14:36:40.811" v="300" actId="20577"/>
        <pc:sldMkLst>
          <pc:docMk/>
          <pc:sldMk cId="310221420" sldId="276"/>
        </pc:sldMkLst>
      </pc:sldChg>
      <pc:sldChg chg="modSp">
        <pc:chgData name="Tamanna Abdul-Karim" userId="S::tamanna.abdul-karim@hodgehill.bham.sch.uk::c7796e6f-7b6b-445a-a1e5-ff7df0f45da9" providerId="AD" clId="Web-{3D33F33F-D189-8BB4-7963-3591832CBCE9}" dt="2024-06-26T14:29:48.268" v="19" actId="20577"/>
        <pc:sldMkLst>
          <pc:docMk/>
          <pc:sldMk cId="1943748027" sldId="281"/>
        </pc:sldMkLst>
      </pc:sldChg>
      <pc:sldChg chg="modSp">
        <pc:chgData name="Tamanna Abdul-Karim" userId="S::tamanna.abdul-karim@hodgehill.bham.sch.uk::c7796e6f-7b6b-445a-a1e5-ff7df0f45da9" providerId="AD" clId="Web-{3D33F33F-D189-8BB4-7963-3591832CBCE9}" dt="2024-06-26T14:32:00.319" v="55" actId="20577"/>
        <pc:sldMkLst>
          <pc:docMk/>
          <pc:sldMk cId="3372037280" sldId="283"/>
        </pc:sldMkLst>
      </pc:sldChg>
      <pc:sldChg chg="modSp">
        <pc:chgData name="Tamanna Abdul-Karim" userId="S::tamanna.abdul-karim@hodgehill.bham.sch.uk::c7796e6f-7b6b-445a-a1e5-ff7df0f45da9" providerId="AD" clId="Web-{3D33F33F-D189-8BB4-7963-3591832CBCE9}" dt="2024-06-26T14:32:28.226" v="82"/>
        <pc:sldMkLst>
          <pc:docMk/>
          <pc:sldMk cId="2497263217" sldId="284"/>
        </pc:sldMkLst>
      </pc:sldChg>
      <pc:sldChg chg="modSp">
        <pc:chgData name="Tamanna Abdul-Karim" userId="S::tamanna.abdul-karim@hodgehill.bham.sch.uk::c7796e6f-7b6b-445a-a1e5-ff7df0f45da9" providerId="AD" clId="Web-{3D33F33F-D189-8BB4-7963-3591832CBCE9}" dt="2024-06-26T14:29:08.220" v="6"/>
        <pc:sldMkLst>
          <pc:docMk/>
          <pc:sldMk cId="3016998806" sldId="286"/>
        </pc:sldMkLst>
      </pc:sldChg>
      <pc:sldChg chg="modSp">
        <pc:chgData name="Tamanna Abdul-Karim" userId="S::tamanna.abdul-karim@hodgehill.bham.sch.uk::c7796e6f-7b6b-445a-a1e5-ff7df0f45da9" providerId="AD" clId="Web-{3D33F33F-D189-8BB4-7963-3591832CBCE9}" dt="2024-06-26T14:29:24.955" v="14" actId="20577"/>
        <pc:sldMkLst>
          <pc:docMk/>
          <pc:sldMk cId="1211191738" sldId="287"/>
        </pc:sldMkLst>
      </pc:sldChg>
      <pc:sldChg chg="del">
        <pc:chgData name="Tamanna Abdul-Karim" userId="S::tamanna.abdul-karim@hodgehill.bham.sch.uk::c7796e6f-7b6b-445a-a1e5-ff7df0f45da9" providerId="AD" clId="Web-{3D33F33F-D189-8BB4-7963-3591832CBCE9}" dt="2024-06-26T14:31:19.396" v="48"/>
        <pc:sldMkLst>
          <pc:docMk/>
          <pc:sldMk cId="358794603" sldId="288"/>
        </pc:sldMkLst>
      </pc:sldChg>
      <pc:sldChg chg="addSp delSp modSp">
        <pc:chgData name="Tamanna Abdul-Karim" userId="S::tamanna.abdul-karim@hodgehill.bham.sch.uk::c7796e6f-7b6b-445a-a1e5-ff7df0f45da9" providerId="AD" clId="Web-{3D33F33F-D189-8BB4-7963-3591832CBCE9}" dt="2024-06-26T14:30:17.003" v="33" actId="20577"/>
        <pc:sldMkLst>
          <pc:docMk/>
          <pc:sldMk cId="1874319252" sldId="289"/>
        </pc:sldMkLst>
      </pc:sldChg>
      <pc:sldChg chg="addSp delSp">
        <pc:chgData name="Tamanna Abdul-Karim" userId="S::tamanna.abdul-karim@hodgehill.bham.sch.uk::c7796e6f-7b6b-445a-a1e5-ff7df0f45da9" providerId="AD" clId="Web-{3D33F33F-D189-8BB4-7963-3591832CBCE9}" dt="2024-06-26T14:30:23.222" v="35"/>
        <pc:sldMkLst>
          <pc:docMk/>
          <pc:sldMk cId="3904536674" sldId="290"/>
        </pc:sldMkLst>
      </pc:sldChg>
      <pc:sldChg chg="modSp">
        <pc:chgData name="Tamanna Abdul-Karim" userId="S::tamanna.abdul-karim@hodgehill.bham.sch.uk::c7796e6f-7b6b-445a-a1e5-ff7df0f45da9" providerId="AD" clId="Web-{3D33F33F-D189-8BB4-7963-3591832CBCE9}" dt="2024-06-26T14:30:48.442" v="41"/>
        <pc:sldMkLst>
          <pc:docMk/>
          <pc:sldMk cId="1577493746" sldId="291"/>
        </pc:sldMkLst>
      </pc:sldChg>
      <pc:sldChg chg="modSp">
        <pc:chgData name="Tamanna Abdul-Karim" userId="S::tamanna.abdul-karim@hodgehill.bham.sch.uk::c7796e6f-7b6b-445a-a1e5-ff7df0f45da9" providerId="AD" clId="Web-{3D33F33F-D189-8BB4-7963-3591832CBCE9}" dt="2024-06-26T14:30:52.473" v="42"/>
        <pc:sldMkLst>
          <pc:docMk/>
          <pc:sldMk cId="841401834" sldId="292"/>
        </pc:sldMkLst>
      </pc:sldChg>
      <pc:sldChg chg="modSp">
        <pc:chgData name="Tamanna Abdul-Karim" userId="S::tamanna.abdul-karim@hodgehill.bham.sch.uk::c7796e6f-7b6b-445a-a1e5-ff7df0f45da9" providerId="AD" clId="Web-{3D33F33F-D189-8BB4-7963-3591832CBCE9}" dt="2024-06-26T14:30:57.942" v="43"/>
        <pc:sldMkLst>
          <pc:docMk/>
          <pc:sldMk cId="446833632" sldId="293"/>
        </pc:sldMkLst>
      </pc:sldChg>
      <pc:sldChg chg="modSp">
        <pc:chgData name="Tamanna Abdul-Karim" userId="S::tamanna.abdul-karim@hodgehill.bham.sch.uk::c7796e6f-7b6b-445a-a1e5-ff7df0f45da9" providerId="AD" clId="Web-{3D33F33F-D189-8BB4-7963-3591832CBCE9}" dt="2024-06-26T14:31:02.130" v="44"/>
        <pc:sldMkLst>
          <pc:docMk/>
          <pc:sldMk cId="2658201468" sldId="294"/>
        </pc:sldMkLst>
      </pc:sldChg>
      <pc:sldChg chg="modSp">
        <pc:chgData name="Tamanna Abdul-Karim" userId="S::tamanna.abdul-karim@hodgehill.bham.sch.uk::c7796e6f-7b6b-445a-a1e5-ff7df0f45da9" providerId="AD" clId="Web-{3D33F33F-D189-8BB4-7963-3591832CBCE9}" dt="2024-06-26T14:31:06.958" v="45"/>
        <pc:sldMkLst>
          <pc:docMk/>
          <pc:sldMk cId="3190963971" sldId="295"/>
        </pc:sldMkLst>
      </pc:sldChg>
      <pc:sldChg chg="modSp">
        <pc:chgData name="Tamanna Abdul-Karim" userId="S::tamanna.abdul-karim@hodgehill.bham.sch.uk::c7796e6f-7b6b-445a-a1e5-ff7df0f45da9" providerId="AD" clId="Web-{3D33F33F-D189-8BB4-7963-3591832CBCE9}" dt="2024-06-26T14:31:11.474" v="46"/>
        <pc:sldMkLst>
          <pc:docMk/>
          <pc:sldMk cId="2395502073" sldId="296"/>
        </pc:sldMkLst>
      </pc:sldChg>
      <pc:sldChg chg="modSp">
        <pc:chgData name="Tamanna Abdul-Karim" userId="S::tamanna.abdul-karim@hodgehill.bham.sch.uk::c7796e6f-7b6b-445a-a1e5-ff7df0f45da9" providerId="AD" clId="Web-{3D33F33F-D189-8BB4-7963-3591832CBCE9}" dt="2024-06-26T14:31:16.693" v="47"/>
        <pc:sldMkLst>
          <pc:docMk/>
          <pc:sldMk cId="4090161207" sldId="297"/>
        </pc:sldMkLst>
      </pc:sldChg>
      <pc:sldChg chg="modSp">
        <pc:chgData name="Tamanna Abdul-Karim" userId="S::tamanna.abdul-karim@hodgehill.bham.sch.uk::c7796e6f-7b6b-445a-a1e5-ff7df0f45da9" providerId="AD" clId="Web-{3D33F33F-D189-8BB4-7963-3591832CBCE9}" dt="2024-06-26T14:37:07.655" v="301"/>
        <pc:sldMkLst>
          <pc:docMk/>
          <pc:sldMk cId="1833814294" sldId="298"/>
        </pc:sldMkLst>
      </pc:sldChg>
      <pc:sldChg chg="modSp">
        <pc:chgData name="Tamanna Abdul-Karim" userId="S::tamanna.abdul-karim@hodgehill.bham.sch.uk::c7796e6f-7b6b-445a-a1e5-ff7df0f45da9" providerId="AD" clId="Web-{3D33F33F-D189-8BB4-7963-3591832CBCE9}" dt="2024-06-26T14:33:08.258" v="100" actId="1076"/>
        <pc:sldMkLst>
          <pc:docMk/>
          <pc:sldMk cId="1638631402" sldId="301"/>
        </pc:sldMkLst>
      </pc:sldChg>
      <pc:sldChg chg="modSp">
        <pc:chgData name="Tamanna Abdul-Karim" userId="S::tamanna.abdul-karim@hodgehill.bham.sch.uk::c7796e6f-7b6b-445a-a1e5-ff7df0f45da9" providerId="AD" clId="Web-{3D33F33F-D189-8BB4-7963-3591832CBCE9}" dt="2024-06-26T14:29:35.487" v="16" actId="20577"/>
        <pc:sldMkLst>
          <pc:docMk/>
          <pc:sldMk cId="2080928474" sldId="302"/>
        </pc:sldMkLst>
      </pc:sldChg>
    </pc:docChg>
  </pc:docChgLst>
  <pc:docChgLst>
    <pc:chgData name="Tamanna Abdul-Karim" userId="S::tamanna.abdul-karim@hodgehill.bham.sch.uk::c7796e6f-7b6b-445a-a1e5-ff7df0f45da9" providerId="AD" clId="Web-{A804E31B-A877-6BA6-5405-56A4D93EDB1B}"/>
    <pc:docChg chg="addSld modSld">
      <pc:chgData name="Tamanna Abdul-Karim" userId="S::tamanna.abdul-karim@hodgehill.bham.sch.uk::c7796e6f-7b6b-445a-a1e5-ff7df0f45da9" providerId="AD" clId="Web-{A804E31B-A877-6BA6-5405-56A4D93EDB1B}" dt="2024-11-05T11:45:11.428" v="10" actId="1076"/>
      <pc:docMkLst>
        <pc:docMk/>
      </pc:docMkLst>
      <pc:sldChg chg="addSp delSp modSp new">
        <pc:chgData name="Tamanna Abdul-Karim" userId="S::tamanna.abdul-karim@hodgehill.bham.sch.uk::c7796e6f-7b6b-445a-a1e5-ff7df0f45da9" providerId="AD" clId="Web-{A804E31B-A877-6BA6-5405-56A4D93EDB1B}" dt="2024-11-05T11:45:11.428" v="10" actId="1076"/>
        <pc:sldMkLst>
          <pc:docMk/>
          <pc:sldMk cId="1950979135" sldId="304"/>
        </pc:sldMkLst>
      </pc:sldChg>
    </pc:docChg>
  </pc:docChgLst>
  <pc:docChgLst>
    <pc:chgData name="Guest User" userId="S::urn:spo:anon#2366d0b28240ee107228352ee8d8982866a184f0edceee2d8519930aa7c8cb23::" providerId="AD" clId="Web-{CB151F3C-0BBC-9D5D-60C2-3D67E8917665}"/>
    <pc:docChg chg="modSld">
      <pc:chgData name="Guest User" userId="S::urn:spo:anon#2366d0b28240ee107228352ee8d8982866a184f0edceee2d8519930aa7c8cb23::" providerId="AD" clId="Web-{CB151F3C-0BBC-9D5D-60C2-3D67E8917665}" dt="2024-10-22T17:08:42.057" v="1048"/>
      <pc:docMkLst>
        <pc:docMk/>
      </pc:docMkLst>
      <pc:sldChg chg="modSp">
        <pc:chgData name="Guest User" userId="S::urn:spo:anon#2366d0b28240ee107228352ee8d8982866a184f0edceee2d8519930aa7c8cb23::" providerId="AD" clId="Web-{CB151F3C-0BBC-9D5D-60C2-3D67E8917665}" dt="2024-10-22T17:08:42.057" v="1048"/>
        <pc:sldMkLst>
          <pc:docMk/>
          <pc:sldMk cId="2497263217" sldId="284"/>
        </pc:sldMkLst>
      </pc:sldChg>
    </pc:docChg>
  </pc:docChgLst>
  <pc:docChgLst>
    <pc:chgData name="Semone Rhone-Windridge" userId="S::semone.rhone-windridge@hodgehill.bham.sch.uk::2750e67c-d4a3-4c78-befd-aac097808b76" providerId="AD" clId="Web-{C21B2DC4-A2C3-3BB4-C75A-FA65C79B14AF}"/>
    <pc:docChg chg="modSld">
      <pc:chgData name="Semone Rhone-Windridge" userId="S::semone.rhone-windridge@hodgehill.bham.sch.uk::2750e67c-d4a3-4c78-befd-aac097808b76" providerId="AD" clId="Web-{C21B2DC4-A2C3-3BB4-C75A-FA65C79B14AF}" dt="2025-07-18T09:53:26.895" v="175"/>
      <pc:docMkLst>
        <pc:docMk/>
      </pc:docMkLst>
      <pc:sldChg chg="modSp">
        <pc:chgData name="Semone Rhone-Windridge" userId="S::semone.rhone-windridge@hodgehill.bham.sch.uk::2750e67c-d4a3-4c78-befd-aac097808b76" providerId="AD" clId="Web-{C21B2DC4-A2C3-3BB4-C75A-FA65C79B14AF}" dt="2025-07-18T09:53:26.895" v="175"/>
        <pc:sldMkLst>
          <pc:docMk/>
          <pc:sldMk cId="1211191738" sldId="287"/>
        </pc:sldMkLst>
        <pc:spChg chg="mod">
          <ac:chgData name="Semone Rhone-Windridge" userId="S::semone.rhone-windridge@hodgehill.bham.sch.uk::2750e67c-d4a3-4c78-befd-aac097808b76" providerId="AD" clId="Web-{C21B2DC4-A2C3-3BB4-C75A-FA65C79B14AF}" dt="2025-07-18T09:47:16.240" v="23" actId="20577"/>
          <ac:spMkLst>
            <pc:docMk/>
            <pc:sldMk cId="1211191738" sldId="287"/>
            <ac:spMk id="2" creationId="{00000000-0000-0000-0000-000000000000}"/>
          </ac:spMkLst>
        </pc:spChg>
        <pc:graphicFrameChg chg="mod modGraphic">
          <ac:chgData name="Semone Rhone-Windridge" userId="S::semone.rhone-windridge@hodgehill.bham.sch.uk::2750e67c-d4a3-4c78-befd-aac097808b76" providerId="AD" clId="Web-{C21B2DC4-A2C3-3BB4-C75A-FA65C79B14AF}" dt="2025-07-18T09:53:26.895" v="175"/>
          <ac:graphicFrameMkLst>
            <pc:docMk/>
            <pc:sldMk cId="1211191738" sldId="287"/>
            <ac:graphicFrameMk id="8" creationId="{00000000-0000-0000-0000-000000000000}"/>
          </ac:graphicFrameMkLst>
        </pc:graphicFrameChg>
      </pc:sldChg>
    </pc:docChg>
  </pc:docChgLst>
  <pc:docChgLst>
    <pc:chgData clId="Web-{3D33F33F-D189-8BB4-7963-3591832CBCE9}"/>
    <pc:docChg chg="addSld sldOrd">
      <pc:chgData name="" userId="" providerId="" clId="Web-{3D33F33F-D189-8BB4-7963-3591832CBCE9}" dt="2024-06-26T14:28:46.329" v="1"/>
      <pc:docMkLst>
        <pc:docMk/>
      </pc:docMkLst>
      <pc:sldChg chg="add ord">
        <pc:chgData name="" userId="" providerId="" clId="Web-{3D33F33F-D189-8BB4-7963-3591832CBCE9}" dt="2024-06-26T14:28:46.329" v="1"/>
        <pc:sldMkLst>
          <pc:docMk/>
          <pc:sldMk cId="0" sldId="256"/>
        </pc:sldMkLst>
      </pc:sldChg>
    </pc:docChg>
  </pc:docChgLst>
  <pc:docChgLst>
    <pc:chgData name="Joanne Weir" userId="S::joanne.weir@hodgehill.bham.sch.uk::ffceee0a-5f2d-4266-94eb-d66c5a449934" providerId="AD" clId="Web-{20519038-C7CC-AD36-199E-F8AF762EBF0B}"/>
    <pc:docChg chg="modSld">
      <pc:chgData name="Joanne Weir" userId="S::joanne.weir@hodgehill.bham.sch.uk::ffceee0a-5f2d-4266-94eb-d66c5a449934" providerId="AD" clId="Web-{20519038-C7CC-AD36-199E-F8AF762EBF0B}" dt="2024-10-23T12:44:19.376" v="87"/>
      <pc:docMkLst>
        <pc:docMk/>
      </pc:docMkLst>
      <pc:sldChg chg="modSp">
        <pc:chgData name="Joanne Weir" userId="S::joanne.weir@hodgehill.bham.sch.uk::ffceee0a-5f2d-4266-94eb-d66c5a449934" providerId="AD" clId="Web-{20519038-C7CC-AD36-199E-F8AF762EBF0B}" dt="2024-10-23T12:44:19.376" v="87"/>
        <pc:sldMkLst>
          <pc:docMk/>
          <pc:sldMk cId="1638631402" sldId="301"/>
        </pc:sldMkLst>
      </pc:sldChg>
    </pc:docChg>
  </pc:docChgLst>
  <pc:docChgLst>
    <pc:chgData name="Guest User" userId="S::urn:spo:anon#c524b73d3b532d695bf738f4831e67aee0ac262944a8cfc9f498bf90f1ba9025::" providerId="AD" clId="Web-{F955101A-06CB-BFAA-FAF0-F95C2D913A69}"/>
    <pc:docChg chg="modSld">
      <pc:chgData name="Guest User" userId="S::urn:spo:anon#c524b73d3b532d695bf738f4831e67aee0ac262944a8cfc9f498bf90f1ba9025::" providerId="AD" clId="Web-{F955101A-06CB-BFAA-FAF0-F95C2D913A69}" dt="2024-06-25T06:10:58.537" v="229" actId="20577"/>
      <pc:docMkLst>
        <pc:docMk/>
      </pc:docMkLst>
      <pc:sldChg chg="modSp">
        <pc:chgData name="Guest User" userId="S::urn:spo:anon#c524b73d3b532d695bf738f4831e67aee0ac262944a8cfc9f498bf90f1ba9025::" providerId="AD" clId="Web-{F955101A-06CB-BFAA-FAF0-F95C2D913A69}" dt="2024-06-25T06:07:21.853" v="120" actId="20577"/>
        <pc:sldMkLst>
          <pc:docMk/>
          <pc:sldMk cId="2878384196" sldId="258"/>
        </pc:sldMkLst>
      </pc:sldChg>
      <pc:sldChg chg="modSp">
        <pc:chgData name="Guest User" userId="S::urn:spo:anon#c524b73d3b532d695bf738f4831e67aee0ac262944a8cfc9f498bf90f1ba9025::" providerId="AD" clId="Web-{F955101A-06CB-BFAA-FAF0-F95C2D913A69}" dt="2024-06-25T06:10:58.537" v="229" actId="20577"/>
        <pc:sldMkLst>
          <pc:docMk/>
          <pc:sldMk cId="1515294897" sldId="261"/>
        </pc:sldMkLst>
      </pc:sldChg>
    </pc:docChg>
  </pc:docChgLst>
  <pc:docChgLst>
    <pc:chgData name="Guest User" userId="S::urn:spo:anon#c524b73d3b532d695bf738f4831e67aee0ac262944a8cfc9f498bf90f1ba9025::" providerId="AD" clId="Web-{82CE8F0B-1325-94A9-0630-674207324B7E}"/>
    <pc:docChg chg="delSld modSld">
      <pc:chgData name="Guest User" userId="S::urn:spo:anon#c524b73d3b532d695bf738f4831e67aee0ac262944a8cfc9f498bf90f1ba9025::" providerId="AD" clId="Web-{82CE8F0B-1325-94A9-0630-674207324B7E}" dt="2024-06-11T10:40:08.683" v="18"/>
      <pc:docMkLst>
        <pc:docMk/>
      </pc:docMkLst>
      <pc:sldChg chg="modSp">
        <pc:chgData name="Guest User" userId="S::urn:spo:anon#c524b73d3b532d695bf738f4831e67aee0ac262944a8cfc9f498bf90f1ba9025::" providerId="AD" clId="Web-{82CE8F0B-1325-94A9-0630-674207324B7E}" dt="2024-06-11T10:39:44.432" v="14" actId="20577"/>
        <pc:sldMkLst>
          <pc:docMk/>
          <pc:sldMk cId="1213922704" sldId="269"/>
        </pc:sldMkLst>
      </pc:sldChg>
      <pc:sldChg chg="modSp">
        <pc:chgData name="Guest User" userId="S::urn:spo:anon#c524b73d3b532d695bf738f4831e67aee0ac262944a8cfc9f498bf90f1ba9025::" providerId="AD" clId="Web-{82CE8F0B-1325-94A9-0630-674207324B7E}" dt="2024-06-11T10:39:20.275" v="11"/>
        <pc:sldMkLst>
          <pc:docMk/>
          <pc:sldMk cId="2806487706" sldId="270"/>
        </pc:sldMkLst>
      </pc:sldChg>
      <pc:sldChg chg="modSp">
        <pc:chgData name="Guest User" userId="S::urn:spo:anon#c524b73d3b532d695bf738f4831e67aee0ac262944a8cfc9f498bf90f1ba9025::" providerId="AD" clId="Web-{82CE8F0B-1325-94A9-0630-674207324B7E}" dt="2024-06-11T10:39:57.292" v="17" actId="20577"/>
        <pc:sldMkLst>
          <pc:docMk/>
          <pc:sldMk cId="3819337177" sldId="272"/>
        </pc:sldMkLst>
      </pc:sldChg>
      <pc:sldChg chg="del">
        <pc:chgData name="Guest User" userId="S::urn:spo:anon#c524b73d3b532d695bf738f4831e67aee0ac262944a8cfc9f498bf90f1ba9025::" providerId="AD" clId="Web-{82CE8F0B-1325-94A9-0630-674207324B7E}" dt="2024-06-11T10:40:08.683" v="18"/>
        <pc:sldMkLst>
          <pc:docMk/>
          <pc:sldMk cId="3757624624" sldId="273"/>
        </pc:sldMkLst>
      </pc:sldChg>
    </pc:docChg>
  </pc:docChgLst>
  <pc:docChgLst>
    <pc:chgData name="Sarah Edgley" userId="S::sarah.edgley@hodgehill.bham.sch.uk::6c501d35-9b0c-4c2e-8f66-dbf6d8ccd493" providerId="AD" clId="Web-{7E3B2B1D-2BE8-6265-1783-23F5B141A24D}"/>
    <pc:docChg chg="addSld modSld">
      <pc:chgData name="Sarah Edgley" userId="S::sarah.edgley@hodgehill.bham.sch.uk::6c501d35-9b0c-4c2e-8f66-dbf6d8ccd493" providerId="AD" clId="Web-{7E3B2B1D-2BE8-6265-1783-23F5B141A24D}" dt="2024-06-11T11:44:04.245" v="129"/>
      <pc:docMkLst>
        <pc:docMk/>
      </pc:docMkLst>
      <pc:sldChg chg="addSp delSp modSp add replId">
        <pc:chgData name="Sarah Edgley" userId="S::sarah.edgley@hodgehill.bham.sch.uk::6c501d35-9b0c-4c2e-8f66-dbf6d8ccd493" providerId="AD" clId="Web-{7E3B2B1D-2BE8-6265-1783-23F5B141A24D}" dt="2024-06-11T11:42:36.833" v="73" actId="20577"/>
        <pc:sldMkLst>
          <pc:docMk/>
          <pc:sldMk cId="3643588444" sldId="299"/>
        </pc:sldMkLst>
      </pc:sldChg>
      <pc:sldChg chg="addSp delSp modSp add replId">
        <pc:chgData name="Sarah Edgley" userId="S::sarah.edgley@hodgehill.bham.sch.uk::6c501d35-9b0c-4c2e-8f66-dbf6d8ccd493" providerId="AD" clId="Web-{7E3B2B1D-2BE8-6265-1783-23F5B141A24D}" dt="2024-06-11T11:44:04.245" v="129"/>
        <pc:sldMkLst>
          <pc:docMk/>
          <pc:sldMk cId="1585166427" sldId="300"/>
        </pc:sldMkLst>
      </pc:sldChg>
    </pc:docChg>
  </pc:docChgLst>
  <pc:docChgLst>
    <pc:chgData name="Sara Cartwright" userId="S::sara.cartwright@hodgehill.bham.sch.uk::7d67a245-f54f-4d50-a56a-5843efa0f3c2" providerId="AD" clId="Web-{DC1C35C4-8760-592F-4F6E-6655BA6276E3}"/>
    <pc:docChg chg="modSld">
      <pc:chgData name="Sara Cartwright" userId="S::sara.cartwright@hodgehill.bham.sch.uk::7d67a245-f54f-4d50-a56a-5843efa0f3c2" providerId="AD" clId="Web-{DC1C35C4-8760-592F-4F6E-6655BA6276E3}" dt="2024-11-05T10:20:55.462" v="3"/>
      <pc:docMkLst>
        <pc:docMk/>
      </pc:docMkLst>
      <pc:sldChg chg="addSp delSp modSp">
        <pc:chgData name="Sara Cartwright" userId="S::sara.cartwright@hodgehill.bham.sch.uk::7d67a245-f54f-4d50-a56a-5843efa0f3c2" providerId="AD" clId="Web-{DC1C35C4-8760-592F-4F6E-6655BA6276E3}" dt="2024-11-05T10:20:55.462" v="3"/>
        <pc:sldMkLst>
          <pc:docMk/>
          <pc:sldMk cId="3016998806" sldId="286"/>
        </pc:sldMkLst>
      </pc:sldChg>
    </pc:docChg>
  </pc:docChgLst>
  <pc:docChgLst>
    <pc:chgData name="Steven Scale" userId="S::steven.scale@hodgehill.bham.sch.uk::08325bee-8332-4c45-948d-5fee31dc6823" providerId="AD" clId="Web-{F04C8C05-2F81-4D93-1C8E-4F6E55D9FB85}"/>
    <pc:docChg chg="modSld">
      <pc:chgData name="Steven Scale" userId="S::steven.scale@hodgehill.bham.sch.uk::08325bee-8332-4c45-948d-5fee31dc6823" providerId="AD" clId="Web-{F04C8C05-2F81-4D93-1C8E-4F6E55D9FB85}" dt="2024-10-18T10:11:17.393" v="266"/>
      <pc:docMkLst>
        <pc:docMk/>
      </pc:docMkLst>
      <pc:sldChg chg="addSp delSp modSp">
        <pc:chgData name="Steven Scale" userId="S::steven.scale@hodgehill.bham.sch.uk::08325bee-8332-4c45-948d-5fee31dc6823" providerId="AD" clId="Web-{F04C8C05-2F81-4D93-1C8E-4F6E55D9FB85}" dt="2024-10-18T10:11:17.393" v="266"/>
        <pc:sldMkLst>
          <pc:docMk/>
          <pc:sldMk cId="1683358771" sldId="262"/>
        </pc:sldMkLst>
      </pc:sldChg>
    </pc:docChg>
  </pc:docChgLst>
  <pc:docChgLst>
    <pc:chgData name="Guest User" userId="S::urn:spo:anon#2366d0b28240ee107228352ee8d8982866a184f0edceee2d8519930aa7c8cb23::" providerId="AD" clId="Web-{5069AE83-0DEE-5C85-6FB6-554DE91F179B}"/>
    <pc:docChg chg="modSld">
      <pc:chgData name="Guest User" userId="S::urn:spo:anon#2366d0b28240ee107228352ee8d8982866a184f0edceee2d8519930aa7c8cb23::" providerId="AD" clId="Web-{5069AE83-0DEE-5C85-6FB6-554DE91F179B}" dt="2024-12-13T10:22:19.394" v="6" actId="20577"/>
      <pc:docMkLst>
        <pc:docMk/>
      </pc:docMkLst>
      <pc:sldChg chg="modSp">
        <pc:chgData name="Guest User" userId="S::urn:spo:anon#2366d0b28240ee107228352ee8d8982866a184f0edceee2d8519930aa7c8cb23::" providerId="AD" clId="Web-{5069AE83-0DEE-5C85-6FB6-554DE91F179B}" dt="2024-12-13T10:22:19.394" v="6" actId="20577"/>
        <pc:sldMkLst>
          <pc:docMk/>
          <pc:sldMk cId="1592587535" sldId="264"/>
        </pc:sldMkLst>
      </pc:sldChg>
    </pc:docChg>
  </pc:docChgLst>
  <pc:docChgLst>
    <pc:chgData name="Tamanna Abdul-Karim" userId="S::tamanna.abdul-karim@hodgehill.bham.sch.uk::c7796e6f-7b6b-445a-a1e5-ff7df0f45da9" providerId="AD" clId="Web-{4C7A6FB5-15FB-062A-42AA-978D403E953D}"/>
    <pc:docChg chg="modSld">
      <pc:chgData name="Tamanna Abdul-Karim" userId="S::tamanna.abdul-karim@hodgehill.bham.sch.uk::c7796e6f-7b6b-445a-a1e5-ff7df0f45da9" providerId="AD" clId="Web-{4C7A6FB5-15FB-062A-42AA-978D403E953D}" dt="2024-10-28T10:29:34.233" v="4" actId="1076"/>
      <pc:docMkLst>
        <pc:docMk/>
      </pc:docMkLst>
      <pc:sldChg chg="modSp">
        <pc:chgData name="Tamanna Abdul-Karim" userId="S::tamanna.abdul-karim@hodgehill.bham.sch.uk::c7796e6f-7b6b-445a-a1e5-ff7df0f45da9" providerId="AD" clId="Web-{4C7A6FB5-15FB-062A-42AA-978D403E953D}" dt="2024-10-28T10:29:34.233" v="4" actId="1076"/>
        <pc:sldMkLst>
          <pc:docMk/>
          <pc:sldMk cId="1683358771" sldId="262"/>
        </pc:sldMkLst>
      </pc:sldChg>
    </pc:docChg>
  </pc:docChgLst>
  <pc:docChgLst>
    <pc:chgData name="Guest User" userId="S::urn:spo:anon#2366d0b28240ee107228352ee8d8982866a184f0edceee2d8519930aa7c8cb23::" providerId="AD" clId="Web-{438EF917-221D-2936-02E4-985B7F862223}"/>
    <pc:docChg chg="modSld">
      <pc:chgData name="Guest User" userId="S::urn:spo:anon#2366d0b28240ee107228352ee8d8982866a184f0edceee2d8519930aa7c8cb23::" providerId="AD" clId="Web-{438EF917-221D-2936-02E4-985B7F862223}" dt="2024-10-17T08:06:52.656" v="114" actId="20577"/>
      <pc:docMkLst>
        <pc:docMk/>
      </pc:docMkLst>
      <pc:sldChg chg="modSp">
        <pc:chgData name="Guest User" userId="S::urn:spo:anon#2366d0b28240ee107228352ee8d8982866a184f0edceee2d8519930aa7c8cb23::" providerId="AD" clId="Web-{438EF917-221D-2936-02E4-985B7F862223}" dt="2024-10-17T08:06:26.014" v="77"/>
        <pc:sldMkLst>
          <pc:docMk/>
          <pc:sldMk cId="1106358700" sldId="271"/>
        </pc:sldMkLst>
      </pc:sldChg>
      <pc:sldChg chg="modSp">
        <pc:chgData name="Guest User" userId="S::urn:spo:anon#2366d0b28240ee107228352ee8d8982866a184f0edceee2d8519930aa7c8cb23::" providerId="AD" clId="Web-{438EF917-221D-2936-02E4-985B7F862223}" dt="2024-10-17T08:06:36.733" v="97"/>
        <pc:sldMkLst>
          <pc:docMk/>
          <pc:sldMk cId="3819337177" sldId="272"/>
        </pc:sldMkLst>
      </pc:sldChg>
      <pc:sldChg chg="modSp">
        <pc:chgData name="Guest User" userId="S::urn:spo:anon#2366d0b28240ee107228352ee8d8982866a184f0edceee2d8519930aa7c8cb23::" providerId="AD" clId="Web-{438EF917-221D-2936-02E4-985B7F862223}" dt="2024-10-17T08:05:41.636" v="27"/>
        <pc:sldMkLst>
          <pc:docMk/>
          <pc:sldMk cId="1897229097" sldId="274"/>
        </pc:sldMkLst>
      </pc:sldChg>
      <pc:sldChg chg="modSp">
        <pc:chgData name="Guest User" userId="S::urn:spo:anon#2366d0b28240ee107228352ee8d8982866a184f0edceee2d8519930aa7c8cb23::" providerId="AD" clId="Web-{438EF917-221D-2936-02E4-985B7F862223}" dt="2024-10-17T08:06:14.060" v="49" actId="20577"/>
        <pc:sldMkLst>
          <pc:docMk/>
          <pc:sldMk cId="503219908" sldId="275"/>
        </pc:sldMkLst>
      </pc:sldChg>
      <pc:sldChg chg="modSp">
        <pc:chgData name="Guest User" userId="S::urn:spo:anon#2366d0b28240ee107228352ee8d8982866a184f0edceee2d8519930aa7c8cb23::" providerId="AD" clId="Web-{438EF917-221D-2936-02E4-985B7F862223}" dt="2024-10-17T08:06:52.656" v="114" actId="20577"/>
        <pc:sldMkLst>
          <pc:docMk/>
          <pc:sldMk cId="310221420" sldId="276"/>
        </pc:sldMkLst>
      </pc:sldChg>
    </pc:docChg>
  </pc:docChgLst>
  <pc:docChgLst>
    <pc:chgData name="Guest User" userId="S::urn:spo:anon#c524b73d3b532d695bf738f4831e67aee0ac262944a8cfc9f498bf90f1ba9025::" providerId="AD" clId="Web-{6E040CBE-9DFA-BD80-6C5F-13427F17CB04}"/>
    <pc:docChg chg="modSld">
      <pc:chgData name="Guest User" userId="S::urn:spo:anon#c524b73d3b532d695bf738f4831e67aee0ac262944a8cfc9f498bf90f1ba9025::" providerId="AD" clId="Web-{6E040CBE-9DFA-BD80-6C5F-13427F17CB04}" dt="2024-06-26T10:30:26.962" v="10" actId="20577"/>
      <pc:docMkLst>
        <pc:docMk/>
      </pc:docMkLst>
      <pc:sldChg chg="modSp">
        <pc:chgData name="Guest User" userId="S::urn:spo:anon#c524b73d3b532d695bf738f4831e67aee0ac262944a8cfc9f498bf90f1ba9025::" providerId="AD" clId="Web-{6E040CBE-9DFA-BD80-6C5F-13427F17CB04}" dt="2024-06-26T10:30:26.962" v="10" actId="20577"/>
        <pc:sldMkLst>
          <pc:docMk/>
          <pc:sldMk cId="2151714593" sldId="263"/>
        </pc:sldMkLst>
      </pc:sldChg>
    </pc:docChg>
  </pc:docChgLst>
  <pc:docChgLst>
    <pc:chgData name="Tamanna Abdul-Karim" userId="S::tamanna.abdul-karim@hodgehill.bham.sch.uk::c7796e6f-7b6b-445a-a1e5-ff7df0f45da9" providerId="AD" clId="Web-{3C8C41CB-7414-C58C-E5E2-653FCE868246}"/>
    <pc:docChg chg="delSld">
      <pc:chgData name="Tamanna Abdul-Karim" userId="S::tamanna.abdul-karim@hodgehill.bham.sch.uk::c7796e6f-7b6b-445a-a1e5-ff7df0f45da9" providerId="AD" clId="Web-{3C8C41CB-7414-C58C-E5E2-653FCE868246}" dt="2024-07-10T08:48:18.297" v="5"/>
      <pc:docMkLst>
        <pc:docMk/>
      </pc:docMkLst>
      <pc:sldChg chg="del">
        <pc:chgData name="Tamanna Abdul-Karim" userId="S::tamanna.abdul-karim@hodgehill.bham.sch.uk::c7796e6f-7b6b-445a-a1e5-ff7df0f45da9" providerId="AD" clId="Web-{3C8C41CB-7414-C58C-E5E2-653FCE868246}" dt="2024-07-10T08:48:06.484" v="0"/>
        <pc:sldMkLst>
          <pc:docMk/>
          <pc:sldMk cId="3904536674" sldId="290"/>
        </pc:sldMkLst>
      </pc:sldChg>
      <pc:sldChg chg="del">
        <pc:chgData name="Tamanna Abdul-Karim" userId="S::tamanna.abdul-karim@hodgehill.bham.sch.uk::c7796e6f-7b6b-445a-a1e5-ff7df0f45da9" providerId="AD" clId="Web-{3C8C41CB-7414-C58C-E5E2-653FCE868246}" dt="2024-07-10T08:48:08.625" v="1"/>
        <pc:sldMkLst>
          <pc:docMk/>
          <pc:sldMk cId="1577493746" sldId="291"/>
        </pc:sldMkLst>
      </pc:sldChg>
      <pc:sldChg chg="del">
        <pc:chgData name="Tamanna Abdul-Karim" userId="S::tamanna.abdul-karim@hodgehill.bham.sch.uk::c7796e6f-7b6b-445a-a1e5-ff7df0f45da9" providerId="AD" clId="Web-{3C8C41CB-7414-C58C-E5E2-653FCE868246}" dt="2024-07-10T08:48:11.484" v="2"/>
        <pc:sldMkLst>
          <pc:docMk/>
          <pc:sldMk cId="446833632" sldId="293"/>
        </pc:sldMkLst>
      </pc:sldChg>
      <pc:sldChg chg="del">
        <pc:chgData name="Tamanna Abdul-Karim" userId="S::tamanna.abdul-karim@hodgehill.bham.sch.uk::c7796e6f-7b6b-445a-a1e5-ff7df0f45da9" providerId="AD" clId="Web-{3C8C41CB-7414-C58C-E5E2-653FCE868246}" dt="2024-07-10T08:48:14.734" v="3"/>
        <pc:sldMkLst>
          <pc:docMk/>
          <pc:sldMk cId="2658201468" sldId="294"/>
        </pc:sldMkLst>
      </pc:sldChg>
      <pc:sldChg chg="del">
        <pc:chgData name="Tamanna Abdul-Karim" userId="S::tamanna.abdul-karim@hodgehill.bham.sch.uk::c7796e6f-7b6b-445a-a1e5-ff7df0f45da9" providerId="AD" clId="Web-{3C8C41CB-7414-C58C-E5E2-653FCE868246}" dt="2024-07-10T08:48:16.672" v="4"/>
        <pc:sldMkLst>
          <pc:docMk/>
          <pc:sldMk cId="2395502073" sldId="296"/>
        </pc:sldMkLst>
      </pc:sldChg>
      <pc:sldChg chg="del">
        <pc:chgData name="Tamanna Abdul-Karim" userId="S::tamanna.abdul-karim@hodgehill.bham.sch.uk::c7796e6f-7b6b-445a-a1e5-ff7df0f45da9" providerId="AD" clId="Web-{3C8C41CB-7414-C58C-E5E2-653FCE868246}" dt="2024-07-10T08:48:18.297" v="5"/>
        <pc:sldMkLst>
          <pc:docMk/>
          <pc:sldMk cId="4090161207" sldId="297"/>
        </pc:sldMkLst>
      </pc:sldChg>
    </pc:docChg>
  </pc:docChgLst>
  <pc:docChgLst>
    <pc:chgData name="Steven Scale" userId="S::steven.scale@hodgehill.bham.sch.uk::08325bee-8332-4c45-948d-5fee31dc6823" providerId="AD" clId="Web-{F1655404-5AA1-4632-25C3-689689191ADF}"/>
    <pc:docChg chg="modSld">
      <pc:chgData name="Steven Scale" userId="S::steven.scale@hodgehill.bham.sch.uk::08325bee-8332-4c45-948d-5fee31dc6823" providerId="AD" clId="Web-{F1655404-5AA1-4632-25C3-689689191ADF}" dt="2024-10-29T19:40:31.471" v="25"/>
      <pc:docMkLst>
        <pc:docMk/>
      </pc:docMkLst>
      <pc:sldChg chg="modSp">
        <pc:chgData name="Steven Scale" userId="S::steven.scale@hodgehill.bham.sch.uk::08325bee-8332-4c45-948d-5fee31dc6823" providerId="AD" clId="Web-{F1655404-5AA1-4632-25C3-689689191ADF}" dt="2024-10-29T19:40:31.471" v="25"/>
        <pc:sldMkLst>
          <pc:docMk/>
          <pc:sldMk cId="1683358771" sldId="262"/>
        </pc:sldMkLst>
      </pc:sldChg>
    </pc:docChg>
  </pc:docChgLst>
  <pc:docChgLst>
    <pc:chgData name="Antonia Odunjo" userId="S::antonia.odunjo@hodgehill.bham.sch.uk::c93557da-84da-42ad-857a-210886543450" providerId="AD" clId="Web-{1D6D66BD-5798-1DF4-8388-CB785C194A33}"/>
    <pc:docChg chg="addSld delSld modSld">
      <pc:chgData name="Antonia Odunjo" userId="S::antonia.odunjo@hodgehill.bham.sch.uk::c93557da-84da-42ad-857a-210886543450" providerId="AD" clId="Web-{1D6D66BD-5798-1DF4-8388-CB785C194A33}" dt="2024-10-02T18:53:27.178" v="910"/>
      <pc:docMkLst>
        <pc:docMk/>
      </pc:docMkLst>
      <pc:sldChg chg="modSp">
        <pc:chgData name="Antonia Odunjo" userId="S::antonia.odunjo@hodgehill.bham.sch.uk::c93557da-84da-42ad-857a-210886543450" providerId="AD" clId="Web-{1D6D66BD-5798-1DF4-8388-CB785C194A33}" dt="2024-10-02T18:53:27.178" v="910"/>
        <pc:sldMkLst>
          <pc:docMk/>
          <pc:sldMk cId="3372037280" sldId="283"/>
        </pc:sldMkLst>
      </pc:sldChg>
      <pc:sldChg chg="modSp add replId">
        <pc:chgData name="Antonia Odunjo" userId="S::antonia.odunjo@hodgehill.bham.sch.uk::c93557da-84da-42ad-857a-210886543450" providerId="AD" clId="Web-{1D6D66BD-5798-1DF4-8388-CB785C194A33}" dt="2024-10-02T18:52:54.239" v="900"/>
        <pc:sldMkLst>
          <pc:docMk/>
          <pc:sldMk cId="1774684653" sldId="303"/>
        </pc:sldMkLst>
      </pc:sldChg>
      <pc:sldChg chg="add del replId">
        <pc:chgData name="Antonia Odunjo" userId="S::antonia.odunjo@hodgehill.bham.sch.uk::c93557da-84da-42ad-857a-210886543450" providerId="AD" clId="Web-{1D6D66BD-5798-1DF4-8388-CB785C194A33}" dt="2024-10-02T17:50:27.878" v="366"/>
        <pc:sldMkLst>
          <pc:docMk/>
          <pc:sldMk cId="2454400080" sldId="303"/>
        </pc:sldMkLst>
      </pc:sldChg>
      <pc:sldChg chg="add del replId">
        <pc:chgData name="Antonia Odunjo" userId="S::antonia.odunjo@hodgehill.bham.sch.uk::c93557da-84da-42ad-857a-210886543450" providerId="AD" clId="Web-{1D6D66BD-5798-1DF4-8388-CB785C194A33}" dt="2024-10-02T18:00:02.266" v="678"/>
        <pc:sldMkLst>
          <pc:docMk/>
          <pc:sldMk cId="3887495468" sldId="304"/>
        </pc:sldMkLst>
      </pc:sldChg>
    </pc:docChg>
  </pc:docChgLst>
  <pc:docChgLst>
    <pc:chgData name="Joanne Weir" userId="S::joanne.weir@hodgehill.bham.sch.uk::ffceee0a-5f2d-4266-94eb-d66c5a449934" providerId="AD" clId="Web-{D1E96986-ED1D-54DE-0BB3-4F9978162049}"/>
    <pc:docChg chg="modSld">
      <pc:chgData name="Joanne Weir" userId="S::joanne.weir@hodgehill.bham.sch.uk::ffceee0a-5f2d-4266-94eb-d66c5a449934" providerId="AD" clId="Web-{D1E96986-ED1D-54DE-0BB3-4F9978162049}" dt="2024-10-16T09:40:18.723" v="6" actId="20577"/>
      <pc:docMkLst>
        <pc:docMk/>
      </pc:docMkLst>
      <pc:sldChg chg="modSp">
        <pc:chgData name="Joanne Weir" userId="S::joanne.weir@hodgehill.bham.sch.uk::ffceee0a-5f2d-4266-94eb-d66c5a449934" providerId="AD" clId="Web-{D1E96986-ED1D-54DE-0BB3-4F9978162049}" dt="2024-10-16T09:40:18.723" v="6" actId="20577"/>
        <pc:sldMkLst>
          <pc:docMk/>
          <pc:sldMk cId="2497263217" sldId="284"/>
        </pc:sldMkLst>
      </pc:sldChg>
      <pc:sldChg chg="modSp">
        <pc:chgData name="Joanne Weir" userId="S::joanne.weir@hodgehill.bham.sch.uk::ffceee0a-5f2d-4266-94eb-d66c5a449934" providerId="AD" clId="Web-{D1E96986-ED1D-54DE-0BB3-4F9978162049}" dt="2024-10-16T09:40:10.738" v="3" actId="20577"/>
        <pc:sldMkLst>
          <pc:docMk/>
          <pc:sldMk cId="1638631402" sldId="301"/>
        </pc:sldMkLst>
      </pc:sldChg>
    </pc:docChg>
  </pc:docChgLst>
  <pc:docChgLst>
    <pc:chgData name="Guest User" userId="S::urn:spo:tenantanon#06874227-7564-47a8-bf47-2f062d34eb7d::" providerId="AD" clId="Web-{770DEC53-5E77-BD18-9897-0ECB4BA3393D}"/>
    <pc:docChg chg="addSld modSld">
      <pc:chgData name="Guest User" userId="S::urn:spo:tenantanon#06874227-7564-47a8-bf47-2f062d34eb7d::" providerId="AD" clId="Web-{770DEC53-5E77-BD18-9897-0ECB4BA3393D}" dt="2025-07-14T08:30:37.795" v="78"/>
      <pc:docMkLst>
        <pc:docMk/>
      </pc:docMkLst>
      <pc:sldChg chg="addSp modSp">
        <pc:chgData name="Guest User" userId="S::urn:spo:tenantanon#06874227-7564-47a8-bf47-2f062d34eb7d::" providerId="AD" clId="Web-{770DEC53-5E77-BD18-9897-0ECB4BA3393D}" dt="2025-07-14T08:30:37.795" v="78"/>
        <pc:sldMkLst>
          <pc:docMk/>
          <pc:sldMk cId="2497263217" sldId="284"/>
        </pc:sldMkLst>
        <pc:spChg chg="mod">
          <ac:chgData name="Guest User" userId="S::urn:spo:tenantanon#06874227-7564-47a8-bf47-2f062d34eb7d::" providerId="AD" clId="Web-{770DEC53-5E77-BD18-9897-0ECB4BA3393D}" dt="2025-07-14T08:28:39.666" v="3" actId="20577"/>
          <ac:spMkLst>
            <pc:docMk/>
            <pc:sldMk cId="2497263217" sldId="284"/>
            <ac:spMk id="3" creationId="{00000000-0000-0000-0000-000000000000}"/>
          </ac:spMkLst>
        </pc:spChg>
        <pc:graphicFrameChg chg="modGraphic">
          <ac:chgData name="Guest User" userId="S::urn:spo:tenantanon#06874227-7564-47a8-bf47-2f062d34eb7d::" providerId="AD" clId="Web-{770DEC53-5E77-BD18-9897-0ECB4BA3393D}" dt="2025-07-14T08:29:37.824" v="5"/>
          <ac:graphicFrameMkLst>
            <pc:docMk/>
            <pc:sldMk cId="2497263217" sldId="284"/>
            <ac:graphicFrameMk id="6" creationId="{6F3089F1-3B81-C919-DBA0-0208279D0E2E}"/>
          </ac:graphicFrameMkLst>
        </pc:graphicFrameChg>
        <pc:graphicFrameChg chg="add mod modGraphic">
          <ac:chgData name="Guest User" userId="S::urn:spo:tenantanon#06874227-7564-47a8-bf47-2f062d34eb7d::" providerId="AD" clId="Web-{770DEC53-5E77-BD18-9897-0ECB4BA3393D}" dt="2025-07-14T08:30:37.795" v="78"/>
          <ac:graphicFrameMkLst>
            <pc:docMk/>
            <pc:sldMk cId="2497263217" sldId="284"/>
            <ac:graphicFrameMk id="7" creationId="{6B9C2461-66FA-8A42-F7DA-611CA977D027}"/>
          </ac:graphicFrameMkLst>
        </pc:graphicFrameChg>
      </pc:sldChg>
      <pc:sldChg chg="new">
        <pc:chgData name="Guest User" userId="S::urn:spo:tenantanon#06874227-7564-47a8-bf47-2f062d34eb7d::" providerId="AD" clId="Web-{770DEC53-5E77-BD18-9897-0ECB4BA3393D}" dt="2025-07-14T08:27:31.399" v="0"/>
        <pc:sldMkLst>
          <pc:docMk/>
          <pc:sldMk cId="4275803531" sldId="305"/>
        </pc:sldMkLst>
      </pc:sldChg>
      <pc:sldChg chg="add replId">
        <pc:chgData name="Guest User" userId="S::urn:spo:tenantanon#06874227-7564-47a8-bf47-2f062d34eb7d::" providerId="AD" clId="Web-{770DEC53-5E77-BD18-9897-0ECB4BA3393D}" dt="2025-07-14T08:27:44.290" v="1"/>
        <pc:sldMkLst>
          <pc:docMk/>
          <pc:sldMk cId="230017353" sldId="306"/>
        </pc:sldMkLst>
      </pc:sldChg>
      <pc:sldChg chg="add replId">
        <pc:chgData name="Guest User" userId="S::urn:spo:tenantanon#06874227-7564-47a8-bf47-2f062d34eb7d::" providerId="AD" clId="Web-{770DEC53-5E77-BD18-9897-0ECB4BA3393D}" dt="2025-07-14T08:27:56.696" v="2"/>
        <pc:sldMkLst>
          <pc:docMk/>
          <pc:sldMk cId="1532874484" sldId="307"/>
        </pc:sldMkLst>
      </pc:sldChg>
    </pc:docChg>
  </pc:docChgLst>
  <pc:docChgLst>
    <pc:chgData name="Kamran Iqbal" userId="S::kamran.iqbal@hodgehill.bham.sch.uk::6c812ac0-359e-4b8a-81bb-a9375185387a" providerId="AD" clId="Web-{92ADFF9B-ABCC-66DA-3CCB-52DB9F37CC10}"/>
    <pc:docChg chg="modSld">
      <pc:chgData name="Kamran Iqbal" userId="S::kamran.iqbal@hodgehill.bham.sch.uk::6c812ac0-359e-4b8a-81bb-a9375185387a" providerId="AD" clId="Web-{92ADFF9B-ABCC-66DA-3CCB-52DB9F37CC10}" dt="2024-12-05T11:29:55.840" v="0"/>
      <pc:docMkLst>
        <pc:docMk/>
      </pc:docMkLst>
      <pc:sldChg chg="modSp">
        <pc:chgData name="Kamran Iqbal" userId="S::kamran.iqbal@hodgehill.bham.sch.uk::6c812ac0-359e-4b8a-81bb-a9375185387a" providerId="AD" clId="Web-{92ADFF9B-ABCC-66DA-3CCB-52DB9F37CC10}" dt="2024-12-05T11:29:55.840" v="0"/>
        <pc:sldMkLst>
          <pc:docMk/>
          <pc:sldMk cId="1943748027" sldId="281"/>
        </pc:sldMkLst>
      </pc:sldChg>
    </pc:docChg>
  </pc:docChgLst>
  <pc:docChgLst>
    <pc:chgData name="Guest User" userId="S::urn:spo:anon#c524b73d3b532d695bf738f4831e67aee0ac262944a8cfc9f498bf90f1ba9025::" providerId="AD" clId="Web-{2586AC29-D63B-05D4-AF3A-6A5F1AB286B0}"/>
    <pc:docChg chg="modSld">
      <pc:chgData name="Guest User" userId="S::urn:spo:anon#c524b73d3b532d695bf738f4831e67aee0ac262944a8cfc9f498bf90f1ba9025::" providerId="AD" clId="Web-{2586AC29-D63B-05D4-AF3A-6A5F1AB286B0}" dt="2024-06-26T10:32:53.364" v="0"/>
      <pc:docMkLst>
        <pc:docMk/>
      </pc:docMkLst>
      <pc:sldChg chg="modSp">
        <pc:chgData name="Guest User" userId="S::urn:spo:anon#c524b73d3b532d695bf738f4831e67aee0ac262944a8cfc9f498bf90f1ba9025::" providerId="AD" clId="Web-{2586AC29-D63B-05D4-AF3A-6A5F1AB286B0}" dt="2024-06-26T10:32:53.364" v="0"/>
        <pc:sldMkLst>
          <pc:docMk/>
          <pc:sldMk cId="2151714593" sldId="263"/>
        </pc:sldMkLst>
      </pc:sldChg>
    </pc:docChg>
  </pc:docChgLst>
  <pc:docChgLst>
    <pc:chgData name="Juwairiyyah Rafi" userId="S::juwairiyyah.rafi@hodgehill.bham.sch.uk::540191fc-c88e-414c-ab47-616b4e767348" providerId="AD" clId="Web-{90E43DA1-F9EE-904C-89DE-C2D08847B7F0}"/>
    <pc:docChg chg="addSld delSld modSld">
      <pc:chgData name="Juwairiyyah Rafi" userId="S::juwairiyyah.rafi@hodgehill.bham.sch.uk::540191fc-c88e-414c-ab47-616b4e767348" providerId="AD" clId="Web-{90E43DA1-F9EE-904C-89DE-C2D08847B7F0}" dt="2024-06-14T07:16:46.753" v="59"/>
      <pc:docMkLst>
        <pc:docMk/>
      </pc:docMkLst>
      <pc:sldChg chg="del">
        <pc:chgData name="Juwairiyyah Rafi" userId="S::juwairiyyah.rafi@hodgehill.bham.sch.uk::540191fc-c88e-414c-ab47-616b4e767348" providerId="AD" clId="Web-{90E43DA1-F9EE-904C-89DE-C2D08847B7F0}" dt="2024-06-14T07:12:28.075" v="1"/>
        <pc:sldMkLst>
          <pc:docMk/>
          <pc:sldMk cId="1464589422" sldId="285"/>
        </pc:sldMkLst>
      </pc:sldChg>
      <pc:sldChg chg="modSp add">
        <pc:chgData name="Juwairiyyah Rafi" userId="S::juwairiyyah.rafi@hodgehill.bham.sch.uk::540191fc-c88e-414c-ab47-616b4e767348" providerId="AD" clId="Web-{90E43DA1-F9EE-904C-89DE-C2D08847B7F0}" dt="2024-06-14T07:16:46.753" v="59"/>
        <pc:sldMkLst>
          <pc:docMk/>
          <pc:sldMk cId="1638631402" sldId="301"/>
        </pc:sldMkLst>
      </pc:sldChg>
    </pc:docChg>
  </pc:docChgLst>
  <pc:docChgLst>
    <pc:chgData name="Kamran Iqbal" userId="S::kamran.iqbal@hodgehill.bham.sch.uk::6c812ac0-359e-4b8a-81bb-a9375185387a" providerId="AD" clId="Web-{E4C5C6A7-DB60-5A18-3A11-A2993630B875}"/>
    <pc:docChg chg="modSld">
      <pc:chgData name="Kamran Iqbal" userId="S::kamran.iqbal@hodgehill.bham.sch.uk::6c812ac0-359e-4b8a-81bb-a9375185387a" providerId="AD" clId="Web-{E4C5C6A7-DB60-5A18-3A11-A2993630B875}" dt="2025-07-14T09:28:16.401" v="258"/>
      <pc:docMkLst>
        <pc:docMk/>
      </pc:docMkLst>
      <pc:sldChg chg="modSp">
        <pc:chgData name="Kamran Iqbal" userId="S::kamran.iqbal@hodgehill.bham.sch.uk::6c812ac0-359e-4b8a-81bb-a9375185387a" providerId="AD" clId="Web-{E4C5C6A7-DB60-5A18-3A11-A2993630B875}" dt="2025-07-14T09:28:16.401" v="258"/>
        <pc:sldMkLst>
          <pc:docMk/>
          <pc:sldMk cId="2080928474" sldId="302"/>
        </pc:sldMkLst>
        <pc:graphicFrameChg chg="mod modGraphic">
          <ac:chgData name="Kamran Iqbal" userId="S::kamran.iqbal@hodgehill.bham.sch.uk::6c812ac0-359e-4b8a-81bb-a9375185387a" providerId="AD" clId="Web-{E4C5C6A7-DB60-5A18-3A11-A2993630B875}" dt="2025-07-14T09:28:16.401" v="258"/>
          <ac:graphicFrameMkLst>
            <pc:docMk/>
            <pc:sldMk cId="2080928474" sldId="302"/>
            <ac:graphicFrameMk id="4" creationId="{72C6FF58-205A-10F8-F7CB-5F3C3BD3DDBF}"/>
          </ac:graphicFrameMkLst>
        </pc:graphicFrameChg>
      </pc:sldChg>
    </pc:docChg>
  </pc:docChgLst>
  <pc:docChgLst>
    <pc:chgData name="Lisa Millington" userId="S::lisa.millington@hodgehill.bham.sch.uk::18d24b18-7cd3-4183-8664-6e6ab7a155f4" providerId="AD" clId="Web-{9E9DC93C-67FD-C06F-DE59-06778D481198}"/>
    <pc:docChg chg="modSld">
      <pc:chgData name="Lisa Millington" userId="S::lisa.millington@hodgehill.bham.sch.uk::18d24b18-7cd3-4183-8664-6e6ab7a155f4" providerId="AD" clId="Web-{9E9DC93C-67FD-C06F-DE59-06778D481198}" dt="2024-10-01T10:47:09.265" v="59" actId="20577"/>
      <pc:docMkLst>
        <pc:docMk/>
      </pc:docMkLst>
      <pc:sldChg chg="modSp">
        <pc:chgData name="Lisa Millington" userId="S::lisa.millington@hodgehill.bham.sch.uk::18d24b18-7cd3-4183-8664-6e6ab7a155f4" providerId="AD" clId="Web-{9E9DC93C-67FD-C06F-DE59-06778D481198}" dt="2024-10-01T10:47:09.265" v="59" actId="20577"/>
        <pc:sldMkLst>
          <pc:docMk/>
          <pc:sldMk cId="1592587535" sldId="264"/>
        </pc:sldMkLst>
      </pc:sldChg>
    </pc:docChg>
  </pc:docChgLst>
  <pc:docChgLst>
    <pc:chgData name="Guest User" userId="S::urn:spo:tenantanon#06874227-7564-47a8-bf47-2f062d34eb7d::" providerId="AD" clId="Web-{9111E350-40B6-8DF7-BBF1-4BA514E5490D}"/>
    <pc:docChg chg="modSld">
      <pc:chgData name="Guest User" userId="S::urn:spo:tenantanon#06874227-7564-47a8-bf47-2f062d34eb7d::" providerId="AD" clId="Web-{9111E350-40B6-8DF7-BBF1-4BA514E5490D}" dt="2025-07-14T09:32:48.938" v="14"/>
      <pc:docMkLst>
        <pc:docMk/>
      </pc:docMkLst>
      <pc:sldChg chg="modSp">
        <pc:chgData name="Guest User" userId="S::urn:spo:tenantanon#06874227-7564-47a8-bf47-2f062d34eb7d::" providerId="AD" clId="Web-{9111E350-40B6-8DF7-BBF1-4BA514E5490D}" dt="2025-07-14T09:31:23.543" v="6"/>
        <pc:sldMkLst>
          <pc:docMk/>
          <pc:sldMk cId="3372037280" sldId="283"/>
        </pc:sldMkLst>
        <pc:graphicFrameChg chg="mod modGraphic">
          <ac:chgData name="Guest User" userId="S::urn:spo:tenantanon#06874227-7564-47a8-bf47-2f062d34eb7d::" providerId="AD" clId="Web-{9111E350-40B6-8DF7-BBF1-4BA514E5490D}" dt="2025-07-14T09:31:23.543" v="6"/>
          <ac:graphicFrameMkLst>
            <pc:docMk/>
            <pc:sldMk cId="3372037280" sldId="283"/>
            <ac:graphicFrameMk id="5" creationId="{EE08A0C9-EBA1-CD44-EA0A-8FA838C20325}"/>
          </ac:graphicFrameMkLst>
        </pc:graphicFrameChg>
      </pc:sldChg>
      <pc:sldChg chg="modSp">
        <pc:chgData name="Guest User" userId="S::urn:spo:tenantanon#06874227-7564-47a8-bf47-2f062d34eb7d::" providerId="AD" clId="Web-{9111E350-40B6-8DF7-BBF1-4BA514E5490D}" dt="2025-07-14T09:32:48.938" v="14"/>
        <pc:sldMkLst>
          <pc:docMk/>
          <pc:sldMk cId="1774684653" sldId="303"/>
        </pc:sldMkLst>
        <pc:graphicFrameChg chg="mod modGraphic">
          <ac:chgData name="Guest User" userId="S::urn:spo:tenantanon#06874227-7564-47a8-bf47-2f062d34eb7d::" providerId="AD" clId="Web-{9111E350-40B6-8DF7-BBF1-4BA514E5490D}" dt="2025-07-14T09:32:48.938" v="14"/>
          <ac:graphicFrameMkLst>
            <pc:docMk/>
            <pc:sldMk cId="1774684653" sldId="303"/>
            <ac:graphicFrameMk id="5" creationId="{EE08A0C9-EBA1-CD44-EA0A-8FA838C20325}"/>
          </ac:graphicFrameMkLst>
        </pc:graphicFrameChg>
      </pc:sldChg>
    </pc:docChg>
  </pc:docChgLst>
  <pc:docChgLst>
    <pc:chgData name="Guest User" userId="S::urn:spo:anon#7ec7f02745e9ad64a4db0db20e5f4f8a59cc95fe301ca409224b692e3ceb3a90::" providerId="AD" clId="Web-{E3F0855D-558F-768B-273C-15A8FA7367E8}"/>
    <pc:docChg chg="modSld">
      <pc:chgData name="Guest User" userId="S::urn:spo:anon#7ec7f02745e9ad64a4db0db20e5f4f8a59cc95fe301ca409224b692e3ceb3a90::" providerId="AD" clId="Web-{E3F0855D-558F-768B-273C-15A8FA7367E8}" dt="2024-10-23T15:22:53.908" v="229"/>
      <pc:docMkLst>
        <pc:docMk/>
      </pc:docMkLst>
      <pc:sldChg chg="addSp delSp modSp">
        <pc:chgData name="Guest User" userId="S::urn:spo:anon#7ec7f02745e9ad64a4db0db20e5f4f8a59cc95fe301ca409224b692e3ceb3a90::" providerId="AD" clId="Web-{E3F0855D-558F-768B-273C-15A8FA7367E8}" dt="2024-10-23T15:22:53.908" v="229"/>
        <pc:sldMkLst>
          <pc:docMk/>
          <pc:sldMk cId="1683358771" sldId="262"/>
        </pc:sldMkLst>
      </pc:sldChg>
    </pc:docChg>
  </pc:docChgLst>
  <pc:docChgLst>
    <pc:chgData name="Steven Scale" userId="S::steven.scale@hodgehill.bham.sch.uk::08325bee-8332-4c45-948d-5fee31dc6823" providerId="AD" clId="Web-{D543B082-6376-4E68-BC87-E619FF8298F8}"/>
    <pc:docChg chg="modSld">
      <pc:chgData name="Steven Scale" userId="S::steven.scale@hodgehill.bham.sch.uk::08325bee-8332-4c45-948d-5fee31dc6823" providerId="AD" clId="Web-{D543B082-6376-4E68-BC87-E619FF8298F8}" dt="2025-07-15T12:56:03.203" v="754"/>
      <pc:docMkLst>
        <pc:docMk/>
      </pc:docMkLst>
      <pc:sldChg chg="modSp">
        <pc:chgData name="Steven Scale" userId="S::steven.scale@hodgehill.bham.sch.uk::08325bee-8332-4c45-948d-5fee31dc6823" providerId="AD" clId="Web-{D543B082-6376-4E68-BC87-E619FF8298F8}" dt="2025-07-15T12:56:03.203" v="754"/>
        <pc:sldMkLst>
          <pc:docMk/>
          <pc:sldMk cId="1683358771" sldId="262"/>
        </pc:sldMkLst>
        <pc:spChg chg="mod">
          <ac:chgData name="Steven Scale" userId="S::steven.scale@hodgehill.bham.sch.uk::08325bee-8332-4c45-948d-5fee31dc6823" providerId="AD" clId="Web-{D543B082-6376-4E68-BC87-E619FF8298F8}" dt="2025-07-15T12:40:54.923" v="722" actId="20577"/>
          <ac:spMkLst>
            <pc:docMk/>
            <pc:sldMk cId="1683358771" sldId="262"/>
            <ac:spMk id="4" creationId="{00000000-0000-0000-0000-000000000000}"/>
          </ac:spMkLst>
        </pc:spChg>
        <pc:graphicFrameChg chg="mod modGraphic">
          <ac:chgData name="Steven Scale" userId="S::steven.scale@hodgehill.bham.sch.uk::08325bee-8332-4c45-948d-5fee31dc6823" providerId="AD" clId="Web-{D543B082-6376-4E68-BC87-E619FF8298F8}" dt="2025-07-15T12:56:03.203" v="754"/>
          <ac:graphicFrameMkLst>
            <pc:docMk/>
            <pc:sldMk cId="1683358771" sldId="262"/>
            <ac:graphicFrameMk id="8" creationId="{35FBF28C-7B9A-ECF9-968B-5A5BAB7F3A5B}"/>
          </ac:graphicFrameMkLst>
        </pc:graphicFrameChg>
      </pc:sldChg>
    </pc:docChg>
  </pc:docChgLst>
  <pc:docChgLst>
    <pc:chgData name="Guest User" userId="S::urn:spo:anon#c524b73d3b532d695bf738f4831e67aee0ac262944a8cfc9f498bf90f1ba9025::" providerId="AD" clId="Web-{1E23E860-94BB-962E-C855-AE320E0BAEA6}"/>
    <pc:docChg chg="modSld">
      <pc:chgData name="Guest User" userId="S::urn:spo:anon#c524b73d3b532d695bf738f4831e67aee0ac262944a8cfc9f498bf90f1ba9025::" providerId="AD" clId="Web-{1E23E860-94BB-962E-C855-AE320E0BAEA6}" dt="2024-06-21T12:14:59.563" v="357" actId="20577"/>
      <pc:docMkLst>
        <pc:docMk/>
      </pc:docMkLst>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900956" cy="10074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405715" y="0"/>
            <a:ext cx="4900956" cy="1007464"/>
          </a:xfrm>
          <a:prstGeom prst="rect">
            <a:avLst/>
          </a:prstGeom>
        </p:spPr>
        <p:txBody>
          <a:bodyPr vert="horz" lIns="91440" tIns="45720" rIns="91440" bIns="45720" rtlCol="0"/>
          <a:lstStyle>
            <a:lvl1pPr algn="r">
              <a:defRPr sz="1200"/>
            </a:lvl1pPr>
          </a:lstStyle>
          <a:p>
            <a:fld id="{43CBA066-C176-1747-8343-ABBBC0BEFBAB}" type="datetimeFigureOut">
              <a:rPr lang="en-US" smtClean="0"/>
              <a:t>7/18/2025</a:t>
            </a:fld>
            <a:endParaRPr lang="en-US"/>
          </a:p>
        </p:txBody>
      </p:sp>
      <p:sp>
        <p:nvSpPr>
          <p:cNvPr id="4" name="Slide Image Placeholder 3"/>
          <p:cNvSpPr>
            <a:spLocks noGrp="1" noRot="1" noChangeAspect="1"/>
          </p:cNvSpPr>
          <p:nvPr>
            <p:ph type="sldImg" idx="2"/>
          </p:nvPr>
        </p:nvSpPr>
        <p:spPr>
          <a:xfrm>
            <a:off x="3306763" y="2514600"/>
            <a:ext cx="4695825" cy="67833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130578" y="9673900"/>
            <a:ext cx="9048194" cy="79186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19096639"/>
            <a:ext cx="4900956" cy="100746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405715" y="19096639"/>
            <a:ext cx="4900956" cy="1007462"/>
          </a:xfrm>
          <a:prstGeom prst="rect">
            <a:avLst/>
          </a:prstGeom>
        </p:spPr>
        <p:txBody>
          <a:bodyPr vert="horz" lIns="91440" tIns="45720" rIns="91440" bIns="45720" rtlCol="0" anchor="b"/>
          <a:lstStyle>
            <a:lvl1pPr algn="r">
              <a:defRPr sz="1200"/>
            </a:lvl1pPr>
          </a:lstStyle>
          <a:p>
            <a:fld id="{A44EEB56-BCA5-684F-88D0-DE52578AC918}" type="slidenum">
              <a:rPr lang="en-US" smtClean="0"/>
              <a:t>‹#›</a:t>
            </a:fld>
            <a:endParaRPr lang="en-US"/>
          </a:p>
        </p:txBody>
      </p:sp>
    </p:spTree>
    <p:extLst>
      <p:ext uri="{BB962C8B-B14F-4D97-AF65-F5344CB8AC3E}">
        <p14:creationId xmlns:p14="http://schemas.microsoft.com/office/powerpoint/2010/main" val="3795870649"/>
      </p:ext>
    </p:extLst>
  </p:cSld>
  <p:clrMap bg1="lt1" tx1="dk1" bg2="lt2" tx2="dk2" accent1="accent1" accent2="accent2" accent3="accent3" accent4="accent4" accent5="accent5" accent6="accent6" hlink="hlink" folHlink="folHlink"/>
  <p:notesStyle>
    <a:lvl1pPr marL="0" algn="l" defTabSz="487924" rtl="0" eaLnBrk="1" latinLnBrk="0" hangingPunct="1">
      <a:defRPr sz="640" kern="1200">
        <a:solidFill>
          <a:schemeClr val="tx1"/>
        </a:solidFill>
        <a:latin typeface="+mn-lt"/>
        <a:ea typeface="+mn-ea"/>
        <a:cs typeface="+mn-cs"/>
      </a:defRPr>
    </a:lvl1pPr>
    <a:lvl2pPr marL="243962" algn="l" defTabSz="487924" rtl="0" eaLnBrk="1" latinLnBrk="0" hangingPunct="1">
      <a:defRPr sz="640" kern="1200">
        <a:solidFill>
          <a:schemeClr val="tx1"/>
        </a:solidFill>
        <a:latin typeface="+mn-lt"/>
        <a:ea typeface="+mn-ea"/>
        <a:cs typeface="+mn-cs"/>
      </a:defRPr>
    </a:lvl2pPr>
    <a:lvl3pPr marL="487924" algn="l" defTabSz="487924" rtl="0" eaLnBrk="1" latinLnBrk="0" hangingPunct="1">
      <a:defRPr sz="640" kern="1200">
        <a:solidFill>
          <a:schemeClr val="tx1"/>
        </a:solidFill>
        <a:latin typeface="+mn-lt"/>
        <a:ea typeface="+mn-ea"/>
        <a:cs typeface="+mn-cs"/>
      </a:defRPr>
    </a:lvl3pPr>
    <a:lvl4pPr marL="731886" algn="l" defTabSz="487924" rtl="0" eaLnBrk="1" latinLnBrk="0" hangingPunct="1">
      <a:defRPr sz="640" kern="1200">
        <a:solidFill>
          <a:schemeClr val="tx1"/>
        </a:solidFill>
        <a:latin typeface="+mn-lt"/>
        <a:ea typeface="+mn-ea"/>
        <a:cs typeface="+mn-cs"/>
      </a:defRPr>
    </a:lvl4pPr>
    <a:lvl5pPr marL="975848" algn="l" defTabSz="487924" rtl="0" eaLnBrk="1" latinLnBrk="0" hangingPunct="1">
      <a:defRPr sz="640" kern="1200">
        <a:solidFill>
          <a:schemeClr val="tx1"/>
        </a:solidFill>
        <a:latin typeface="+mn-lt"/>
        <a:ea typeface="+mn-ea"/>
        <a:cs typeface="+mn-cs"/>
      </a:defRPr>
    </a:lvl5pPr>
    <a:lvl6pPr marL="1219810" algn="l" defTabSz="487924" rtl="0" eaLnBrk="1" latinLnBrk="0" hangingPunct="1">
      <a:defRPr sz="640" kern="1200">
        <a:solidFill>
          <a:schemeClr val="tx1"/>
        </a:solidFill>
        <a:latin typeface="+mn-lt"/>
        <a:ea typeface="+mn-ea"/>
        <a:cs typeface="+mn-cs"/>
      </a:defRPr>
    </a:lvl6pPr>
    <a:lvl7pPr marL="1463772" algn="l" defTabSz="487924" rtl="0" eaLnBrk="1" latinLnBrk="0" hangingPunct="1">
      <a:defRPr sz="640" kern="1200">
        <a:solidFill>
          <a:schemeClr val="tx1"/>
        </a:solidFill>
        <a:latin typeface="+mn-lt"/>
        <a:ea typeface="+mn-ea"/>
        <a:cs typeface="+mn-cs"/>
      </a:defRPr>
    </a:lvl7pPr>
    <a:lvl8pPr marL="1707733" algn="l" defTabSz="487924" rtl="0" eaLnBrk="1" latinLnBrk="0" hangingPunct="1">
      <a:defRPr sz="640" kern="1200">
        <a:solidFill>
          <a:schemeClr val="tx1"/>
        </a:solidFill>
        <a:latin typeface="+mn-lt"/>
        <a:ea typeface="+mn-ea"/>
        <a:cs typeface="+mn-cs"/>
      </a:defRPr>
    </a:lvl8pPr>
    <a:lvl9pPr marL="1951695" algn="l" defTabSz="487924" rtl="0" eaLnBrk="1" latinLnBrk="0" hangingPunct="1">
      <a:defRPr sz="6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6763" y="2514600"/>
            <a:ext cx="4695825" cy="67833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4EEB56-BCA5-684F-88D0-DE52578AC918}" type="slidenum">
              <a:rPr lang="en-US" smtClean="0"/>
              <a:t>1</a:t>
            </a:fld>
            <a:endParaRPr lang="en-US"/>
          </a:p>
        </p:txBody>
      </p:sp>
    </p:spTree>
    <p:extLst>
      <p:ext uri="{BB962C8B-B14F-4D97-AF65-F5344CB8AC3E}">
        <p14:creationId xmlns:p14="http://schemas.microsoft.com/office/powerpoint/2010/main" val="3246358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1" y="1621192"/>
            <a:ext cx="5143500" cy="3448755"/>
          </a:xfrm>
        </p:spPr>
        <p:txBody>
          <a:bodyPr anchor="b"/>
          <a:lstStyle>
            <a:lvl1pPr algn="ctr">
              <a:defRPr sz="2742"/>
            </a:lvl1pPr>
          </a:lstStyle>
          <a:p>
            <a:r>
              <a:rPr lang="en-US"/>
              <a:t>Click to edit Master title style</a:t>
            </a:r>
          </a:p>
        </p:txBody>
      </p:sp>
      <p:sp>
        <p:nvSpPr>
          <p:cNvPr id="3" name="Subtitle 2"/>
          <p:cNvSpPr>
            <a:spLocks noGrp="1"/>
          </p:cNvSpPr>
          <p:nvPr>
            <p:ph type="subTitle" idx="1"/>
          </p:nvPr>
        </p:nvSpPr>
        <p:spPr>
          <a:xfrm>
            <a:off x="857251" y="5202945"/>
            <a:ext cx="5143500" cy="2391656"/>
          </a:xfrm>
        </p:spPr>
        <p:txBody>
          <a:bodyPr/>
          <a:lstStyle>
            <a:lvl1pPr marL="0" indent="0" algn="ctr">
              <a:buNone/>
              <a:defRPr sz="1097"/>
            </a:lvl1pPr>
            <a:lvl2pPr marL="208945" indent="0" algn="ctr">
              <a:buNone/>
              <a:defRPr sz="914"/>
            </a:lvl2pPr>
            <a:lvl3pPr marL="417890" indent="0" algn="ctr">
              <a:buNone/>
              <a:defRPr sz="823"/>
            </a:lvl3pPr>
            <a:lvl4pPr marL="626835" indent="0" algn="ctr">
              <a:buNone/>
              <a:defRPr sz="731"/>
            </a:lvl4pPr>
            <a:lvl5pPr marL="835780" indent="0" algn="ctr">
              <a:buNone/>
              <a:defRPr sz="731"/>
            </a:lvl5pPr>
            <a:lvl6pPr marL="1044725" indent="0" algn="ctr">
              <a:buNone/>
              <a:defRPr sz="731"/>
            </a:lvl6pPr>
            <a:lvl7pPr marL="1253670" indent="0" algn="ctr">
              <a:buNone/>
              <a:defRPr sz="731"/>
            </a:lvl7pPr>
            <a:lvl8pPr marL="1462615" indent="0" algn="ctr">
              <a:buNone/>
              <a:defRPr sz="731"/>
            </a:lvl8pPr>
            <a:lvl9pPr marL="1671560" indent="0" algn="ctr">
              <a:buNone/>
              <a:defRPr sz="731"/>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220858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5" name="Footer Placeholder 4"/>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3989906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5" name="Footer Placeholder 4"/>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145711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981381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3"/>
            <a:ext cx="5915025" cy="4120620"/>
          </a:xfrm>
        </p:spPr>
        <p:txBody>
          <a:bodyPr anchor="b"/>
          <a:lstStyle>
            <a:lvl1pPr>
              <a:defRPr sz="2742"/>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097">
                <a:solidFill>
                  <a:schemeClr val="tx1">
                    <a:tint val="75000"/>
                  </a:schemeClr>
                </a:solidFill>
              </a:defRPr>
            </a:lvl1pPr>
            <a:lvl2pPr marL="208945" indent="0">
              <a:buNone/>
              <a:defRPr sz="914">
                <a:solidFill>
                  <a:schemeClr val="tx1">
                    <a:tint val="75000"/>
                  </a:schemeClr>
                </a:solidFill>
              </a:defRPr>
            </a:lvl2pPr>
            <a:lvl3pPr marL="417890" indent="0">
              <a:buNone/>
              <a:defRPr sz="823">
                <a:solidFill>
                  <a:schemeClr val="tx1">
                    <a:tint val="75000"/>
                  </a:schemeClr>
                </a:solidFill>
              </a:defRPr>
            </a:lvl3pPr>
            <a:lvl4pPr marL="626835" indent="0">
              <a:buNone/>
              <a:defRPr sz="731">
                <a:solidFill>
                  <a:schemeClr val="tx1">
                    <a:tint val="75000"/>
                  </a:schemeClr>
                </a:solidFill>
              </a:defRPr>
            </a:lvl4pPr>
            <a:lvl5pPr marL="835780" indent="0">
              <a:buNone/>
              <a:defRPr sz="731">
                <a:solidFill>
                  <a:schemeClr val="tx1">
                    <a:tint val="75000"/>
                  </a:schemeClr>
                </a:solidFill>
              </a:defRPr>
            </a:lvl5pPr>
            <a:lvl6pPr marL="1044725" indent="0">
              <a:buNone/>
              <a:defRPr sz="731">
                <a:solidFill>
                  <a:schemeClr val="tx1">
                    <a:tint val="75000"/>
                  </a:schemeClr>
                </a:solidFill>
              </a:defRPr>
            </a:lvl6pPr>
            <a:lvl7pPr marL="1253670" indent="0">
              <a:buNone/>
              <a:defRPr sz="731">
                <a:solidFill>
                  <a:schemeClr val="tx1">
                    <a:tint val="75000"/>
                  </a:schemeClr>
                </a:solidFill>
              </a:defRPr>
            </a:lvl7pPr>
            <a:lvl8pPr marL="1462615" indent="0">
              <a:buNone/>
              <a:defRPr sz="731">
                <a:solidFill>
                  <a:schemeClr val="tx1">
                    <a:tint val="75000"/>
                  </a:schemeClr>
                </a:solidFill>
              </a:defRPr>
            </a:lvl8pPr>
            <a:lvl9pPr marL="1671560" indent="0">
              <a:buNone/>
              <a:defRPr sz="73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5" name="Footer Placeholder 4"/>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6" name="Slide Number Placeholder 5"/>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4197233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5"/>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2" y="2637015"/>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377129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4"/>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097" b="1"/>
            </a:lvl1pPr>
            <a:lvl2pPr marL="208945" indent="0">
              <a:buNone/>
              <a:defRPr sz="914" b="1"/>
            </a:lvl2pPr>
            <a:lvl3pPr marL="417890" indent="0">
              <a:buNone/>
              <a:defRPr sz="823" b="1"/>
            </a:lvl3pPr>
            <a:lvl4pPr marL="626835" indent="0">
              <a:buNone/>
              <a:defRPr sz="731" b="1"/>
            </a:lvl4pPr>
            <a:lvl5pPr marL="835780" indent="0">
              <a:buNone/>
              <a:defRPr sz="731" b="1"/>
            </a:lvl5pPr>
            <a:lvl6pPr marL="1044725" indent="0">
              <a:buNone/>
              <a:defRPr sz="731" b="1"/>
            </a:lvl6pPr>
            <a:lvl7pPr marL="1253670" indent="0">
              <a:buNone/>
              <a:defRPr sz="731" b="1"/>
            </a:lvl7pPr>
            <a:lvl8pPr marL="1462615" indent="0">
              <a:buNone/>
              <a:defRPr sz="731" b="1"/>
            </a:lvl8pPr>
            <a:lvl9pPr marL="1671560" indent="0">
              <a:buNone/>
              <a:defRPr sz="731"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097" b="1"/>
            </a:lvl1pPr>
            <a:lvl2pPr marL="208945" indent="0">
              <a:buNone/>
              <a:defRPr sz="914" b="1"/>
            </a:lvl2pPr>
            <a:lvl3pPr marL="417890" indent="0">
              <a:buNone/>
              <a:defRPr sz="823" b="1"/>
            </a:lvl3pPr>
            <a:lvl4pPr marL="626835" indent="0">
              <a:buNone/>
              <a:defRPr sz="731" b="1"/>
            </a:lvl4pPr>
            <a:lvl5pPr marL="835780" indent="0">
              <a:buNone/>
              <a:defRPr sz="731" b="1"/>
            </a:lvl5pPr>
            <a:lvl6pPr marL="1044725" indent="0">
              <a:buNone/>
              <a:defRPr sz="731" b="1"/>
            </a:lvl6pPr>
            <a:lvl7pPr marL="1253670" indent="0">
              <a:buNone/>
              <a:defRPr sz="731" b="1"/>
            </a:lvl7pPr>
            <a:lvl8pPr marL="1462615" indent="0">
              <a:buNone/>
              <a:defRPr sz="731" b="1"/>
            </a:lvl8pPr>
            <a:lvl9pPr marL="1671560" indent="0">
              <a:buNone/>
              <a:defRPr sz="731"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8" name="Footer Placeholder 7"/>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9" name="Slide Number Placeholder 8"/>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2269113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4" name="Footer Placeholder 3"/>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5" name="Slide Number Placeholder 4"/>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2936644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3" name="Footer Placeholder 2"/>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4" name="Slide Number Placeholder 3"/>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3178406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2" y="660400"/>
            <a:ext cx="2211883" cy="2311400"/>
          </a:xfrm>
        </p:spPr>
        <p:txBody>
          <a:bodyPr anchor="b"/>
          <a:lstStyle>
            <a:lvl1pPr>
              <a:defRPr sz="1462"/>
            </a:lvl1pPr>
          </a:lstStyle>
          <a:p>
            <a:r>
              <a:rPr lang="en-US"/>
              <a:t>Click to edit Master title style</a:t>
            </a:r>
          </a:p>
        </p:txBody>
      </p:sp>
      <p:sp>
        <p:nvSpPr>
          <p:cNvPr id="3" name="Content Placeholder 2"/>
          <p:cNvSpPr>
            <a:spLocks noGrp="1"/>
          </p:cNvSpPr>
          <p:nvPr>
            <p:ph idx="1"/>
          </p:nvPr>
        </p:nvSpPr>
        <p:spPr>
          <a:xfrm>
            <a:off x="2915544" y="1426282"/>
            <a:ext cx="3471863" cy="7039681"/>
          </a:xfrm>
        </p:spPr>
        <p:txBody>
          <a:bodyPr/>
          <a:lstStyle>
            <a:lvl1pPr>
              <a:defRPr sz="1462"/>
            </a:lvl1pPr>
            <a:lvl2pPr>
              <a:defRPr sz="1280"/>
            </a:lvl2pPr>
            <a:lvl3pPr>
              <a:defRPr sz="1097"/>
            </a:lvl3pPr>
            <a:lvl4pPr>
              <a:defRPr sz="914"/>
            </a:lvl4pPr>
            <a:lvl5pPr>
              <a:defRPr sz="914"/>
            </a:lvl5pPr>
            <a:lvl6pPr>
              <a:defRPr sz="914"/>
            </a:lvl6pPr>
            <a:lvl7pPr>
              <a:defRPr sz="914"/>
            </a:lvl7pPr>
            <a:lvl8pPr>
              <a:defRPr sz="914"/>
            </a:lvl8pPr>
            <a:lvl9pPr>
              <a:defRPr sz="91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2" y="2971801"/>
            <a:ext cx="2211883" cy="5505627"/>
          </a:xfrm>
        </p:spPr>
        <p:txBody>
          <a:bodyPr/>
          <a:lstStyle>
            <a:lvl1pPr marL="0" indent="0">
              <a:buNone/>
              <a:defRPr sz="731"/>
            </a:lvl1pPr>
            <a:lvl2pPr marL="208945" indent="0">
              <a:buNone/>
              <a:defRPr sz="640"/>
            </a:lvl2pPr>
            <a:lvl3pPr marL="417890" indent="0">
              <a:buNone/>
              <a:defRPr sz="548"/>
            </a:lvl3pPr>
            <a:lvl4pPr marL="626835" indent="0">
              <a:buNone/>
              <a:defRPr sz="457"/>
            </a:lvl4pPr>
            <a:lvl5pPr marL="835780" indent="0">
              <a:buNone/>
              <a:defRPr sz="457"/>
            </a:lvl5pPr>
            <a:lvl6pPr marL="1044725" indent="0">
              <a:buNone/>
              <a:defRPr sz="457"/>
            </a:lvl6pPr>
            <a:lvl7pPr marL="1253670" indent="0">
              <a:buNone/>
              <a:defRPr sz="457"/>
            </a:lvl7pPr>
            <a:lvl8pPr marL="1462615" indent="0">
              <a:buNone/>
              <a:defRPr sz="457"/>
            </a:lvl8pPr>
            <a:lvl9pPr marL="1671560" indent="0">
              <a:buNone/>
              <a:defRPr sz="457"/>
            </a:lvl9pPr>
          </a:lstStyle>
          <a:p>
            <a:pPr lvl="0"/>
            <a:r>
              <a:rPr lang="en-US"/>
              <a:t>Edit Master text styles</a:t>
            </a:r>
          </a:p>
        </p:txBody>
      </p:sp>
      <p:sp>
        <p:nvSpPr>
          <p:cNvPr id="5" name="Date Placeholder 4"/>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6" name="Footer Placeholder 5"/>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7" name="Slide Number Placeholder 6"/>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3551659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2" y="660400"/>
            <a:ext cx="2211883" cy="2311400"/>
          </a:xfrm>
        </p:spPr>
        <p:txBody>
          <a:bodyPr anchor="b"/>
          <a:lstStyle>
            <a:lvl1pPr>
              <a:defRPr sz="1462"/>
            </a:lvl1pPr>
          </a:lstStyle>
          <a:p>
            <a:r>
              <a:rPr lang="en-US"/>
              <a:t>Click to edit Master title style</a:t>
            </a:r>
          </a:p>
        </p:txBody>
      </p:sp>
      <p:sp>
        <p:nvSpPr>
          <p:cNvPr id="3" name="Picture Placeholder 2"/>
          <p:cNvSpPr>
            <a:spLocks noGrp="1" noChangeAspect="1"/>
          </p:cNvSpPr>
          <p:nvPr>
            <p:ph type="pic" idx="1"/>
          </p:nvPr>
        </p:nvSpPr>
        <p:spPr>
          <a:xfrm>
            <a:off x="2915544" y="1426282"/>
            <a:ext cx="3471863" cy="7039681"/>
          </a:xfrm>
        </p:spPr>
        <p:txBody>
          <a:bodyPr anchor="t"/>
          <a:lstStyle>
            <a:lvl1pPr marL="0" indent="0">
              <a:buNone/>
              <a:defRPr sz="1462"/>
            </a:lvl1pPr>
            <a:lvl2pPr marL="208945" indent="0">
              <a:buNone/>
              <a:defRPr sz="1280"/>
            </a:lvl2pPr>
            <a:lvl3pPr marL="417890" indent="0">
              <a:buNone/>
              <a:defRPr sz="1097"/>
            </a:lvl3pPr>
            <a:lvl4pPr marL="626835" indent="0">
              <a:buNone/>
              <a:defRPr sz="914"/>
            </a:lvl4pPr>
            <a:lvl5pPr marL="835780" indent="0">
              <a:buNone/>
              <a:defRPr sz="914"/>
            </a:lvl5pPr>
            <a:lvl6pPr marL="1044725" indent="0">
              <a:buNone/>
              <a:defRPr sz="914"/>
            </a:lvl6pPr>
            <a:lvl7pPr marL="1253670" indent="0">
              <a:buNone/>
              <a:defRPr sz="914"/>
            </a:lvl7pPr>
            <a:lvl8pPr marL="1462615" indent="0">
              <a:buNone/>
              <a:defRPr sz="914"/>
            </a:lvl8pPr>
            <a:lvl9pPr marL="1671560" indent="0">
              <a:buNone/>
              <a:defRPr sz="914"/>
            </a:lvl9pPr>
          </a:lstStyle>
          <a:p>
            <a:r>
              <a:rPr lang="en-US"/>
              <a:t>Click icon to add picture</a:t>
            </a:r>
          </a:p>
        </p:txBody>
      </p:sp>
      <p:sp>
        <p:nvSpPr>
          <p:cNvPr id="4" name="Text Placeholder 3"/>
          <p:cNvSpPr>
            <a:spLocks noGrp="1"/>
          </p:cNvSpPr>
          <p:nvPr>
            <p:ph type="body" sz="half" idx="2"/>
          </p:nvPr>
        </p:nvSpPr>
        <p:spPr>
          <a:xfrm>
            <a:off x="472382" y="2971801"/>
            <a:ext cx="2211883" cy="5505627"/>
          </a:xfrm>
        </p:spPr>
        <p:txBody>
          <a:bodyPr/>
          <a:lstStyle>
            <a:lvl1pPr marL="0" indent="0">
              <a:buNone/>
              <a:defRPr sz="731"/>
            </a:lvl1pPr>
            <a:lvl2pPr marL="208945" indent="0">
              <a:buNone/>
              <a:defRPr sz="640"/>
            </a:lvl2pPr>
            <a:lvl3pPr marL="417890" indent="0">
              <a:buNone/>
              <a:defRPr sz="548"/>
            </a:lvl3pPr>
            <a:lvl4pPr marL="626835" indent="0">
              <a:buNone/>
              <a:defRPr sz="457"/>
            </a:lvl4pPr>
            <a:lvl5pPr marL="835780" indent="0">
              <a:buNone/>
              <a:defRPr sz="457"/>
            </a:lvl5pPr>
            <a:lvl6pPr marL="1044725" indent="0">
              <a:buNone/>
              <a:defRPr sz="457"/>
            </a:lvl6pPr>
            <a:lvl7pPr marL="1253670" indent="0">
              <a:buNone/>
              <a:defRPr sz="457"/>
            </a:lvl7pPr>
            <a:lvl8pPr marL="1462615" indent="0">
              <a:buNone/>
              <a:defRPr sz="457"/>
            </a:lvl8pPr>
            <a:lvl9pPr marL="1671560" indent="0">
              <a:buNone/>
              <a:defRPr sz="457"/>
            </a:lvl9pPr>
          </a:lstStyle>
          <a:p>
            <a:pPr lvl="0"/>
            <a:r>
              <a:rPr lang="en-US"/>
              <a:t>Edit Master text styles</a:t>
            </a:r>
          </a:p>
        </p:txBody>
      </p:sp>
      <p:sp>
        <p:nvSpPr>
          <p:cNvPr id="5" name="Date Placeholder 4"/>
          <p:cNvSpPr>
            <a:spLocks noGrp="1"/>
          </p:cNvSpPr>
          <p:nvPr>
            <p:ph type="dt" sz="half" idx="10"/>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1D8BD707-D9CF-40AE-B4C6-C98DA3205C09}" type="datetimeFigureOut">
              <a:rPr lang="en-US" smtClean="0"/>
              <a:pPr/>
              <a:t>7/18/2025</a:t>
            </a:fld>
            <a:endParaRPr lang="en-US"/>
          </a:p>
        </p:txBody>
      </p:sp>
      <p:sp>
        <p:nvSpPr>
          <p:cNvPr id="6" name="Footer Placeholder 5"/>
          <p:cNvSpPr>
            <a:spLocks noGrp="1"/>
          </p:cNvSpPr>
          <p:nvPr>
            <p:ph type="ftr" sz="quarter" idx="11"/>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endParaRPr lang="en-GB"/>
          </a:p>
        </p:txBody>
      </p:sp>
      <p:sp>
        <p:nvSpPr>
          <p:cNvPr id="7" name="Slide Number Placeholder 6"/>
          <p:cNvSpPr>
            <a:spLocks noGrp="1"/>
          </p:cNvSpPr>
          <p:nvPr>
            <p:ph type="sldNum" sz="quarter" idx="12"/>
          </p:nvPr>
        </p:nvSpPr>
        <p:spPr/>
        <p:txBody>
          <a:bodyPr/>
          <a:lstStyle>
            <a:lvl1pPr>
              <a:defRPr>
                <a:latin typeface="Lato" panose="020F0502020204030203" pitchFamily="34" charset="0"/>
                <a:ea typeface="Lato" panose="020F0502020204030203" pitchFamily="34" charset="0"/>
                <a:cs typeface="Lato" panose="020F0502020204030203" pitchFamily="34" charset="0"/>
              </a:defRPr>
            </a:lvl1pPr>
          </a:lstStyle>
          <a:p>
            <a:fld id="{B6F15528-21DE-4FAA-801E-634DDDAF4B2B}" type="slidenum">
              <a:rPr lang="en-GB" smtClean="0"/>
              <a:pPr/>
              <a:t>‹#›</a:t>
            </a:fld>
            <a:endParaRPr lang="en-GB"/>
          </a:p>
        </p:txBody>
      </p:sp>
    </p:spTree>
    <p:extLst>
      <p:ext uri="{BB962C8B-B14F-4D97-AF65-F5344CB8AC3E}">
        <p14:creationId xmlns:p14="http://schemas.microsoft.com/office/powerpoint/2010/main" val="3494772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5"/>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548">
                <a:solidFill>
                  <a:schemeClr val="tx1">
                    <a:tint val="75000"/>
                  </a:schemeClr>
                </a:solidFill>
                <a:latin typeface="Calibri" panose="020F0502020204030204" pitchFamily="34" charset="0"/>
                <a:cs typeface="Calibri" panose="020F0502020204030204" pitchFamily="34" charset="0"/>
              </a:defRPr>
            </a:lvl1pPr>
          </a:lstStyle>
          <a:p>
            <a:fld id="{1D8BD707-D9CF-40AE-B4C6-C98DA3205C09}" type="datetimeFigureOut">
              <a:rPr lang="en-US" smtClean="0"/>
              <a:pPr/>
              <a:t>7/18/2025</a:t>
            </a:fld>
            <a:endParaRPr lang="en-US"/>
          </a:p>
        </p:txBody>
      </p:sp>
      <p:sp>
        <p:nvSpPr>
          <p:cNvPr id="5" name="Footer Placeholder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548">
                <a:solidFill>
                  <a:schemeClr val="tx1">
                    <a:tint val="75000"/>
                  </a:schemeClr>
                </a:solidFill>
                <a:latin typeface="Calibri" panose="020F0502020204030204" pitchFamily="34" charset="0"/>
                <a:cs typeface="Calibri" panose="020F0502020204030204" pitchFamily="34" charset="0"/>
              </a:defRPr>
            </a:lvl1pPr>
          </a:lstStyle>
          <a:p>
            <a:endParaRPr lang="en-GB"/>
          </a:p>
        </p:txBody>
      </p:sp>
      <p:sp>
        <p:nvSpPr>
          <p:cNvPr id="6" name="Slide Number Placeholder 5"/>
          <p:cNvSpPr>
            <a:spLocks noGrp="1"/>
          </p:cNvSpPr>
          <p:nvPr>
            <p:ph type="sldNum" sz="quarter" idx="4"/>
          </p:nvPr>
        </p:nvSpPr>
        <p:spPr>
          <a:xfrm>
            <a:off x="4843462" y="9181395"/>
            <a:ext cx="1543050" cy="527403"/>
          </a:xfrm>
          <a:prstGeom prst="rect">
            <a:avLst/>
          </a:prstGeom>
        </p:spPr>
        <p:txBody>
          <a:bodyPr vert="horz" lIns="91440" tIns="45720" rIns="91440" bIns="45720" rtlCol="0" anchor="ctr"/>
          <a:lstStyle>
            <a:lvl1pPr algn="r">
              <a:defRPr sz="548">
                <a:solidFill>
                  <a:schemeClr val="tx1">
                    <a:tint val="75000"/>
                  </a:schemeClr>
                </a:solidFill>
                <a:latin typeface="Calibri" panose="020F0502020204030204" pitchFamily="34" charset="0"/>
                <a:cs typeface="Calibri" panose="020F0502020204030204" pitchFamily="34" charset="0"/>
              </a:defRPr>
            </a:lvl1pPr>
          </a:lstStyle>
          <a:p>
            <a:fld id="{B6F15528-21DE-4FAA-801E-634DDDAF4B2B}" type="slidenum">
              <a:rPr lang="en-GB" smtClean="0"/>
              <a:pPr/>
              <a:t>‹#›</a:t>
            </a:fld>
            <a:endParaRPr lang="en-GB"/>
          </a:p>
        </p:txBody>
      </p:sp>
      <p:pic>
        <p:nvPicPr>
          <p:cNvPr id="7" name="Picture 6">
            <a:extLst>
              <a:ext uri="{FF2B5EF4-FFF2-40B4-BE49-F238E27FC236}">
                <a16:creationId xmlns:a16="http://schemas.microsoft.com/office/drawing/2014/main" id="{15D0A0B7-B72F-0645-9E36-A4A9FEF7E163}"/>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p:blipFill>
        <p:spPr>
          <a:xfrm>
            <a:off x="-3558" y="-4848"/>
            <a:ext cx="6857974" cy="152242"/>
          </a:xfrm>
          <a:prstGeom prst="rect">
            <a:avLst/>
          </a:prstGeom>
        </p:spPr>
      </p:pic>
    </p:spTree>
    <p:extLst>
      <p:ext uri="{BB962C8B-B14F-4D97-AF65-F5344CB8AC3E}">
        <p14:creationId xmlns:p14="http://schemas.microsoft.com/office/powerpoint/2010/main" val="1694084067"/>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defTabSz="417890" rtl="0" eaLnBrk="1" latinLnBrk="0" hangingPunct="1">
        <a:lnSpc>
          <a:spcPct val="90000"/>
        </a:lnSpc>
        <a:spcBef>
          <a:spcPct val="0"/>
        </a:spcBef>
        <a:buNone/>
        <a:defRPr sz="2011" b="1" i="0" kern="1200">
          <a:solidFill>
            <a:srgbClr val="142A33"/>
          </a:solidFill>
          <a:latin typeface="Calibri" panose="020F0502020204030204" pitchFamily="34" charset="0"/>
          <a:ea typeface="Calibri" panose="020F0502020204030204" pitchFamily="34" charset="0"/>
          <a:cs typeface="Calibri" panose="020F0502020204030204" pitchFamily="34" charset="0"/>
        </a:defRPr>
      </a:lvl1pPr>
    </p:titleStyle>
    <p:bodyStyle>
      <a:lvl1pPr marL="104473" indent="-104473" algn="l" defTabSz="417890" rtl="0" eaLnBrk="1" latinLnBrk="0" hangingPunct="1">
        <a:lnSpc>
          <a:spcPct val="90000"/>
        </a:lnSpc>
        <a:spcBef>
          <a:spcPts val="457"/>
        </a:spcBef>
        <a:buFont typeface="Arial" panose="020B0604020202020204" pitchFamily="34" charset="0"/>
        <a:buChar char="•"/>
        <a:defRPr sz="1280" kern="1200">
          <a:solidFill>
            <a:srgbClr val="142A33"/>
          </a:solidFill>
          <a:latin typeface="Calibri" panose="020F0502020204030204" pitchFamily="34" charset="0"/>
          <a:ea typeface="Calibri" panose="020F0502020204030204" pitchFamily="34" charset="0"/>
          <a:cs typeface="Calibri" panose="020F0502020204030204" pitchFamily="34" charset="0"/>
        </a:defRPr>
      </a:lvl1pPr>
      <a:lvl2pPr marL="313417" indent="-104473" algn="l" defTabSz="417890" rtl="0" eaLnBrk="1" latinLnBrk="0" hangingPunct="1">
        <a:lnSpc>
          <a:spcPct val="90000"/>
        </a:lnSpc>
        <a:spcBef>
          <a:spcPts val="229"/>
        </a:spcBef>
        <a:buFont typeface="Arial" panose="020B0604020202020204" pitchFamily="34" charset="0"/>
        <a:buChar char="•"/>
        <a:defRPr sz="1097" kern="1200">
          <a:solidFill>
            <a:srgbClr val="142A33"/>
          </a:solidFill>
          <a:latin typeface="Calibri" panose="020F0502020204030204" pitchFamily="34" charset="0"/>
          <a:ea typeface="Calibri" panose="020F0502020204030204" pitchFamily="34" charset="0"/>
          <a:cs typeface="Calibri" panose="020F0502020204030204" pitchFamily="34" charset="0"/>
        </a:defRPr>
      </a:lvl2pPr>
      <a:lvl3pPr marL="522363" indent="-104473" algn="l" defTabSz="417890" rtl="0" eaLnBrk="1" latinLnBrk="0" hangingPunct="1">
        <a:lnSpc>
          <a:spcPct val="90000"/>
        </a:lnSpc>
        <a:spcBef>
          <a:spcPts val="229"/>
        </a:spcBef>
        <a:buFont typeface="Arial" panose="020B0604020202020204" pitchFamily="34" charset="0"/>
        <a:buChar char="•"/>
        <a:defRPr sz="914" kern="1200">
          <a:solidFill>
            <a:srgbClr val="142A33"/>
          </a:solidFill>
          <a:latin typeface="Calibri" panose="020F0502020204030204" pitchFamily="34" charset="0"/>
          <a:ea typeface="Calibri" panose="020F0502020204030204" pitchFamily="34" charset="0"/>
          <a:cs typeface="Calibri" panose="020F0502020204030204" pitchFamily="34" charset="0"/>
        </a:defRPr>
      </a:lvl3pPr>
      <a:lvl4pPr marL="731308" indent="-104473" algn="l" defTabSz="417890" rtl="0" eaLnBrk="1" latinLnBrk="0" hangingPunct="1">
        <a:lnSpc>
          <a:spcPct val="90000"/>
        </a:lnSpc>
        <a:spcBef>
          <a:spcPts val="229"/>
        </a:spcBef>
        <a:buFont typeface="Arial" panose="020B0604020202020204" pitchFamily="34" charset="0"/>
        <a:buChar char="•"/>
        <a:defRPr sz="823" kern="1200">
          <a:solidFill>
            <a:srgbClr val="142A33"/>
          </a:solidFill>
          <a:latin typeface="Calibri" panose="020F0502020204030204" pitchFamily="34" charset="0"/>
          <a:ea typeface="Calibri" panose="020F0502020204030204" pitchFamily="34" charset="0"/>
          <a:cs typeface="Calibri" panose="020F0502020204030204" pitchFamily="34" charset="0"/>
        </a:defRPr>
      </a:lvl4pPr>
      <a:lvl5pPr marL="940252" indent="-104473" algn="l" defTabSz="417890" rtl="0" eaLnBrk="1" latinLnBrk="0" hangingPunct="1">
        <a:lnSpc>
          <a:spcPct val="90000"/>
        </a:lnSpc>
        <a:spcBef>
          <a:spcPts val="229"/>
        </a:spcBef>
        <a:buFont typeface="Arial" panose="020B0604020202020204" pitchFamily="34" charset="0"/>
        <a:buChar char="•"/>
        <a:defRPr sz="823" kern="1200">
          <a:solidFill>
            <a:srgbClr val="142A33"/>
          </a:solidFill>
          <a:latin typeface="Calibri" panose="020F0502020204030204" pitchFamily="34" charset="0"/>
          <a:ea typeface="Calibri" panose="020F0502020204030204" pitchFamily="34" charset="0"/>
          <a:cs typeface="Calibri" panose="020F0502020204030204" pitchFamily="34" charset="0"/>
        </a:defRPr>
      </a:lvl5pPr>
      <a:lvl6pPr marL="1149197" indent="-104473" algn="l" defTabSz="417890" rtl="0" eaLnBrk="1" latinLnBrk="0" hangingPunct="1">
        <a:lnSpc>
          <a:spcPct val="90000"/>
        </a:lnSpc>
        <a:spcBef>
          <a:spcPts val="229"/>
        </a:spcBef>
        <a:buFont typeface="Arial" panose="020B0604020202020204" pitchFamily="34" charset="0"/>
        <a:buChar char="•"/>
        <a:defRPr sz="823" kern="1200">
          <a:solidFill>
            <a:schemeClr val="tx1"/>
          </a:solidFill>
          <a:latin typeface="+mn-lt"/>
          <a:ea typeface="+mn-ea"/>
          <a:cs typeface="+mn-cs"/>
        </a:defRPr>
      </a:lvl6pPr>
      <a:lvl7pPr marL="1358142" indent="-104473" algn="l" defTabSz="417890" rtl="0" eaLnBrk="1" latinLnBrk="0" hangingPunct="1">
        <a:lnSpc>
          <a:spcPct val="90000"/>
        </a:lnSpc>
        <a:spcBef>
          <a:spcPts val="229"/>
        </a:spcBef>
        <a:buFont typeface="Arial" panose="020B0604020202020204" pitchFamily="34" charset="0"/>
        <a:buChar char="•"/>
        <a:defRPr sz="823" kern="1200">
          <a:solidFill>
            <a:schemeClr val="tx1"/>
          </a:solidFill>
          <a:latin typeface="+mn-lt"/>
          <a:ea typeface="+mn-ea"/>
          <a:cs typeface="+mn-cs"/>
        </a:defRPr>
      </a:lvl7pPr>
      <a:lvl8pPr marL="1567088" indent="-104473" algn="l" defTabSz="417890" rtl="0" eaLnBrk="1" latinLnBrk="0" hangingPunct="1">
        <a:lnSpc>
          <a:spcPct val="90000"/>
        </a:lnSpc>
        <a:spcBef>
          <a:spcPts val="229"/>
        </a:spcBef>
        <a:buFont typeface="Arial" panose="020B0604020202020204" pitchFamily="34" charset="0"/>
        <a:buChar char="•"/>
        <a:defRPr sz="823" kern="1200">
          <a:solidFill>
            <a:schemeClr val="tx1"/>
          </a:solidFill>
          <a:latin typeface="+mn-lt"/>
          <a:ea typeface="+mn-ea"/>
          <a:cs typeface="+mn-cs"/>
        </a:defRPr>
      </a:lvl8pPr>
      <a:lvl9pPr marL="1776033" indent="-104473" algn="l" defTabSz="417890" rtl="0" eaLnBrk="1" latinLnBrk="0" hangingPunct="1">
        <a:lnSpc>
          <a:spcPct val="90000"/>
        </a:lnSpc>
        <a:spcBef>
          <a:spcPts val="229"/>
        </a:spcBef>
        <a:buFont typeface="Arial" panose="020B0604020202020204" pitchFamily="34" charset="0"/>
        <a:buChar char="•"/>
        <a:defRPr sz="823" kern="1200">
          <a:solidFill>
            <a:schemeClr val="tx1"/>
          </a:solidFill>
          <a:latin typeface="+mn-lt"/>
          <a:ea typeface="+mn-ea"/>
          <a:cs typeface="+mn-cs"/>
        </a:defRPr>
      </a:lvl9pPr>
    </p:bodyStyle>
    <p:otherStyle>
      <a:defPPr>
        <a:defRPr lang="en-US"/>
      </a:defPPr>
      <a:lvl1pPr marL="0" algn="l" defTabSz="417890" rtl="0" eaLnBrk="1" latinLnBrk="0" hangingPunct="1">
        <a:defRPr sz="823" kern="1200">
          <a:solidFill>
            <a:schemeClr val="tx1"/>
          </a:solidFill>
          <a:latin typeface="+mn-lt"/>
          <a:ea typeface="+mn-ea"/>
          <a:cs typeface="+mn-cs"/>
        </a:defRPr>
      </a:lvl1pPr>
      <a:lvl2pPr marL="208945" algn="l" defTabSz="417890" rtl="0" eaLnBrk="1" latinLnBrk="0" hangingPunct="1">
        <a:defRPr sz="823" kern="1200">
          <a:solidFill>
            <a:schemeClr val="tx1"/>
          </a:solidFill>
          <a:latin typeface="+mn-lt"/>
          <a:ea typeface="+mn-ea"/>
          <a:cs typeface="+mn-cs"/>
        </a:defRPr>
      </a:lvl2pPr>
      <a:lvl3pPr marL="417890" algn="l" defTabSz="417890" rtl="0" eaLnBrk="1" latinLnBrk="0" hangingPunct="1">
        <a:defRPr sz="823" kern="1200">
          <a:solidFill>
            <a:schemeClr val="tx1"/>
          </a:solidFill>
          <a:latin typeface="+mn-lt"/>
          <a:ea typeface="+mn-ea"/>
          <a:cs typeface="+mn-cs"/>
        </a:defRPr>
      </a:lvl3pPr>
      <a:lvl4pPr marL="626835" algn="l" defTabSz="417890" rtl="0" eaLnBrk="1" latinLnBrk="0" hangingPunct="1">
        <a:defRPr sz="823" kern="1200">
          <a:solidFill>
            <a:schemeClr val="tx1"/>
          </a:solidFill>
          <a:latin typeface="+mn-lt"/>
          <a:ea typeface="+mn-ea"/>
          <a:cs typeface="+mn-cs"/>
        </a:defRPr>
      </a:lvl4pPr>
      <a:lvl5pPr marL="835780" algn="l" defTabSz="417890" rtl="0" eaLnBrk="1" latinLnBrk="0" hangingPunct="1">
        <a:defRPr sz="823" kern="1200">
          <a:solidFill>
            <a:schemeClr val="tx1"/>
          </a:solidFill>
          <a:latin typeface="+mn-lt"/>
          <a:ea typeface="+mn-ea"/>
          <a:cs typeface="+mn-cs"/>
        </a:defRPr>
      </a:lvl5pPr>
      <a:lvl6pPr marL="1044725" algn="l" defTabSz="417890" rtl="0" eaLnBrk="1" latinLnBrk="0" hangingPunct="1">
        <a:defRPr sz="823" kern="1200">
          <a:solidFill>
            <a:schemeClr val="tx1"/>
          </a:solidFill>
          <a:latin typeface="+mn-lt"/>
          <a:ea typeface="+mn-ea"/>
          <a:cs typeface="+mn-cs"/>
        </a:defRPr>
      </a:lvl6pPr>
      <a:lvl7pPr marL="1253670" algn="l" defTabSz="417890" rtl="0" eaLnBrk="1" latinLnBrk="0" hangingPunct="1">
        <a:defRPr sz="823" kern="1200">
          <a:solidFill>
            <a:schemeClr val="tx1"/>
          </a:solidFill>
          <a:latin typeface="+mn-lt"/>
          <a:ea typeface="+mn-ea"/>
          <a:cs typeface="+mn-cs"/>
        </a:defRPr>
      </a:lvl7pPr>
      <a:lvl8pPr marL="1462615" algn="l" defTabSz="417890" rtl="0" eaLnBrk="1" latinLnBrk="0" hangingPunct="1">
        <a:defRPr sz="823" kern="1200">
          <a:solidFill>
            <a:schemeClr val="tx1"/>
          </a:solidFill>
          <a:latin typeface="+mn-lt"/>
          <a:ea typeface="+mn-ea"/>
          <a:cs typeface="+mn-cs"/>
        </a:defRPr>
      </a:lvl8pPr>
      <a:lvl9pPr marL="1671560" algn="l" defTabSz="417890" rtl="0" eaLnBrk="1" latinLnBrk="0" hangingPunct="1">
        <a:defRPr sz="8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1103598" y="4844411"/>
            <a:ext cx="2811193" cy="799532"/>
          </a:xfrm>
          <a:prstGeom prst="rect">
            <a:avLst/>
          </a:prstGeom>
        </p:spPr>
        <p:txBody>
          <a:bodyPr vert="horz" wrap="square" lIns="0" tIns="4400" rIns="0" bIns="0" rtlCol="0" anchor="ctr">
            <a:spAutoFit/>
          </a:bodyPr>
          <a:lstStyle/>
          <a:p>
            <a:pPr marL="3520">
              <a:lnSpc>
                <a:spcPts val="3075"/>
              </a:lnSpc>
              <a:spcBef>
                <a:spcPts val="34"/>
              </a:spcBef>
            </a:pPr>
            <a:r>
              <a:rPr sz="2993" spc="-79">
                <a:solidFill>
                  <a:schemeClr val="bg1"/>
                </a:solidFill>
              </a:rPr>
              <a:t>Here</a:t>
            </a:r>
            <a:r>
              <a:rPr sz="2924" spc="-79">
                <a:solidFill>
                  <a:schemeClr val="bg1"/>
                </a:solidFill>
              </a:rPr>
              <a:t>’</a:t>
            </a:r>
            <a:r>
              <a:rPr sz="2993" spc="-79">
                <a:solidFill>
                  <a:schemeClr val="bg1"/>
                </a:solidFill>
              </a:rPr>
              <a:t>s</a:t>
            </a:r>
            <a:r>
              <a:rPr sz="2993" spc="-109">
                <a:solidFill>
                  <a:schemeClr val="bg1"/>
                </a:solidFill>
              </a:rPr>
              <a:t> </a:t>
            </a:r>
            <a:r>
              <a:rPr sz="2993" spc="157">
                <a:solidFill>
                  <a:schemeClr val="bg1"/>
                </a:solidFill>
              </a:rPr>
              <a:t>a</a:t>
            </a:r>
            <a:endParaRPr sz="2993">
              <a:solidFill>
                <a:schemeClr val="bg1"/>
              </a:solidFill>
            </a:endParaRPr>
          </a:p>
          <a:p>
            <a:pPr marL="3520">
              <a:lnSpc>
                <a:spcPts val="3075"/>
              </a:lnSpc>
            </a:pPr>
            <a:r>
              <a:rPr sz="2993" spc="25">
                <a:solidFill>
                  <a:schemeClr val="bg1"/>
                </a:solidFill>
              </a:rPr>
              <a:t>Bold</a:t>
            </a:r>
            <a:r>
              <a:rPr sz="2993" spc="-125">
                <a:solidFill>
                  <a:schemeClr val="bg1"/>
                </a:solidFill>
              </a:rPr>
              <a:t> </a:t>
            </a:r>
            <a:r>
              <a:rPr sz="2993" spc="28">
                <a:solidFill>
                  <a:schemeClr val="bg1"/>
                </a:solidFill>
              </a:rPr>
              <a:t>Headline</a:t>
            </a:r>
            <a:r>
              <a:rPr sz="2924" spc="28">
                <a:solidFill>
                  <a:schemeClr val="bg1"/>
                </a:solidFill>
              </a:rPr>
              <a:t>.</a:t>
            </a:r>
            <a:endParaRPr sz="2924">
              <a:solidFill>
                <a:schemeClr val="bg1"/>
              </a:solidFill>
            </a:endParaRPr>
          </a:p>
        </p:txBody>
      </p:sp>
      <p:sp>
        <p:nvSpPr>
          <p:cNvPr id="8" name="object 8"/>
          <p:cNvSpPr txBox="1"/>
          <p:nvPr/>
        </p:nvSpPr>
        <p:spPr>
          <a:xfrm>
            <a:off x="1103598" y="5950030"/>
            <a:ext cx="1902975" cy="213958"/>
          </a:xfrm>
          <a:prstGeom prst="rect">
            <a:avLst/>
          </a:prstGeom>
        </p:spPr>
        <p:txBody>
          <a:bodyPr vert="horz" wrap="square" lIns="0" tIns="4752" rIns="0" bIns="0" rtlCol="0">
            <a:spAutoFit/>
          </a:bodyPr>
          <a:lstStyle/>
          <a:p>
            <a:pPr marL="3520">
              <a:spcBef>
                <a:spcPts val="37"/>
              </a:spcBef>
            </a:pPr>
            <a:r>
              <a:rPr sz="776" b="1" spc="-15">
                <a:solidFill>
                  <a:srgbClr val="FFFFFF"/>
                </a:solidFill>
                <a:latin typeface="Calibri" panose="020F0502020204030204" pitchFamily="34" charset="0"/>
                <a:ea typeface="Lato" panose="020F0502020204030203" pitchFamily="34" charset="0"/>
                <a:cs typeface="Calibri" panose="020F0502020204030204" pitchFamily="34" charset="0"/>
              </a:rPr>
              <a:t>Here’s</a:t>
            </a:r>
            <a:r>
              <a:rPr sz="776" b="1" spc="-26">
                <a:solidFill>
                  <a:srgbClr val="FFFFFF"/>
                </a:solidFill>
                <a:latin typeface="Calibri" panose="020F0502020204030204" pitchFamily="34" charset="0"/>
                <a:ea typeface="Lato" panose="020F0502020204030203" pitchFamily="34" charset="0"/>
                <a:cs typeface="Calibri" panose="020F0502020204030204" pitchFamily="34" charset="0"/>
              </a:rPr>
              <a:t> </a:t>
            </a:r>
            <a:r>
              <a:rPr sz="776" b="1" spc="3">
                <a:solidFill>
                  <a:srgbClr val="FFFFFF"/>
                </a:solidFill>
                <a:latin typeface="Calibri" panose="020F0502020204030204" pitchFamily="34" charset="0"/>
                <a:ea typeface="Lato" panose="020F0502020204030203" pitchFamily="34" charset="0"/>
                <a:cs typeface="Calibri" panose="020F0502020204030204" pitchFamily="34" charset="0"/>
              </a:rPr>
              <a:t>A</a:t>
            </a:r>
            <a:r>
              <a:rPr sz="776" b="1" spc="-25">
                <a:solidFill>
                  <a:srgbClr val="FFFFFF"/>
                </a:solidFill>
                <a:latin typeface="Calibri" panose="020F0502020204030204" pitchFamily="34" charset="0"/>
                <a:ea typeface="Lato" panose="020F0502020204030203" pitchFamily="34" charset="0"/>
                <a:cs typeface="Calibri" panose="020F0502020204030204" pitchFamily="34" charset="0"/>
              </a:rPr>
              <a:t> </a:t>
            </a:r>
            <a:r>
              <a:rPr sz="776" b="1" spc="15">
                <a:solidFill>
                  <a:srgbClr val="FFFFFF"/>
                </a:solidFill>
                <a:latin typeface="Calibri" panose="020F0502020204030204" pitchFamily="34" charset="0"/>
                <a:ea typeface="Lato" panose="020F0502020204030203" pitchFamily="34" charset="0"/>
                <a:cs typeface="Calibri" panose="020F0502020204030204" pitchFamily="34" charset="0"/>
              </a:rPr>
              <a:t>Short</a:t>
            </a:r>
            <a:r>
              <a:rPr sz="776" b="1" spc="-25">
                <a:solidFill>
                  <a:srgbClr val="FFFFFF"/>
                </a:solidFill>
                <a:latin typeface="Calibri" panose="020F0502020204030204" pitchFamily="34" charset="0"/>
                <a:ea typeface="Lato" panose="020F0502020204030203" pitchFamily="34" charset="0"/>
                <a:cs typeface="Calibri" panose="020F0502020204030204" pitchFamily="34" charset="0"/>
              </a:rPr>
              <a:t> </a:t>
            </a:r>
            <a:r>
              <a:rPr sz="776" b="1" spc="14">
                <a:solidFill>
                  <a:srgbClr val="FFFFFF"/>
                </a:solidFill>
                <a:latin typeface="Calibri" panose="020F0502020204030204" pitchFamily="34" charset="0"/>
                <a:ea typeface="Lato" panose="020F0502020204030203" pitchFamily="34" charset="0"/>
                <a:cs typeface="Calibri" panose="020F0502020204030204" pitchFamily="34" charset="0"/>
              </a:rPr>
              <a:t>Title</a:t>
            </a:r>
            <a:endParaRPr sz="776" b="1">
              <a:latin typeface="Calibri" panose="020F0502020204030204" pitchFamily="34" charset="0"/>
              <a:ea typeface="Lato" panose="020F0502020204030203" pitchFamily="34" charset="0"/>
              <a:cs typeface="Calibri" panose="020F0502020204030204" pitchFamily="34" charset="0"/>
            </a:endParaRPr>
          </a:p>
          <a:p>
            <a:pPr marL="3520" marR="1408">
              <a:lnSpc>
                <a:spcPts val="732"/>
              </a:lnSpc>
              <a:spcBef>
                <a:spcPts val="8"/>
              </a:spcBef>
            </a:pPr>
            <a:r>
              <a:rPr sz="499">
                <a:solidFill>
                  <a:srgbClr val="FFFFFF"/>
                </a:solidFill>
                <a:latin typeface="+mj-lt"/>
                <a:ea typeface="Lato" panose="020F0502020204030203" pitchFamily="34" charset="0"/>
                <a:cs typeface="Lato" panose="020F0502020204030203" pitchFamily="34" charset="0"/>
              </a:rPr>
              <a:t>Lorem</a:t>
            </a:r>
            <a:r>
              <a:rPr sz="499" spc="-4">
                <a:solidFill>
                  <a:srgbClr val="FFFFFF"/>
                </a:solidFill>
                <a:latin typeface="+mj-lt"/>
                <a:ea typeface="Lato" panose="020F0502020204030203" pitchFamily="34" charset="0"/>
                <a:cs typeface="Lato" panose="020F0502020204030203" pitchFamily="34" charset="0"/>
              </a:rPr>
              <a:t> </a:t>
            </a:r>
            <a:r>
              <a:rPr sz="499" spc="5">
                <a:solidFill>
                  <a:srgbClr val="FFFFFF"/>
                </a:solidFill>
                <a:latin typeface="+mj-lt"/>
                <a:ea typeface="Lato" panose="020F0502020204030203" pitchFamily="34" charset="0"/>
                <a:cs typeface="Lato" panose="020F0502020204030203" pitchFamily="34" charset="0"/>
              </a:rPr>
              <a:t>ipsum</a:t>
            </a:r>
            <a:r>
              <a:rPr sz="499" spc="-3">
                <a:solidFill>
                  <a:srgbClr val="FFFFFF"/>
                </a:solidFill>
                <a:latin typeface="+mj-lt"/>
                <a:ea typeface="Lato" panose="020F0502020204030203" pitchFamily="34" charset="0"/>
                <a:cs typeface="Lato" panose="020F0502020204030203" pitchFamily="34" charset="0"/>
              </a:rPr>
              <a:t> </a:t>
            </a:r>
            <a:r>
              <a:rPr sz="499" spc="14">
                <a:solidFill>
                  <a:srgbClr val="FFFFFF"/>
                </a:solidFill>
                <a:latin typeface="+mj-lt"/>
                <a:ea typeface="Lato" panose="020F0502020204030203" pitchFamily="34" charset="0"/>
                <a:cs typeface="Lato" panose="020F0502020204030203" pitchFamily="34" charset="0"/>
              </a:rPr>
              <a:t>dolor</a:t>
            </a:r>
            <a:r>
              <a:rPr sz="499" spc="-3">
                <a:solidFill>
                  <a:srgbClr val="FFFFFF"/>
                </a:solidFill>
                <a:latin typeface="+mj-lt"/>
                <a:ea typeface="Lato" panose="020F0502020204030203" pitchFamily="34" charset="0"/>
                <a:cs typeface="Lato" panose="020F0502020204030203" pitchFamily="34" charset="0"/>
              </a:rPr>
              <a:t> </a:t>
            </a:r>
            <a:r>
              <a:rPr sz="499" spc="4">
                <a:solidFill>
                  <a:srgbClr val="FFFFFF"/>
                </a:solidFill>
                <a:latin typeface="+mj-lt"/>
                <a:ea typeface="Lato" panose="020F0502020204030203" pitchFamily="34" charset="0"/>
                <a:cs typeface="Lato" panose="020F0502020204030203" pitchFamily="34" charset="0"/>
              </a:rPr>
              <a:t>sit</a:t>
            </a:r>
            <a:r>
              <a:rPr sz="499" spc="-3">
                <a:solidFill>
                  <a:srgbClr val="FFFFFF"/>
                </a:solidFill>
                <a:latin typeface="+mj-lt"/>
                <a:ea typeface="Lato" panose="020F0502020204030203" pitchFamily="34" charset="0"/>
                <a:cs typeface="Lato" panose="020F0502020204030203" pitchFamily="34" charset="0"/>
              </a:rPr>
              <a:t> </a:t>
            </a:r>
            <a:r>
              <a:rPr sz="499" spc="15">
                <a:solidFill>
                  <a:srgbClr val="FFFFFF"/>
                </a:solidFill>
                <a:latin typeface="+mj-lt"/>
                <a:ea typeface="Lato" panose="020F0502020204030203" pitchFamily="34" charset="0"/>
                <a:cs typeface="Lato" panose="020F0502020204030203" pitchFamily="34" charset="0"/>
              </a:rPr>
              <a:t>amet,</a:t>
            </a:r>
            <a:r>
              <a:rPr sz="499" spc="-3">
                <a:solidFill>
                  <a:srgbClr val="FFFFFF"/>
                </a:solidFill>
                <a:latin typeface="+mj-lt"/>
                <a:ea typeface="Lato" panose="020F0502020204030203" pitchFamily="34" charset="0"/>
                <a:cs typeface="Lato" panose="020F0502020204030203" pitchFamily="34" charset="0"/>
              </a:rPr>
              <a:t> </a:t>
            </a:r>
            <a:r>
              <a:rPr sz="499" spc="12">
                <a:solidFill>
                  <a:srgbClr val="FFFFFF"/>
                </a:solidFill>
                <a:latin typeface="+mj-lt"/>
                <a:ea typeface="Lato" panose="020F0502020204030203" pitchFamily="34" charset="0"/>
                <a:cs typeface="Lato" panose="020F0502020204030203" pitchFamily="34" charset="0"/>
              </a:rPr>
              <a:t>consectetur</a:t>
            </a:r>
            <a:r>
              <a:rPr sz="499" spc="-3">
                <a:solidFill>
                  <a:srgbClr val="FFFFFF"/>
                </a:solidFill>
                <a:latin typeface="+mj-lt"/>
                <a:ea typeface="Lato" panose="020F0502020204030203" pitchFamily="34" charset="0"/>
                <a:cs typeface="Lato" panose="020F0502020204030203" pitchFamily="34" charset="0"/>
              </a:rPr>
              <a:t> </a:t>
            </a:r>
            <a:r>
              <a:rPr sz="499" spc="14">
                <a:solidFill>
                  <a:srgbClr val="FFFFFF"/>
                </a:solidFill>
                <a:latin typeface="+mj-lt"/>
                <a:ea typeface="Lato" panose="020F0502020204030203" pitchFamily="34" charset="0"/>
                <a:cs typeface="Lato" panose="020F0502020204030203" pitchFamily="34" charset="0"/>
              </a:rPr>
              <a:t>adipiscing </a:t>
            </a:r>
            <a:r>
              <a:rPr sz="499" spc="-96">
                <a:solidFill>
                  <a:srgbClr val="FFFFFF"/>
                </a:solidFill>
                <a:latin typeface="+mj-lt"/>
                <a:ea typeface="Lato" panose="020F0502020204030203" pitchFamily="34" charset="0"/>
                <a:cs typeface="Lato" panose="020F0502020204030203" pitchFamily="34" charset="0"/>
              </a:rPr>
              <a:t> </a:t>
            </a:r>
            <a:r>
              <a:rPr sz="499" spc="4">
                <a:solidFill>
                  <a:srgbClr val="FFFFFF"/>
                </a:solidFill>
                <a:latin typeface="+mj-lt"/>
                <a:ea typeface="Lato" panose="020F0502020204030203" pitchFamily="34" charset="0"/>
                <a:cs typeface="Lato" panose="020F0502020204030203" pitchFamily="34" charset="0"/>
              </a:rPr>
              <a:t>elit,</a:t>
            </a:r>
            <a:r>
              <a:rPr sz="499" spc="-4">
                <a:solidFill>
                  <a:srgbClr val="FFFFFF"/>
                </a:solidFill>
                <a:latin typeface="+mj-lt"/>
                <a:ea typeface="Lato" panose="020F0502020204030203" pitchFamily="34" charset="0"/>
                <a:cs typeface="Lato" panose="020F0502020204030203" pitchFamily="34" charset="0"/>
              </a:rPr>
              <a:t> </a:t>
            </a:r>
            <a:r>
              <a:rPr sz="499" spc="10">
                <a:solidFill>
                  <a:srgbClr val="FFFFFF"/>
                </a:solidFill>
                <a:latin typeface="+mj-lt"/>
                <a:ea typeface="Lato" panose="020F0502020204030203" pitchFamily="34" charset="0"/>
                <a:cs typeface="Lato" panose="020F0502020204030203" pitchFamily="34" charset="0"/>
              </a:rPr>
              <a:t>sed</a:t>
            </a:r>
            <a:r>
              <a:rPr sz="499" spc="-3">
                <a:solidFill>
                  <a:srgbClr val="FFFFFF"/>
                </a:solidFill>
                <a:latin typeface="+mj-lt"/>
                <a:ea typeface="Lato" panose="020F0502020204030203" pitchFamily="34" charset="0"/>
                <a:cs typeface="Lato" panose="020F0502020204030203" pitchFamily="34" charset="0"/>
              </a:rPr>
              <a:t> </a:t>
            </a:r>
            <a:r>
              <a:rPr sz="499" spc="29">
                <a:solidFill>
                  <a:srgbClr val="FFFFFF"/>
                </a:solidFill>
                <a:latin typeface="+mj-lt"/>
                <a:ea typeface="Lato" panose="020F0502020204030203" pitchFamily="34" charset="0"/>
                <a:cs typeface="Lato" panose="020F0502020204030203" pitchFamily="34" charset="0"/>
              </a:rPr>
              <a:t>do</a:t>
            </a:r>
            <a:endParaRPr sz="499">
              <a:latin typeface="+mj-lt"/>
              <a:ea typeface="Lato" panose="020F0502020204030203" pitchFamily="34" charset="0"/>
              <a:cs typeface="Lato" panose="020F0502020204030203" pitchFamily="34" charset="0"/>
            </a:endParaRPr>
          </a:p>
        </p:txBody>
      </p:sp>
      <p:sp>
        <p:nvSpPr>
          <p:cNvPr id="2" name="TextBox 1">
            <a:extLst>
              <a:ext uri="{FF2B5EF4-FFF2-40B4-BE49-F238E27FC236}">
                <a16:creationId xmlns:a16="http://schemas.microsoft.com/office/drawing/2014/main" id="{272EAFFE-D9A8-B44E-A513-85DF4A0F184E}"/>
              </a:ext>
            </a:extLst>
          </p:cNvPr>
          <p:cNvSpPr txBox="1"/>
          <p:nvPr/>
        </p:nvSpPr>
        <p:spPr>
          <a:xfrm>
            <a:off x="-104364" y="5612059"/>
            <a:ext cx="184731" cy="169149"/>
          </a:xfrm>
          <a:prstGeom prst="rect">
            <a:avLst/>
          </a:prstGeom>
          <a:noFill/>
        </p:spPr>
        <p:txBody>
          <a:bodyPr wrap="none" rtlCol="0">
            <a:spAutoFit/>
          </a:bodyPr>
          <a:lstStyle/>
          <a:p>
            <a:endParaRPr lang="en-US" sz="499"/>
          </a:p>
        </p:txBody>
      </p:sp>
      <p:sp>
        <p:nvSpPr>
          <p:cNvPr id="3" name="Rectangle 2">
            <a:extLst>
              <a:ext uri="{FF2B5EF4-FFF2-40B4-BE49-F238E27FC236}">
                <a16:creationId xmlns:a16="http://schemas.microsoft.com/office/drawing/2014/main" id="{9852B7E6-4F50-EE90-56B9-43E869A42327}"/>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Background pattern&#10;&#10;Description automatically generated">
            <a:extLst>
              <a:ext uri="{FF2B5EF4-FFF2-40B4-BE49-F238E27FC236}">
                <a16:creationId xmlns:a16="http://schemas.microsoft.com/office/drawing/2014/main" id="{2C66CC35-BFC4-9661-B0AA-C3CB606A62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23240" y="6771240"/>
            <a:ext cx="3134760" cy="3134760"/>
          </a:xfrm>
          <a:prstGeom prst="rect">
            <a:avLst/>
          </a:prstGeom>
        </p:spPr>
      </p:pic>
      <p:sp>
        <p:nvSpPr>
          <p:cNvPr id="6" name="TextBox 5"/>
          <p:cNvSpPr txBox="1"/>
          <p:nvPr/>
        </p:nvSpPr>
        <p:spPr>
          <a:xfrm>
            <a:off x="191715" y="396858"/>
            <a:ext cx="6666285" cy="7478970"/>
          </a:xfrm>
          <a:prstGeom prst="rect">
            <a:avLst/>
          </a:prstGeom>
          <a:noFill/>
        </p:spPr>
        <p:txBody>
          <a:bodyPr wrap="square" lIns="91440" tIns="45720" rIns="91440" bIns="45720" rtlCol="0" anchor="t">
            <a:spAutoFit/>
          </a:bodyPr>
          <a:lstStyle/>
          <a:p>
            <a:pPr algn="ctr"/>
            <a:r>
              <a:rPr lang="en-GB" sz="6000" b="1">
                <a:solidFill>
                  <a:srgbClr val="142A33"/>
                </a:solidFill>
                <a:latin typeface="Calibri"/>
                <a:ea typeface="Calibri"/>
                <a:cs typeface="Calibri"/>
              </a:rPr>
              <a:t>Assessment and Core Vocabulary</a:t>
            </a:r>
            <a:endParaRPr lang="en-US" sz="6000" b="1">
              <a:solidFill>
                <a:srgbClr val="142A33"/>
              </a:solidFill>
              <a:latin typeface="Calibri"/>
              <a:ea typeface="Calibri"/>
              <a:cs typeface="Calibri"/>
            </a:endParaRPr>
          </a:p>
          <a:p>
            <a:pPr algn="ctr"/>
            <a:endParaRPr lang="en-GB" sz="6000" b="1">
              <a:solidFill>
                <a:srgbClr val="142A33"/>
              </a:solidFill>
              <a:latin typeface="Calibri"/>
              <a:ea typeface="Calibri"/>
              <a:cs typeface="Calibri"/>
            </a:endParaRPr>
          </a:p>
          <a:p>
            <a:pPr algn="ctr"/>
            <a:endParaRPr lang="en-GB" sz="6000" b="1">
              <a:solidFill>
                <a:srgbClr val="142A33"/>
              </a:solidFill>
              <a:latin typeface="Calibri"/>
              <a:ea typeface="Calibri"/>
              <a:cs typeface="Calibri"/>
            </a:endParaRPr>
          </a:p>
          <a:p>
            <a:pPr algn="ctr"/>
            <a:r>
              <a:rPr lang="en-GB" sz="6000" b="1">
                <a:solidFill>
                  <a:srgbClr val="142A33"/>
                </a:solidFill>
                <a:latin typeface="Calibri"/>
                <a:ea typeface="Calibri"/>
                <a:cs typeface="Calibri"/>
              </a:rPr>
              <a:t>Year 9</a:t>
            </a:r>
          </a:p>
          <a:p>
            <a:pPr algn="ctr"/>
            <a:endParaRPr lang="en-GB" sz="6000" b="1">
              <a:solidFill>
                <a:srgbClr val="142A33"/>
              </a:solidFill>
              <a:latin typeface="Calibri"/>
              <a:ea typeface="Calibri"/>
              <a:cs typeface="Calibri"/>
            </a:endParaRPr>
          </a:p>
          <a:p>
            <a:pPr algn="ctr"/>
            <a:endParaRPr lang="en-GB" sz="6000" b="1">
              <a:solidFill>
                <a:srgbClr val="142A33"/>
              </a:solidFill>
              <a:latin typeface="Calibri"/>
              <a:ea typeface="Calibri"/>
              <a:cs typeface="Calibri"/>
            </a:endParaRPr>
          </a:p>
          <a:p>
            <a:pPr algn="ctr"/>
            <a:r>
              <a:rPr lang="en-GB" sz="6000" b="1">
                <a:solidFill>
                  <a:srgbClr val="142A33"/>
                </a:solidFill>
                <a:latin typeface="Calibri"/>
                <a:ea typeface="Calibri"/>
                <a:cs typeface="Calibri"/>
              </a:rPr>
              <a:t>Autumn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3685716-F44F-E3CB-090A-E9FBC4356FE5}"/>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Geography AUT1</a:t>
            </a:r>
            <a:endParaRPr lang="en-GB" sz="1971" b="1">
              <a:solidFill>
                <a:srgbClr val="142A33"/>
              </a:solidFill>
              <a:latin typeface="Calibri"/>
              <a:ea typeface="Calibri"/>
              <a:cs typeface="Calibri"/>
            </a:endParaRPr>
          </a:p>
        </p:txBody>
      </p:sp>
      <p:sp>
        <p:nvSpPr>
          <p:cNvPr id="4" name="Rectangle 3"/>
          <p:cNvSpPr/>
          <p:nvPr/>
        </p:nvSpPr>
        <p:spPr>
          <a:xfrm>
            <a:off x="252442" y="704528"/>
            <a:ext cx="6359712" cy="1029517"/>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71616"/>
                </a:solidFill>
                <a:latin typeface="Calibri"/>
                <a:ea typeface="Calibri"/>
                <a:cs typeface="Calibri"/>
              </a:rPr>
              <a:t>Assessment Information:</a:t>
            </a:r>
            <a:endParaRPr lang="en-US" sz="1000">
              <a:solidFill>
                <a:srgbClr val="171616"/>
              </a:solidFill>
              <a:latin typeface="Calibri"/>
              <a:ea typeface="Calibri"/>
              <a:cs typeface="Calibri"/>
            </a:endParaRPr>
          </a:p>
          <a:p>
            <a:r>
              <a:rPr lang="en-GB" sz="1000">
                <a:solidFill>
                  <a:srgbClr val="171616"/>
                </a:solidFill>
                <a:latin typeface="Calibri"/>
                <a:ea typeface="Calibri"/>
                <a:cs typeface="Calibri"/>
              </a:rPr>
              <a:t>This term, Year 9 will learn about plate tectonics- the idea that continents have moved over time and resulting in major landforms and hazards.</a:t>
            </a:r>
          </a:p>
          <a:p>
            <a:r>
              <a:rPr lang="en-GB" sz="1000">
                <a:solidFill>
                  <a:srgbClr val="171616"/>
                </a:solidFill>
                <a:latin typeface="Calibri"/>
                <a:ea typeface="Calibri"/>
                <a:cs typeface="Calibri"/>
              </a:rPr>
              <a:t>They will be assessed on the extent to which the impacts of tectonic hazards can be reduced. </a:t>
            </a:r>
          </a:p>
          <a:p>
            <a:r>
              <a:rPr lang="en-GB" sz="1000">
                <a:solidFill>
                  <a:srgbClr val="171616"/>
                </a:solidFill>
                <a:latin typeface="Calibri"/>
                <a:ea typeface="Calibri"/>
                <a:cs typeface="Calibri"/>
              </a:rPr>
              <a:t>The assessment will comprise multiple-choice questions, description and explanation-style questions.</a:t>
            </a:r>
            <a:endParaRPr lang="en-US" sz="1000">
              <a:solidFill>
                <a:srgbClr val="171616"/>
              </a:solidFill>
              <a:latin typeface="Calibri"/>
              <a:ea typeface="Calibri"/>
              <a:cs typeface="Calibri"/>
            </a:endParaRPr>
          </a:p>
          <a:p>
            <a:r>
              <a:rPr lang="en-GB" sz="1000">
                <a:solidFill>
                  <a:srgbClr val="171616"/>
                </a:solidFill>
                <a:latin typeface="Calibri"/>
                <a:ea typeface="Calibri"/>
                <a:cs typeface="Calibri"/>
              </a:rPr>
              <a:t>Pupils can prepare for assessments by independent home study and completing every set homework.</a:t>
            </a:r>
            <a:endParaRPr lang="en-US" sz="1000">
              <a:solidFill>
                <a:srgbClr val="171616"/>
              </a:solidFill>
              <a:latin typeface="Calibri"/>
              <a:ea typeface="Calibri"/>
              <a:cs typeface="Calibri"/>
            </a:endParaRPr>
          </a:p>
        </p:txBody>
      </p:sp>
      <p:graphicFrame>
        <p:nvGraphicFramePr>
          <p:cNvPr id="5" name="Table 4">
            <a:extLst>
              <a:ext uri="{FF2B5EF4-FFF2-40B4-BE49-F238E27FC236}">
                <a16:creationId xmlns:a16="http://schemas.microsoft.com/office/drawing/2014/main" id="{EE08A0C9-EBA1-CD44-EA0A-8FA838C20325}"/>
              </a:ext>
            </a:extLst>
          </p:cNvPr>
          <p:cNvGraphicFramePr>
            <a:graphicFrameLocks noGrp="1"/>
          </p:cNvGraphicFramePr>
          <p:nvPr>
            <p:extLst>
              <p:ext uri="{D42A27DB-BD31-4B8C-83A1-F6EECF244321}">
                <p14:modId xmlns:p14="http://schemas.microsoft.com/office/powerpoint/2010/main" val="4196076152"/>
              </p:ext>
            </p:extLst>
          </p:nvPr>
        </p:nvGraphicFramePr>
        <p:xfrm>
          <a:off x="252639" y="1902087"/>
          <a:ext cx="6359676" cy="4700684"/>
        </p:xfrm>
        <a:graphic>
          <a:graphicData uri="http://schemas.openxmlformats.org/drawingml/2006/table">
            <a:tbl>
              <a:tblPr firstRow="1" firstCol="1" bandRow="1">
                <a:tableStyleId>{5C22544A-7EE6-4342-B048-85BDC9FD1C3A}</a:tableStyleId>
              </a:tblPr>
              <a:tblGrid>
                <a:gridCol w="1787982">
                  <a:extLst>
                    <a:ext uri="{9D8B030D-6E8A-4147-A177-3AD203B41FA5}">
                      <a16:colId xmlns:a16="http://schemas.microsoft.com/office/drawing/2014/main" val="2910866987"/>
                    </a:ext>
                  </a:extLst>
                </a:gridCol>
                <a:gridCol w="4571694">
                  <a:extLst>
                    <a:ext uri="{9D8B030D-6E8A-4147-A177-3AD203B41FA5}">
                      <a16:colId xmlns:a16="http://schemas.microsoft.com/office/drawing/2014/main" val="70176213"/>
                    </a:ext>
                  </a:extLst>
                </a:gridCol>
              </a:tblGrid>
              <a:tr h="351752">
                <a:tc>
                  <a:txBody>
                    <a:bodyPr/>
                    <a:lstStyle/>
                    <a:p>
                      <a:pPr algn="ctr">
                        <a:spcAft>
                          <a:spcPts val="0"/>
                        </a:spcAft>
                        <a:tabLst>
                          <a:tab pos="1016635" algn="l"/>
                        </a:tabLst>
                      </a:pPr>
                      <a:r>
                        <a:rPr lang="en-US" sz="1000" b="1" dirty="0">
                          <a:solidFill>
                            <a:srgbClr val="142A33"/>
                          </a:solidFill>
                          <a:effectLst/>
                          <a:latin typeface="Calibri"/>
                          <a:cs typeface="Calibri"/>
                        </a:rPr>
                        <a:t>Key word</a:t>
                      </a:r>
                      <a:endParaRPr lang="en-US" sz="1000" dirty="0">
                        <a:solidFill>
                          <a:srgbClr val="142A33"/>
                        </a:solidFill>
                        <a:effectLst/>
                        <a:latin typeface="Calibri"/>
                        <a:cs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spcAft>
                          <a:spcPts val="0"/>
                        </a:spcAft>
                        <a:tabLst>
                          <a:tab pos="1016635" algn="l"/>
                        </a:tabLst>
                      </a:pPr>
                      <a:r>
                        <a:rPr lang="en-US" sz="1000" b="1" dirty="0">
                          <a:solidFill>
                            <a:srgbClr val="142A33"/>
                          </a:solidFill>
                          <a:effectLst/>
                          <a:latin typeface="Calibri"/>
                          <a:cs typeface="Calibri"/>
                        </a:rPr>
                        <a:t>Definition</a:t>
                      </a:r>
                      <a:endParaRPr lang="en-US" sz="1000" dirty="0">
                        <a:solidFill>
                          <a:srgbClr val="142A33"/>
                        </a:solidFill>
                        <a:effectLst/>
                        <a:latin typeface="Calibri"/>
                        <a:cs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74667712"/>
                  </a:ext>
                </a:extLst>
              </a:tr>
              <a:tr h="621276">
                <a:tc>
                  <a:txBody>
                    <a:bodyPr/>
                    <a:lstStyle/>
                    <a:p>
                      <a:pPr algn="ctr">
                        <a:spcAft>
                          <a:spcPts val="0"/>
                        </a:spcAft>
                      </a:pPr>
                      <a:r>
                        <a:rPr lang="en-US" sz="1000" b="0" dirty="0">
                          <a:solidFill>
                            <a:srgbClr val="142A33"/>
                          </a:solidFill>
                          <a:effectLst/>
                          <a:latin typeface="Calibri"/>
                          <a:cs typeface="Calibri"/>
                        </a:rPr>
                        <a:t>Lithosphere </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spcAft>
                          <a:spcPts val="0"/>
                        </a:spcAft>
                      </a:pPr>
                      <a:r>
                        <a:rPr lang="en-US" sz="1000" b="0" dirty="0">
                          <a:solidFill>
                            <a:srgbClr val="142A33"/>
                          </a:solidFill>
                          <a:effectLst/>
                          <a:latin typeface="Calibri"/>
                          <a:cs typeface="Calibri"/>
                        </a:rPr>
                        <a:t>The rigid, outer layer of the earth, consisting of the crust and upper mantle</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49435428"/>
                  </a:ext>
                </a:extLst>
              </a:tr>
              <a:tr h="621276">
                <a:tc>
                  <a:txBody>
                    <a:bodyPr/>
                    <a:lstStyle/>
                    <a:p>
                      <a:pPr algn="ctr">
                        <a:spcAft>
                          <a:spcPts val="0"/>
                        </a:spcAft>
                      </a:pPr>
                      <a:r>
                        <a:rPr lang="en-US" sz="1000" b="0" dirty="0">
                          <a:solidFill>
                            <a:srgbClr val="142A33"/>
                          </a:solidFill>
                          <a:effectLst/>
                          <a:latin typeface="Calibri"/>
                          <a:cs typeface="Calibri"/>
                        </a:rPr>
                        <a:t>Plate margin</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spcAft>
                          <a:spcPts val="0"/>
                        </a:spcAft>
                      </a:pPr>
                      <a:r>
                        <a:rPr lang="en-US" sz="1000" b="0" dirty="0">
                          <a:solidFill>
                            <a:srgbClr val="142A33"/>
                          </a:solidFill>
                          <a:effectLst/>
                          <a:latin typeface="Calibri"/>
                          <a:cs typeface="Calibri"/>
                        </a:rPr>
                        <a:t>Where two plates meet</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58499870"/>
                  </a:ext>
                </a:extLst>
              </a:tr>
              <a:tr h="621276">
                <a:tc>
                  <a:txBody>
                    <a:bodyPr/>
                    <a:lstStyle/>
                    <a:p>
                      <a:pPr algn="ctr">
                        <a:spcAft>
                          <a:spcPts val="0"/>
                        </a:spcAft>
                      </a:pPr>
                      <a:r>
                        <a:rPr lang="en-US" sz="1000" b="0" dirty="0">
                          <a:solidFill>
                            <a:srgbClr val="142A33"/>
                          </a:solidFill>
                          <a:effectLst/>
                          <a:latin typeface="Calibri"/>
                          <a:cs typeface="Calibri"/>
                        </a:rPr>
                        <a:t>Constructive margin</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spcAft>
                          <a:spcPts val="0"/>
                        </a:spcAft>
                      </a:pPr>
                      <a:r>
                        <a:rPr lang="en-US" sz="1000" b="0" dirty="0">
                          <a:solidFill>
                            <a:srgbClr val="142A33"/>
                          </a:solidFill>
                          <a:effectLst/>
                          <a:latin typeface="Calibri"/>
                          <a:cs typeface="Calibri"/>
                        </a:rPr>
                        <a:t>A margin where two tectonic plates are moving away from each </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953451477"/>
                  </a:ext>
                </a:extLst>
              </a:tr>
              <a:tr h="621276">
                <a:tc>
                  <a:txBody>
                    <a:bodyPr/>
                    <a:lstStyle/>
                    <a:p>
                      <a:pPr algn="ctr">
                        <a:spcAft>
                          <a:spcPts val="0"/>
                        </a:spcAft>
                      </a:pPr>
                      <a:r>
                        <a:rPr lang="en-US" sz="1000" b="0" dirty="0">
                          <a:solidFill>
                            <a:srgbClr val="142A33"/>
                          </a:solidFill>
                          <a:effectLst/>
                          <a:latin typeface="Calibri"/>
                          <a:cs typeface="Calibri"/>
                        </a:rPr>
                        <a:t>Destructive margin</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spcAft>
                          <a:spcPts val="0"/>
                        </a:spcAft>
                      </a:pPr>
                      <a:r>
                        <a:rPr lang="en-US" sz="1000" b="0" dirty="0">
                          <a:solidFill>
                            <a:srgbClr val="142A33"/>
                          </a:solidFill>
                          <a:effectLst/>
                          <a:latin typeface="Calibri"/>
                          <a:cs typeface="Calibri"/>
                        </a:rPr>
                        <a:t>A margin where an </a:t>
                      </a:r>
                      <a:r>
                        <a:rPr lang="en-US" sz="1000" b="1" dirty="0">
                          <a:solidFill>
                            <a:srgbClr val="142A33"/>
                          </a:solidFill>
                          <a:effectLst/>
                          <a:latin typeface="Calibri"/>
                          <a:cs typeface="Calibri"/>
                        </a:rPr>
                        <a:t>oceanic</a:t>
                      </a:r>
                      <a:r>
                        <a:rPr lang="en-US" sz="1000" b="0" dirty="0">
                          <a:solidFill>
                            <a:srgbClr val="142A33"/>
                          </a:solidFill>
                          <a:effectLst/>
                          <a:latin typeface="Calibri"/>
                          <a:cs typeface="Calibri"/>
                        </a:rPr>
                        <a:t> plate and a </a:t>
                      </a:r>
                      <a:r>
                        <a:rPr lang="en-US" sz="1000" b="1" dirty="0">
                          <a:solidFill>
                            <a:srgbClr val="142A33"/>
                          </a:solidFill>
                          <a:effectLst/>
                          <a:latin typeface="Calibri"/>
                          <a:cs typeface="Calibri"/>
                        </a:rPr>
                        <a:t>continental</a:t>
                      </a:r>
                      <a:r>
                        <a:rPr lang="en-US" sz="1000" b="0" dirty="0">
                          <a:solidFill>
                            <a:srgbClr val="142A33"/>
                          </a:solidFill>
                          <a:effectLst/>
                          <a:latin typeface="Calibri"/>
                          <a:cs typeface="Calibri"/>
                        </a:rPr>
                        <a:t> plate are moving toward each other.</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136018136"/>
                  </a:ext>
                </a:extLst>
              </a:tr>
              <a:tr h="621276">
                <a:tc>
                  <a:txBody>
                    <a:bodyPr/>
                    <a:lstStyle/>
                    <a:p>
                      <a:pPr algn="ctr">
                        <a:spcAft>
                          <a:spcPts val="0"/>
                        </a:spcAft>
                      </a:pPr>
                      <a:r>
                        <a:rPr lang="en-US" sz="1000" b="0" dirty="0">
                          <a:solidFill>
                            <a:srgbClr val="142A33"/>
                          </a:solidFill>
                          <a:effectLst/>
                          <a:latin typeface="Calibri"/>
                          <a:cs typeface="Calibri"/>
                        </a:rPr>
                        <a:t>Collision margin</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spcAft>
                          <a:spcPts val="0"/>
                        </a:spcAft>
                      </a:pPr>
                      <a:r>
                        <a:rPr lang="en-US" sz="1000" b="0" dirty="0">
                          <a:solidFill>
                            <a:srgbClr val="142A33"/>
                          </a:solidFill>
                          <a:effectLst/>
                          <a:latin typeface="Calibri"/>
                          <a:cs typeface="Calibri"/>
                        </a:rPr>
                        <a:t>A margin where </a:t>
                      </a:r>
                      <a:r>
                        <a:rPr lang="en-US" sz="1000" b="1" dirty="0">
                          <a:solidFill>
                            <a:srgbClr val="142A33"/>
                          </a:solidFill>
                          <a:effectLst/>
                          <a:latin typeface="Calibri"/>
                          <a:cs typeface="Calibri"/>
                        </a:rPr>
                        <a:t>two continental plates</a:t>
                      </a:r>
                      <a:r>
                        <a:rPr lang="en-US" sz="1000" b="0" dirty="0">
                          <a:solidFill>
                            <a:srgbClr val="142A33"/>
                          </a:solidFill>
                          <a:effectLst/>
                          <a:latin typeface="Calibri"/>
                          <a:cs typeface="Calibri"/>
                        </a:rPr>
                        <a:t> collide</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59716967"/>
                  </a:ext>
                </a:extLst>
              </a:tr>
              <a:tr h="621276">
                <a:tc>
                  <a:txBody>
                    <a:bodyPr/>
                    <a:lstStyle/>
                    <a:p>
                      <a:pPr algn="ctr">
                        <a:spcAft>
                          <a:spcPts val="0"/>
                        </a:spcAft>
                      </a:pPr>
                      <a:r>
                        <a:rPr lang="en-US" sz="1000" b="0" dirty="0">
                          <a:solidFill>
                            <a:srgbClr val="142A33"/>
                          </a:solidFill>
                          <a:effectLst/>
                          <a:latin typeface="Calibri"/>
                          <a:cs typeface="Calibri"/>
                        </a:rPr>
                        <a:t>Conservative margin </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spcAft>
                          <a:spcPts val="0"/>
                        </a:spcAft>
                      </a:pPr>
                      <a:r>
                        <a:rPr lang="en-US" sz="1000" b="0" dirty="0">
                          <a:solidFill>
                            <a:srgbClr val="142A33"/>
                          </a:solidFill>
                          <a:effectLst/>
                          <a:latin typeface="Calibri"/>
                          <a:cs typeface="Calibri"/>
                        </a:rPr>
                        <a:t>A plate margin where two tectonic plates slide alongside each other</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931280852"/>
                  </a:ext>
                </a:extLst>
              </a:tr>
              <a:tr h="621276">
                <a:tc>
                  <a:txBody>
                    <a:bodyPr/>
                    <a:lstStyle/>
                    <a:p>
                      <a:pPr algn="ctr">
                        <a:spcAft>
                          <a:spcPts val="0"/>
                        </a:spcAft>
                      </a:pPr>
                      <a:r>
                        <a:rPr lang="en-US" sz="1000" b="0" dirty="0">
                          <a:solidFill>
                            <a:srgbClr val="142A33"/>
                          </a:solidFill>
                          <a:effectLst/>
                          <a:latin typeface="Calibri"/>
                          <a:cs typeface="Calibri"/>
                        </a:rPr>
                        <a:t>Distribution </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spcAft>
                          <a:spcPts val="0"/>
                        </a:spcAft>
                      </a:pPr>
                      <a:r>
                        <a:rPr lang="en-US" sz="1000" b="0" dirty="0">
                          <a:solidFill>
                            <a:srgbClr val="142A33"/>
                          </a:solidFill>
                          <a:effectLst/>
                          <a:latin typeface="Calibri"/>
                          <a:cs typeface="Calibri"/>
                        </a:rPr>
                        <a:t>How something is spread </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393633814"/>
                  </a:ext>
                </a:extLst>
              </a:tr>
            </a:tbl>
          </a:graphicData>
        </a:graphic>
      </p:graphicFrame>
    </p:spTree>
    <p:extLst>
      <p:ext uri="{BB962C8B-B14F-4D97-AF65-F5344CB8AC3E}">
        <p14:creationId xmlns:p14="http://schemas.microsoft.com/office/powerpoint/2010/main" val="3372037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A9DD60D-3102-450F-D6F4-610DFDF5A758}"/>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Geography AUT2</a:t>
            </a:r>
            <a:endParaRPr lang="en-GB" sz="1971" b="1">
              <a:solidFill>
                <a:srgbClr val="142A33"/>
              </a:solidFill>
              <a:latin typeface="Calibri"/>
              <a:ea typeface="Calibri"/>
              <a:cs typeface="Calibri"/>
            </a:endParaRPr>
          </a:p>
        </p:txBody>
      </p:sp>
      <p:sp>
        <p:nvSpPr>
          <p:cNvPr id="4" name="Rectangle 3"/>
          <p:cNvSpPr/>
          <p:nvPr/>
        </p:nvSpPr>
        <p:spPr>
          <a:xfrm>
            <a:off x="252442" y="704528"/>
            <a:ext cx="6345858" cy="1015663"/>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endParaRPr lang="en-US" sz="1000">
              <a:solidFill>
                <a:schemeClr val="bg2">
                  <a:lumMod val="10000"/>
                </a:schemeClr>
              </a:solidFill>
              <a:latin typeface="Calibri"/>
              <a:ea typeface="Calibri"/>
              <a:cs typeface="Calibri"/>
            </a:endParaRPr>
          </a:p>
          <a:p>
            <a:r>
              <a:rPr lang="en-GB" sz="1000">
                <a:solidFill>
                  <a:schemeClr val="bg2">
                    <a:lumMod val="10000"/>
                  </a:schemeClr>
                </a:solidFill>
                <a:latin typeface="Calibri"/>
                <a:ea typeface="Calibri"/>
                <a:cs typeface="Calibri"/>
              </a:rPr>
              <a:t>This term, Year 9 will learn about population and migration, focusing on birth rate, death rate and migration influencing population.</a:t>
            </a:r>
          </a:p>
          <a:p>
            <a:r>
              <a:rPr lang="en-GB" sz="1000">
                <a:solidFill>
                  <a:schemeClr val="bg2">
                    <a:lumMod val="10000"/>
                  </a:schemeClr>
                </a:solidFill>
                <a:latin typeface="Calibri"/>
                <a:ea typeface="Calibri"/>
                <a:cs typeface="Calibri"/>
              </a:rPr>
              <a:t>They will be assessed on the local and global impacts of population increase.</a:t>
            </a:r>
          </a:p>
          <a:p>
            <a:r>
              <a:rPr lang="en-GB" sz="1000">
                <a:solidFill>
                  <a:schemeClr val="bg2">
                    <a:lumMod val="10000"/>
                  </a:schemeClr>
                </a:solidFill>
                <a:latin typeface="Calibri"/>
                <a:ea typeface="Calibri"/>
                <a:cs typeface="Calibri"/>
              </a:rPr>
              <a:t>The assessment will comprise multiple-choice questions, description and explanation-style questions.</a:t>
            </a:r>
            <a:endParaRPr lang="en-US" sz="1000">
              <a:solidFill>
                <a:schemeClr val="bg2">
                  <a:lumMod val="10000"/>
                </a:schemeClr>
              </a:solidFill>
              <a:latin typeface="Calibri"/>
              <a:ea typeface="Calibri"/>
              <a:cs typeface="Calibri"/>
            </a:endParaRPr>
          </a:p>
          <a:p>
            <a:r>
              <a:rPr lang="en-GB" sz="1000">
                <a:solidFill>
                  <a:schemeClr val="bg2">
                    <a:lumMod val="10000"/>
                  </a:schemeClr>
                </a:solidFill>
                <a:latin typeface="Calibri"/>
                <a:ea typeface="Calibri"/>
                <a:cs typeface="Calibri"/>
              </a:rPr>
              <a:t>Pupils can prepare for assessments by independent home study and completing every set homework.</a:t>
            </a:r>
            <a:endParaRPr lang="en-US" sz="1000">
              <a:solidFill>
                <a:schemeClr val="bg2">
                  <a:lumMod val="10000"/>
                </a:schemeClr>
              </a:solidFill>
              <a:latin typeface="Calibri"/>
              <a:ea typeface="Calibri"/>
              <a:cs typeface="Calibri"/>
            </a:endParaRPr>
          </a:p>
        </p:txBody>
      </p:sp>
      <p:graphicFrame>
        <p:nvGraphicFramePr>
          <p:cNvPr id="5" name="Table 4">
            <a:extLst>
              <a:ext uri="{FF2B5EF4-FFF2-40B4-BE49-F238E27FC236}">
                <a16:creationId xmlns:a16="http://schemas.microsoft.com/office/drawing/2014/main" id="{EE08A0C9-EBA1-CD44-EA0A-8FA838C20325}"/>
              </a:ext>
            </a:extLst>
          </p:cNvPr>
          <p:cNvGraphicFramePr>
            <a:graphicFrameLocks noGrp="1"/>
          </p:cNvGraphicFramePr>
          <p:nvPr>
            <p:extLst>
              <p:ext uri="{D42A27DB-BD31-4B8C-83A1-F6EECF244321}">
                <p14:modId xmlns:p14="http://schemas.microsoft.com/office/powerpoint/2010/main" val="4092970593"/>
              </p:ext>
            </p:extLst>
          </p:nvPr>
        </p:nvGraphicFramePr>
        <p:xfrm>
          <a:off x="252639" y="1902087"/>
          <a:ext cx="6359676" cy="4079408"/>
        </p:xfrm>
        <a:graphic>
          <a:graphicData uri="http://schemas.openxmlformats.org/drawingml/2006/table">
            <a:tbl>
              <a:tblPr firstRow="1" firstCol="1" bandRow="1">
                <a:tableStyleId>{5C22544A-7EE6-4342-B048-85BDC9FD1C3A}</a:tableStyleId>
              </a:tblPr>
              <a:tblGrid>
                <a:gridCol w="1787982">
                  <a:extLst>
                    <a:ext uri="{9D8B030D-6E8A-4147-A177-3AD203B41FA5}">
                      <a16:colId xmlns:a16="http://schemas.microsoft.com/office/drawing/2014/main" val="2910866987"/>
                    </a:ext>
                  </a:extLst>
                </a:gridCol>
                <a:gridCol w="4571694">
                  <a:extLst>
                    <a:ext uri="{9D8B030D-6E8A-4147-A177-3AD203B41FA5}">
                      <a16:colId xmlns:a16="http://schemas.microsoft.com/office/drawing/2014/main" val="70176213"/>
                    </a:ext>
                  </a:extLst>
                </a:gridCol>
              </a:tblGrid>
              <a:tr h="351752">
                <a:tc>
                  <a:txBody>
                    <a:bodyPr/>
                    <a:lstStyle/>
                    <a:p>
                      <a:pPr algn="ctr">
                        <a:spcAft>
                          <a:spcPts val="0"/>
                        </a:spcAft>
                        <a:tabLst>
                          <a:tab pos="1016635" algn="l"/>
                        </a:tabLst>
                      </a:pPr>
                      <a:r>
                        <a:rPr lang="en-US" sz="1000" b="1" dirty="0">
                          <a:solidFill>
                            <a:srgbClr val="142A33"/>
                          </a:solidFill>
                          <a:effectLst/>
                          <a:latin typeface="Calibri"/>
                          <a:cs typeface="Calibri"/>
                        </a:rPr>
                        <a:t>Key word</a:t>
                      </a:r>
                      <a:endParaRPr lang="en-US" sz="1000" dirty="0">
                        <a:solidFill>
                          <a:srgbClr val="142A33"/>
                        </a:solidFill>
                        <a:effectLst/>
                        <a:latin typeface="Calibri"/>
                        <a:cs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spcAft>
                          <a:spcPts val="0"/>
                        </a:spcAft>
                        <a:tabLst>
                          <a:tab pos="1016635" algn="l"/>
                        </a:tabLst>
                      </a:pPr>
                      <a:r>
                        <a:rPr lang="en-US" sz="1000" b="1" dirty="0">
                          <a:solidFill>
                            <a:srgbClr val="142A33"/>
                          </a:solidFill>
                          <a:effectLst/>
                          <a:latin typeface="Calibri"/>
                          <a:cs typeface="Calibri"/>
                        </a:rPr>
                        <a:t>Definition</a:t>
                      </a:r>
                      <a:endParaRPr lang="en-US" sz="1000" dirty="0">
                        <a:solidFill>
                          <a:srgbClr val="142A33"/>
                        </a:solidFill>
                        <a:effectLst/>
                        <a:latin typeface="Calibri"/>
                        <a:cs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74667712"/>
                  </a:ext>
                </a:extLst>
              </a:tr>
              <a:tr h="621276">
                <a:tc>
                  <a:txBody>
                    <a:bodyPr/>
                    <a:lstStyle/>
                    <a:p>
                      <a:pPr algn="ctr">
                        <a:spcAft>
                          <a:spcPts val="0"/>
                        </a:spcAft>
                      </a:pPr>
                      <a:r>
                        <a:rPr lang="en-US" sz="1000" b="0" dirty="0">
                          <a:solidFill>
                            <a:srgbClr val="142A33"/>
                          </a:solidFill>
                          <a:effectLst/>
                          <a:latin typeface="Calibri"/>
                          <a:cs typeface="Calibri"/>
                        </a:rPr>
                        <a:t>Population distribution </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spcAft>
                          <a:spcPts val="0"/>
                        </a:spcAft>
                      </a:pPr>
                      <a:r>
                        <a:rPr lang="en-US" sz="1000" b="0" dirty="0">
                          <a:solidFill>
                            <a:srgbClr val="142A33"/>
                          </a:solidFill>
                          <a:effectLst/>
                          <a:latin typeface="Calibri"/>
                          <a:cs typeface="Calibri"/>
                        </a:rPr>
                        <a:t>The pattern of how people are spread across the world</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58499870"/>
                  </a:ext>
                </a:extLst>
              </a:tr>
              <a:tr h="621276">
                <a:tc>
                  <a:txBody>
                    <a:bodyPr/>
                    <a:lstStyle/>
                    <a:p>
                      <a:pPr algn="ctr">
                        <a:spcAft>
                          <a:spcPts val="0"/>
                        </a:spcAft>
                      </a:pPr>
                      <a:r>
                        <a:rPr lang="en-US" sz="1000" b="0" dirty="0">
                          <a:solidFill>
                            <a:srgbClr val="142A33"/>
                          </a:solidFill>
                          <a:effectLst/>
                          <a:latin typeface="Calibri"/>
                          <a:cs typeface="Calibri"/>
                        </a:rPr>
                        <a:t>Densely populated</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spcAft>
                          <a:spcPts val="0"/>
                        </a:spcAft>
                      </a:pPr>
                      <a:r>
                        <a:rPr lang="en-US" sz="1000" b="0" dirty="0">
                          <a:solidFill>
                            <a:srgbClr val="142A33"/>
                          </a:solidFill>
                          <a:effectLst/>
                          <a:latin typeface="Calibri"/>
                          <a:cs typeface="Calibri"/>
                        </a:rPr>
                        <a:t>A place is said to be densely populated when there is a high concentration of people living there compared to another of similar size</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136018136"/>
                  </a:ext>
                </a:extLst>
              </a:tr>
              <a:tr h="621276">
                <a:tc>
                  <a:txBody>
                    <a:bodyPr/>
                    <a:lstStyle/>
                    <a:p>
                      <a:pPr algn="ctr">
                        <a:spcAft>
                          <a:spcPts val="0"/>
                        </a:spcAft>
                      </a:pPr>
                      <a:r>
                        <a:rPr lang="en-US" sz="1000" b="0" dirty="0">
                          <a:solidFill>
                            <a:srgbClr val="142A33"/>
                          </a:solidFill>
                          <a:effectLst/>
                          <a:latin typeface="Calibri"/>
                          <a:cs typeface="Calibri"/>
                        </a:rPr>
                        <a:t>Sparsely populated </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spcAft>
                          <a:spcPts val="0"/>
                        </a:spcAft>
                        <a:buNone/>
                      </a:pPr>
                      <a:r>
                        <a:rPr lang="en-US" sz="1000" b="0" i="0" u="none" strike="noStrike" noProof="0" dirty="0">
                          <a:solidFill>
                            <a:srgbClr val="142A33"/>
                          </a:solidFill>
                          <a:effectLst/>
                          <a:latin typeface="Calibri"/>
                        </a:rPr>
                        <a:t>A place is said to be sparsely populated when there is a low concentration of people living there compared to another of similar size</a:t>
                      </a:r>
                      <a:endParaRPr lang="en-US" sz="1000" dirty="0">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59716967"/>
                  </a:ext>
                </a:extLst>
              </a:tr>
              <a:tr h="621276">
                <a:tc>
                  <a:txBody>
                    <a:bodyPr/>
                    <a:lstStyle/>
                    <a:p>
                      <a:pPr lvl="0" algn="ctr">
                        <a:spcAft>
                          <a:spcPts val="0"/>
                        </a:spcAft>
                        <a:buNone/>
                      </a:pPr>
                      <a:r>
                        <a:rPr lang="en-US" sz="1000" b="0" dirty="0">
                          <a:solidFill>
                            <a:srgbClr val="142A33"/>
                          </a:solidFill>
                          <a:effectLst/>
                          <a:latin typeface="Calibri"/>
                          <a:cs typeface="Calibri"/>
                        </a:rPr>
                        <a:t>Migration</a:t>
                      </a:r>
                    </a:p>
                  </a:txBody>
                  <a:tcPr marL="68580" marR="6858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spcAft>
                          <a:spcPts val="0"/>
                        </a:spcAft>
                        <a:buNone/>
                      </a:pPr>
                      <a:r>
                        <a:rPr lang="en-US" sz="1000" b="0" dirty="0">
                          <a:solidFill>
                            <a:srgbClr val="142A33"/>
                          </a:solidFill>
                          <a:effectLst/>
                          <a:latin typeface="Calibri"/>
                          <a:cs typeface="Calibri"/>
                        </a:rPr>
                        <a:t>The movement of people from one place to another to live or work</a:t>
                      </a: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097060747"/>
                  </a:ext>
                </a:extLst>
              </a:tr>
              <a:tr h="621276">
                <a:tc>
                  <a:txBody>
                    <a:bodyPr/>
                    <a:lstStyle/>
                    <a:p>
                      <a:pPr lvl="0" algn="ctr">
                        <a:spcAft>
                          <a:spcPts val="0"/>
                        </a:spcAft>
                        <a:buNone/>
                      </a:pPr>
                      <a:r>
                        <a:rPr lang="en-US" sz="1000" b="0" dirty="0">
                          <a:solidFill>
                            <a:srgbClr val="142A33"/>
                          </a:solidFill>
                          <a:effectLst/>
                          <a:latin typeface="Calibri"/>
                          <a:cs typeface="Calibri"/>
                        </a:rPr>
                        <a:t>Push factors</a:t>
                      </a:r>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tc>
                  <a:txBody>
                    <a:bodyPr/>
                    <a:lstStyle/>
                    <a:p>
                      <a:pPr lvl="0" algn="ctr">
                        <a:spcAft>
                          <a:spcPts val="0"/>
                        </a:spcAft>
                        <a:buNone/>
                      </a:pPr>
                      <a:r>
                        <a:rPr lang="en-US" sz="1000" b="0" dirty="0">
                          <a:solidFill>
                            <a:srgbClr val="142A33"/>
                          </a:solidFill>
                          <a:effectLst/>
                          <a:latin typeface="Calibri"/>
                          <a:cs typeface="Calibri"/>
                        </a:rPr>
                        <a:t>These are (usually negative) factors which make people to want to move out of an area </a:t>
                      </a:r>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560630492"/>
                  </a:ext>
                </a:extLst>
              </a:tr>
              <a:tr h="621276">
                <a:tc>
                  <a:txBody>
                    <a:bodyPr/>
                    <a:lstStyle/>
                    <a:p>
                      <a:pPr lvl="0" algn="ctr">
                        <a:spcAft>
                          <a:spcPts val="0"/>
                        </a:spcAft>
                        <a:buNone/>
                      </a:pPr>
                      <a:r>
                        <a:rPr lang="en-US" sz="1000" b="0" dirty="0">
                          <a:solidFill>
                            <a:srgbClr val="142A33"/>
                          </a:solidFill>
                          <a:effectLst/>
                          <a:latin typeface="Calibri"/>
                          <a:cs typeface="Calibri"/>
                        </a:rPr>
                        <a:t>Pull factors </a:t>
                      </a:r>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tc>
                  <a:txBody>
                    <a:bodyPr/>
                    <a:lstStyle/>
                    <a:p>
                      <a:pPr lvl="0" algn="ctr">
                        <a:spcAft>
                          <a:spcPts val="0"/>
                        </a:spcAft>
                        <a:buNone/>
                      </a:pPr>
                      <a:r>
                        <a:rPr lang="en-US" sz="1000" b="0" dirty="0">
                          <a:solidFill>
                            <a:srgbClr val="142A33"/>
                          </a:solidFill>
                          <a:effectLst/>
                          <a:latin typeface="Calibri"/>
                          <a:cs typeface="Calibri"/>
                        </a:rPr>
                        <a:t>These are attractive or positive factors which make people want to move into an area</a:t>
                      </a:r>
                    </a:p>
                  </a:txBody>
                  <a:tcPr marL="68580" marR="6858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58189441"/>
                  </a:ext>
                </a:extLst>
              </a:tr>
            </a:tbl>
          </a:graphicData>
        </a:graphic>
      </p:graphicFrame>
    </p:spTree>
    <p:extLst>
      <p:ext uri="{BB962C8B-B14F-4D97-AF65-F5344CB8AC3E}">
        <p14:creationId xmlns:p14="http://schemas.microsoft.com/office/powerpoint/2010/main" val="1774684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8F6141C-E17D-B276-4BCC-7D16AF10417B}"/>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History Au1</a:t>
            </a:r>
          </a:p>
        </p:txBody>
      </p:sp>
      <p:sp>
        <p:nvSpPr>
          <p:cNvPr id="4" name="Rectangle 3"/>
          <p:cNvSpPr/>
          <p:nvPr/>
        </p:nvSpPr>
        <p:spPr>
          <a:xfrm>
            <a:off x="291407" y="678528"/>
            <a:ext cx="6267927" cy="1631216"/>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Calibri"/>
            </a:endParaRPr>
          </a:p>
          <a:p>
            <a:r>
              <a:rPr lang="en-GB" sz="1000">
                <a:solidFill>
                  <a:schemeClr val="bg2">
                    <a:lumMod val="10000"/>
                  </a:schemeClr>
                </a:solidFill>
                <a:latin typeface="Calibri"/>
                <a:ea typeface="Calibri"/>
                <a:cs typeface="Calibri"/>
              </a:rPr>
              <a:t>This term Y9 are learning about why the axis power lost WW2 and what the turning point in the war was.</a:t>
            </a:r>
          </a:p>
          <a:p>
            <a:r>
              <a:rPr lang="en-GB" sz="1000">
                <a:solidFill>
                  <a:schemeClr val="bg2">
                    <a:lumMod val="10000"/>
                  </a:schemeClr>
                </a:solidFill>
                <a:latin typeface="Calibri"/>
                <a:ea typeface="Calibri"/>
                <a:cs typeface="Calibri"/>
              </a:rPr>
              <a:t>They will be assessed on which event they think was the turning point that led to the axis powers losing the war.</a:t>
            </a:r>
          </a:p>
          <a:p>
            <a:endParaRPr lang="en-GB" sz="1000">
              <a:solidFill>
                <a:schemeClr val="bg2">
                  <a:lumMod val="10000"/>
                </a:schemeClr>
              </a:solidFill>
              <a:latin typeface="Calibri"/>
              <a:ea typeface="Calibri"/>
              <a:cs typeface="Calibri"/>
            </a:endParaRPr>
          </a:p>
          <a:p>
            <a:r>
              <a:rPr lang="en-GB" sz="1000">
                <a:solidFill>
                  <a:schemeClr val="bg2">
                    <a:lumMod val="10000"/>
                  </a:schemeClr>
                </a:solidFill>
                <a:latin typeface="Calibri"/>
                <a:ea typeface="Calibri"/>
                <a:cs typeface="Calibri"/>
              </a:rPr>
              <a:t>The assessment is in the form of a 4 paragraph essay question that they will complete in 30 minutes, and a 15 mark fact check.</a:t>
            </a:r>
          </a:p>
          <a:p>
            <a:endParaRPr lang="en-GB" sz="1000">
              <a:solidFill>
                <a:schemeClr val="bg2">
                  <a:lumMod val="10000"/>
                </a:schemeClr>
              </a:solidFill>
              <a:latin typeface="Calibri"/>
              <a:ea typeface="Calibri"/>
              <a:cs typeface="Calibri"/>
            </a:endParaRPr>
          </a:p>
          <a:p>
            <a:r>
              <a:rPr lang="en-GB" sz="1000">
                <a:solidFill>
                  <a:schemeClr val="bg2">
                    <a:lumMod val="10000"/>
                  </a:schemeClr>
                </a:solidFill>
                <a:latin typeface="Calibri"/>
                <a:ea typeface="Calibri"/>
                <a:cs typeface="Calibri"/>
              </a:rPr>
              <a:t>Students can prepare for their assessments by completing their homework when it is set on SAM learning, using the revision cards that they will be given in person and will also be linked on their class charts.</a:t>
            </a:r>
          </a:p>
        </p:txBody>
      </p:sp>
      <p:graphicFrame>
        <p:nvGraphicFramePr>
          <p:cNvPr id="6" name="Table 5">
            <a:extLst>
              <a:ext uri="{FF2B5EF4-FFF2-40B4-BE49-F238E27FC236}">
                <a16:creationId xmlns:a16="http://schemas.microsoft.com/office/drawing/2014/main" id="{6F3089F1-3B81-C919-DBA0-0208279D0E2E}"/>
              </a:ext>
            </a:extLst>
          </p:cNvPr>
          <p:cNvGraphicFramePr>
            <a:graphicFrameLocks noGrp="1"/>
          </p:cNvGraphicFramePr>
          <p:nvPr>
            <p:extLst>
              <p:ext uri="{D42A27DB-BD31-4B8C-83A1-F6EECF244321}">
                <p14:modId xmlns:p14="http://schemas.microsoft.com/office/powerpoint/2010/main" val="1092998080"/>
              </p:ext>
            </p:extLst>
          </p:nvPr>
        </p:nvGraphicFramePr>
        <p:xfrm>
          <a:off x="285750" y="2899000"/>
          <a:ext cx="6284567" cy="628588"/>
        </p:xfrm>
        <a:graphic>
          <a:graphicData uri="http://schemas.openxmlformats.org/drawingml/2006/table">
            <a:tbl>
              <a:tblPr firstRow="1" firstCol="1" bandRow="1">
                <a:tableStyleId>{5C22544A-7EE6-4342-B048-85BDC9FD1C3A}</a:tableStyleId>
              </a:tblPr>
              <a:tblGrid>
                <a:gridCol w="6284567">
                  <a:extLst>
                    <a:ext uri="{9D8B030D-6E8A-4147-A177-3AD203B41FA5}">
                      <a16:colId xmlns:a16="http://schemas.microsoft.com/office/drawing/2014/main" val="3018601749"/>
                    </a:ext>
                  </a:extLst>
                </a:gridCol>
              </a:tblGrid>
              <a:tr h="628588">
                <a:tc>
                  <a:txBody>
                    <a:bodyPr/>
                    <a:lstStyle/>
                    <a:p>
                      <a:pPr lvl="0" algn="ctr">
                        <a:buNone/>
                      </a:pPr>
                      <a:r>
                        <a:rPr lang="en-US" sz="1000" b="1">
                          <a:solidFill>
                            <a:schemeClr val="bg2">
                              <a:lumMod val="10000"/>
                            </a:schemeClr>
                          </a:solidFill>
                          <a:effectLst/>
                          <a:latin typeface="Calibri"/>
                        </a:rPr>
                        <a:t>Year 9 Autumn 1</a:t>
                      </a:r>
                    </a:p>
                    <a:p>
                      <a:pPr lvl="0" algn="ctr">
                        <a:buNone/>
                      </a:pPr>
                      <a:r>
                        <a:rPr lang="en-US" sz="1000" b="1">
                          <a:solidFill>
                            <a:schemeClr val="bg2">
                              <a:lumMod val="10000"/>
                            </a:schemeClr>
                          </a:solidFill>
                          <a:effectLst/>
                          <a:latin typeface="Calibri"/>
                        </a:rPr>
                        <a:t>Topic: Why was there a rise of dictators by the 1930s?</a:t>
                      </a:r>
                    </a:p>
                  </a:txBody>
                  <a:tcPr marL="68580" marR="68580" marT="0" marB="0" anchor="ctr">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2215092115"/>
                  </a:ext>
                </a:extLst>
              </a:tr>
            </a:tbl>
          </a:graphicData>
        </a:graphic>
      </p:graphicFrame>
      <p:graphicFrame>
        <p:nvGraphicFramePr>
          <p:cNvPr id="7" name="Table 6">
            <a:extLst>
              <a:ext uri="{FF2B5EF4-FFF2-40B4-BE49-F238E27FC236}">
                <a16:creationId xmlns:a16="http://schemas.microsoft.com/office/drawing/2014/main" id="{6B9C2461-66FA-8A42-F7DA-611CA977D027}"/>
              </a:ext>
            </a:extLst>
          </p:cNvPr>
          <p:cNvGraphicFramePr>
            <a:graphicFrameLocks noGrp="1"/>
          </p:cNvGraphicFramePr>
          <p:nvPr>
            <p:extLst>
              <p:ext uri="{D42A27DB-BD31-4B8C-83A1-F6EECF244321}">
                <p14:modId xmlns:p14="http://schemas.microsoft.com/office/powerpoint/2010/main" val="520259279"/>
              </p:ext>
            </p:extLst>
          </p:nvPr>
        </p:nvGraphicFramePr>
        <p:xfrm>
          <a:off x="387684" y="3836736"/>
          <a:ext cx="6170395" cy="5382475"/>
        </p:xfrm>
        <a:graphic>
          <a:graphicData uri="http://schemas.openxmlformats.org/drawingml/2006/table">
            <a:tbl>
              <a:tblPr firstRow="1" bandRow="1">
                <a:tableStyleId>{5C22544A-7EE6-4342-B048-85BDC9FD1C3A}</a:tableStyleId>
              </a:tblPr>
              <a:tblGrid>
                <a:gridCol w="1681118">
                  <a:extLst>
                    <a:ext uri="{9D8B030D-6E8A-4147-A177-3AD203B41FA5}">
                      <a16:colId xmlns:a16="http://schemas.microsoft.com/office/drawing/2014/main" val="329968156"/>
                    </a:ext>
                  </a:extLst>
                </a:gridCol>
                <a:gridCol w="4489277">
                  <a:extLst>
                    <a:ext uri="{9D8B030D-6E8A-4147-A177-3AD203B41FA5}">
                      <a16:colId xmlns:a16="http://schemas.microsoft.com/office/drawing/2014/main" val="96293519"/>
                    </a:ext>
                  </a:extLst>
                </a:gridCol>
              </a:tblGrid>
              <a:tr h="1170925">
                <a:tc>
                  <a:txBody>
                    <a:bodyPr/>
                    <a:lstStyle/>
                    <a:p>
                      <a:pPr marL="0" algn="ctr" rtl="0" eaLnBrk="1" latinLnBrk="0" hangingPunct="1">
                        <a:buNone/>
                      </a:pPr>
                      <a:r>
                        <a:rPr lang="en-US" sz="1200" b="1" kern="1200">
                          <a:solidFill>
                            <a:srgbClr val="142A33"/>
                          </a:solidFill>
                          <a:effectLst/>
                          <a:latin typeface="Calibri"/>
                        </a:rPr>
                        <a:t>Dictator</a:t>
                      </a:r>
                      <a:endParaRPr lang="en-US" sz="1200">
                        <a:effectLst/>
                        <a:latin typeface="Calibri"/>
                      </a:endParaRPr>
                    </a:p>
                  </a:txBody>
                  <a:tcPr marL="0" marR="0" marT="0"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0" indent="0" algn="ctr" rtl="0" eaLnBrk="1" fontAlgn="base" latinLnBrk="0" hangingPunct="1">
                        <a:spcBef>
                          <a:spcPts val="800"/>
                        </a:spcBef>
                        <a:buNone/>
                      </a:pPr>
                      <a:r>
                        <a:rPr lang="en-GB" sz="1200" b="1" kern="1200">
                          <a:solidFill>
                            <a:srgbClr val="142A33"/>
                          </a:solidFill>
                          <a:effectLst/>
                          <a:latin typeface="Calibri"/>
                        </a:rPr>
                        <a:t>A ruler with total control over a country</a:t>
                      </a:r>
                      <a:endParaRPr lang="en-GB" sz="1200">
                        <a:effectLst/>
                        <a:latin typeface="Calibri"/>
                      </a:endParaRPr>
                    </a:p>
                  </a:txBody>
                  <a:tcPr marL="0" marR="0" marT="0"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471728548"/>
                  </a:ext>
                </a:extLst>
              </a:tr>
              <a:tr h="793206">
                <a:tc>
                  <a:txBody>
                    <a:bodyPr/>
                    <a:lstStyle/>
                    <a:p>
                      <a:pPr marL="0" algn="ctr" rtl="0" eaLnBrk="1" latinLnBrk="0" hangingPunct="1">
                        <a:buNone/>
                      </a:pPr>
                      <a:r>
                        <a:rPr lang="en-US" sz="1200" b="1" kern="1200">
                          <a:solidFill>
                            <a:srgbClr val="142A33"/>
                          </a:solidFill>
                          <a:effectLst/>
                          <a:latin typeface="Calibri"/>
                        </a:rPr>
                        <a:t>Fascism</a:t>
                      </a:r>
                      <a:endParaRPr lang="en-US" sz="1200">
                        <a:effectLst/>
                        <a:latin typeface="Calibri"/>
                      </a:endParaRPr>
                    </a:p>
                  </a:txBody>
                  <a:tcPr marL="0" marR="0" marT="0"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0" algn="ctr" rtl="0" eaLnBrk="1" latinLnBrk="0" hangingPunct="1">
                        <a:buNone/>
                      </a:pPr>
                      <a:r>
                        <a:rPr lang="en-GB" sz="1200" kern="1200">
                          <a:solidFill>
                            <a:srgbClr val="142A33"/>
                          </a:solidFill>
                          <a:effectLst/>
                          <a:latin typeface="Calibri"/>
                        </a:rPr>
                        <a:t>A political system headed by a dictator</a:t>
                      </a:r>
                      <a:endParaRPr lang="en-GB" sz="1200">
                        <a:effectLst/>
                        <a:latin typeface="Calibri"/>
                      </a:endParaRPr>
                    </a:p>
                  </a:txBody>
                  <a:tcPr marL="0" marR="0" marT="0"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4275850965"/>
                  </a:ext>
                </a:extLst>
              </a:tr>
              <a:tr h="1133153">
                <a:tc>
                  <a:txBody>
                    <a:bodyPr/>
                    <a:lstStyle/>
                    <a:p>
                      <a:pPr marL="0" algn="ctr" rtl="0" eaLnBrk="1" latinLnBrk="0" hangingPunct="1">
                        <a:buNone/>
                      </a:pPr>
                      <a:r>
                        <a:rPr lang="en-US" sz="1200" b="1" kern="1200">
                          <a:solidFill>
                            <a:srgbClr val="142A33"/>
                          </a:solidFill>
                          <a:effectLst/>
                          <a:latin typeface="Calibri"/>
                        </a:rPr>
                        <a:t>Democracy</a:t>
                      </a:r>
                      <a:endParaRPr lang="en-US" sz="1200">
                        <a:effectLst/>
                        <a:latin typeface="Calibri"/>
                      </a:endParaRPr>
                    </a:p>
                  </a:txBody>
                  <a:tcPr marL="0" marR="0" marT="0"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0" algn="ctr" rtl="0" eaLnBrk="1" latinLnBrk="0" hangingPunct="1">
                        <a:spcBef>
                          <a:spcPts val="800"/>
                        </a:spcBef>
                        <a:buNone/>
                      </a:pPr>
                      <a:r>
                        <a:rPr lang="en-GB" sz="1200" kern="1200">
                          <a:solidFill>
                            <a:srgbClr val="142A33"/>
                          </a:solidFill>
                          <a:effectLst/>
                          <a:latin typeface="Calibri"/>
                        </a:rPr>
                        <a:t>A political system where leaders are elected, usually through voting.</a:t>
                      </a:r>
                      <a:endParaRPr lang="en-GB" sz="1200">
                        <a:effectLst/>
                        <a:latin typeface="Calibri"/>
                      </a:endParaRPr>
                    </a:p>
                  </a:txBody>
                  <a:tcPr marL="0" marR="0" marT="0"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299811716"/>
                  </a:ext>
                </a:extLst>
              </a:tr>
              <a:tr h="1000951">
                <a:tc>
                  <a:txBody>
                    <a:bodyPr/>
                    <a:lstStyle/>
                    <a:p>
                      <a:pPr marL="0" algn="ctr" rtl="0" eaLnBrk="1" latinLnBrk="0" hangingPunct="1">
                        <a:buNone/>
                      </a:pPr>
                      <a:r>
                        <a:rPr lang="en-US" sz="1200" b="1" kern="1200">
                          <a:solidFill>
                            <a:srgbClr val="142A33"/>
                          </a:solidFill>
                          <a:effectLst/>
                          <a:latin typeface="Calibri"/>
                        </a:rPr>
                        <a:t>Great Depression</a:t>
                      </a:r>
                      <a:endParaRPr lang="en-US" sz="1200">
                        <a:effectLst/>
                        <a:latin typeface="Calibri"/>
                      </a:endParaRPr>
                    </a:p>
                  </a:txBody>
                  <a:tcPr marL="0" marR="0" marT="0"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0" algn="ctr" rtl="0" eaLnBrk="1" latinLnBrk="0" hangingPunct="0">
                        <a:buNone/>
                      </a:pPr>
                      <a:r>
                        <a:rPr lang="en-GB" sz="1200" kern="1200">
                          <a:solidFill>
                            <a:srgbClr val="142A33"/>
                          </a:solidFill>
                          <a:effectLst/>
                          <a:latin typeface="Calibri"/>
                        </a:rPr>
                        <a:t>A time of severe economic hardship</a:t>
                      </a:r>
                      <a:endParaRPr lang="en-GB" sz="1200">
                        <a:effectLst/>
                        <a:latin typeface="Calibri"/>
                      </a:endParaRPr>
                    </a:p>
                  </a:txBody>
                  <a:tcPr marL="0" marR="0" marT="0"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064800485"/>
                  </a:ext>
                </a:extLst>
              </a:tr>
              <a:tr h="1284240">
                <a:tc>
                  <a:txBody>
                    <a:bodyPr/>
                    <a:lstStyle/>
                    <a:p>
                      <a:pPr marL="0" algn="ctr" rtl="0" eaLnBrk="1" latinLnBrk="0" hangingPunct="1">
                        <a:buNone/>
                      </a:pPr>
                      <a:r>
                        <a:rPr lang="en-US" sz="1200" b="1" kern="1200">
                          <a:solidFill>
                            <a:srgbClr val="142A33"/>
                          </a:solidFill>
                          <a:effectLst/>
                          <a:latin typeface="Calibri"/>
                        </a:rPr>
                        <a:t>League of Nations</a:t>
                      </a:r>
                      <a:endParaRPr lang="en-US" sz="1200">
                        <a:effectLst/>
                        <a:latin typeface="Calibri"/>
                      </a:endParaRPr>
                    </a:p>
                  </a:txBody>
                  <a:tcPr marL="0" marR="0" marT="0" marB="0"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0" algn="ctr" rtl="0" eaLnBrk="1" latinLnBrk="0" hangingPunct="1">
                        <a:buNone/>
                      </a:pPr>
                      <a:r>
                        <a:rPr lang="en-US" sz="1200" kern="1200">
                          <a:solidFill>
                            <a:srgbClr val="142A33"/>
                          </a:solidFill>
                          <a:effectLst/>
                          <a:latin typeface="Calibri"/>
                        </a:rPr>
                        <a:t>A group of 42 countries</a:t>
                      </a:r>
                      <a:r>
                        <a:rPr lang="en-US" sz="1200" kern="1200" baseline="0">
                          <a:solidFill>
                            <a:srgbClr val="142A33"/>
                          </a:solidFill>
                          <a:effectLst/>
                          <a:latin typeface="Calibri"/>
                        </a:rPr>
                        <a:t> who agreed to work together to keep world peace</a:t>
                      </a:r>
                      <a:endParaRPr lang="en-US" sz="1200">
                        <a:effectLst/>
                        <a:latin typeface="Calibri"/>
                      </a:endParaRPr>
                    </a:p>
                  </a:txBody>
                  <a:tcPr marL="0" marR="0" marT="0" marB="0"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438985039"/>
                  </a:ext>
                </a:extLst>
              </a:tr>
            </a:tbl>
          </a:graphicData>
        </a:graphic>
      </p:graphicFrame>
    </p:spTree>
    <p:extLst>
      <p:ext uri="{BB962C8B-B14F-4D97-AF65-F5344CB8AC3E}">
        <p14:creationId xmlns:p14="http://schemas.microsoft.com/office/powerpoint/2010/main" val="2497263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5803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202CD3-18F3-4791-69D0-4A0348C9A7A9}"/>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E57CD1AE-515E-E1B2-4C00-25B365810299}"/>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F01964D-AC58-D9B3-FEB5-C7CDA3FEED8A}"/>
              </a:ext>
            </a:extLst>
          </p:cNvPr>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Religious Education AU2</a:t>
            </a:r>
          </a:p>
        </p:txBody>
      </p:sp>
      <p:sp>
        <p:nvSpPr>
          <p:cNvPr id="4" name="Rectangle 3">
            <a:extLst>
              <a:ext uri="{FF2B5EF4-FFF2-40B4-BE49-F238E27FC236}">
                <a16:creationId xmlns:a16="http://schemas.microsoft.com/office/drawing/2014/main" id="{562CBBB4-DAE8-82B3-0302-074243CA8C3C}"/>
              </a:ext>
            </a:extLst>
          </p:cNvPr>
          <p:cNvSpPr/>
          <p:nvPr/>
        </p:nvSpPr>
        <p:spPr>
          <a:xfrm>
            <a:off x="188639" y="795528"/>
            <a:ext cx="6504044" cy="152349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endParaRPr lang="en-US" sz="1000">
              <a:solidFill>
                <a:schemeClr val="bg2">
                  <a:lumMod val="10000"/>
                </a:schemeClr>
              </a:solidFill>
              <a:latin typeface="Calibri"/>
              <a:ea typeface="Calibri"/>
              <a:cs typeface="Calibri"/>
            </a:endParaRPr>
          </a:p>
          <a:p>
            <a:endParaRPr lang="en-GB" sz="1000">
              <a:solidFill>
                <a:schemeClr val="bg2">
                  <a:lumMod val="10000"/>
                </a:schemeClr>
              </a:solidFill>
              <a:latin typeface="Calibri"/>
              <a:ea typeface="Calibri"/>
              <a:cs typeface="Calibri"/>
            </a:endParaRPr>
          </a:p>
          <a:p>
            <a:pPr marL="285750" indent="-285750">
              <a:buFont typeface="Arial"/>
              <a:buChar char="•"/>
            </a:pPr>
            <a:r>
              <a:rPr lang="en-GB" sz="1000">
                <a:solidFill>
                  <a:schemeClr val="bg2">
                    <a:lumMod val="10000"/>
                  </a:schemeClr>
                </a:solidFill>
                <a:latin typeface="Calibri"/>
                <a:ea typeface="Calibri"/>
                <a:cs typeface="Arial"/>
              </a:rPr>
              <a:t>This term Y9 are learning about religious attitudes to sacrifice</a:t>
            </a:r>
          </a:p>
          <a:p>
            <a:pPr marL="285750" indent="-285750">
              <a:buFont typeface="Arial"/>
              <a:buChar char="•"/>
            </a:pPr>
            <a:r>
              <a:rPr lang="en-GB" sz="1000">
                <a:solidFill>
                  <a:schemeClr val="bg2">
                    <a:lumMod val="10000"/>
                  </a:schemeClr>
                </a:solidFill>
                <a:latin typeface="Calibri"/>
                <a:ea typeface="Calibri"/>
                <a:cs typeface="Arial"/>
              </a:rPr>
              <a:t>They will be assessed on the following statement: ‘’ Greater jihad is more important than lesser jihad"</a:t>
            </a:r>
            <a:endParaRPr lang="en-US" sz="1000">
              <a:solidFill>
                <a:schemeClr val="bg2">
                  <a:lumMod val="10000"/>
                </a:schemeClr>
              </a:solidFill>
              <a:latin typeface="Calibri"/>
              <a:ea typeface="Calibri"/>
              <a:cs typeface="Arial"/>
            </a:endParaRPr>
          </a:p>
          <a:p>
            <a:pPr marL="285750" indent="-285750">
              <a:buFont typeface="Arial"/>
              <a:buChar char="•"/>
            </a:pPr>
            <a:r>
              <a:rPr lang="en-GB" sz="1000">
                <a:solidFill>
                  <a:schemeClr val="bg2">
                    <a:lumMod val="10000"/>
                  </a:schemeClr>
                </a:solidFill>
                <a:latin typeface="Calibri"/>
                <a:ea typeface="Calibri"/>
                <a:cs typeface="Arial"/>
              </a:rPr>
              <a:t>The assessment is in the form of 5 core knowledge questions and an evaluation statement. Students will either write a paragraph agreeing with the statement or disagreeing with the statement. Students will provide justification and consider different points of view. </a:t>
            </a:r>
          </a:p>
          <a:p>
            <a:pPr marL="285750" indent="-285750">
              <a:buFont typeface="Arial"/>
              <a:buChar char="•"/>
            </a:pPr>
            <a:r>
              <a:rPr lang="en-GB" sz="1000">
                <a:solidFill>
                  <a:schemeClr val="bg2">
                    <a:lumMod val="10000"/>
                  </a:schemeClr>
                </a:solidFill>
                <a:latin typeface="Calibri"/>
                <a:ea typeface="Calibri"/>
                <a:cs typeface="Arial"/>
              </a:rPr>
              <a:t>Students can prepare for their assessments by completing their homework when it is set on SAM learning.</a:t>
            </a:r>
            <a:endParaRPr lang="en-GB" sz="1200">
              <a:solidFill>
                <a:schemeClr val="bg2">
                  <a:lumMod val="10000"/>
                </a:schemeClr>
              </a:solidFill>
              <a:latin typeface="Calibri"/>
              <a:ea typeface="Calibri"/>
              <a:cs typeface="Arial" panose="020B0604020202020204"/>
            </a:endParaRPr>
          </a:p>
          <a:p>
            <a:endParaRPr lang="en-GB" sz="1300">
              <a:solidFill>
                <a:schemeClr val="bg2">
                  <a:lumMod val="10000"/>
                </a:schemeClr>
              </a:solidFill>
              <a:latin typeface="Arial"/>
              <a:cs typeface="Arial"/>
            </a:endParaRPr>
          </a:p>
        </p:txBody>
      </p:sp>
      <p:graphicFrame>
        <p:nvGraphicFramePr>
          <p:cNvPr id="5" name="Table 4">
            <a:extLst>
              <a:ext uri="{FF2B5EF4-FFF2-40B4-BE49-F238E27FC236}">
                <a16:creationId xmlns:a16="http://schemas.microsoft.com/office/drawing/2014/main" id="{1003CC5B-799B-07AA-88A8-0A31F8B5F693}"/>
              </a:ext>
            </a:extLst>
          </p:cNvPr>
          <p:cNvGraphicFramePr>
            <a:graphicFrameLocks noGrp="1"/>
          </p:cNvGraphicFramePr>
          <p:nvPr/>
        </p:nvGraphicFramePr>
        <p:xfrm>
          <a:off x="187036" y="3260552"/>
          <a:ext cx="6520370" cy="3959508"/>
        </p:xfrm>
        <a:graphic>
          <a:graphicData uri="http://schemas.openxmlformats.org/drawingml/2006/table">
            <a:tbl>
              <a:tblPr firstRow="1" firstCol="1" bandRow="1"/>
              <a:tblGrid>
                <a:gridCol w="2776686">
                  <a:extLst>
                    <a:ext uri="{9D8B030D-6E8A-4147-A177-3AD203B41FA5}">
                      <a16:colId xmlns:a16="http://schemas.microsoft.com/office/drawing/2014/main" val="1818185736"/>
                    </a:ext>
                  </a:extLst>
                </a:gridCol>
                <a:gridCol w="3743684">
                  <a:extLst>
                    <a:ext uri="{9D8B030D-6E8A-4147-A177-3AD203B41FA5}">
                      <a16:colId xmlns:a16="http://schemas.microsoft.com/office/drawing/2014/main" val="1442183835"/>
                    </a:ext>
                  </a:extLst>
                </a:gridCol>
              </a:tblGrid>
              <a:tr h="384711">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Bloody RE?</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562869893"/>
                  </a:ext>
                </a:extLst>
              </a:tr>
              <a:tr h="404440">
                <a:tc>
                  <a:txBody>
                    <a:bodyPr/>
                    <a:lstStyle/>
                    <a:p>
                      <a:pPr marR="180340" algn="ctr">
                        <a:spcAft>
                          <a:spcPts val="600"/>
                        </a:spcAft>
                      </a:pPr>
                      <a:endParaRPr lang="en-US" sz="1000" b="1">
                        <a:solidFill>
                          <a:schemeClr val="bg2">
                            <a:lumMod val="10000"/>
                          </a:schemeClr>
                        </a:solidFill>
                        <a:effectLst/>
                        <a:latin typeface="Calibri"/>
                        <a:ea typeface="MS Mincho"/>
                        <a:cs typeface="Times New Roman"/>
                      </a:endParaRPr>
                    </a:p>
                    <a:p>
                      <a:pPr marR="180340" lvl="0" algn="ctr">
                        <a:spcAft>
                          <a:spcPts val="600"/>
                        </a:spcAft>
                        <a:buNone/>
                      </a:pPr>
                      <a:r>
                        <a:rPr lang="en-US" sz="1000" b="1">
                          <a:solidFill>
                            <a:schemeClr val="bg2">
                              <a:lumMod val="10000"/>
                            </a:schemeClr>
                          </a:solidFill>
                          <a:effectLst/>
                          <a:latin typeface="Calibri"/>
                          <a:ea typeface="MS Mincho"/>
                          <a:cs typeface="Times New Roman"/>
                        </a:rPr>
                        <a:t>KEYWORD</a:t>
                      </a:r>
                    </a:p>
                    <a:p>
                      <a:pPr marR="180340" lvl="0" algn="ctr">
                        <a:spcAft>
                          <a:spcPts val="600"/>
                        </a:spcAft>
                        <a:buNone/>
                      </a:pPr>
                      <a:endParaRPr lang="en-US"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786248757"/>
                  </a:ext>
                </a:extLst>
              </a:tr>
              <a:tr h="581999">
                <a:tc>
                  <a:txBody>
                    <a:bodyPr/>
                    <a:lstStyle/>
                    <a:p>
                      <a:pPr marR="180340" algn="ctr">
                        <a:spcAft>
                          <a:spcPts val="600"/>
                        </a:spcAft>
                      </a:pPr>
                      <a:r>
                        <a:rPr lang="en-US" sz="1000" b="0" i="0" u="none" strike="noStrike" baseline="0" noProof="0">
                          <a:solidFill>
                            <a:schemeClr val="bg2">
                              <a:lumMod val="10000"/>
                            </a:schemeClr>
                          </a:solidFill>
                          <a:effectLst/>
                          <a:latin typeface="Calibri"/>
                        </a:rPr>
                        <a:t>Sacrifice</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To give something up for an ideal or belief</a:t>
                      </a:r>
                      <a:endParaRPr lang="en-US">
                        <a:solidFill>
                          <a:schemeClr val="bg2">
                            <a:lumMod val="10000"/>
                          </a:schemeClr>
                        </a:solidFill>
                      </a:endParaRPr>
                    </a:p>
                    <a:p>
                      <a:pPr marR="180340" lvl="0" algn="ctr">
                        <a:spcAft>
                          <a:spcPts val="600"/>
                        </a:spcAft>
                        <a:buNone/>
                      </a:pPr>
                      <a:endParaRPr lang="en-US" sz="1000" b="0" i="0" u="none" strike="noStrike" baseline="0" noProof="0">
                        <a:solidFill>
                          <a:schemeClr val="bg2">
                            <a:lumMod val="10000"/>
                          </a:schemeClr>
                        </a:solidFill>
                        <a:effectLst/>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202175530"/>
                  </a:ext>
                </a:extLst>
              </a:tr>
              <a:tr h="581999">
                <a:tc>
                  <a:txBody>
                    <a:bodyPr/>
                    <a:lstStyle/>
                    <a:p>
                      <a:pPr marR="180340" lvl="0" algn="ctr">
                        <a:spcAft>
                          <a:spcPts val="600"/>
                        </a:spcAft>
                        <a:buNone/>
                      </a:pPr>
                      <a:r>
                        <a:rPr lang="en-US" sz="1000" b="0" i="0" u="none" strike="noStrike" baseline="0" noProof="0">
                          <a:solidFill>
                            <a:schemeClr val="bg2">
                              <a:lumMod val="10000"/>
                            </a:schemeClr>
                          </a:solidFill>
                          <a:effectLst/>
                          <a:latin typeface="Calibri"/>
                        </a:rPr>
                        <a:t>Abortion</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The deliberate terminatio0n (ending) of a pregnancy</a:t>
                      </a:r>
                      <a:endParaRPr lang="en-US">
                        <a:solidFill>
                          <a:schemeClr val="bg2">
                            <a:lumMod val="10000"/>
                          </a:schemeClr>
                        </a:solidFill>
                      </a:endParaRPr>
                    </a:p>
                    <a:p>
                      <a:pPr marR="180340" lvl="0" algn="ctr">
                        <a:spcAft>
                          <a:spcPts val="600"/>
                        </a:spcAft>
                        <a:buNone/>
                      </a:pPr>
                      <a:endParaRPr lang="en-US" sz="1000" b="0" i="0" u="none" strike="noStrike" baseline="0" noProof="0">
                        <a:solidFill>
                          <a:schemeClr val="bg2">
                            <a:lumMod val="10000"/>
                          </a:schemeClr>
                        </a:solidFill>
                        <a:effectLst/>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645126390"/>
                  </a:ext>
                </a:extLst>
              </a:tr>
              <a:tr h="581999">
                <a:tc>
                  <a:txBody>
                    <a:bodyPr/>
                    <a:lstStyle/>
                    <a:p>
                      <a:pPr marR="180340" algn="ctr">
                        <a:spcAft>
                          <a:spcPts val="600"/>
                        </a:spcAft>
                      </a:pPr>
                      <a:r>
                        <a:rPr lang="en-US" sz="1000" b="0" i="0" u="none" strike="noStrike" baseline="0" noProof="0">
                          <a:solidFill>
                            <a:schemeClr val="bg2">
                              <a:lumMod val="10000"/>
                            </a:schemeClr>
                          </a:solidFill>
                          <a:effectLst/>
                          <a:latin typeface="Calibri"/>
                        </a:rPr>
                        <a:t>Jihad</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To strive</a:t>
                      </a:r>
                      <a:endParaRPr lang="en-US">
                        <a:solidFill>
                          <a:schemeClr val="bg2">
                            <a:lumMod val="10000"/>
                          </a:schemeClr>
                        </a:solidFill>
                      </a:endParaRPr>
                    </a:p>
                    <a:p>
                      <a:pPr marR="180340" lvl="0" algn="ctr">
                        <a:spcAft>
                          <a:spcPts val="600"/>
                        </a:spcAft>
                        <a:buNone/>
                      </a:pPr>
                      <a:endParaRPr lang="en-US" sz="1000" b="0">
                        <a:solidFill>
                          <a:schemeClr val="bg2">
                            <a:lumMod val="10000"/>
                          </a:schemeClr>
                        </a:solidFill>
                        <a:effectLst/>
                        <a:latin typeface="Calibri"/>
                        <a:ea typeface="MS Mincho"/>
                        <a:cs typeface="Times New Roman"/>
                      </a:endParaRPr>
                    </a:p>
                    <a:p>
                      <a:pPr marR="180340" algn="ctr">
                        <a:spcAft>
                          <a:spcPts val="600"/>
                        </a:spcAft>
                      </a:pPr>
                      <a:endParaRPr lang="en-US" sz="1000" b="0">
                        <a:solidFill>
                          <a:schemeClr val="bg2">
                            <a:lumMod val="10000"/>
                          </a:schemeClr>
                        </a:solidFill>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34221007"/>
                  </a:ext>
                </a:extLst>
              </a:tr>
              <a:tr h="581999">
                <a:tc>
                  <a:txBody>
                    <a:bodyPr/>
                    <a:lstStyle/>
                    <a:p>
                      <a:pPr marR="180340" algn="ctr">
                        <a:spcAft>
                          <a:spcPts val="600"/>
                        </a:spcAft>
                      </a:pPr>
                      <a:r>
                        <a:rPr lang="en-US" sz="1000" b="0" i="0" u="none" strike="noStrike" baseline="0" noProof="0">
                          <a:solidFill>
                            <a:schemeClr val="bg2">
                              <a:lumMod val="10000"/>
                            </a:schemeClr>
                          </a:solidFill>
                          <a:effectLst/>
                          <a:latin typeface="Calibri"/>
                        </a:rPr>
                        <a:t>Sanctity of life</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The belief life is holy/comes from God</a:t>
                      </a:r>
                      <a:endParaRPr lang="en-US">
                        <a:solidFill>
                          <a:schemeClr val="bg2">
                            <a:lumMod val="10000"/>
                          </a:schemeClr>
                        </a:solidFill>
                      </a:endParaRPr>
                    </a:p>
                    <a:p>
                      <a:pPr marR="180340" lvl="0" algn="ctr">
                        <a:spcAft>
                          <a:spcPts val="600"/>
                        </a:spcAft>
                        <a:buNone/>
                      </a:pPr>
                      <a:endParaRPr lang="en-US" sz="1000" b="0" i="0" u="none" strike="noStrike" baseline="0" noProof="0">
                        <a:solidFill>
                          <a:schemeClr val="bg2">
                            <a:lumMod val="10000"/>
                          </a:schemeClr>
                        </a:solidFill>
                        <a:effectLst/>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3352572484"/>
                  </a:ext>
                </a:extLst>
              </a:tr>
              <a:tr h="581999">
                <a:tc>
                  <a:txBody>
                    <a:bodyPr/>
                    <a:lstStyle/>
                    <a:p>
                      <a:pPr marR="180340" algn="ctr">
                        <a:spcAft>
                          <a:spcPts val="600"/>
                        </a:spcAft>
                      </a:pPr>
                      <a:r>
                        <a:rPr lang="en-US" sz="1000" b="0" i="0" u="none" strike="noStrike" baseline="0" noProof="0">
                          <a:solidFill>
                            <a:schemeClr val="bg2">
                              <a:lumMod val="10000"/>
                            </a:schemeClr>
                          </a:solidFill>
                          <a:effectLst/>
                          <a:latin typeface="Calibri"/>
                        </a:rPr>
                        <a:t>Death Penalty</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Punishment by execution</a:t>
                      </a:r>
                      <a:endParaRPr lang="en-US">
                        <a:solidFill>
                          <a:schemeClr val="bg2">
                            <a:lumMod val="10000"/>
                          </a:schemeClr>
                        </a:solidFill>
                      </a:endParaRPr>
                    </a:p>
                    <a:p>
                      <a:pPr marR="180340" lvl="0" algn="ctr">
                        <a:spcAft>
                          <a:spcPts val="600"/>
                        </a:spcAft>
                        <a:buNone/>
                      </a:pPr>
                      <a:endParaRPr lang="en-US" sz="1000" b="0">
                        <a:solidFill>
                          <a:schemeClr val="bg2">
                            <a:lumMod val="10000"/>
                          </a:schemeClr>
                        </a:solidFill>
                        <a:effectLst/>
                        <a:latin typeface="Calibri"/>
                        <a:ea typeface="MS Mincho"/>
                        <a:cs typeface="Times New Roman"/>
                      </a:endParaRPr>
                    </a:p>
                    <a:p>
                      <a:pPr marR="180340" algn="ctr">
                        <a:spcAft>
                          <a:spcPts val="600"/>
                        </a:spcAft>
                      </a:pPr>
                      <a:endParaRPr lang="en-US" sz="1000" b="0">
                        <a:solidFill>
                          <a:schemeClr val="bg2">
                            <a:lumMod val="10000"/>
                          </a:schemeClr>
                        </a:solidFill>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028870380"/>
                  </a:ext>
                </a:extLst>
              </a:tr>
            </a:tbl>
          </a:graphicData>
        </a:graphic>
      </p:graphicFrame>
    </p:spTree>
    <p:extLst>
      <p:ext uri="{BB962C8B-B14F-4D97-AF65-F5344CB8AC3E}">
        <p14:creationId xmlns:p14="http://schemas.microsoft.com/office/powerpoint/2010/main" val="1532874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1679-E5A7-EB1A-26DE-7DE66D62B18D}"/>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E81F92A9-4991-2001-50EF-1CDA1B577A4E}"/>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EDC858B-6141-6995-87E3-B18483B6D9EB}"/>
              </a:ext>
            </a:extLst>
          </p:cNvPr>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Religious Education AU2</a:t>
            </a:r>
          </a:p>
        </p:txBody>
      </p:sp>
      <p:sp>
        <p:nvSpPr>
          <p:cNvPr id="4" name="Rectangle 3">
            <a:extLst>
              <a:ext uri="{FF2B5EF4-FFF2-40B4-BE49-F238E27FC236}">
                <a16:creationId xmlns:a16="http://schemas.microsoft.com/office/drawing/2014/main" id="{417A10C9-D504-3DCC-86A2-E26D03CB3DEB}"/>
              </a:ext>
            </a:extLst>
          </p:cNvPr>
          <p:cNvSpPr/>
          <p:nvPr/>
        </p:nvSpPr>
        <p:spPr>
          <a:xfrm>
            <a:off x="188639" y="795528"/>
            <a:ext cx="6504044" cy="152349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endParaRPr lang="en-US" sz="1000">
              <a:solidFill>
                <a:schemeClr val="bg2">
                  <a:lumMod val="10000"/>
                </a:schemeClr>
              </a:solidFill>
              <a:latin typeface="Calibri"/>
              <a:ea typeface="Calibri"/>
              <a:cs typeface="Calibri"/>
            </a:endParaRPr>
          </a:p>
          <a:p>
            <a:endParaRPr lang="en-GB" sz="1000">
              <a:solidFill>
                <a:schemeClr val="bg2">
                  <a:lumMod val="10000"/>
                </a:schemeClr>
              </a:solidFill>
              <a:latin typeface="Calibri"/>
              <a:ea typeface="Calibri"/>
              <a:cs typeface="Calibri"/>
            </a:endParaRPr>
          </a:p>
          <a:p>
            <a:pPr marL="285750" indent="-285750">
              <a:buFont typeface="Arial"/>
              <a:buChar char="•"/>
            </a:pPr>
            <a:r>
              <a:rPr lang="en-GB" sz="1000">
                <a:solidFill>
                  <a:schemeClr val="bg2">
                    <a:lumMod val="10000"/>
                  </a:schemeClr>
                </a:solidFill>
                <a:latin typeface="Calibri"/>
                <a:ea typeface="Calibri"/>
                <a:cs typeface="Arial"/>
              </a:rPr>
              <a:t>This term Y9 are learning about religious attitudes to sacrifice</a:t>
            </a:r>
          </a:p>
          <a:p>
            <a:pPr marL="285750" indent="-285750">
              <a:buFont typeface="Arial"/>
              <a:buChar char="•"/>
            </a:pPr>
            <a:r>
              <a:rPr lang="en-GB" sz="1000">
                <a:solidFill>
                  <a:schemeClr val="bg2">
                    <a:lumMod val="10000"/>
                  </a:schemeClr>
                </a:solidFill>
                <a:latin typeface="Calibri"/>
                <a:ea typeface="Calibri"/>
                <a:cs typeface="Arial"/>
              </a:rPr>
              <a:t>They will be assessed on the following statement: ‘’ Greater jihad is more important than lesser jihad"</a:t>
            </a:r>
            <a:endParaRPr lang="en-US" sz="1000">
              <a:solidFill>
                <a:schemeClr val="bg2">
                  <a:lumMod val="10000"/>
                </a:schemeClr>
              </a:solidFill>
              <a:latin typeface="Calibri"/>
              <a:ea typeface="Calibri"/>
              <a:cs typeface="Arial"/>
            </a:endParaRPr>
          </a:p>
          <a:p>
            <a:pPr marL="285750" indent="-285750">
              <a:buFont typeface="Arial"/>
              <a:buChar char="•"/>
            </a:pPr>
            <a:r>
              <a:rPr lang="en-GB" sz="1000">
                <a:solidFill>
                  <a:schemeClr val="bg2">
                    <a:lumMod val="10000"/>
                  </a:schemeClr>
                </a:solidFill>
                <a:latin typeface="Calibri"/>
                <a:ea typeface="Calibri"/>
                <a:cs typeface="Arial"/>
              </a:rPr>
              <a:t>The assessment is in the form of 5 core knowledge questions and an evaluation statement. Students will either write a paragraph agreeing with the statement or disagreeing with the statement. Students will provide justification and consider different points of view. </a:t>
            </a:r>
          </a:p>
          <a:p>
            <a:pPr marL="285750" indent="-285750">
              <a:buFont typeface="Arial"/>
              <a:buChar char="•"/>
            </a:pPr>
            <a:r>
              <a:rPr lang="en-GB" sz="1000">
                <a:solidFill>
                  <a:schemeClr val="bg2">
                    <a:lumMod val="10000"/>
                  </a:schemeClr>
                </a:solidFill>
                <a:latin typeface="Calibri"/>
                <a:ea typeface="Calibri"/>
                <a:cs typeface="Arial"/>
              </a:rPr>
              <a:t>Students can prepare for their assessments by completing their homework when it is set on SAM learning.</a:t>
            </a:r>
            <a:endParaRPr lang="en-GB" sz="1200">
              <a:solidFill>
                <a:schemeClr val="bg2">
                  <a:lumMod val="10000"/>
                </a:schemeClr>
              </a:solidFill>
              <a:latin typeface="Calibri"/>
              <a:ea typeface="Calibri"/>
              <a:cs typeface="Arial" panose="020B0604020202020204"/>
            </a:endParaRPr>
          </a:p>
          <a:p>
            <a:endParaRPr lang="en-GB" sz="1300">
              <a:solidFill>
                <a:schemeClr val="bg2">
                  <a:lumMod val="10000"/>
                </a:schemeClr>
              </a:solidFill>
              <a:latin typeface="Arial"/>
              <a:cs typeface="Arial"/>
            </a:endParaRPr>
          </a:p>
        </p:txBody>
      </p:sp>
      <p:graphicFrame>
        <p:nvGraphicFramePr>
          <p:cNvPr id="5" name="Table 4">
            <a:extLst>
              <a:ext uri="{FF2B5EF4-FFF2-40B4-BE49-F238E27FC236}">
                <a16:creationId xmlns:a16="http://schemas.microsoft.com/office/drawing/2014/main" id="{AE02B194-42C3-3691-FC18-C034CF11314F}"/>
              </a:ext>
            </a:extLst>
          </p:cNvPr>
          <p:cNvGraphicFramePr>
            <a:graphicFrameLocks noGrp="1"/>
          </p:cNvGraphicFramePr>
          <p:nvPr/>
        </p:nvGraphicFramePr>
        <p:xfrm>
          <a:off x="187036" y="3260552"/>
          <a:ext cx="6520370" cy="3959508"/>
        </p:xfrm>
        <a:graphic>
          <a:graphicData uri="http://schemas.openxmlformats.org/drawingml/2006/table">
            <a:tbl>
              <a:tblPr firstRow="1" firstCol="1" bandRow="1"/>
              <a:tblGrid>
                <a:gridCol w="2776686">
                  <a:extLst>
                    <a:ext uri="{9D8B030D-6E8A-4147-A177-3AD203B41FA5}">
                      <a16:colId xmlns:a16="http://schemas.microsoft.com/office/drawing/2014/main" val="1818185736"/>
                    </a:ext>
                  </a:extLst>
                </a:gridCol>
                <a:gridCol w="3743684">
                  <a:extLst>
                    <a:ext uri="{9D8B030D-6E8A-4147-A177-3AD203B41FA5}">
                      <a16:colId xmlns:a16="http://schemas.microsoft.com/office/drawing/2014/main" val="1442183835"/>
                    </a:ext>
                  </a:extLst>
                </a:gridCol>
              </a:tblGrid>
              <a:tr h="384711">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Bloody RE?</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562869893"/>
                  </a:ext>
                </a:extLst>
              </a:tr>
              <a:tr h="404440">
                <a:tc>
                  <a:txBody>
                    <a:bodyPr/>
                    <a:lstStyle/>
                    <a:p>
                      <a:pPr marR="180340" algn="ctr">
                        <a:spcAft>
                          <a:spcPts val="600"/>
                        </a:spcAft>
                      </a:pPr>
                      <a:endParaRPr lang="en-US" sz="1000" b="1">
                        <a:solidFill>
                          <a:schemeClr val="bg2">
                            <a:lumMod val="10000"/>
                          </a:schemeClr>
                        </a:solidFill>
                        <a:effectLst/>
                        <a:latin typeface="Calibri"/>
                        <a:ea typeface="MS Mincho"/>
                        <a:cs typeface="Times New Roman"/>
                      </a:endParaRPr>
                    </a:p>
                    <a:p>
                      <a:pPr marR="180340" lvl="0" algn="ctr">
                        <a:spcAft>
                          <a:spcPts val="600"/>
                        </a:spcAft>
                        <a:buNone/>
                      </a:pPr>
                      <a:r>
                        <a:rPr lang="en-US" sz="1000" b="1">
                          <a:solidFill>
                            <a:schemeClr val="bg2">
                              <a:lumMod val="10000"/>
                            </a:schemeClr>
                          </a:solidFill>
                          <a:effectLst/>
                          <a:latin typeface="Calibri"/>
                          <a:ea typeface="MS Mincho"/>
                          <a:cs typeface="Times New Roman"/>
                        </a:rPr>
                        <a:t>KEYWORD</a:t>
                      </a:r>
                    </a:p>
                    <a:p>
                      <a:pPr marR="180340" lvl="0" algn="ctr">
                        <a:spcAft>
                          <a:spcPts val="600"/>
                        </a:spcAft>
                        <a:buNone/>
                      </a:pPr>
                      <a:endParaRPr lang="en-US"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786248757"/>
                  </a:ext>
                </a:extLst>
              </a:tr>
              <a:tr h="581999">
                <a:tc>
                  <a:txBody>
                    <a:bodyPr/>
                    <a:lstStyle/>
                    <a:p>
                      <a:pPr marR="180340" algn="ctr">
                        <a:spcAft>
                          <a:spcPts val="600"/>
                        </a:spcAft>
                      </a:pPr>
                      <a:r>
                        <a:rPr lang="en-US" sz="1000" b="0" i="0" u="none" strike="noStrike" baseline="0" noProof="0">
                          <a:solidFill>
                            <a:schemeClr val="bg2">
                              <a:lumMod val="10000"/>
                            </a:schemeClr>
                          </a:solidFill>
                          <a:effectLst/>
                          <a:latin typeface="Calibri"/>
                        </a:rPr>
                        <a:t>Sacrifice</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To give something up for an ideal or belief</a:t>
                      </a:r>
                      <a:endParaRPr lang="en-US">
                        <a:solidFill>
                          <a:schemeClr val="bg2">
                            <a:lumMod val="10000"/>
                          </a:schemeClr>
                        </a:solidFill>
                      </a:endParaRPr>
                    </a:p>
                    <a:p>
                      <a:pPr marR="180340" lvl="0" algn="ctr">
                        <a:spcAft>
                          <a:spcPts val="600"/>
                        </a:spcAft>
                        <a:buNone/>
                      </a:pPr>
                      <a:endParaRPr lang="en-US" sz="1000" b="0" i="0" u="none" strike="noStrike" baseline="0" noProof="0">
                        <a:solidFill>
                          <a:schemeClr val="bg2">
                            <a:lumMod val="10000"/>
                          </a:schemeClr>
                        </a:solidFill>
                        <a:effectLst/>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202175530"/>
                  </a:ext>
                </a:extLst>
              </a:tr>
              <a:tr h="581999">
                <a:tc>
                  <a:txBody>
                    <a:bodyPr/>
                    <a:lstStyle/>
                    <a:p>
                      <a:pPr marR="180340" lvl="0" algn="ctr">
                        <a:spcAft>
                          <a:spcPts val="600"/>
                        </a:spcAft>
                        <a:buNone/>
                      </a:pPr>
                      <a:r>
                        <a:rPr lang="en-US" sz="1000" b="0" i="0" u="none" strike="noStrike" baseline="0" noProof="0">
                          <a:solidFill>
                            <a:schemeClr val="bg2">
                              <a:lumMod val="10000"/>
                            </a:schemeClr>
                          </a:solidFill>
                          <a:effectLst/>
                          <a:latin typeface="Calibri"/>
                        </a:rPr>
                        <a:t>Abortion</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The deliberate terminatio0n (ending) of a pregnancy</a:t>
                      </a:r>
                      <a:endParaRPr lang="en-US">
                        <a:solidFill>
                          <a:schemeClr val="bg2">
                            <a:lumMod val="10000"/>
                          </a:schemeClr>
                        </a:solidFill>
                      </a:endParaRPr>
                    </a:p>
                    <a:p>
                      <a:pPr marR="180340" lvl="0" algn="ctr">
                        <a:spcAft>
                          <a:spcPts val="600"/>
                        </a:spcAft>
                        <a:buNone/>
                      </a:pPr>
                      <a:endParaRPr lang="en-US" sz="1000" b="0" i="0" u="none" strike="noStrike" baseline="0" noProof="0">
                        <a:solidFill>
                          <a:schemeClr val="bg2">
                            <a:lumMod val="10000"/>
                          </a:schemeClr>
                        </a:solidFill>
                        <a:effectLst/>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645126390"/>
                  </a:ext>
                </a:extLst>
              </a:tr>
              <a:tr h="581999">
                <a:tc>
                  <a:txBody>
                    <a:bodyPr/>
                    <a:lstStyle/>
                    <a:p>
                      <a:pPr marR="180340" algn="ctr">
                        <a:spcAft>
                          <a:spcPts val="600"/>
                        </a:spcAft>
                      </a:pPr>
                      <a:r>
                        <a:rPr lang="en-US" sz="1000" b="0" i="0" u="none" strike="noStrike" baseline="0" noProof="0">
                          <a:solidFill>
                            <a:schemeClr val="bg2">
                              <a:lumMod val="10000"/>
                            </a:schemeClr>
                          </a:solidFill>
                          <a:effectLst/>
                          <a:latin typeface="Calibri"/>
                        </a:rPr>
                        <a:t>Jihad</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To strive</a:t>
                      </a:r>
                      <a:endParaRPr lang="en-US">
                        <a:solidFill>
                          <a:schemeClr val="bg2">
                            <a:lumMod val="10000"/>
                          </a:schemeClr>
                        </a:solidFill>
                      </a:endParaRPr>
                    </a:p>
                    <a:p>
                      <a:pPr marR="180340" lvl="0" algn="ctr">
                        <a:spcAft>
                          <a:spcPts val="600"/>
                        </a:spcAft>
                        <a:buNone/>
                      </a:pPr>
                      <a:endParaRPr lang="en-US" sz="1000" b="0">
                        <a:solidFill>
                          <a:schemeClr val="bg2">
                            <a:lumMod val="10000"/>
                          </a:schemeClr>
                        </a:solidFill>
                        <a:effectLst/>
                        <a:latin typeface="Calibri"/>
                        <a:ea typeface="MS Mincho"/>
                        <a:cs typeface="Times New Roman"/>
                      </a:endParaRPr>
                    </a:p>
                    <a:p>
                      <a:pPr marR="180340" algn="ctr">
                        <a:spcAft>
                          <a:spcPts val="600"/>
                        </a:spcAft>
                      </a:pPr>
                      <a:endParaRPr lang="en-US" sz="1000" b="0">
                        <a:solidFill>
                          <a:schemeClr val="bg2">
                            <a:lumMod val="10000"/>
                          </a:schemeClr>
                        </a:solidFill>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34221007"/>
                  </a:ext>
                </a:extLst>
              </a:tr>
              <a:tr h="581999">
                <a:tc>
                  <a:txBody>
                    <a:bodyPr/>
                    <a:lstStyle/>
                    <a:p>
                      <a:pPr marR="180340" algn="ctr">
                        <a:spcAft>
                          <a:spcPts val="600"/>
                        </a:spcAft>
                      </a:pPr>
                      <a:r>
                        <a:rPr lang="en-US" sz="1000" b="0" i="0" u="none" strike="noStrike" baseline="0" noProof="0">
                          <a:solidFill>
                            <a:schemeClr val="bg2">
                              <a:lumMod val="10000"/>
                            </a:schemeClr>
                          </a:solidFill>
                          <a:effectLst/>
                          <a:latin typeface="Calibri"/>
                        </a:rPr>
                        <a:t>Sanctity of life</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The belief life is holy/comes from God</a:t>
                      </a:r>
                      <a:endParaRPr lang="en-US">
                        <a:solidFill>
                          <a:schemeClr val="bg2">
                            <a:lumMod val="10000"/>
                          </a:schemeClr>
                        </a:solidFill>
                      </a:endParaRPr>
                    </a:p>
                    <a:p>
                      <a:pPr marR="180340" lvl="0" algn="ctr">
                        <a:spcAft>
                          <a:spcPts val="600"/>
                        </a:spcAft>
                        <a:buNone/>
                      </a:pPr>
                      <a:endParaRPr lang="en-US" sz="1000" b="0" i="0" u="none" strike="noStrike" baseline="0" noProof="0">
                        <a:solidFill>
                          <a:schemeClr val="bg2">
                            <a:lumMod val="10000"/>
                          </a:schemeClr>
                        </a:solidFill>
                        <a:effectLst/>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3352572484"/>
                  </a:ext>
                </a:extLst>
              </a:tr>
              <a:tr h="581999">
                <a:tc>
                  <a:txBody>
                    <a:bodyPr/>
                    <a:lstStyle/>
                    <a:p>
                      <a:pPr marR="180340" algn="ctr">
                        <a:spcAft>
                          <a:spcPts val="600"/>
                        </a:spcAft>
                      </a:pPr>
                      <a:r>
                        <a:rPr lang="en-US" sz="1000" b="0" i="0" u="none" strike="noStrike" baseline="0" noProof="0">
                          <a:solidFill>
                            <a:schemeClr val="bg2">
                              <a:lumMod val="10000"/>
                            </a:schemeClr>
                          </a:solidFill>
                          <a:effectLst/>
                          <a:latin typeface="Calibri"/>
                        </a:rPr>
                        <a:t>Death Penalty</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Punishment by execution</a:t>
                      </a:r>
                      <a:endParaRPr lang="en-US">
                        <a:solidFill>
                          <a:schemeClr val="bg2">
                            <a:lumMod val="10000"/>
                          </a:schemeClr>
                        </a:solidFill>
                      </a:endParaRPr>
                    </a:p>
                    <a:p>
                      <a:pPr marR="180340" lvl="0" algn="ctr">
                        <a:spcAft>
                          <a:spcPts val="600"/>
                        </a:spcAft>
                        <a:buNone/>
                      </a:pPr>
                      <a:endParaRPr lang="en-US" sz="1000" b="0">
                        <a:solidFill>
                          <a:schemeClr val="bg2">
                            <a:lumMod val="10000"/>
                          </a:schemeClr>
                        </a:solidFill>
                        <a:effectLst/>
                        <a:latin typeface="Calibri"/>
                        <a:ea typeface="MS Mincho"/>
                        <a:cs typeface="Times New Roman"/>
                      </a:endParaRPr>
                    </a:p>
                    <a:p>
                      <a:pPr marR="180340" algn="ctr">
                        <a:spcAft>
                          <a:spcPts val="600"/>
                        </a:spcAft>
                      </a:pPr>
                      <a:endParaRPr lang="en-US" sz="1000" b="0">
                        <a:solidFill>
                          <a:schemeClr val="bg2">
                            <a:lumMod val="10000"/>
                          </a:schemeClr>
                        </a:solidFill>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028870380"/>
                  </a:ext>
                </a:extLst>
              </a:tr>
            </a:tbl>
          </a:graphicData>
        </a:graphic>
      </p:graphicFrame>
    </p:spTree>
    <p:extLst>
      <p:ext uri="{BB962C8B-B14F-4D97-AF65-F5344CB8AC3E}">
        <p14:creationId xmlns:p14="http://schemas.microsoft.com/office/powerpoint/2010/main" val="230017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57499C2-06FB-2CCF-89E4-E191FB6B3714}"/>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Religious Education AU2</a:t>
            </a:r>
          </a:p>
        </p:txBody>
      </p:sp>
      <p:sp>
        <p:nvSpPr>
          <p:cNvPr id="4" name="Rectangle 3"/>
          <p:cNvSpPr/>
          <p:nvPr/>
        </p:nvSpPr>
        <p:spPr>
          <a:xfrm>
            <a:off x="188639" y="795528"/>
            <a:ext cx="6504044" cy="152349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endParaRPr lang="en-US" sz="1000">
              <a:solidFill>
                <a:schemeClr val="bg2">
                  <a:lumMod val="10000"/>
                </a:schemeClr>
              </a:solidFill>
              <a:latin typeface="Calibri"/>
              <a:ea typeface="Calibri"/>
              <a:cs typeface="Calibri"/>
            </a:endParaRPr>
          </a:p>
          <a:p>
            <a:endParaRPr lang="en-GB" sz="1000">
              <a:solidFill>
                <a:schemeClr val="bg2">
                  <a:lumMod val="10000"/>
                </a:schemeClr>
              </a:solidFill>
              <a:latin typeface="Calibri"/>
              <a:ea typeface="Calibri"/>
              <a:cs typeface="Calibri"/>
            </a:endParaRPr>
          </a:p>
          <a:p>
            <a:pPr marL="285750" indent="-285750">
              <a:buFont typeface="Arial"/>
              <a:buChar char="•"/>
            </a:pPr>
            <a:r>
              <a:rPr lang="en-GB" sz="1000">
                <a:solidFill>
                  <a:schemeClr val="bg2">
                    <a:lumMod val="10000"/>
                  </a:schemeClr>
                </a:solidFill>
                <a:latin typeface="Calibri"/>
                <a:ea typeface="Calibri"/>
                <a:cs typeface="Arial"/>
              </a:rPr>
              <a:t>This term Y9 are learning about religious attitudes to sacrifice</a:t>
            </a:r>
          </a:p>
          <a:p>
            <a:pPr marL="285750" indent="-285750">
              <a:buFont typeface="Arial"/>
              <a:buChar char="•"/>
            </a:pPr>
            <a:r>
              <a:rPr lang="en-GB" sz="1000">
                <a:solidFill>
                  <a:schemeClr val="bg2">
                    <a:lumMod val="10000"/>
                  </a:schemeClr>
                </a:solidFill>
                <a:latin typeface="Calibri"/>
                <a:ea typeface="Calibri"/>
                <a:cs typeface="Arial"/>
              </a:rPr>
              <a:t>They will be assessed on the following statement: ‘’ Greater jihad is more important than lesser jihad"</a:t>
            </a:r>
            <a:endParaRPr lang="en-US" sz="1000">
              <a:solidFill>
                <a:schemeClr val="bg2">
                  <a:lumMod val="10000"/>
                </a:schemeClr>
              </a:solidFill>
              <a:latin typeface="Calibri"/>
              <a:ea typeface="Calibri"/>
              <a:cs typeface="Arial"/>
            </a:endParaRPr>
          </a:p>
          <a:p>
            <a:pPr marL="285750" indent="-285750">
              <a:buFont typeface="Arial"/>
              <a:buChar char="•"/>
            </a:pPr>
            <a:r>
              <a:rPr lang="en-GB" sz="1000">
                <a:solidFill>
                  <a:schemeClr val="bg2">
                    <a:lumMod val="10000"/>
                  </a:schemeClr>
                </a:solidFill>
                <a:latin typeface="Calibri"/>
                <a:ea typeface="Calibri"/>
                <a:cs typeface="Arial"/>
              </a:rPr>
              <a:t>The assessment is in the form of 5 core knowledge questions and an evaluation statement. Students will either write a paragraph agreeing with the statement or disagreeing with the statement. Students will provide justification and consider different points of view. </a:t>
            </a:r>
          </a:p>
          <a:p>
            <a:pPr marL="285750" indent="-285750">
              <a:buFont typeface="Arial"/>
              <a:buChar char="•"/>
            </a:pPr>
            <a:r>
              <a:rPr lang="en-GB" sz="1000">
                <a:solidFill>
                  <a:schemeClr val="bg2">
                    <a:lumMod val="10000"/>
                  </a:schemeClr>
                </a:solidFill>
                <a:latin typeface="Calibri"/>
                <a:ea typeface="Calibri"/>
                <a:cs typeface="Arial"/>
              </a:rPr>
              <a:t>Students can prepare for their assessments by completing their homework when it is set on SAM learning.</a:t>
            </a:r>
            <a:endParaRPr lang="en-GB" sz="1200">
              <a:solidFill>
                <a:schemeClr val="bg2">
                  <a:lumMod val="10000"/>
                </a:schemeClr>
              </a:solidFill>
              <a:latin typeface="Calibri"/>
              <a:ea typeface="Calibri"/>
              <a:cs typeface="Arial" panose="020B0604020202020204"/>
            </a:endParaRPr>
          </a:p>
          <a:p>
            <a:endParaRPr lang="en-GB" sz="1300">
              <a:solidFill>
                <a:schemeClr val="bg2">
                  <a:lumMod val="10000"/>
                </a:schemeClr>
              </a:solidFill>
              <a:latin typeface="Arial"/>
              <a:cs typeface="Arial"/>
            </a:endParaRPr>
          </a:p>
        </p:txBody>
      </p:sp>
      <p:graphicFrame>
        <p:nvGraphicFramePr>
          <p:cNvPr id="5" name="Table 4"/>
          <p:cNvGraphicFramePr>
            <a:graphicFrameLocks noGrp="1"/>
          </p:cNvGraphicFramePr>
          <p:nvPr>
            <p:extLst>
              <p:ext uri="{D42A27DB-BD31-4B8C-83A1-F6EECF244321}">
                <p14:modId xmlns:p14="http://schemas.microsoft.com/office/powerpoint/2010/main" val="1092794112"/>
              </p:ext>
            </p:extLst>
          </p:nvPr>
        </p:nvGraphicFramePr>
        <p:xfrm>
          <a:off x="187036" y="3260552"/>
          <a:ext cx="6520370" cy="3959508"/>
        </p:xfrm>
        <a:graphic>
          <a:graphicData uri="http://schemas.openxmlformats.org/drawingml/2006/table">
            <a:tbl>
              <a:tblPr firstRow="1" firstCol="1" bandRow="1"/>
              <a:tblGrid>
                <a:gridCol w="2776686">
                  <a:extLst>
                    <a:ext uri="{9D8B030D-6E8A-4147-A177-3AD203B41FA5}">
                      <a16:colId xmlns:a16="http://schemas.microsoft.com/office/drawing/2014/main" val="1818185736"/>
                    </a:ext>
                  </a:extLst>
                </a:gridCol>
                <a:gridCol w="3743684">
                  <a:extLst>
                    <a:ext uri="{9D8B030D-6E8A-4147-A177-3AD203B41FA5}">
                      <a16:colId xmlns:a16="http://schemas.microsoft.com/office/drawing/2014/main" val="1442183835"/>
                    </a:ext>
                  </a:extLst>
                </a:gridCol>
              </a:tblGrid>
              <a:tr h="384711">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TOPIC: Bloody RE?</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562869893"/>
                  </a:ext>
                </a:extLst>
              </a:tr>
              <a:tr h="404440">
                <a:tc>
                  <a:txBody>
                    <a:bodyPr/>
                    <a:lstStyle/>
                    <a:p>
                      <a:pPr marR="180340" algn="ctr">
                        <a:spcAft>
                          <a:spcPts val="600"/>
                        </a:spcAft>
                      </a:pPr>
                      <a:endParaRPr lang="en-US" sz="1000" b="1">
                        <a:solidFill>
                          <a:schemeClr val="bg2">
                            <a:lumMod val="10000"/>
                          </a:schemeClr>
                        </a:solidFill>
                        <a:effectLst/>
                        <a:latin typeface="Calibri"/>
                        <a:ea typeface="MS Mincho"/>
                        <a:cs typeface="Times New Roman"/>
                      </a:endParaRPr>
                    </a:p>
                    <a:p>
                      <a:pPr marR="180340" lvl="0" algn="ctr">
                        <a:spcAft>
                          <a:spcPts val="600"/>
                        </a:spcAft>
                        <a:buNone/>
                      </a:pPr>
                      <a:r>
                        <a:rPr lang="en-US" sz="1000" b="1">
                          <a:solidFill>
                            <a:schemeClr val="bg2">
                              <a:lumMod val="10000"/>
                            </a:schemeClr>
                          </a:solidFill>
                          <a:effectLst/>
                          <a:latin typeface="Calibri"/>
                          <a:ea typeface="MS Mincho"/>
                          <a:cs typeface="Times New Roman"/>
                        </a:rPr>
                        <a:t>KEYWORD</a:t>
                      </a:r>
                    </a:p>
                    <a:p>
                      <a:pPr marR="180340" lvl="0" algn="ctr">
                        <a:spcAft>
                          <a:spcPts val="600"/>
                        </a:spcAft>
                        <a:buNone/>
                      </a:pPr>
                      <a:endParaRPr lang="en-US" sz="1000" b="1">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786248757"/>
                  </a:ext>
                </a:extLst>
              </a:tr>
              <a:tr h="581999">
                <a:tc>
                  <a:txBody>
                    <a:bodyPr/>
                    <a:lstStyle/>
                    <a:p>
                      <a:pPr marR="180340" algn="ctr">
                        <a:spcAft>
                          <a:spcPts val="600"/>
                        </a:spcAft>
                      </a:pPr>
                      <a:r>
                        <a:rPr lang="en-US" sz="1000" b="0" i="0" u="none" strike="noStrike" baseline="0" noProof="0">
                          <a:solidFill>
                            <a:schemeClr val="bg2">
                              <a:lumMod val="10000"/>
                            </a:schemeClr>
                          </a:solidFill>
                          <a:effectLst/>
                          <a:latin typeface="Calibri"/>
                        </a:rPr>
                        <a:t>Sacrifice</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To give something up for an ideal or belief</a:t>
                      </a:r>
                      <a:endParaRPr lang="en-US">
                        <a:solidFill>
                          <a:schemeClr val="bg2">
                            <a:lumMod val="10000"/>
                          </a:schemeClr>
                        </a:solidFill>
                      </a:endParaRPr>
                    </a:p>
                    <a:p>
                      <a:pPr marR="180340" lvl="0" algn="ctr">
                        <a:spcAft>
                          <a:spcPts val="600"/>
                        </a:spcAft>
                        <a:buNone/>
                      </a:pPr>
                      <a:endParaRPr lang="en-US" sz="1000" b="0" i="0" u="none" strike="noStrike" baseline="0" noProof="0">
                        <a:solidFill>
                          <a:schemeClr val="bg2">
                            <a:lumMod val="10000"/>
                          </a:schemeClr>
                        </a:solidFill>
                        <a:effectLst/>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202175530"/>
                  </a:ext>
                </a:extLst>
              </a:tr>
              <a:tr h="581999">
                <a:tc>
                  <a:txBody>
                    <a:bodyPr/>
                    <a:lstStyle/>
                    <a:p>
                      <a:pPr marR="180340" lvl="0" algn="ctr">
                        <a:spcAft>
                          <a:spcPts val="600"/>
                        </a:spcAft>
                        <a:buNone/>
                      </a:pPr>
                      <a:r>
                        <a:rPr lang="en-US" sz="1000" b="0" i="0" u="none" strike="noStrike" baseline="0" noProof="0">
                          <a:solidFill>
                            <a:schemeClr val="bg2">
                              <a:lumMod val="10000"/>
                            </a:schemeClr>
                          </a:solidFill>
                          <a:effectLst/>
                          <a:latin typeface="Calibri"/>
                        </a:rPr>
                        <a:t>Abortion</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The deliberate terminatio0n (ending) of a pregnancy</a:t>
                      </a:r>
                      <a:endParaRPr lang="en-US">
                        <a:solidFill>
                          <a:schemeClr val="bg2">
                            <a:lumMod val="10000"/>
                          </a:schemeClr>
                        </a:solidFill>
                      </a:endParaRPr>
                    </a:p>
                    <a:p>
                      <a:pPr marR="180340" lvl="0" algn="ctr">
                        <a:spcAft>
                          <a:spcPts val="600"/>
                        </a:spcAft>
                        <a:buNone/>
                      </a:pPr>
                      <a:endParaRPr lang="en-US" sz="1000" b="0" i="0" u="none" strike="noStrike" baseline="0" noProof="0">
                        <a:solidFill>
                          <a:schemeClr val="bg2">
                            <a:lumMod val="10000"/>
                          </a:schemeClr>
                        </a:solidFill>
                        <a:effectLst/>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645126390"/>
                  </a:ext>
                </a:extLst>
              </a:tr>
              <a:tr h="581999">
                <a:tc>
                  <a:txBody>
                    <a:bodyPr/>
                    <a:lstStyle/>
                    <a:p>
                      <a:pPr marR="180340" algn="ctr">
                        <a:spcAft>
                          <a:spcPts val="600"/>
                        </a:spcAft>
                      </a:pPr>
                      <a:r>
                        <a:rPr lang="en-US" sz="1000" b="0" i="0" u="none" strike="noStrike" baseline="0" noProof="0">
                          <a:solidFill>
                            <a:schemeClr val="bg2">
                              <a:lumMod val="10000"/>
                            </a:schemeClr>
                          </a:solidFill>
                          <a:effectLst/>
                          <a:latin typeface="Calibri"/>
                        </a:rPr>
                        <a:t>Jihad</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To strive</a:t>
                      </a:r>
                      <a:endParaRPr lang="en-US">
                        <a:solidFill>
                          <a:schemeClr val="bg2">
                            <a:lumMod val="10000"/>
                          </a:schemeClr>
                        </a:solidFill>
                      </a:endParaRPr>
                    </a:p>
                    <a:p>
                      <a:pPr marR="180340" lvl="0" algn="ctr">
                        <a:spcAft>
                          <a:spcPts val="600"/>
                        </a:spcAft>
                        <a:buNone/>
                      </a:pPr>
                      <a:endParaRPr lang="en-US" sz="1000" b="0">
                        <a:solidFill>
                          <a:schemeClr val="bg2">
                            <a:lumMod val="10000"/>
                          </a:schemeClr>
                        </a:solidFill>
                        <a:effectLst/>
                        <a:latin typeface="Calibri"/>
                        <a:ea typeface="MS Mincho"/>
                        <a:cs typeface="Times New Roman"/>
                      </a:endParaRPr>
                    </a:p>
                    <a:p>
                      <a:pPr marR="180340" algn="ctr">
                        <a:spcAft>
                          <a:spcPts val="600"/>
                        </a:spcAft>
                      </a:pPr>
                      <a:endParaRPr lang="en-US" sz="1000" b="0">
                        <a:solidFill>
                          <a:schemeClr val="bg2">
                            <a:lumMod val="10000"/>
                          </a:schemeClr>
                        </a:solidFill>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34221007"/>
                  </a:ext>
                </a:extLst>
              </a:tr>
              <a:tr h="581999">
                <a:tc>
                  <a:txBody>
                    <a:bodyPr/>
                    <a:lstStyle/>
                    <a:p>
                      <a:pPr marR="180340" algn="ctr">
                        <a:spcAft>
                          <a:spcPts val="600"/>
                        </a:spcAft>
                      </a:pPr>
                      <a:r>
                        <a:rPr lang="en-US" sz="1000" b="0" i="0" u="none" strike="noStrike" baseline="0" noProof="0">
                          <a:solidFill>
                            <a:schemeClr val="bg2">
                              <a:lumMod val="10000"/>
                            </a:schemeClr>
                          </a:solidFill>
                          <a:effectLst/>
                          <a:latin typeface="Calibri"/>
                        </a:rPr>
                        <a:t>Sanctity of life</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The belief life is holy/comes from God</a:t>
                      </a:r>
                      <a:endParaRPr lang="en-US">
                        <a:solidFill>
                          <a:schemeClr val="bg2">
                            <a:lumMod val="10000"/>
                          </a:schemeClr>
                        </a:solidFill>
                      </a:endParaRPr>
                    </a:p>
                    <a:p>
                      <a:pPr marR="180340" lvl="0" algn="ctr">
                        <a:spcAft>
                          <a:spcPts val="600"/>
                        </a:spcAft>
                        <a:buNone/>
                      </a:pPr>
                      <a:endParaRPr lang="en-US" sz="1000" b="0" i="0" u="none" strike="noStrike" baseline="0" noProof="0">
                        <a:solidFill>
                          <a:schemeClr val="bg2">
                            <a:lumMod val="10000"/>
                          </a:schemeClr>
                        </a:solidFill>
                        <a:effectLst/>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3352572484"/>
                  </a:ext>
                </a:extLst>
              </a:tr>
              <a:tr h="581999">
                <a:tc>
                  <a:txBody>
                    <a:bodyPr/>
                    <a:lstStyle/>
                    <a:p>
                      <a:pPr marR="180340" algn="ctr">
                        <a:spcAft>
                          <a:spcPts val="600"/>
                        </a:spcAft>
                      </a:pPr>
                      <a:r>
                        <a:rPr lang="en-US" sz="1000" b="0" i="0" u="none" strike="noStrike" baseline="0" noProof="0">
                          <a:solidFill>
                            <a:schemeClr val="bg2">
                              <a:lumMod val="10000"/>
                            </a:schemeClr>
                          </a:solidFill>
                          <a:effectLst/>
                          <a:latin typeface="Calibri"/>
                        </a:rPr>
                        <a:t>Death Penalty</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L="0" lvl="0" indent="0" algn="ctr">
                        <a:lnSpc>
                          <a:spcPct val="100000"/>
                        </a:lnSpc>
                        <a:spcAft>
                          <a:spcPts val="600"/>
                        </a:spcAft>
                        <a:buNone/>
                      </a:pPr>
                      <a:r>
                        <a:rPr lang="en-US" sz="1000" b="0" i="0" u="none" strike="noStrike" baseline="0" noProof="0">
                          <a:solidFill>
                            <a:schemeClr val="bg2">
                              <a:lumMod val="10000"/>
                            </a:schemeClr>
                          </a:solidFill>
                          <a:effectLst/>
                          <a:latin typeface="Calibri"/>
                        </a:rPr>
                        <a:t>Punishment by execution</a:t>
                      </a:r>
                      <a:endParaRPr lang="en-US">
                        <a:solidFill>
                          <a:schemeClr val="bg2">
                            <a:lumMod val="10000"/>
                          </a:schemeClr>
                        </a:solidFill>
                      </a:endParaRPr>
                    </a:p>
                    <a:p>
                      <a:pPr marR="180340" lvl="0" algn="ctr">
                        <a:spcAft>
                          <a:spcPts val="600"/>
                        </a:spcAft>
                        <a:buNone/>
                      </a:pPr>
                      <a:endParaRPr lang="en-US" sz="1000" b="0">
                        <a:solidFill>
                          <a:schemeClr val="bg2">
                            <a:lumMod val="10000"/>
                          </a:schemeClr>
                        </a:solidFill>
                        <a:effectLst/>
                        <a:latin typeface="Calibri"/>
                        <a:ea typeface="MS Mincho"/>
                        <a:cs typeface="Times New Roman"/>
                      </a:endParaRPr>
                    </a:p>
                    <a:p>
                      <a:pPr marR="180340" algn="ctr">
                        <a:spcAft>
                          <a:spcPts val="600"/>
                        </a:spcAft>
                      </a:pPr>
                      <a:endParaRPr lang="en-US" sz="1000" b="0">
                        <a:solidFill>
                          <a:schemeClr val="bg2">
                            <a:lumMod val="10000"/>
                          </a:schemeClr>
                        </a:solidFill>
                        <a:latin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028870380"/>
                  </a:ext>
                </a:extLst>
              </a:tr>
            </a:tbl>
          </a:graphicData>
        </a:graphic>
      </p:graphicFrame>
    </p:spTree>
    <p:extLst>
      <p:ext uri="{BB962C8B-B14F-4D97-AF65-F5344CB8AC3E}">
        <p14:creationId xmlns:p14="http://schemas.microsoft.com/office/powerpoint/2010/main" val="1638631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51F152-3945-63C3-0BA9-288BE66C33B0}"/>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Creative: Art </a:t>
            </a:r>
            <a:endParaRPr lang="en-GB" sz="1971" b="1">
              <a:solidFill>
                <a:srgbClr val="2A2C65"/>
              </a:solidFill>
              <a:latin typeface="Calibri"/>
              <a:ea typeface="Calibri"/>
              <a:cs typeface="Calibri"/>
            </a:endParaRPr>
          </a:p>
        </p:txBody>
      </p:sp>
      <p:sp>
        <p:nvSpPr>
          <p:cNvPr id="5" name="Rectangle 4"/>
          <p:cNvSpPr/>
          <p:nvPr/>
        </p:nvSpPr>
        <p:spPr>
          <a:xfrm>
            <a:off x="176408" y="697692"/>
            <a:ext cx="6505185" cy="178510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For this project pupils will be looking at the artists Picasso and Andy Warhol as their main sources of inspiration. They will learn about portraiture and practise the formal elements of colour, pattern, line, shape and mark making through a range of materials before focussing upon creating a painted self-portrait.</a:t>
            </a:r>
          </a:p>
          <a:p>
            <a:r>
              <a:rPr lang="en-GB" sz="1000">
                <a:solidFill>
                  <a:schemeClr val="bg2">
                    <a:lumMod val="10000"/>
                  </a:schemeClr>
                </a:solidFill>
                <a:latin typeface="Calibri"/>
                <a:ea typeface="Calibri"/>
                <a:cs typeface="Arial"/>
              </a:rPr>
              <a:t>Through studying Picasso and Warhol they will also explore how artists work is influenced by the world around them, in Picasso's case the influence of African art and Warhol's the world of popular culture.</a:t>
            </a:r>
          </a:p>
          <a:p>
            <a:r>
              <a:rPr lang="en-GB" sz="1000">
                <a:solidFill>
                  <a:schemeClr val="bg2">
                    <a:lumMod val="10000"/>
                  </a:schemeClr>
                </a:solidFill>
                <a:latin typeface="Calibri"/>
                <a:ea typeface="Calibri"/>
                <a:cs typeface="Arial"/>
              </a:rPr>
              <a:t>Pupils receive formative assessment throughout the project and their artistic progress is assessed holistically as the work develops in their sketchbooks. Pupils receive three grades throughout the year which is based upon all work that they have produced up to each date.</a:t>
            </a:r>
            <a:endParaRPr lang="en-US"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To further their development pupils could practise the formal elements at home.</a:t>
            </a:r>
            <a:endParaRPr lang="en-GB" sz="1000">
              <a:solidFill>
                <a:schemeClr val="bg2">
                  <a:lumMod val="10000"/>
                </a:schemeClr>
              </a:solidFill>
              <a:latin typeface="Calibri"/>
              <a:ea typeface="Calibri"/>
              <a:cs typeface="Calibri"/>
            </a:endParaRPr>
          </a:p>
        </p:txBody>
      </p:sp>
      <p:graphicFrame>
        <p:nvGraphicFramePr>
          <p:cNvPr id="4" name="Table 3">
            <a:extLst>
              <a:ext uri="{FF2B5EF4-FFF2-40B4-BE49-F238E27FC236}">
                <a16:creationId xmlns:a16="http://schemas.microsoft.com/office/drawing/2014/main" id="{E6C447D1-AF2F-EA31-42EB-E73BEFEA8BFD}"/>
              </a:ext>
            </a:extLst>
          </p:cNvPr>
          <p:cNvGraphicFramePr>
            <a:graphicFrameLocks noGrp="1"/>
          </p:cNvGraphicFramePr>
          <p:nvPr>
            <p:extLst>
              <p:ext uri="{D42A27DB-BD31-4B8C-83A1-F6EECF244321}">
                <p14:modId xmlns:p14="http://schemas.microsoft.com/office/powerpoint/2010/main" val="2187336127"/>
              </p:ext>
            </p:extLst>
          </p:nvPr>
        </p:nvGraphicFramePr>
        <p:xfrm>
          <a:off x="179024" y="2834216"/>
          <a:ext cx="6502400" cy="6708542"/>
        </p:xfrm>
        <a:graphic>
          <a:graphicData uri="http://schemas.openxmlformats.org/drawingml/2006/table">
            <a:tbl>
              <a:tblPr firstRow="1" bandRow="1">
                <a:tableStyleId>{5C22544A-7EE6-4342-B048-85BDC9FD1C3A}</a:tableStyleId>
              </a:tblPr>
              <a:tblGrid>
                <a:gridCol w="2048701">
                  <a:extLst>
                    <a:ext uri="{9D8B030D-6E8A-4147-A177-3AD203B41FA5}">
                      <a16:colId xmlns:a16="http://schemas.microsoft.com/office/drawing/2014/main" val="2854188922"/>
                    </a:ext>
                  </a:extLst>
                </a:gridCol>
                <a:gridCol w="4453699">
                  <a:extLst>
                    <a:ext uri="{9D8B030D-6E8A-4147-A177-3AD203B41FA5}">
                      <a16:colId xmlns:a16="http://schemas.microsoft.com/office/drawing/2014/main" val="951798779"/>
                    </a:ext>
                  </a:extLst>
                </a:gridCol>
              </a:tblGrid>
              <a:tr h="232834">
                <a:tc gridSpan="2">
                  <a:txBody>
                    <a:bodyPr/>
                    <a:lstStyle/>
                    <a:p>
                      <a:pPr marL="0" algn="ctr" rtl="0" eaLnBrk="1" fontAlgn="base" latinLnBrk="0" hangingPunct="1">
                        <a:spcBef>
                          <a:spcPts val="0"/>
                        </a:spcBef>
                        <a:spcAft>
                          <a:spcPts val="0"/>
                        </a:spcAft>
                      </a:pPr>
                      <a:r>
                        <a:rPr lang="en-GB" sz="1000" b="1" i="0" kern="1200" dirty="0">
                          <a:solidFill>
                            <a:srgbClr val="142A33"/>
                          </a:solidFill>
                          <a:effectLst/>
                          <a:latin typeface="Calibri"/>
                        </a:rPr>
                        <a:t>YEAR 9 ART – IDENTITY</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hMerge="1">
                  <a:txBody>
                    <a:bodyPr/>
                    <a:lstStyle/>
                    <a:p>
                      <a:endParaRPr lang="en-US"/>
                    </a:p>
                  </a:txBody>
                  <a:tcPr/>
                </a:tc>
                <a:extLst>
                  <a:ext uri="{0D108BD9-81ED-4DB2-BD59-A6C34878D82A}">
                    <a16:rowId xmlns:a16="http://schemas.microsoft.com/office/drawing/2014/main" val="916666349"/>
                  </a:ext>
                </a:extLst>
              </a:tr>
              <a:tr h="232834">
                <a:tc>
                  <a:txBody>
                    <a:bodyPr/>
                    <a:lstStyle/>
                    <a:p>
                      <a:pPr marL="0" algn="ctr" rtl="0" eaLnBrk="1" fontAlgn="base" latinLnBrk="0" hangingPunct="1">
                        <a:spcBef>
                          <a:spcPts val="0"/>
                        </a:spcBef>
                        <a:spcAft>
                          <a:spcPts val="0"/>
                        </a:spcAft>
                      </a:pPr>
                      <a:r>
                        <a:rPr lang="en-GB" sz="1000" b="1" i="0" kern="1200" dirty="0">
                          <a:solidFill>
                            <a:srgbClr val="142A33"/>
                          </a:solidFill>
                          <a:effectLst/>
                          <a:latin typeface="Calibri"/>
                        </a:rPr>
                        <a:t>KEY WORD</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1" i="0" kern="1200" dirty="0">
                          <a:solidFill>
                            <a:srgbClr val="142A33"/>
                          </a:solidFill>
                          <a:effectLst/>
                          <a:latin typeface="Calibri"/>
                        </a:rPr>
                        <a:t>DEFINITION</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950400715"/>
                  </a:ext>
                </a:extLst>
              </a:tr>
              <a:tr h="291043">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LINE</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A mark made on a surface that joins different points.</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507293769"/>
                  </a:ext>
                </a:extLst>
              </a:tr>
              <a:tr h="334700">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PATTERN</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A design with repeated</a:t>
                      </a:r>
                      <a:r>
                        <a:rPr lang="en-GB" sz="1000" b="0" i="0" kern="1200" baseline="0" dirty="0">
                          <a:solidFill>
                            <a:srgbClr val="142A33"/>
                          </a:solidFill>
                          <a:effectLst/>
                          <a:latin typeface="Calibri"/>
                        </a:rPr>
                        <a:t> </a:t>
                      </a:r>
                      <a:r>
                        <a:rPr lang="en-GB" sz="1000" b="0" i="0" kern="1200" dirty="0">
                          <a:solidFill>
                            <a:srgbClr val="142A33"/>
                          </a:solidFill>
                          <a:effectLst/>
                          <a:latin typeface="Calibri"/>
                        </a:rPr>
                        <a:t>lines, shapes, forms or colours.</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681666109"/>
                  </a:ext>
                </a:extLst>
              </a:tr>
              <a:tr h="291043">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SHAPE</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When lines enclose a space. e.g. an outline.</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241977643"/>
                  </a:ext>
                </a:extLst>
              </a:tr>
              <a:tr h="291043">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TONE</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Grades from shade from light to dark.</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760825979"/>
                  </a:ext>
                </a:extLst>
              </a:tr>
              <a:tr h="349252">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COLOUR</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Light reflected into the eye, artists use colour to describe the subject.</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837009726"/>
                  </a:ext>
                </a:extLst>
              </a:tr>
              <a:tr h="291043">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FORM</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Making something look 3D.</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818643580"/>
                  </a:ext>
                </a:extLst>
              </a:tr>
              <a:tr h="291043">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TEXTURE</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How something feels or how it looks like it might feel.</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588780063"/>
                  </a:ext>
                </a:extLst>
              </a:tr>
              <a:tr h="291043">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PROPORTION</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dirty="0">
                          <a:solidFill>
                            <a:srgbClr val="142A33"/>
                          </a:solidFill>
                          <a:effectLst/>
                          <a:latin typeface="Calibri"/>
                        </a:rPr>
                        <a:t>The relationship between the sizes of different objects.</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215871242"/>
                  </a:ext>
                </a:extLst>
              </a:tr>
              <a:tr h="291043">
                <a:tc>
                  <a:txBody>
                    <a:bodyPr/>
                    <a:lstStyle/>
                    <a:p>
                      <a:pPr marL="0" lvl="0" algn="ctr">
                        <a:spcBef>
                          <a:spcPts val="0"/>
                        </a:spcBef>
                        <a:spcAft>
                          <a:spcPts val="0"/>
                        </a:spcAft>
                        <a:buNone/>
                      </a:pPr>
                      <a:r>
                        <a:rPr lang="en-GB" sz="1000" b="0" i="0" kern="1200" dirty="0">
                          <a:solidFill>
                            <a:srgbClr val="142A33"/>
                          </a:solidFill>
                          <a:effectLst/>
                          <a:latin typeface="Calibri"/>
                        </a:rPr>
                        <a:t>OBSERVATIONAL DRAWING</a:t>
                      </a: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lvl="0" algn="ctr">
                        <a:spcBef>
                          <a:spcPts val="0"/>
                        </a:spcBef>
                        <a:spcAft>
                          <a:spcPts val="0"/>
                        </a:spcAft>
                        <a:buNone/>
                      </a:pPr>
                      <a:r>
                        <a:rPr lang="en-GB" sz="1000" kern="1200" dirty="0">
                          <a:solidFill>
                            <a:srgbClr val="142A33"/>
                          </a:solidFill>
                          <a:effectLst/>
                          <a:latin typeface="Calibri"/>
                        </a:rPr>
                        <a:t>Drawing from a reference that is in front of you.</a:t>
                      </a: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967247154"/>
                  </a:ext>
                </a:extLst>
              </a:tr>
              <a:tr h="291043">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HUE</a:t>
                      </a:r>
                      <a:endParaRPr lang="en-GB" sz="1000" dirty="0">
                        <a:solidFill>
                          <a:srgbClr val="142A33"/>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A more accurate word for colour.</a:t>
                      </a:r>
                      <a:endParaRPr lang="en-GB" sz="1000" dirty="0">
                        <a:solidFill>
                          <a:srgbClr val="142A33"/>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a:solidFill>
                        <a:schemeClr val="bg2">
                          <a:lumMod val="10000"/>
                        </a:schemeClr>
                      </a:solidFill>
                    </a:lnB>
                    <a:noFill/>
                  </a:tcPr>
                </a:tc>
                <a:extLst>
                  <a:ext uri="{0D108BD9-81ED-4DB2-BD59-A6C34878D82A}">
                    <a16:rowId xmlns:a16="http://schemas.microsoft.com/office/drawing/2014/main" val="132025895"/>
                  </a:ext>
                </a:extLst>
              </a:tr>
              <a:tr h="320147">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PRINT MAKING</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Repeated transfer of an image or design.</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980464824"/>
                  </a:ext>
                </a:extLst>
              </a:tr>
              <a:tr h="291043">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POP ART</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An art movement that focused on popular culture.</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4171223318"/>
                  </a:ext>
                </a:extLst>
              </a:tr>
              <a:tr h="291043">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ACRYLIC PAINT</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A</a:t>
                      </a:r>
                      <a:r>
                        <a:rPr lang="en-GB" sz="1000" b="0" i="0" kern="1200" baseline="0" dirty="0">
                          <a:solidFill>
                            <a:srgbClr val="142A33"/>
                          </a:solidFill>
                          <a:effectLst/>
                          <a:latin typeface="Calibri"/>
                        </a:rPr>
                        <a:t> type of p</a:t>
                      </a:r>
                      <a:r>
                        <a:rPr lang="en-GB" sz="1000" b="0" i="0" kern="1200" dirty="0">
                          <a:solidFill>
                            <a:srgbClr val="142A33"/>
                          </a:solidFill>
                          <a:effectLst/>
                          <a:latin typeface="Calibri"/>
                        </a:rPr>
                        <a:t>ainting medium.</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5217778"/>
                  </a:ext>
                </a:extLst>
              </a:tr>
              <a:tr h="291043">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REALISM</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A style of art that makes the subject look real.</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916052504"/>
                  </a:ext>
                </a:extLst>
              </a:tr>
              <a:tr h="407461">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COMPLEMENTARY </a:t>
                      </a:r>
                      <a:endParaRPr lang="en-GB" sz="1000" dirty="0">
                        <a:solidFill>
                          <a:srgbClr val="142A33"/>
                        </a:solidFill>
                        <a:effectLst/>
                        <a:latin typeface="Calibri"/>
                      </a:endParaRPr>
                    </a:p>
                    <a:p>
                      <a:pPr marL="0" algn="ctr" rtl="0" eaLnBrk="1" fontAlgn="base" latinLnBrk="0" hangingPunct="1">
                        <a:spcBef>
                          <a:spcPts val="0"/>
                        </a:spcBef>
                        <a:spcAft>
                          <a:spcPts val="0"/>
                        </a:spcAft>
                      </a:pPr>
                      <a:r>
                        <a:rPr lang="en-GB" sz="1000" b="0" i="0" kern="1200" dirty="0">
                          <a:solidFill>
                            <a:srgbClr val="142A33"/>
                          </a:solidFill>
                          <a:effectLst/>
                          <a:latin typeface="Calibri"/>
                        </a:rPr>
                        <a:t>COLOURS</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Two opposite colours on the colour wheel.</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582825409"/>
                  </a:ext>
                </a:extLst>
              </a:tr>
              <a:tr h="407461">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HARMONIOUS </a:t>
                      </a:r>
                      <a:endParaRPr lang="en-GB" sz="1000" dirty="0">
                        <a:solidFill>
                          <a:srgbClr val="142A33"/>
                        </a:solidFill>
                        <a:effectLst/>
                        <a:latin typeface="Calibri"/>
                      </a:endParaRPr>
                    </a:p>
                    <a:p>
                      <a:pPr marL="0" algn="ctr" rtl="0" eaLnBrk="1" fontAlgn="base" latinLnBrk="0" hangingPunct="1">
                        <a:spcBef>
                          <a:spcPts val="0"/>
                        </a:spcBef>
                        <a:spcAft>
                          <a:spcPts val="0"/>
                        </a:spcAft>
                      </a:pPr>
                      <a:r>
                        <a:rPr lang="en-GB" sz="1000" b="0" i="0" kern="1200" dirty="0">
                          <a:solidFill>
                            <a:srgbClr val="142A33"/>
                          </a:solidFill>
                          <a:effectLst/>
                          <a:latin typeface="Calibri"/>
                        </a:rPr>
                        <a:t>COLOURS</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Two colours next to each other on the colour wheel.</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598957119"/>
                  </a:ext>
                </a:extLst>
              </a:tr>
              <a:tr h="349251">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POLY PRINT</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A printing method that uses a polystyrene tile to create artwork.</a:t>
                      </a:r>
                      <a:endParaRPr lang="en-GB" sz="1000" dirty="0">
                        <a:solidFill>
                          <a:srgbClr val="142A33"/>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129904443"/>
                  </a:ext>
                </a:extLst>
              </a:tr>
              <a:tr h="291043">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ANDY WARHOL</a:t>
                      </a:r>
                      <a:endParaRPr lang="en-GB" sz="1000" dirty="0">
                        <a:solidFill>
                          <a:srgbClr val="142A33"/>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fontAlgn="base" latinLnBrk="0" hangingPunct="1">
                        <a:spcBef>
                          <a:spcPts val="0"/>
                        </a:spcBef>
                        <a:spcAft>
                          <a:spcPts val="0"/>
                        </a:spcAft>
                      </a:pPr>
                      <a:r>
                        <a:rPr lang="en-GB" sz="1000" b="0" i="0" kern="1200" dirty="0">
                          <a:solidFill>
                            <a:srgbClr val="142A33"/>
                          </a:solidFill>
                          <a:effectLst/>
                          <a:latin typeface="Calibri"/>
                        </a:rPr>
                        <a:t>The name of a Pop artist.</a:t>
                      </a:r>
                      <a:endParaRPr lang="en-GB" sz="1000" dirty="0">
                        <a:solidFill>
                          <a:srgbClr val="142A33"/>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318996636"/>
                  </a:ext>
                </a:extLst>
              </a:tr>
              <a:tr h="291043">
                <a:tc>
                  <a:txBody>
                    <a:bodyPr/>
                    <a:lstStyle/>
                    <a:p>
                      <a:pPr marL="0" lvl="0" algn="ctr">
                        <a:spcBef>
                          <a:spcPts val="0"/>
                        </a:spcBef>
                        <a:spcAft>
                          <a:spcPts val="0"/>
                        </a:spcAft>
                        <a:buNone/>
                      </a:pPr>
                      <a:r>
                        <a:rPr lang="en-GB" sz="1000" b="0" i="0" kern="1200" dirty="0">
                          <a:solidFill>
                            <a:srgbClr val="142A33"/>
                          </a:solidFill>
                          <a:effectLst/>
                          <a:latin typeface="Calibri"/>
                        </a:rPr>
                        <a:t>PABLO PICASSO</a:t>
                      </a: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tc>
                  <a:txBody>
                    <a:bodyPr/>
                    <a:lstStyle/>
                    <a:p>
                      <a:pPr marL="0" lvl="0" algn="ctr">
                        <a:spcBef>
                          <a:spcPts val="0"/>
                        </a:spcBef>
                        <a:spcAft>
                          <a:spcPts val="0"/>
                        </a:spcAft>
                        <a:buNone/>
                      </a:pPr>
                      <a:r>
                        <a:rPr lang="en-GB" sz="1000" b="0" i="0" kern="1200" dirty="0">
                          <a:solidFill>
                            <a:srgbClr val="142A33"/>
                          </a:solidFill>
                          <a:effectLst/>
                          <a:latin typeface="Calibri"/>
                        </a:rPr>
                        <a:t>The name of a Cubist artist.</a:t>
                      </a: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46110911"/>
                  </a:ext>
                </a:extLst>
              </a:tr>
              <a:tr h="291043">
                <a:tc>
                  <a:txBody>
                    <a:bodyPr/>
                    <a:lstStyle/>
                    <a:p>
                      <a:pPr marL="0" lvl="0" algn="ctr">
                        <a:spcBef>
                          <a:spcPts val="0"/>
                        </a:spcBef>
                        <a:spcAft>
                          <a:spcPts val="0"/>
                        </a:spcAft>
                        <a:buNone/>
                      </a:pPr>
                      <a:r>
                        <a:rPr lang="en-GB" sz="1000" b="0" i="0" kern="1200" dirty="0">
                          <a:solidFill>
                            <a:srgbClr val="142A33"/>
                          </a:solidFill>
                          <a:effectLst/>
                          <a:latin typeface="Calibri"/>
                        </a:rPr>
                        <a:t>CUBISM</a:t>
                      </a: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lvl="0" algn="ctr">
                        <a:spcBef>
                          <a:spcPts val="0"/>
                        </a:spcBef>
                        <a:spcAft>
                          <a:spcPts val="0"/>
                        </a:spcAft>
                        <a:buNone/>
                      </a:pPr>
                      <a:r>
                        <a:rPr lang="en-GB" sz="1000" b="0" i="0" kern="1200" dirty="0">
                          <a:solidFill>
                            <a:srgbClr val="142A33"/>
                          </a:solidFill>
                          <a:effectLst/>
                          <a:latin typeface="Calibri"/>
                        </a:rPr>
                        <a:t>The name of an art movement that we study.</a:t>
                      </a: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927301184"/>
                  </a:ext>
                </a:extLst>
              </a:tr>
            </a:tbl>
          </a:graphicData>
        </a:graphic>
      </p:graphicFrame>
    </p:spTree>
    <p:extLst>
      <p:ext uri="{BB962C8B-B14F-4D97-AF65-F5344CB8AC3E}">
        <p14:creationId xmlns:p14="http://schemas.microsoft.com/office/powerpoint/2010/main" val="2878384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B61801-BABA-536D-9A04-65DE1374D290}"/>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sz="1000">
              <a:latin typeface="Calibri"/>
              <a:cs typeface="Calibri"/>
            </a:endParaRPr>
          </a:p>
        </p:txBody>
      </p:sp>
      <p:sp>
        <p:nvSpPr>
          <p:cNvPr id="6" name="TextBox 5"/>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Creative: Textiles </a:t>
            </a:r>
            <a:endParaRPr lang="en-GB" sz="1971" b="1">
              <a:solidFill>
                <a:srgbClr val="142A33"/>
              </a:solidFill>
              <a:latin typeface="Calibri"/>
              <a:ea typeface="Calibri"/>
              <a:cs typeface="Calibri"/>
            </a:endParaRPr>
          </a:p>
        </p:txBody>
      </p:sp>
      <p:sp>
        <p:nvSpPr>
          <p:cNvPr id="7" name="Rectangle 6"/>
          <p:cNvSpPr/>
          <p:nvPr/>
        </p:nvSpPr>
        <p:spPr>
          <a:xfrm>
            <a:off x="187665" y="645692"/>
            <a:ext cx="6488733" cy="1631216"/>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endParaRPr lang="en-GB" sz="1000">
              <a:solidFill>
                <a:srgbClr val="142A33"/>
              </a:solidFill>
              <a:latin typeface="Calibri"/>
              <a:ea typeface="Calibri"/>
              <a:cs typeface="Arial"/>
            </a:endParaRPr>
          </a:p>
          <a:p>
            <a:endParaRPr lang="en-GB" sz="1000">
              <a:solidFill>
                <a:srgbClr val="142A33"/>
              </a:solidFill>
              <a:latin typeface="Calibri"/>
              <a:ea typeface="Calibri"/>
              <a:cs typeface="Arial"/>
            </a:endParaRPr>
          </a:p>
          <a:p>
            <a:r>
              <a:rPr lang="en-GB" sz="1000">
                <a:solidFill>
                  <a:srgbClr val="142A33"/>
                </a:solidFill>
                <a:latin typeface="Calibri"/>
                <a:ea typeface="Calibri"/>
                <a:cs typeface="Arial"/>
              </a:rPr>
              <a:t>For this project pupils will be looking at the natural world as a source of inspiration for a mixed media textiles project, Pupils will learn about the traditional technique of tie dying as well as learning about printed textiles.</a:t>
            </a:r>
            <a:endParaRPr lang="en-US" sz="1000">
              <a:solidFill>
                <a:srgbClr val="142A33"/>
              </a:solidFill>
              <a:latin typeface="Calibri"/>
              <a:ea typeface="Calibri"/>
              <a:cs typeface="Arial"/>
            </a:endParaRPr>
          </a:p>
          <a:p>
            <a:r>
              <a:rPr lang="en-GB" sz="1000">
                <a:solidFill>
                  <a:srgbClr val="142A33"/>
                </a:solidFill>
                <a:latin typeface="Calibri"/>
                <a:ea typeface="Calibri"/>
                <a:cs typeface="Arial"/>
              </a:rPr>
              <a:t>They will further learn about sewing techniques and put these into practise to produce a final outcome using a range of textiles techniques.</a:t>
            </a:r>
            <a:endParaRPr lang="en-US" sz="1000">
              <a:solidFill>
                <a:srgbClr val="142A33"/>
              </a:solidFill>
              <a:latin typeface="Calibri"/>
              <a:ea typeface="Calibri"/>
              <a:cs typeface="Arial"/>
            </a:endParaRPr>
          </a:p>
          <a:p>
            <a:r>
              <a:rPr lang="en-GB" sz="1000">
                <a:solidFill>
                  <a:srgbClr val="142A33"/>
                </a:solidFill>
                <a:latin typeface="Calibri"/>
                <a:ea typeface="Calibri"/>
                <a:cs typeface="Arial"/>
              </a:rPr>
              <a:t>Pupils receive formative assessment throughout the project and their artistic progress is assessed holistically as the work develops in their sketchbooks. Pupils receive three grades throughout the year which are based upon all work that they have produced up to these dates.</a:t>
            </a:r>
            <a:endParaRPr lang="en-US" sz="1000">
              <a:solidFill>
                <a:srgbClr val="142A33"/>
              </a:solidFill>
              <a:latin typeface="Calibri"/>
              <a:ea typeface="Calibri"/>
              <a:cs typeface="Arial"/>
            </a:endParaRPr>
          </a:p>
          <a:p>
            <a:r>
              <a:rPr lang="en-GB" sz="1000">
                <a:solidFill>
                  <a:srgbClr val="142A33"/>
                </a:solidFill>
                <a:latin typeface="Calibri"/>
                <a:ea typeface="Calibri"/>
                <a:cs typeface="Arial"/>
              </a:rPr>
              <a:t>To further their development pupils could practise a variety of stitching techniques at home.</a:t>
            </a:r>
          </a:p>
        </p:txBody>
      </p:sp>
      <p:graphicFrame>
        <p:nvGraphicFramePr>
          <p:cNvPr id="3" name="Table 2">
            <a:extLst>
              <a:ext uri="{FF2B5EF4-FFF2-40B4-BE49-F238E27FC236}">
                <a16:creationId xmlns:a16="http://schemas.microsoft.com/office/drawing/2014/main" id="{7D7FFE64-CEF9-75B9-7B2A-498FBC3B026C}"/>
              </a:ext>
            </a:extLst>
          </p:cNvPr>
          <p:cNvGraphicFramePr>
            <a:graphicFrameLocks noGrp="1"/>
          </p:cNvGraphicFramePr>
          <p:nvPr>
            <p:extLst>
              <p:ext uri="{D42A27DB-BD31-4B8C-83A1-F6EECF244321}">
                <p14:modId xmlns:p14="http://schemas.microsoft.com/office/powerpoint/2010/main" val="42519487"/>
              </p:ext>
            </p:extLst>
          </p:nvPr>
        </p:nvGraphicFramePr>
        <p:xfrm>
          <a:off x="179024" y="2435225"/>
          <a:ext cx="6502400" cy="7226281"/>
        </p:xfrm>
        <a:graphic>
          <a:graphicData uri="http://schemas.openxmlformats.org/drawingml/2006/table">
            <a:tbl>
              <a:tblPr firstRow="1" bandRow="1">
                <a:tableStyleId>{5C22544A-7EE6-4342-B048-85BDC9FD1C3A}</a:tableStyleId>
              </a:tblPr>
              <a:tblGrid>
                <a:gridCol w="1778000">
                  <a:extLst>
                    <a:ext uri="{9D8B030D-6E8A-4147-A177-3AD203B41FA5}">
                      <a16:colId xmlns:a16="http://schemas.microsoft.com/office/drawing/2014/main" val="2929067179"/>
                    </a:ext>
                  </a:extLst>
                </a:gridCol>
                <a:gridCol w="4724400">
                  <a:extLst>
                    <a:ext uri="{9D8B030D-6E8A-4147-A177-3AD203B41FA5}">
                      <a16:colId xmlns:a16="http://schemas.microsoft.com/office/drawing/2014/main" val="644910258"/>
                    </a:ext>
                  </a:extLst>
                </a:gridCol>
              </a:tblGrid>
              <a:tr h="250754">
                <a:tc gridSpan="2">
                  <a:txBody>
                    <a:bodyPr/>
                    <a:lstStyle/>
                    <a:p>
                      <a:pPr marL="0" marR="0" indent="0" algn="ctr" rtl="0" eaLnBrk="1" fontAlgn="auto" latinLnBrk="0" hangingPunct="1">
                        <a:spcBef>
                          <a:spcPts val="0"/>
                        </a:spcBef>
                        <a:spcAft>
                          <a:spcPts val="0"/>
                        </a:spcAft>
                      </a:pPr>
                      <a:r>
                        <a:rPr lang="en-GB" sz="1000" b="1" kern="1200">
                          <a:solidFill>
                            <a:schemeClr val="bg2">
                              <a:lumMod val="10000"/>
                            </a:schemeClr>
                          </a:solidFill>
                          <a:effectLst/>
                          <a:latin typeface="Calibri"/>
                        </a:rPr>
                        <a:t>YEAR 9</a:t>
                      </a:r>
                      <a:r>
                        <a:rPr lang="en-GB" sz="1000" b="1" kern="1200" baseline="0">
                          <a:solidFill>
                            <a:schemeClr val="bg2">
                              <a:lumMod val="10000"/>
                            </a:schemeClr>
                          </a:solidFill>
                          <a:effectLst/>
                          <a:latin typeface="Calibri"/>
                        </a:rPr>
                        <a:t> </a:t>
                      </a:r>
                      <a:r>
                        <a:rPr lang="en-GB" sz="1000" b="1" kern="1200">
                          <a:solidFill>
                            <a:schemeClr val="bg2">
                              <a:lumMod val="10000"/>
                            </a:schemeClr>
                          </a:solidFill>
                          <a:effectLst/>
                          <a:latin typeface="Calibri"/>
                        </a:rPr>
                        <a:t>TEXTILES</a:t>
                      </a:r>
                      <a:r>
                        <a:rPr lang="en-GB" sz="1000" b="1" kern="1200" baseline="0">
                          <a:solidFill>
                            <a:schemeClr val="bg2">
                              <a:lumMod val="10000"/>
                            </a:schemeClr>
                          </a:solidFill>
                          <a:effectLst/>
                          <a:latin typeface="Calibri"/>
                        </a:rPr>
                        <a:t> – IDENTITY – INSECTS</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289120798"/>
                  </a:ext>
                </a:extLst>
              </a:tr>
              <a:tr h="250754">
                <a:tc>
                  <a:txBody>
                    <a:bodyPr/>
                    <a:lstStyle/>
                    <a:p>
                      <a:pPr marL="0" marR="0" indent="0" algn="ctr" rtl="0" eaLnBrk="1" fontAlgn="auto" latinLnBrk="0" hangingPunct="1">
                        <a:spcBef>
                          <a:spcPts val="0"/>
                        </a:spcBef>
                        <a:spcAft>
                          <a:spcPts val="0"/>
                        </a:spcAft>
                      </a:pPr>
                      <a:r>
                        <a:rPr lang="en-GB" sz="1000" b="1" kern="1200">
                          <a:solidFill>
                            <a:schemeClr val="bg2">
                              <a:lumMod val="10000"/>
                            </a:schemeClr>
                          </a:solidFill>
                          <a:effectLst/>
                          <a:latin typeface="Calibri"/>
                        </a:rPr>
                        <a:t>KEY</a:t>
                      </a:r>
                      <a:r>
                        <a:rPr lang="en-GB" sz="1000" b="1" kern="1200" baseline="0">
                          <a:solidFill>
                            <a:schemeClr val="bg2">
                              <a:lumMod val="10000"/>
                            </a:schemeClr>
                          </a:solidFill>
                          <a:effectLst/>
                          <a:latin typeface="Calibri"/>
                        </a:rPr>
                        <a:t> WORD</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rtl="0" eaLnBrk="1" fontAlgn="auto" latinLnBrk="0" hangingPunct="1">
                        <a:spcBef>
                          <a:spcPts val="0"/>
                        </a:spcBef>
                        <a:spcAft>
                          <a:spcPts val="0"/>
                        </a:spcAft>
                      </a:pPr>
                      <a:r>
                        <a:rPr lang="en-GB" sz="1000" b="1" kern="1200">
                          <a:solidFill>
                            <a:schemeClr val="bg2">
                              <a:lumMod val="10000"/>
                            </a:schemeClr>
                          </a:solidFill>
                          <a:effectLst/>
                          <a:latin typeface="Calibri"/>
                        </a:rPr>
                        <a:t>DEFINITION</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680200324"/>
                  </a:ext>
                </a:extLst>
              </a:tr>
              <a:tr h="319142">
                <a:tc>
                  <a:txBody>
                    <a:bodyPr/>
                    <a:lstStyle/>
                    <a:p>
                      <a:pPr marL="0" marR="0" indent="0" algn="ctr" rtl="0" eaLnBrk="1" fontAlgn="auto" latinLnBrk="0" hangingPunct="1">
                        <a:spcBef>
                          <a:spcPts val="0"/>
                        </a:spcBef>
                        <a:spcAft>
                          <a:spcPts val="0"/>
                        </a:spcAft>
                      </a:pPr>
                      <a:r>
                        <a:rPr lang="en-GB" sz="1000" kern="1200">
                          <a:solidFill>
                            <a:schemeClr val="bg2">
                              <a:lumMod val="10000"/>
                            </a:schemeClr>
                          </a:solidFill>
                          <a:effectLst/>
                          <a:latin typeface="Calibri"/>
                        </a:rPr>
                        <a:t>PATTERN</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The repetition and ordered arrangement of a design.</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087687686"/>
                  </a:ext>
                </a:extLst>
              </a:tr>
              <a:tr h="319142">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TJANTING </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The traditional tool for applying batik wax. </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143492143"/>
                  </a:ext>
                </a:extLst>
              </a:tr>
              <a:tr h="319142">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WAX POT </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The traditional tool for applying batik wax. </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712271426"/>
                  </a:ext>
                </a:extLst>
              </a:tr>
              <a:tr h="319142">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BATIK </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Indonesian technique of wax-resist dyeing</a:t>
                      </a:r>
                      <a:r>
                        <a:rPr lang="en-GB" sz="1000" kern="1200" baseline="0">
                          <a:solidFill>
                            <a:schemeClr val="bg2">
                              <a:lumMod val="10000"/>
                            </a:schemeClr>
                          </a:solidFill>
                          <a:effectLst/>
                          <a:latin typeface="Calibri"/>
                        </a:rPr>
                        <a:t> of fabric.</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849756004"/>
                  </a:ext>
                </a:extLst>
              </a:tr>
              <a:tr h="319142">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DRAFT</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A drawing, sketch, or design.</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033586291"/>
                  </a:ext>
                </a:extLst>
              </a:tr>
              <a:tr h="353335">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NEGATIVE</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The empty space around and between the subject of an image.</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676370481"/>
                  </a:ext>
                </a:extLst>
              </a:tr>
              <a:tr h="319142">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MEASURE</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Measuring the size, length, or amount of something.</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486859246"/>
                  </a:ext>
                </a:extLst>
              </a:tr>
              <a:tr h="319142">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INTERSECT</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Divide (something) by</a:t>
                      </a:r>
                      <a:r>
                        <a:rPr lang="en-GB" sz="1000" kern="1200" baseline="0">
                          <a:solidFill>
                            <a:schemeClr val="bg2">
                              <a:lumMod val="10000"/>
                            </a:schemeClr>
                          </a:solidFill>
                          <a:effectLst/>
                          <a:latin typeface="Calibri"/>
                        </a:rPr>
                        <a:t> drawing</a:t>
                      </a:r>
                      <a:r>
                        <a:rPr lang="en-GB" sz="1000" kern="1200">
                          <a:solidFill>
                            <a:schemeClr val="bg2">
                              <a:lumMod val="10000"/>
                            </a:schemeClr>
                          </a:solidFill>
                          <a:effectLst/>
                          <a:latin typeface="Calibri"/>
                        </a:rPr>
                        <a:t> or cutting across it.</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587343871"/>
                  </a:ext>
                </a:extLst>
              </a:tr>
              <a:tr h="319142">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TOTE-BAG </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A large bag used for carrying a number of items. </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355366363"/>
                  </a:ext>
                </a:extLst>
              </a:tr>
              <a:tr h="319142">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SYMMETRY</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Something is symmetrical when it has two matching halves. </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442521075"/>
                  </a:ext>
                </a:extLst>
              </a:tr>
              <a:tr h="353335">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FABRIC</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Cloth or other material produced by weaving or knitting fibres.</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051730223"/>
                  </a:ext>
                </a:extLst>
              </a:tr>
              <a:tr h="319142">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COTTON CALICO</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Cotton fabric that is unbleached and undyed. </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085185255"/>
                  </a:ext>
                </a:extLst>
              </a:tr>
              <a:tr h="319142">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REPEAT</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Do (motif/pattern) again or more than once.</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28956986"/>
                  </a:ext>
                </a:extLst>
              </a:tr>
              <a:tr h="353335">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DYE</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Something used to add a colour to or change the colour of something.      </a:t>
                      </a:r>
                      <a:r>
                        <a:rPr lang="en-GB" sz="1000" kern="1200" err="1">
                          <a:solidFill>
                            <a:schemeClr val="bg2">
                              <a:lumMod val="10000"/>
                            </a:schemeClr>
                          </a:solidFill>
                          <a:effectLst/>
                          <a:latin typeface="Calibri"/>
                        </a:rPr>
                        <a:t>eg</a:t>
                      </a:r>
                      <a:r>
                        <a:rPr lang="en-GB" sz="1000" kern="1200" baseline="0">
                          <a:solidFill>
                            <a:schemeClr val="bg2">
                              <a:lumMod val="10000"/>
                            </a:schemeClr>
                          </a:solidFill>
                          <a:effectLst/>
                          <a:latin typeface="Calibri"/>
                        </a:rPr>
                        <a:t> </a:t>
                      </a:r>
                      <a:r>
                        <a:rPr lang="en-GB" sz="1000" kern="1200">
                          <a:solidFill>
                            <a:schemeClr val="bg2">
                              <a:lumMod val="10000"/>
                            </a:schemeClr>
                          </a:solidFill>
                          <a:effectLst/>
                          <a:latin typeface="Calibri"/>
                        </a:rPr>
                        <a:t>"blonde hair dye"</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524680443"/>
                  </a:ext>
                </a:extLst>
              </a:tr>
              <a:tr h="353335">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SATURATE</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Cause (something) to become thoroughly soaked with</a:t>
                      </a:r>
                      <a:r>
                        <a:rPr lang="en-GB" sz="1000" kern="1200" baseline="0">
                          <a:solidFill>
                            <a:schemeClr val="bg2">
                              <a:lumMod val="10000"/>
                            </a:schemeClr>
                          </a:solidFill>
                          <a:effectLst/>
                          <a:latin typeface="Calibri"/>
                        </a:rPr>
                        <a:t> liquid.</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476206387"/>
                  </a:ext>
                </a:extLst>
              </a:tr>
              <a:tr h="319142">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DAMPEN</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Make slightly wet.</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849919289"/>
                  </a:ext>
                </a:extLst>
              </a:tr>
              <a:tr h="490110">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STENCIL</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Card, plastic, or metal with a pattern or letters cut out of it, used to produce the cut design on the surface below by the application of ink or paint through the holes.</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483454845"/>
                  </a:ext>
                </a:extLst>
              </a:tr>
              <a:tr h="353335">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RESIST</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Methods are used to "resist" or prevent</a:t>
                      </a:r>
                      <a:r>
                        <a:rPr lang="en-GB" sz="1000" kern="1200" baseline="0">
                          <a:solidFill>
                            <a:schemeClr val="bg2">
                              <a:lumMod val="10000"/>
                            </a:schemeClr>
                          </a:solidFill>
                          <a:effectLst/>
                          <a:latin typeface="Calibri"/>
                        </a:rPr>
                        <a:t> </a:t>
                      </a:r>
                      <a:r>
                        <a:rPr lang="en-GB" sz="1000" kern="1200">
                          <a:solidFill>
                            <a:schemeClr val="bg2">
                              <a:lumMod val="10000"/>
                            </a:schemeClr>
                          </a:solidFill>
                          <a:effectLst/>
                          <a:latin typeface="Calibri"/>
                        </a:rPr>
                        <a:t>dye from reaching all the cloth, thereby creating a pattern and ground.</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902135072"/>
                  </a:ext>
                </a:extLst>
              </a:tr>
              <a:tr h="319142">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CONCERTINA</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Extend, compress, or collapse in folds.</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628206049"/>
                  </a:ext>
                </a:extLst>
              </a:tr>
              <a:tr h="319142">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MOTIF</a:t>
                      </a:r>
                      <a:endParaRPr lang="en-GB" sz="100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kern="1200">
                          <a:solidFill>
                            <a:schemeClr val="bg2">
                              <a:lumMod val="10000"/>
                            </a:schemeClr>
                          </a:solidFill>
                          <a:effectLst/>
                          <a:latin typeface="Calibri"/>
                        </a:rPr>
                        <a:t>A repeating form or shape in a design or pattern.</a:t>
                      </a:r>
                      <a:endParaRPr lang="en-GB" sz="100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854155872"/>
                  </a:ext>
                </a:extLst>
              </a:tr>
            </a:tbl>
          </a:graphicData>
        </a:graphic>
      </p:graphicFrame>
    </p:spTree>
    <p:extLst>
      <p:ext uri="{BB962C8B-B14F-4D97-AF65-F5344CB8AC3E}">
        <p14:creationId xmlns:p14="http://schemas.microsoft.com/office/powerpoint/2010/main" val="1515294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0507202-2ADF-68F4-4D04-3C8989C6F58F}"/>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Creative: 3D Design </a:t>
            </a:r>
            <a:endParaRPr lang="en-GB" sz="1600" b="1">
              <a:solidFill>
                <a:srgbClr val="2A2C65"/>
              </a:solidFill>
              <a:cs typeface="Arial" panose="020B0604020202020204"/>
            </a:endParaRPr>
          </a:p>
        </p:txBody>
      </p:sp>
      <p:sp>
        <p:nvSpPr>
          <p:cNvPr id="5" name="Rectangle 4"/>
          <p:cNvSpPr/>
          <p:nvPr/>
        </p:nvSpPr>
        <p:spPr>
          <a:xfrm>
            <a:off x="98475" y="534836"/>
            <a:ext cx="6686161" cy="1946687"/>
          </a:xfrm>
          <a:prstGeom prst="rect">
            <a:avLst/>
          </a:prstGeom>
          <a:ln>
            <a:solidFill>
              <a:schemeClr val="bg2">
                <a:lumMod val="10000"/>
              </a:schemeClr>
            </a:solidFill>
          </a:ln>
        </p:spPr>
        <p:txBody>
          <a:bodyPr wrap="square" lIns="91440" tIns="45720" rIns="91440" bIns="45720" anchor="t">
            <a:spAutoFit/>
          </a:bodyPr>
          <a:lstStyle/>
          <a:p>
            <a:r>
              <a:rPr lang="en-GB" sz="1000" dirty="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r>
              <a:rPr lang="en-GB" sz="1000" dirty="0">
                <a:solidFill>
                  <a:schemeClr val="bg2">
                    <a:lumMod val="10000"/>
                  </a:schemeClr>
                </a:solidFill>
                <a:latin typeface="Calibri"/>
                <a:ea typeface="Calibri"/>
                <a:cs typeface="Arial"/>
              </a:rPr>
              <a:t>Pupils work towards the theme ‘Identity’ in Year 9. They study the work of different designers and learn how to take their working drawings through to realisation of a product. Pupils revisit the skills and techniques learnt in Year 8 to further develop their understanding.</a:t>
            </a:r>
          </a:p>
          <a:p>
            <a:endParaRPr lang="en-GB" sz="1000">
              <a:solidFill>
                <a:schemeClr val="bg2">
                  <a:lumMod val="10000"/>
                </a:schemeClr>
              </a:solidFill>
              <a:latin typeface="Calibri"/>
              <a:ea typeface="Calibri"/>
              <a:cs typeface="Arial"/>
            </a:endParaRPr>
          </a:p>
          <a:p>
            <a:r>
              <a:rPr lang="en-GB" sz="1000" dirty="0">
                <a:solidFill>
                  <a:schemeClr val="bg2">
                    <a:lumMod val="10000"/>
                  </a:schemeClr>
                </a:solidFill>
                <a:latin typeface="Calibri"/>
                <a:ea typeface="Calibri"/>
                <a:cs typeface="Arial"/>
              </a:rPr>
              <a:t>Pupils learn the difference between recycling and reusing materials and are taught how templates are used in industry for mass production. They engage with appropriate processes, materials and  techniques to create a relief prototype for their own trainer design.</a:t>
            </a:r>
          </a:p>
          <a:p>
            <a:endParaRPr lang="en-GB" sz="1000">
              <a:solidFill>
                <a:schemeClr val="bg2">
                  <a:lumMod val="10000"/>
                </a:schemeClr>
              </a:solidFill>
              <a:latin typeface="Calibri"/>
              <a:ea typeface="Calibri"/>
              <a:cs typeface="Arial"/>
            </a:endParaRPr>
          </a:p>
          <a:p>
            <a:r>
              <a:rPr lang="en-GB" sz="1000" dirty="0">
                <a:solidFill>
                  <a:schemeClr val="bg2">
                    <a:lumMod val="10000"/>
                  </a:schemeClr>
                </a:solidFill>
                <a:latin typeface="Calibri"/>
                <a:ea typeface="Calibri"/>
                <a:cs typeface="Arial"/>
              </a:rPr>
              <a:t>Work is formatively assessed throughout the project.</a:t>
            </a:r>
            <a:endParaRPr lang="en-GB" sz="1000" dirty="0">
              <a:solidFill>
                <a:schemeClr val="bg2">
                  <a:lumMod val="10000"/>
                </a:schemeClr>
              </a:solidFill>
              <a:latin typeface="Calibri"/>
              <a:ea typeface="Calibri"/>
              <a:cs typeface="Calibri"/>
            </a:endParaRPr>
          </a:p>
          <a:p>
            <a:endParaRPr lang="en-GB" sz="1050">
              <a:solidFill>
                <a:schemeClr val="bg2">
                  <a:lumMod val="10000"/>
                </a:schemeClr>
              </a:solidFill>
              <a:cs typeface="Arial"/>
            </a:endParaRPr>
          </a:p>
        </p:txBody>
      </p:sp>
      <p:graphicFrame>
        <p:nvGraphicFramePr>
          <p:cNvPr id="3" name="Table 2">
            <a:extLst>
              <a:ext uri="{FF2B5EF4-FFF2-40B4-BE49-F238E27FC236}">
                <a16:creationId xmlns:a16="http://schemas.microsoft.com/office/drawing/2014/main" id="{CE6443BF-CE2C-AAA6-1092-CD58D9A501DF}"/>
              </a:ext>
            </a:extLst>
          </p:cNvPr>
          <p:cNvGraphicFramePr>
            <a:graphicFrameLocks noGrp="1"/>
          </p:cNvGraphicFramePr>
          <p:nvPr>
            <p:extLst>
              <p:ext uri="{D42A27DB-BD31-4B8C-83A1-F6EECF244321}">
                <p14:modId xmlns:p14="http://schemas.microsoft.com/office/powerpoint/2010/main" val="2977312180"/>
              </p:ext>
            </p:extLst>
          </p:nvPr>
        </p:nvGraphicFramePr>
        <p:xfrm>
          <a:off x="103909" y="2535000"/>
          <a:ext cx="6688616" cy="6405742"/>
        </p:xfrm>
        <a:graphic>
          <a:graphicData uri="http://schemas.openxmlformats.org/drawingml/2006/table">
            <a:tbl>
              <a:tblPr firstRow="1" bandRow="1">
                <a:tableStyleId>{5C22544A-7EE6-4342-B048-85BDC9FD1C3A}</a:tableStyleId>
              </a:tblPr>
              <a:tblGrid>
                <a:gridCol w="1518597">
                  <a:extLst>
                    <a:ext uri="{9D8B030D-6E8A-4147-A177-3AD203B41FA5}">
                      <a16:colId xmlns:a16="http://schemas.microsoft.com/office/drawing/2014/main" val="4087604636"/>
                    </a:ext>
                  </a:extLst>
                </a:gridCol>
                <a:gridCol w="5170019">
                  <a:extLst>
                    <a:ext uri="{9D8B030D-6E8A-4147-A177-3AD203B41FA5}">
                      <a16:colId xmlns:a16="http://schemas.microsoft.com/office/drawing/2014/main" val="2503151471"/>
                    </a:ext>
                  </a:extLst>
                </a:gridCol>
              </a:tblGrid>
              <a:tr h="248624">
                <a:tc gridSpan="2">
                  <a:txBody>
                    <a:bodyPr/>
                    <a:lstStyle/>
                    <a:p>
                      <a:pPr marL="0" marR="0" indent="0" algn="ctr" rtl="0" eaLnBrk="1" fontAlgn="auto" latinLnBrk="0" hangingPunct="1">
                        <a:spcBef>
                          <a:spcPts val="0"/>
                        </a:spcBef>
                        <a:spcAft>
                          <a:spcPts val="0"/>
                        </a:spcAft>
                      </a:pPr>
                      <a:r>
                        <a:rPr lang="en-GB" sz="1000" b="1" kern="1200" dirty="0">
                          <a:solidFill>
                            <a:schemeClr val="bg2">
                              <a:lumMod val="10000"/>
                            </a:schemeClr>
                          </a:solidFill>
                          <a:effectLst/>
                          <a:latin typeface="Calibri"/>
                        </a:rPr>
                        <a:t>YEAR 9</a:t>
                      </a:r>
                      <a:r>
                        <a:rPr lang="en-GB" sz="1000" b="1" kern="1200" baseline="0" dirty="0">
                          <a:solidFill>
                            <a:schemeClr val="bg2">
                              <a:lumMod val="10000"/>
                            </a:schemeClr>
                          </a:solidFill>
                          <a:effectLst/>
                          <a:latin typeface="Calibri"/>
                        </a:rPr>
                        <a:t> 3D DESIGN – IDENTITY</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tc hMerge="1">
                  <a:txBody>
                    <a:bodyPr/>
                    <a:lstStyle/>
                    <a:p>
                      <a:endParaRPr lang="en-US"/>
                    </a:p>
                  </a:txBody>
                  <a:tcPr/>
                </a:tc>
                <a:extLst>
                  <a:ext uri="{0D108BD9-81ED-4DB2-BD59-A6C34878D82A}">
                    <a16:rowId xmlns:a16="http://schemas.microsoft.com/office/drawing/2014/main" val="478991611"/>
                  </a:ext>
                </a:extLst>
              </a:tr>
              <a:tr h="248624">
                <a:tc>
                  <a:txBody>
                    <a:bodyPr/>
                    <a:lstStyle/>
                    <a:p>
                      <a:pPr marL="0" marR="0" indent="0" algn="ctr" rtl="0" eaLnBrk="1" fontAlgn="auto" latinLnBrk="0" hangingPunct="1">
                        <a:spcBef>
                          <a:spcPts val="0"/>
                        </a:spcBef>
                        <a:spcAft>
                          <a:spcPts val="0"/>
                        </a:spcAft>
                      </a:pPr>
                      <a:r>
                        <a:rPr lang="en-GB" sz="1000" b="1" kern="1200" dirty="0">
                          <a:solidFill>
                            <a:schemeClr val="bg2">
                              <a:lumMod val="10000"/>
                            </a:schemeClr>
                          </a:solidFill>
                          <a:effectLst/>
                          <a:latin typeface="Calibri"/>
                        </a:rPr>
                        <a:t>KEY</a:t>
                      </a:r>
                      <a:r>
                        <a:rPr lang="en-GB" sz="1000" b="1" kern="1200" baseline="0" dirty="0">
                          <a:solidFill>
                            <a:schemeClr val="bg2">
                              <a:lumMod val="10000"/>
                            </a:schemeClr>
                          </a:solidFill>
                          <a:effectLst/>
                          <a:latin typeface="Calibri"/>
                        </a:rPr>
                        <a:t> WORD</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b="1" kern="1200" dirty="0">
                          <a:solidFill>
                            <a:schemeClr val="bg2">
                              <a:lumMod val="10000"/>
                            </a:schemeClr>
                          </a:solidFill>
                          <a:effectLst/>
                          <a:latin typeface="Calibri"/>
                        </a:rPr>
                        <a:t>DEFINITION</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993097789"/>
                  </a:ext>
                </a:extLst>
              </a:tr>
              <a:tr h="380250">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IDENTITY</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The theme of identity emphasises how different shoe styles and brands express information about who we are.</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340627236"/>
                  </a:ext>
                </a:extLst>
              </a:tr>
              <a:tr h="380250">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RECYCLE</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b="0" i="0" kern="1200" dirty="0">
                          <a:solidFill>
                            <a:schemeClr val="bg2">
                              <a:lumMod val="10000"/>
                            </a:schemeClr>
                          </a:solidFill>
                          <a:effectLst/>
                          <a:latin typeface="Calibri"/>
                          <a:cs typeface="Arial"/>
                        </a:rPr>
                        <a:t>The</a:t>
                      </a:r>
                      <a:r>
                        <a:rPr lang="en-GB" sz="1000" b="0" i="0" kern="1200" baseline="0" dirty="0">
                          <a:solidFill>
                            <a:schemeClr val="bg2">
                              <a:lumMod val="10000"/>
                            </a:schemeClr>
                          </a:solidFill>
                          <a:effectLst/>
                          <a:latin typeface="Calibri"/>
                          <a:cs typeface="Arial"/>
                        </a:rPr>
                        <a:t> p</a:t>
                      </a:r>
                      <a:r>
                        <a:rPr lang="en-GB" sz="1000" b="0" i="0" kern="1200" dirty="0">
                          <a:solidFill>
                            <a:schemeClr val="bg2">
                              <a:lumMod val="10000"/>
                            </a:schemeClr>
                          </a:solidFill>
                          <a:effectLst/>
                          <a:latin typeface="Calibri"/>
                          <a:cs typeface="Arial"/>
                        </a:rPr>
                        <a:t>rocess of converting waste materials into new materials and objects.</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089663543"/>
                  </a:ext>
                </a:extLst>
              </a:tr>
              <a:tr h="307125">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REUSE</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b="0" i="0" kern="1200" dirty="0">
                          <a:solidFill>
                            <a:schemeClr val="bg2">
                              <a:lumMod val="10000"/>
                            </a:schemeClr>
                          </a:solidFill>
                          <a:effectLst/>
                          <a:latin typeface="Calibri"/>
                          <a:cs typeface="Arial"/>
                        </a:rPr>
                        <a:t>To use again especially in a different way.</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593447627"/>
                  </a:ext>
                </a:extLst>
              </a:tr>
              <a:tr h="380250">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DESIGNER</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b="0" i="0" kern="1200" dirty="0">
                          <a:solidFill>
                            <a:schemeClr val="bg2">
                              <a:lumMod val="10000"/>
                            </a:schemeClr>
                          </a:solidFill>
                          <a:effectLst/>
                          <a:latin typeface="Calibri"/>
                          <a:cs typeface="Arial"/>
                        </a:rPr>
                        <a:t>A person who plans the form or structure of something before it is made.</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547093650"/>
                  </a:ext>
                </a:extLst>
              </a:tr>
              <a:tr h="307125">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SCULPTOR</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dirty="0">
                          <a:solidFill>
                            <a:schemeClr val="bg2">
                              <a:lumMod val="10000"/>
                            </a:schemeClr>
                          </a:solidFill>
                          <a:effectLst/>
                          <a:latin typeface="Calibri"/>
                        </a:rPr>
                        <a:t>An artist who makes sculptures.</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932728236"/>
                  </a:ext>
                </a:extLst>
              </a:tr>
              <a:tr h="321748">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SCULPTURE </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dirty="0">
                          <a:solidFill>
                            <a:schemeClr val="bg2">
                              <a:lumMod val="10000"/>
                            </a:schemeClr>
                          </a:solidFill>
                          <a:effectLst/>
                          <a:latin typeface="Calibri"/>
                        </a:rPr>
                        <a:t>A three-dimensional artwork</a:t>
                      </a:r>
                      <a:r>
                        <a:rPr lang="en-GB" sz="1000" b="0" i="0" kern="1200" baseline="0" dirty="0">
                          <a:solidFill>
                            <a:schemeClr val="bg2">
                              <a:lumMod val="10000"/>
                            </a:schemeClr>
                          </a:solidFill>
                          <a:effectLst/>
                          <a:latin typeface="Calibri"/>
                        </a:rPr>
                        <a:t>. </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049809731"/>
                  </a:ext>
                </a:extLst>
              </a:tr>
              <a:tr h="380250">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PROTOTYPE</a:t>
                      </a:r>
                      <a:r>
                        <a:rPr lang="en-GB" sz="1000" b="0" kern="1200" baseline="0" dirty="0">
                          <a:solidFill>
                            <a:schemeClr val="bg2">
                              <a:lumMod val="10000"/>
                            </a:schemeClr>
                          </a:solidFill>
                          <a:effectLst/>
                          <a:latin typeface="Calibri"/>
                          <a:cs typeface="Arial"/>
                        </a:rPr>
                        <a:t> </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dirty="0">
                          <a:solidFill>
                            <a:schemeClr val="bg2">
                              <a:lumMod val="10000"/>
                            </a:schemeClr>
                          </a:solidFill>
                          <a:effectLst/>
                          <a:latin typeface="Calibri"/>
                        </a:rPr>
                        <a:t>A first or preliminary version of a product from which other forms are developed.</a:t>
                      </a:r>
                      <a:endParaRPr lang="en-GB" sz="1000" dirty="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a:solidFill>
                        <a:schemeClr val="bg2">
                          <a:lumMod val="10000"/>
                        </a:schemeClr>
                      </a:solidFill>
                    </a:lnB>
                    <a:noFill/>
                  </a:tcPr>
                </a:tc>
                <a:extLst>
                  <a:ext uri="{0D108BD9-81ED-4DB2-BD59-A6C34878D82A}">
                    <a16:rowId xmlns:a16="http://schemas.microsoft.com/office/drawing/2014/main" val="3473678134"/>
                  </a:ext>
                </a:extLst>
              </a:tr>
              <a:tr h="424124">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MASS PRODUCTION</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Manufacturing many identical goods at once.</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881793088"/>
                  </a:ext>
                </a:extLst>
              </a:tr>
              <a:tr h="307125">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TEMPLATE</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b="0" kern="1200" dirty="0">
                          <a:solidFill>
                            <a:schemeClr val="bg2">
                              <a:lumMod val="10000"/>
                            </a:schemeClr>
                          </a:solidFill>
                          <a:effectLst/>
                          <a:latin typeface="Calibri"/>
                          <a:cs typeface="Arial"/>
                        </a:rPr>
                        <a:t>A template is a shape used as a guide to make something. </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402159337"/>
                  </a:ext>
                </a:extLst>
              </a:tr>
              <a:tr h="321748">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CRAFT</a:t>
                      </a:r>
                      <a:r>
                        <a:rPr lang="en-GB" sz="1000" b="0" kern="1200" baseline="0" dirty="0">
                          <a:solidFill>
                            <a:schemeClr val="bg2">
                              <a:lumMod val="10000"/>
                            </a:schemeClr>
                          </a:solidFill>
                          <a:effectLst/>
                          <a:latin typeface="Calibri"/>
                          <a:cs typeface="Arial"/>
                        </a:rPr>
                        <a:t> KNIFE</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b="0" kern="1200" dirty="0">
                          <a:solidFill>
                            <a:schemeClr val="bg2">
                              <a:lumMod val="10000"/>
                            </a:schemeClr>
                          </a:solidFill>
                          <a:effectLst/>
                          <a:latin typeface="Calibri"/>
                          <a:cs typeface="Arial"/>
                        </a:rPr>
                        <a:t>A sharp</a:t>
                      </a:r>
                      <a:r>
                        <a:rPr lang="en-GB" sz="1000" b="0" kern="1200" baseline="0" dirty="0">
                          <a:solidFill>
                            <a:schemeClr val="bg2">
                              <a:lumMod val="10000"/>
                            </a:schemeClr>
                          </a:solidFill>
                          <a:effectLst/>
                          <a:latin typeface="Calibri"/>
                          <a:cs typeface="Arial"/>
                        </a:rPr>
                        <a:t> tool used for cutting with precision. </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361967802"/>
                  </a:ext>
                </a:extLst>
              </a:tr>
              <a:tr h="307125">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PRECISION </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dirty="0">
                          <a:solidFill>
                            <a:schemeClr val="bg2">
                              <a:lumMod val="10000"/>
                            </a:schemeClr>
                          </a:solidFill>
                          <a:effectLst/>
                          <a:latin typeface="Calibri"/>
                        </a:rPr>
                        <a:t>Being exact and accurate.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540321655"/>
                  </a:ext>
                </a:extLst>
              </a:tr>
              <a:tr h="380250">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CARDBOARD RELIEF</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spcBef>
                          <a:spcPts val="0"/>
                        </a:spcBef>
                        <a:spcAft>
                          <a:spcPts val="0"/>
                        </a:spcAft>
                      </a:pPr>
                      <a:r>
                        <a:rPr lang="en-GB" sz="1000" b="0" kern="1200" dirty="0">
                          <a:solidFill>
                            <a:schemeClr val="bg2">
                              <a:lumMod val="10000"/>
                            </a:schemeClr>
                          </a:solidFill>
                          <a:effectLst/>
                          <a:latin typeface="Calibri"/>
                          <a:cs typeface="Arial"/>
                        </a:rPr>
                        <a:t>When flat pieces of cardboard are used to build up raised areas creating a 3D effect.</a:t>
                      </a:r>
                      <a:endParaRPr lang="en-GB" sz="1000" dirty="0">
                        <a:solidFill>
                          <a:schemeClr val="bg2">
                            <a:lumMod val="10000"/>
                          </a:schemeClr>
                        </a:solidFill>
                        <a:effectLst/>
                        <a:latin typeface="Calibri"/>
                        <a:cs typeface="Arial"/>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460795409"/>
                  </a:ext>
                </a:extLst>
              </a:tr>
              <a:tr h="570374">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CONDITIONING</a:t>
                      </a:r>
                      <a:r>
                        <a:rPr lang="en-GB" sz="1000" b="0" kern="1200" baseline="0" dirty="0">
                          <a:solidFill>
                            <a:schemeClr val="bg2">
                              <a:lumMod val="10000"/>
                            </a:schemeClr>
                          </a:solidFill>
                          <a:effectLst/>
                          <a:latin typeface="Calibri"/>
                          <a:cs typeface="Arial"/>
                        </a:rPr>
                        <a:t> </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dirty="0">
                          <a:solidFill>
                            <a:schemeClr val="bg2">
                              <a:lumMod val="10000"/>
                            </a:schemeClr>
                          </a:solidFill>
                          <a:effectLst/>
                          <a:latin typeface="Calibri"/>
                        </a:rPr>
                        <a:t>Taking a material from its as-delivered state to a state in which it can be processed. E.g.</a:t>
                      </a:r>
                      <a:r>
                        <a:rPr lang="en-GB" sz="1000" b="0" i="0" kern="1200" baseline="0" dirty="0">
                          <a:solidFill>
                            <a:schemeClr val="bg2">
                              <a:lumMod val="10000"/>
                            </a:schemeClr>
                          </a:solidFill>
                          <a:effectLst/>
                          <a:latin typeface="Calibri"/>
                        </a:rPr>
                        <a:t> To make cardboard soft for bending/constructing. </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596011708"/>
                  </a:ext>
                </a:extLst>
              </a:tr>
              <a:tr h="380250">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SCORING </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dirty="0">
                          <a:solidFill>
                            <a:schemeClr val="bg2">
                              <a:lumMod val="10000"/>
                            </a:schemeClr>
                          </a:solidFill>
                          <a:effectLst/>
                          <a:latin typeface="Calibri"/>
                        </a:rPr>
                        <a:t>The creation of a crease in a piece of paper/cardboard that will allow it to fold easier and result in a better looking line.</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765557954"/>
                  </a:ext>
                </a:extLst>
              </a:tr>
              <a:tr h="380250">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PLY-LAYERING </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dirty="0">
                          <a:solidFill>
                            <a:schemeClr val="bg2">
                              <a:lumMod val="10000"/>
                            </a:schemeClr>
                          </a:solidFill>
                          <a:effectLst/>
                          <a:latin typeface="Calibri"/>
                        </a:rPr>
                        <a:t>Several layers of Cardboard</a:t>
                      </a:r>
                      <a:r>
                        <a:rPr lang="en-GB" sz="1000" b="0" i="0" kern="1200" baseline="0" dirty="0">
                          <a:solidFill>
                            <a:schemeClr val="bg2">
                              <a:lumMod val="10000"/>
                            </a:schemeClr>
                          </a:solidFill>
                          <a:effectLst/>
                          <a:latin typeface="Calibri"/>
                        </a:rPr>
                        <a:t> </a:t>
                      </a:r>
                      <a:r>
                        <a:rPr lang="en-GB" sz="1000" b="0" i="0" kern="1200" dirty="0">
                          <a:solidFill>
                            <a:schemeClr val="bg2">
                              <a:lumMod val="10000"/>
                            </a:schemeClr>
                          </a:solidFill>
                          <a:effectLst/>
                          <a:latin typeface="Calibri"/>
                        </a:rPr>
                        <a:t>laminated together/stacked</a:t>
                      </a:r>
                      <a:r>
                        <a:rPr lang="en-GB" sz="1000" b="0" i="0" kern="1200" baseline="0" dirty="0">
                          <a:solidFill>
                            <a:schemeClr val="bg2">
                              <a:lumMod val="10000"/>
                            </a:schemeClr>
                          </a:solidFill>
                          <a:effectLst/>
                          <a:latin typeface="Calibri"/>
                        </a:rPr>
                        <a:t> on top of one another. </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568929395"/>
                  </a:ext>
                </a:extLst>
              </a:tr>
              <a:tr h="380250">
                <a:tc>
                  <a:txBody>
                    <a:bodyPr/>
                    <a:lstStyle/>
                    <a:p>
                      <a:pPr marL="0" algn="ctr" rtl="0" eaLnBrk="1" latinLnBrk="0" hangingPunct="1">
                        <a:spcBef>
                          <a:spcPts val="0"/>
                        </a:spcBef>
                        <a:spcAft>
                          <a:spcPts val="0"/>
                        </a:spcAft>
                      </a:pPr>
                      <a:r>
                        <a:rPr lang="en-GB" sz="1000" b="0" kern="1200" dirty="0">
                          <a:solidFill>
                            <a:schemeClr val="bg2">
                              <a:lumMod val="10000"/>
                            </a:schemeClr>
                          </a:solidFill>
                          <a:effectLst/>
                          <a:latin typeface="Calibri"/>
                          <a:cs typeface="Arial"/>
                        </a:rPr>
                        <a:t>MALLEABLE</a:t>
                      </a:r>
                      <a:r>
                        <a:rPr lang="en-GB" sz="1000" b="0" kern="1200" baseline="0" dirty="0">
                          <a:solidFill>
                            <a:schemeClr val="bg2">
                              <a:lumMod val="10000"/>
                            </a:schemeClr>
                          </a:solidFill>
                          <a:effectLst/>
                          <a:latin typeface="Calibri"/>
                          <a:cs typeface="Arial"/>
                        </a:rPr>
                        <a:t> </a:t>
                      </a:r>
                      <a:endParaRPr lang="en-GB" sz="1000" dirty="0">
                        <a:solidFill>
                          <a:schemeClr val="bg2">
                            <a:lumMod val="10000"/>
                          </a:schemeClr>
                        </a:solidFill>
                        <a:effectLst/>
                        <a:latin typeface="Calibri"/>
                      </a:endParaRPr>
                    </a:p>
                  </a:txBody>
                  <a:tcPr marL="0" marR="0" marT="0" marB="0" anchor="ctr">
                    <a:lnL w="12700">
                      <a:solidFill>
                        <a:schemeClr val="bg2">
                          <a:lumMod val="10000"/>
                        </a:schemeClr>
                      </a:solidFill>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a:solidFill>
                        <a:schemeClr val="bg2">
                          <a:lumMod val="10000"/>
                        </a:schemeClr>
                      </a:solidFill>
                    </a:lnB>
                    <a:noFill/>
                  </a:tcPr>
                </a:tc>
                <a:tc>
                  <a:txBody>
                    <a:bodyPr/>
                    <a:lstStyle/>
                    <a:p>
                      <a:pPr marL="0" algn="ctr" rtl="0" eaLnBrk="1" latinLnBrk="0" hangingPunct="1">
                        <a:spcBef>
                          <a:spcPts val="0"/>
                        </a:spcBef>
                        <a:spcAft>
                          <a:spcPts val="0"/>
                        </a:spcAft>
                      </a:pPr>
                      <a:r>
                        <a:rPr lang="en-GB" sz="1000" b="0" i="0" kern="1200" dirty="0">
                          <a:solidFill>
                            <a:schemeClr val="bg2">
                              <a:lumMod val="10000"/>
                            </a:schemeClr>
                          </a:solidFill>
                          <a:effectLst/>
                          <a:latin typeface="Calibri"/>
                        </a:rPr>
                        <a:t>Means that a material is able to pressed or moved into shape without breaking or cracking.</a:t>
                      </a:r>
                      <a:endParaRPr lang="en-GB" sz="1000" dirty="0">
                        <a:solidFill>
                          <a:schemeClr val="bg2">
                            <a:lumMod val="10000"/>
                          </a:schemeClr>
                        </a:solidFill>
                        <a:effectLst/>
                        <a:latin typeface="Calibri"/>
                      </a:endParaRPr>
                    </a:p>
                  </a:txBody>
                  <a:tcPr marL="0" marR="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a:solidFill>
                        <a:schemeClr val="bg2">
                          <a:lumMod val="10000"/>
                        </a:schemeClr>
                      </a:solidFill>
                    </a:lnB>
                    <a:noFill/>
                  </a:tcPr>
                </a:tc>
                <a:extLst>
                  <a:ext uri="{0D108BD9-81ED-4DB2-BD59-A6C34878D82A}">
                    <a16:rowId xmlns:a16="http://schemas.microsoft.com/office/drawing/2014/main" val="1640107200"/>
                  </a:ext>
                </a:extLst>
              </a:tr>
            </a:tbl>
          </a:graphicData>
        </a:graphic>
      </p:graphicFrame>
    </p:spTree>
    <p:extLst>
      <p:ext uri="{BB962C8B-B14F-4D97-AF65-F5344CB8AC3E}">
        <p14:creationId xmlns:p14="http://schemas.microsoft.com/office/powerpoint/2010/main" val="2151714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7E06DF2-F51E-51F3-D359-124995D43624}"/>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Autofit/>
          </a:bodyPr>
          <a:lstStyle/>
          <a:p>
            <a:pPr algn="ctr"/>
            <a:r>
              <a:rPr lang="en-GB" sz="4800">
                <a:solidFill>
                  <a:schemeClr val="bg2">
                    <a:lumMod val="10000"/>
                  </a:schemeClr>
                </a:solidFill>
              </a:rPr>
              <a:t>Assessment and Core Vocabulary</a:t>
            </a:r>
            <a:br>
              <a:rPr lang="en-GB" sz="4800">
                <a:solidFill>
                  <a:schemeClr val="bg2">
                    <a:lumMod val="10000"/>
                  </a:schemeClr>
                </a:solidFill>
              </a:rPr>
            </a:br>
            <a:endParaRPr lang="en-GB" sz="440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GB" sz="1600" b="1">
                <a:latin typeface="Calibri"/>
                <a:ea typeface="Calibri"/>
                <a:cs typeface="Calibri"/>
              </a:rPr>
              <a:t>On the following pages you will find information about your child’s learning: </a:t>
            </a:r>
            <a:endParaRPr lang="en-GB" sz="1600" b="1">
              <a:latin typeface="Calibri"/>
            </a:endParaRPr>
          </a:p>
          <a:p>
            <a:pPr marL="0" indent="0">
              <a:buNone/>
            </a:pPr>
            <a:endParaRPr lang="en-GB" sz="1600">
              <a:latin typeface="Calibri"/>
            </a:endParaRPr>
          </a:p>
          <a:p>
            <a:pPr marL="104140" indent="-104140"/>
            <a:r>
              <a:rPr lang="en-GB" sz="1600">
                <a:latin typeface="Calibri"/>
                <a:ea typeface="Calibri"/>
                <a:cs typeface="Calibri"/>
              </a:rPr>
              <a:t>The topic they are learning</a:t>
            </a:r>
          </a:p>
          <a:p>
            <a:pPr marL="104140" indent="-104140"/>
            <a:r>
              <a:rPr lang="en-GB" sz="1600">
                <a:latin typeface="Calibri"/>
                <a:ea typeface="Calibri"/>
                <a:cs typeface="Calibri"/>
              </a:rPr>
              <a:t>What the assessment will be </a:t>
            </a:r>
            <a:endParaRPr lang="en-GB" sz="1600">
              <a:latin typeface="Calibri"/>
            </a:endParaRPr>
          </a:p>
          <a:p>
            <a:pPr marL="104140" indent="-104140"/>
            <a:r>
              <a:rPr lang="en-GB" sz="1600">
                <a:latin typeface="Calibri"/>
                <a:ea typeface="Calibri"/>
                <a:cs typeface="Calibri"/>
              </a:rPr>
              <a:t>Core vocabulary that they will learn during this topic</a:t>
            </a:r>
          </a:p>
          <a:p>
            <a:pPr marL="104140" indent="-104140"/>
            <a:endParaRPr lang="en-GB" sz="1600">
              <a:latin typeface="Calibri"/>
            </a:endParaRPr>
          </a:p>
          <a:p>
            <a:pPr marL="104140" indent="-104140"/>
            <a:endParaRPr lang="en-GB" sz="1600">
              <a:latin typeface="Calibri"/>
            </a:endParaRPr>
          </a:p>
          <a:p>
            <a:pPr marL="104140" indent="-104140"/>
            <a:endParaRPr lang="en-GB" sz="1600">
              <a:latin typeface="Calibri"/>
            </a:endParaRPr>
          </a:p>
          <a:p>
            <a:pPr marL="104140" indent="-104140"/>
            <a:endParaRPr lang="en-GB" sz="1600">
              <a:latin typeface="Calibri"/>
            </a:endParaRPr>
          </a:p>
          <a:p>
            <a:pPr marL="0" indent="0">
              <a:buNone/>
            </a:pPr>
            <a:r>
              <a:rPr lang="en-GB" sz="1600" b="1">
                <a:latin typeface="Calibri"/>
                <a:ea typeface="Calibri"/>
                <a:cs typeface="Calibri"/>
              </a:rPr>
              <a:t>We need you to support by: </a:t>
            </a:r>
            <a:endParaRPr lang="en-GB" sz="1600" b="1">
              <a:latin typeface="Calibri"/>
            </a:endParaRPr>
          </a:p>
          <a:p>
            <a:pPr marL="0" indent="0">
              <a:buNone/>
            </a:pPr>
            <a:endParaRPr lang="en-GB" sz="1600" b="1">
              <a:latin typeface="Calibri"/>
            </a:endParaRPr>
          </a:p>
          <a:p>
            <a:pPr marL="104140" indent="-104140"/>
            <a:r>
              <a:rPr lang="en-GB" sz="1600">
                <a:latin typeface="Calibri"/>
                <a:ea typeface="Calibri"/>
                <a:cs typeface="Calibri"/>
              </a:rPr>
              <a:t>Sharing this information with your child</a:t>
            </a:r>
          </a:p>
          <a:p>
            <a:pPr marL="104140" indent="-104140"/>
            <a:r>
              <a:rPr lang="en-GB" sz="1600">
                <a:latin typeface="Calibri"/>
                <a:ea typeface="Calibri"/>
                <a:cs typeface="Calibri"/>
              </a:rPr>
              <a:t>Helping them to develop and learn the new vocabulary</a:t>
            </a:r>
          </a:p>
          <a:p>
            <a:pPr marL="104140" indent="-104140"/>
            <a:r>
              <a:rPr lang="en-GB" sz="1600">
                <a:latin typeface="Calibri"/>
                <a:ea typeface="Calibri"/>
                <a:cs typeface="Calibri"/>
              </a:rPr>
              <a:t>Prepare for their assessment  </a:t>
            </a:r>
            <a:endParaRPr lang="en-GB" sz="1600">
              <a:latin typeface="Calibri"/>
            </a:endParaRPr>
          </a:p>
        </p:txBody>
      </p:sp>
    </p:spTree>
    <p:extLst>
      <p:ext uri="{BB962C8B-B14F-4D97-AF65-F5344CB8AC3E}">
        <p14:creationId xmlns:p14="http://schemas.microsoft.com/office/powerpoint/2010/main" val="2774213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C78DBB7-BFC5-B6F4-4CB5-4E97927B92F9}"/>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31380" y="658692"/>
            <a:ext cx="6600434" cy="2092881"/>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 </a:t>
            </a:r>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Yr9 are learning about V is for Vegetable</a:t>
            </a:r>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They will be assessed in two ways.</a:t>
            </a:r>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1.	On the practical skills they show in lessons </a:t>
            </a:r>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2.	In theory work - their ability to recall, analyse and evaluate skills, techniques and processes through recipe write-ups. </a:t>
            </a:r>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The assessment is in the form of formative teacher assessment during a practical lesson and also a summative assessment of written recipe books every 6 weeks.</a:t>
            </a:r>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Students can prepare for their assessments by using safe and hygienic working practices to practise their cooking skills at home, such as:</a:t>
            </a:r>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	Safe knife skills – bridge hold and claw grip</a:t>
            </a:r>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	Using a hob</a:t>
            </a:r>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	Using an oven</a:t>
            </a:r>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Calibri"/>
              </a:rPr>
              <a:t>•	Washing-up</a:t>
            </a:r>
          </a:p>
        </p:txBody>
      </p:sp>
      <p:sp>
        <p:nvSpPr>
          <p:cNvPr id="5" name="TextBox 4"/>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Creative: Food </a:t>
            </a:r>
            <a:endParaRPr lang="en-GB" sz="1971" b="1">
              <a:solidFill>
                <a:srgbClr val="2A2C65"/>
              </a:solidFill>
              <a:latin typeface="Calibri"/>
              <a:ea typeface="Calibri"/>
              <a:cs typeface="Calibri"/>
            </a:endParaRPr>
          </a:p>
        </p:txBody>
      </p:sp>
      <p:graphicFrame>
        <p:nvGraphicFramePr>
          <p:cNvPr id="4" name="Table 3">
            <a:extLst>
              <a:ext uri="{FF2B5EF4-FFF2-40B4-BE49-F238E27FC236}">
                <a16:creationId xmlns:a16="http://schemas.microsoft.com/office/drawing/2014/main" id="{017D7D1B-EC17-B83B-3E10-EA1A68A36988}"/>
              </a:ext>
            </a:extLst>
          </p:cNvPr>
          <p:cNvGraphicFramePr>
            <a:graphicFrameLocks noGrp="1"/>
          </p:cNvGraphicFramePr>
          <p:nvPr>
            <p:extLst>
              <p:ext uri="{D42A27DB-BD31-4B8C-83A1-F6EECF244321}">
                <p14:modId xmlns:p14="http://schemas.microsoft.com/office/powerpoint/2010/main" val="2994491937"/>
              </p:ext>
            </p:extLst>
          </p:nvPr>
        </p:nvGraphicFramePr>
        <p:xfrm>
          <a:off x="151786" y="2745535"/>
          <a:ext cx="6577416" cy="6741782"/>
        </p:xfrm>
        <a:graphic>
          <a:graphicData uri="http://schemas.openxmlformats.org/drawingml/2006/table">
            <a:tbl>
              <a:tblPr firstRow="1" bandRow="1">
                <a:tableStyleId>{5C22544A-7EE6-4342-B048-85BDC9FD1C3A}</a:tableStyleId>
              </a:tblPr>
              <a:tblGrid>
                <a:gridCol w="1455881">
                  <a:extLst>
                    <a:ext uri="{9D8B030D-6E8A-4147-A177-3AD203B41FA5}">
                      <a16:colId xmlns:a16="http://schemas.microsoft.com/office/drawing/2014/main" val="1183323691"/>
                    </a:ext>
                  </a:extLst>
                </a:gridCol>
                <a:gridCol w="5121535">
                  <a:extLst>
                    <a:ext uri="{9D8B030D-6E8A-4147-A177-3AD203B41FA5}">
                      <a16:colId xmlns:a16="http://schemas.microsoft.com/office/drawing/2014/main" val="1134480005"/>
                    </a:ext>
                  </a:extLst>
                </a:gridCol>
              </a:tblGrid>
              <a:tr h="198652">
                <a:tc gridSpan="2">
                  <a:txBody>
                    <a:bodyPr/>
                    <a:lstStyle/>
                    <a:p>
                      <a:pPr marL="0" marR="0" indent="0" algn="ctr" rtl="0" eaLnBrk="1" fontAlgn="auto" latinLnBrk="0" hangingPunct="1"/>
                      <a:r>
                        <a:rPr lang="en-GB" sz="1000" b="1" kern="1200">
                          <a:solidFill>
                            <a:srgbClr val="000000"/>
                          </a:solidFill>
                          <a:effectLst/>
                          <a:latin typeface="Calibri"/>
                        </a:rPr>
                        <a:t>YEAR 9 FOOD </a:t>
                      </a:r>
                      <a:r>
                        <a:rPr lang="en-GB" sz="1000" b="1" kern="1200" baseline="0">
                          <a:solidFill>
                            <a:srgbClr val="000000"/>
                          </a:solidFill>
                          <a:effectLst/>
                          <a:latin typeface="Calibri"/>
                        </a:rPr>
                        <a:t>– V IS FOR VEGETABLE</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hMerge="1">
                  <a:txBody>
                    <a:bodyPr/>
                    <a:lstStyle/>
                    <a:p>
                      <a:endParaRPr lang="en-US"/>
                    </a:p>
                  </a:txBody>
                  <a:tcPr/>
                </a:tc>
                <a:extLst>
                  <a:ext uri="{0D108BD9-81ED-4DB2-BD59-A6C34878D82A}">
                    <a16:rowId xmlns:a16="http://schemas.microsoft.com/office/drawing/2014/main" val="3781121454"/>
                  </a:ext>
                </a:extLst>
              </a:tr>
              <a:tr h="198652">
                <a:tc>
                  <a:txBody>
                    <a:bodyPr/>
                    <a:lstStyle/>
                    <a:p>
                      <a:pPr marL="0" marR="0" indent="0" algn="ctr" rtl="0" eaLnBrk="1" fontAlgn="auto" latinLnBrk="0" hangingPunct="1"/>
                      <a:r>
                        <a:rPr lang="en-GB" sz="1000" b="1" kern="1200">
                          <a:solidFill>
                            <a:srgbClr val="000000"/>
                          </a:solidFill>
                          <a:effectLst/>
                          <a:latin typeface="Calibri"/>
                        </a:rPr>
                        <a:t>KEY</a:t>
                      </a:r>
                      <a:r>
                        <a:rPr lang="en-GB" sz="1000" b="1" kern="1200" baseline="0">
                          <a:solidFill>
                            <a:srgbClr val="000000"/>
                          </a:solidFill>
                          <a:effectLst/>
                          <a:latin typeface="Calibri"/>
                        </a:rPr>
                        <a:t> WORD</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ctr" rtl="0" eaLnBrk="1" fontAlgn="auto" latinLnBrk="0" hangingPunct="1"/>
                      <a:r>
                        <a:rPr lang="en-GB" sz="1000" b="1" kern="1200">
                          <a:solidFill>
                            <a:srgbClr val="000000"/>
                          </a:solidFill>
                          <a:effectLst/>
                          <a:latin typeface="Calibri"/>
                        </a:rPr>
                        <a:t>DEFINITION</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910658753"/>
                  </a:ext>
                </a:extLst>
              </a:tr>
              <a:tr h="372474">
                <a:tc>
                  <a:txBody>
                    <a:bodyPr/>
                    <a:lstStyle/>
                    <a:p>
                      <a:pPr marL="0" marR="0" indent="0" algn="ctr" rtl="0" eaLnBrk="1" fontAlgn="auto" latinLnBrk="0" hangingPunct="1"/>
                      <a:r>
                        <a:rPr lang="en-GB" sz="1000" b="0" kern="1200">
                          <a:solidFill>
                            <a:srgbClr val="000000"/>
                          </a:solidFill>
                          <a:effectLst/>
                          <a:latin typeface="Calibri"/>
                        </a:rPr>
                        <a:t>ORGANOLEPTIC</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Sensory properties</a:t>
                      </a:r>
                      <a:r>
                        <a:rPr lang="en-GB" sz="1000" kern="1200" baseline="0">
                          <a:solidFill>
                            <a:srgbClr val="000000"/>
                          </a:solidFill>
                          <a:effectLst/>
                          <a:latin typeface="Calibri"/>
                        </a:rPr>
                        <a:t> - </a:t>
                      </a:r>
                      <a:r>
                        <a:rPr lang="en-GB" sz="1000" kern="1200">
                          <a:solidFill>
                            <a:srgbClr val="000000"/>
                          </a:solidFill>
                          <a:effectLst/>
                          <a:latin typeface="Calibri"/>
                        </a:rPr>
                        <a:t>those that can be detected by the sense organs – sight, smell, taste, touch, sound.</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401536218"/>
                  </a:ext>
                </a:extLst>
              </a:tr>
              <a:tr h="223485">
                <a:tc>
                  <a:txBody>
                    <a:bodyPr/>
                    <a:lstStyle/>
                    <a:p>
                      <a:pPr marL="0" marR="0" indent="0" algn="ctr" rtl="0" eaLnBrk="1" fontAlgn="auto" latinLnBrk="0" hangingPunct="1"/>
                      <a:r>
                        <a:rPr lang="en-GB" sz="1000" b="0" kern="1200">
                          <a:solidFill>
                            <a:srgbClr val="000000"/>
                          </a:solidFill>
                          <a:effectLst/>
                          <a:latin typeface="Calibri"/>
                        </a:rPr>
                        <a:t>SEASONALITY</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Fresh food that is ready to eat during its growing season.</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391005613"/>
                  </a:ext>
                </a:extLst>
              </a:tr>
              <a:tr h="372474">
                <a:tc>
                  <a:txBody>
                    <a:bodyPr/>
                    <a:lstStyle/>
                    <a:p>
                      <a:pPr marL="0" algn="ctr" rtl="0" eaLnBrk="1" latinLnBrk="0" hangingPunct="1"/>
                      <a:r>
                        <a:rPr lang="en-GB" sz="1000" b="0" kern="1200">
                          <a:solidFill>
                            <a:srgbClr val="000000"/>
                          </a:solidFill>
                          <a:effectLst/>
                          <a:latin typeface="Calibri"/>
                        </a:rPr>
                        <a:t>FOOD PROVENANCE</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Knowing where food was grown, caught or raised. Knowing how food was produced. Knowing how food was transported.</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919836351"/>
                  </a:ext>
                </a:extLst>
              </a:tr>
              <a:tr h="372474">
                <a:tc>
                  <a:txBody>
                    <a:bodyPr/>
                    <a:lstStyle/>
                    <a:p>
                      <a:pPr marL="0" algn="ctr" rtl="0" eaLnBrk="1" latinLnBrk="0" hangingPunct="1"/>
                      <a:r>
                        <a:rPr lang="en-GB" sz="1000" b="0" kern="1200">
                          <a:solidFill>
                            <a:srgbClr val="000000"/>
                          </a:solidFill>
                          <a:effectLst/>
                          <a:latin typeface="Calibri"/>
                        </a:rPr>
                        <a:t>YEAST</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marR="0" indent="0" algn="l" rtl="0" eaLnBrk="1" fontAlgn="auto" latinLnBrk="0" hangingPunct="1"/>
                      <a:r>
                        <a:rPr lang="en-GB" sz="1000" kern="1200">
                          <a:solidFill>
                            <a:srgbClr val="000000"/>
                          </a:solidFill>
                          <a:effectLst/>
                          <a:latin typeface="Calibri"/>
                        </a:rPr>
                        <a:t>A microscopic fungus capable of converting sugar into alcohol and carbon dioxide.</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771833109"/>
                  </a:ext>
                </a:extLst>
              </a:tr>
              <a:tr h="310395">
                <a:tc>
                  <a:txBody>
                    <a:bodyPr/>
                    <a:lstStyle/>
                    <a:p>
                      <a:pPr marL="0" algn="ctr" rtl="0" eaLnBrk="1" latinLnBrk="0" hangingPunct="1"/>
                      <a:r>
                        <a:rPr lang="en-GB" sz="1000" b="0" kern="1200">
                          <a:solidFill>
                            <a:srgbClr val="000000"/>
                          </a:solidFill>
                          <a:effectLst/>
                          <a:latin typeface="Calibri"/>
                        </a:rPr>
                        <a:t>FERMENTATION</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The action of yeast or bacteria, changing sugar to alcohol</a:t>
                      </a:r>
                      <a:r>
                        <a:rPr lang="en-GB" sz="1000" kern="1200" baseline="0">
                          <a:solidFill>
                            <a:srgbClr val="000000"/>
                          </a:solidFill>
                          <a:effectLst/>
                          <a:latin typeface="Calibri"/>
                        </a:rPr>
                        <a:t> and CO2.</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4016015601"/>
                  </a:ext>
                </a:extLst>
              </a:tr>
              <a:tr h="372474">
                <a:tc>
                  <a:txBody>
                    <a:bodyPr/>
                    <a:lstStyle/>
                    <a:p>
                      <a:pPr marL="0" algn="ctr" rtl="0" eaLnBrk="1" latinLnBrk="0" hangingPunct="1"/>
                      <a:r>
                        <a:rPr lang="en-GB" sz="1000" b="0" kern="1200">
                          <a:solidFill>
                            <a:srgbClr val="000000"/>
                          </a:solidFill>
                          <a:effectLst/>
                          <a:latin typeface="Calibri"/>
                        </a:rPr>
                        <a:t>RAISING AGENT</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Any substance added to a food product (yeast,</a:t>
                      </a:r>
                      <a:r>
                        <a:rPr lang="en-GB" sz="1000" kern="1200" baseline="0">
                          <a:solidFill>
                            <a:srgbClr val="000000"/>
                          </a:solidFill>
                          <a:effectLst/>
                          <a:latin typeface="Calibri"/>
                        </a:rPr>
                        <a:t> baking powder</a:t>
                      </a:r>
                      <a:r>
                        <a:rPr lang="en-GB" sz="1000" kern="1200">
                          <a:solidFill>
                            <a:srgbClr val="000000"/>
                          </a:solidFill>
                          <a:effectLst/>
                          <a:latin typeface="Calibri"/>
                        </a:rPr>
                        <a:t>) that makes them rise when cooked.</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869303670"/>
                  </a:ext>
                </a:extLst>
              </a:tr>
              <a:tr h="223485">
                <a:tc>
                  <a:txBody>
                    <a:bodyPr/>
                    <a:lstStyle/>
                    <a:p>
                      <a:pPr marL="0" algn="ctr" rtl="0" eaLnBrk="1" latinLnBrk="0" hangingPunct="1"/>
                      <a:r>
                        <a:rPr lang="en-GB" sz="1000" kern="1200">
                          <a:solidFill>
                            <a:srgbClr val="000000"/>
                          </a:solidFill>
                          <a:effectLst/>
                          <a:latin typeface="Calibri"/>
                        </a:rPr>
                        <a:t>AERATION</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To add</a:t>
                      </a:r>
                      <a:r>
                        <a:rPr lang="en-GB" sz="1000" kern="1200" baseline="0">
                          <a:solidFill>
                            <a:srgbClr val="000000"/>
                          </a:solidFill>
                          <a:effectLst/>
                          <a:latin typeface="Calibri"/>
                        </a:rPr>
                        <a:t> gas or air to a food.</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267339462"/>
                  </a:ext>
                </a:extLst>
              </a:tr>
              <a:tr h="223485">
                <a:tc>
                  <a:txBody>
                    <a:bodyPr/>
                    <a:lstStyle/>
                    <a:p>
                      <a:pPr marL="0" algn="ctr" rtl="0" eaLnBrk="1" latinLnBrk="0" hangingPunct="1"/>
                      <a:r>
                        <a:rPr lang="en-GB" sz="1000" kern="1200">
                          <a:solidFill>
                            <a:srgbClr val="000000"/>
                          </a:solidFill>
                          <a:effectLst/>
                          <a:latin typeface="Calibri"/>
                        </a:rPr>
                        <a:t>COELIAC</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 A medical condition where a person cannot digest</a:t>
                      </a:r>
                      <a:r>
                        <a:rPr lang="en-GB" sz="1000" kern="1200" baseline="0">
                          <a:solidFill>
                            <a:srgbClr val="000000"/>
                          </a:solidFill>
                          <a:effectLst/>
                          <a:latin typeface="Calibri"/>
                        </a:rPr>
                        <a:t> </a:t>
                      </a:r>
                      <a:r>
                        <a:rPr lang="en-GB" sz="1000" kern="1200">
                          <a:solidFill>
                            <a:srgbClr val="000000"/>
                          </a:solidFill>
                          <a:effectLst/>
                          <a:latin typeface="Calibri"/>
                        </a:rPr>
                        <a:t>gluten.</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1760397538"/>
                  </a:ext>
                </a:extLst>
              </a:tr>
              <a:tr h="223485">
                <a:tc>
                  <a:txBody>
                    <a:bodyPr/>
                    <a:lstStyle/>
                    <a:p>
                      <a:pPr marL="0" marR="0" indent="0" algn="ctr" rtl="0" eaLnBrk="1" fontAlgn="auto" latinLnBrk="0" hangingPunct="1"/>
                      <a:r>
                        <a:rPr lang="en-GB" sz="1000" kern="1200">
                          <a:solidFill>
                            <a:srgbClr val="000000"/>
                          </a:solidFill>
                          <a:effectLst/>
                          <a:latin typeface="Calibri"/>
                        </a:rPr>
                        <a:t>ALLERGY</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A damaging </a:t>
                      </a:r>
                      <a:r>
                        <a:rPr lang="en-GB" sz="1000" b="1" kern="1200">
                          <a:solidFill>
                            <a:srgbClr val="000000"/>
                          </a:solidFill>
                          <a:effectLst/>
                          <a:latin typeface="Calibri"/>
                        </a:rPr>
                        <a:t>immune response </a:t>
                      </a:r>
                      <a:r>
                        <a:rPr lang="en-GB" sz="1000" kern="1200">
                          <a:solidFill>
                            <a:srgbClr val="000000"/>
                          </a:solidFill>
                          <a:effectLst/>
                          <a:latin typeface="Calibri"/>
                        </a:rPr>
                        <a:t>by the body to a substance.</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978783849"/>
                  </a:ext>
                </a:extLst>
              </a:tr>
              <a:tr h="372474">
                <a:tc>
                  <a:txBody>
                    <a:bodyPr/>
                    <a:lstStyle/>
                    <a:p>
                      <a:pPr marL="0" marR="0" indent="0" algn="ctr" rtl="0" eaLnBrk="1" fontAlgn="auto" latinLnBrk="0" hangingPunct="1"/>
                      <a:r>
                        <a:rPr lang="en-GB" sz="1000" kern="1200">
                          <a:solidFill>
                            <a:srgbClr val="000000"/>
                          </a:solidFill>
                          <a:effectLst/>
                          <a:latin typeface="Calibri"/>
                        </a:rPr>
                        <a:t>INTOLERANCE</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Either</a:t>
                      </a:r>
                      <a:r>
                        <a:rPr lang="en-GB" sz="1000" kern="1200" baseline="0">
                          <a:solidFill>
                            <a:srgbClr val="000000"/>
                          </a:solidFill>
                          <a:effectLst/>
                          <a:latin typeface="Calibri"/>
                        </a:rPr>
                        <a:t> a</a:t>
                      </a:r>
                      <a:r>
                        <a:rPr lang="en-GB" sz="1000" kern="1200">
                          <a:solidFill>
                            <a:srgbClr val="000000"/>
                          </a:solidFill>
                          <a:effectLst/>
                          <a:latin typeface="Calibri"/>
                        </a:rPr>
                        <a:t> body can't properly digest food that is eaten, or that a particular food might irritate the digestive system.</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515132"/>
                  </a:ext>
                </a:extLst>
              </a:tr>
              <a:tr h="372474">
                <a:tc>
                  <a:txBody>
                    <a:bodyPr/>
                    <a:lstStyle/>
                    <a:p>
                      <a:pPr marL="0" algn="ctr" rtl="0" eaLnBrk="1" latinLnBrk="0" hangingPunct="1"/>
                      <a:r>
                        <a:rPr lang="en-GB" sz="1000" kern="1200">
                          <a:solidFill>
                            <a:srgbClr val="000000"/>
                          </a:solidFill>
                          <a:effectLst/>
                          <a:latin typeface="Calibri"/>
                        </a:rPr>
                        <a:t>VEGAN</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A person who does not eat </a:t>
                      </a:r>
                      <a:r>
                        <a:rPr lang="en-GB" sz="1000" b="1" kern="1200">
                          <a:solidFill>
                            <a:srgbClr val="000000"/>
                          </a:solidFill>
                          <a:effectLst/>
                          <a:latin typeface="Calibri"/>
                        </a:rPr>
                        <a:t>any</a:t>
                      </a:r>
                      <a:r>
                        <a:rPr lang="en-GB" sz="1000" kern="1200">
                          <a:solidFill>
                            <a:srgbClr val="000000"/>
                          </a:solidFill>
                          <a:effectLst/>
                          <a:latin typeface="Calibri"/>
                        </a:rPr>
                        <a:t> food derived from animals and who does not use other animal products.</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680577540"/>
                  </a:ext>
                </a:extLst>
              </a:tr>
              <a:tr h="372474">
                <a:tc>
                  <a:txBody>
                    <a:bodyPr/>
                    <a:lstStyle/>
                    <a:p>
                      <a:pPr marL="0" algn="ctr" rtl="0" eaLnBrk="1" latinLnBrk="0" hangingPunct="1"/>
                      <a:r>
                        <a:rPr lang="en-GB" sz="1000" kern="1200">
                          <a:solidFill>
                            <a:srgbClr val="000000"/>
                          </a:solidFill>
                          <a:effectLst/>
                          <a:latin typeface="Calibri"/>
                        </a:rPr>
                        <a:t>DIABETES</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A disease in which the body cannot control the level of sugar in the blood.</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384709942"/>
                  </a:ext>
                </a:extLst>
              </a:tr>
              <a:tr h="372474">
                <a:tc>
                  <a:txBody>
                    <a:bodyPr/>
                    <a:lstStyle/>
                    <a:p>
                      <a:pPr marL="0" marR="0" indent="0" algn="ctr" rtl="0" eaLnBrk="1" fontAlgn="auto" latinLnBrk="0" hangingPunct="1"/>
                      <a:r>
                        <a:rPr lang="en-GB" sz="1000" kern="1200">
                          <a:solidFill>
                            <a:srgbClr val="000000"/>
                          </a:solidFill>
                          <a:effectLst/>
                          <a:latin typeface="Calibri"/>
                        </a:rPr>
                        <a:t>REFERENCE INTAKES </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Guidelines for the maximum amount of energy (calories), fat, saturated fat, sugars and salt we should have in a day.</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37983962"/>
                  </a:ext>
                </a:extLst>
              </a:tr>
              <a:tr h="223485">
                <a:tc>
                  <a:txBody>
                    <a:bodyPr/>
                    <a:lstStyle/>
                    <a:p>
                      <a:pPr marL="0" marR="0" indent="0" algn="ctr" rtl="0" eaLnBrk="1" fontAlgn="auto" latinLnBrk="0" hangingPunct="1"/>
                      <a:r>
                        <a:rPr lang="en-GB" sz="1000" kern="1200">
                          <a:solidFill>
                            <a:srgbClr val="000000"/>
                          </a:solidFill>
                          <a:effectLst/>
                          <a:latin typeface="Calibri"/>
                        </a:rPr>
                        <a:t>DENSITY</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In cakes or bread – how light and fluffy, or heavy a cake is.</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140976757"/>
                  </a:ext>
                </a:extLst>
              </a:tr>
              <a:tr h="372474">
                <a:tc>
                  <a:txBody>
                    <a:bodyPr/>
                    <a:lstStyle/>
                    <a:p>
                      <a:pPr marL="0" algn="ctr" rtl="0" eaLnBrk="1" latinLnBrk="0" hangingPunct="1"/>
                      <a:r>
                        <a:rPr lang="en-GB" sz="1000" kern="1200">
                          <a:solidFill>
                            <a:srgbClr val="000000"/>
                          </a:solidFill>
                          <a:effectLst/>
                          <a:latin typeface="Calibri"/>
                        </a:rPr>
                        <a:t>GELATINISATION</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Starch absorbs liquid and bursts, thickening the liquid,</a:t>
                      </a:r>
                      <a:r>
                        <a:rPr lang="en-GB" sz="1000" kern="1200" baseline="0">
                          <a:solidFill>
                            <a:srgbClr val="000000"/>
                          </a:solidFill>
                          <a:effectLst/>
                          <a:latin typeface="Calibri"/>
                        </a:rPr>
                        <a:t> when being cooked.</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277416168"/>
                  </a:ext>
                </a:extLst>
              </a:tr>
              <a:tr h="223485">
                <a:tc>
                  <a:txBody>
                    <a:bodyPr/>
                    <a:lstStyle/>
                    <a:p>
                      <a:pPr marL="0" marR="0" indent="0" algn="ctr" rtl="0" eaLnBrk="1" fontAlgn="auto" latinLnBrk="0" hangingPunct="1"/>
                      <a:r>
                        <a:rPr lang="en-GB" sz="1000" b="0" kern="1200">
                          <a:solidFill>
                            <a:srgbClr val="000000"/>
                          </a:solidFill>
                          <a:effectLst/>
                          <a:latin typeface="Calibri"/>
                        </a:rPr>
                        <a:t>GLUTEN</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A protein that is contained in wheat and some other grains.</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815291894"/>
                  </a:ext>
                </a:extLst>
              </a:tr>
              <a:tr h="372474">
                <a:tc>
                  <a:txBody>
                    <a:bodyPr/>
                    <a:lstStyle/>
                    <a:p>
                      <a:pPr marL="0" algn="ctr" rtl="0" eaLnBrk="1" latinLnBrk="0" hangingPunct="1"/>
                      <a:r>
                        <a:rPr lang="en-GB" sz="1000" kern="1200">
                          <a:solidFill>
                            <a:srgbClr val="000000"/>
                          </a:solidFill>
                          <a:effectLst/>
                          <a:latin typeface="Calibri"/>
                        </a:rPr>
                        <a:t>KNEADING</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To press something, especially a mixture for making bread, firmly and repeatedly with the hands and fingers.</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084188138"/>
                  </a:ext>
                </a:extLst>
              </a:tr>
              <a:tr h="372474">
                <a:tc>
                  <a:txBody>
                    <a:bodyPr/>
                    <a:lstStyle/>
                    <a:p>
                      <a:pPr marL="0" marR="0" indent="0" algn="ctr" rtl="0" eaLnBrk="1" fontAlgn="auto" latinLnBrk="0" hangingPunct="1"/>
                      <a:r>
                        <a:rPr lang="en-GB" sz="1000" kern="1200">
                          <a:solidFill>
                            <a:srgbClr val="000000"/>
                          </a:solidFill>
                          <a:effectLst/>
                          <a:latin typeface="Calibri"/>
                        </a:rPr>
                        <a:t>PROOFING/</a:t>
                      </a:r>
                      <a:br>
                        <a:rPr lang="en-GB" sz="1000" kern="1200">
                          <a:solidFill>
                            <a:srgbClr val="000000"/>
                          </a:solidFill>
                          <a:effectLst/>
                          <a:latin typeface="Calibri"/>
                        </a:rPr>
                      </a:br>
                      <a:r>
                        <a:rPr lang="en-GB" sz="1000" kern="1200">
                          <a:solidFill>
                            <a:srgbClr val="000000"/>
                          </a:solidFill>
                          <a:effectLst/>
                          <a:latin typeface="Calibri"/>
                        </a:rPr>
                        <a:t>PROVING</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A step in creating yeast breads and baked goods, during which the yeast is allowed to leaven the dough.</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528343541"/>
                  </a:ext>
                </a:extLst>
              </a:tr>
              <a:tr h="223485">
                <a:tc>
                  <a:txBody>
                    <a:bodyPr/>
                    <a:lstStyle/>
                    <a:p>
                      <a:pPr marL="0" algn="ctr" rtl="0" eaLnBrk="1" latinLnBrk="0" hangingPunct="1"/>
                      <a:r>
                        <a:rPr lang="en-GB" sz="1000" kern="1200">
                          <a:solidFill>
                            <a:srgbClr val="000000"/>
                          </a:solidFill>
                          <a:effectLst/>
                          <a:latin typeface="Calibri"/>
                        </a:rPr>
                        <a:t>FOLDING</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To mix one food into another by turning it gently with a spoon.</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105690573"/>
                  </a:ext>
                </a:extLst>
              </a:tr>
              <a:tr h="372474">
                <a:tc>
                  <a:txBody>
                    <a:bodyPr/>
                    <a:lstStyle/>
                    <a:p>
                      <a:pPr marL="0" algn="ctr" rtl="0" eaLnBrk="1" latinLnBrk="0" hangingPunct="1"/>
                      <a:r>
                        <a:rPr lang="en-GB" sz="1000" kern="1200">
                          <a:solidFill>
                            <a:srgbClr val="000000"/>
                          </a:solidFill>
                          <a:effectLst/>
                          <a:latin typeface="Calibri"/>
                        </a:rPr>
                        <a:t>RAGU</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marL="0" algn="l" rtl="0" eaLnBrk="1" latinLnBrk="0" hangingPunct="1"/>
                      <a:r>
                        <a:rPr lang="en-GB" sz="1000" kern="1200">
                          <a:solidFill>
                            <a:srgbClr val="000000"/>
                          </a:solidFill>
                          <a:effectLst/>
                          <a:latin typeface="Calibri"/>
                        </a:rPr>
                        <a:t>A sauce made with minced meat, onions, tomato puree, and served with pasta.</a:t>
                      </a:r>
                      <a:endParaRPr lang="en-GB" sz="1000">
                        <a:effectLst/>
                        <a:latin typeface="Calibri"/>
                      </a:endParaRPr>
                    </a:p>
                  </a:txBody>
                  <a:tcPr marL="18288" marR="18288" marT="18288" marB="18288"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3651176547"/>
                  </a:ext>
                </a:extLst>
              </a:tr>
            </a:tbl>
          </a:graphicData>
        </a:graphic>
      </p:graphicFrame>
    </p:spTree>
    <p:extLst>
      <p:ext uri="{BB962C8B-B14F-4D97-AF65-F5344CB8AC3E}">
        <p14:creationId xmlns:p14="http://schemas.microsoft.com/office/powerpoint/2010/main" val="1592587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33C15-24A6-E828-82A0-2327DC035E4D}"/>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Computing</a:t>
            </a:r>
          </a:p>
        </p:txBody>
      </p:sp>
      <p:sp>
        <p:nvSpPr>
          <p:cNvPr id="4" name="Rectangle 3"/>
          <p:cNvSpPr/>
          <p:nvPr/>
        </p:nvSpPr>
        <p:spPr>
          <a:xfrm>
            <a:off x="183333" y="527583"/>
            <a:ext cx="6555408" cy="1785104"/>
          </a:xfrm>
          <a:prstGeom prst="rect">
            <a:avLst/>
          </a:prstGeom>
          <a:ln>
            <a:solidFill>
              <a:schemeClr val="bg2">
                <a:lumMod val="10000"/>
              </a:schemeClr>
            </a:solidFill>
          </a:ln>
        </p:spPr>
        <p:txBody>
          <a:bodyPr wrap="square" lIns="91440" tIns="45720" rIns="91440" bIns="45720" anchor="t">
            <a:spAutoFit/>
          </a:bodyPr>
          <a:lstStyle/>
          <a:p>
            <a:r>
              <a:rPr lang="en-GB" sz="1000" dirty="0">
                <a:solidFill>
                  <a:schemeClr val="bg2">
                    <a:lumMod val="10000"/>
                  </a:schemeClr>
                </a:solidFill>
                <a:latin typeface="Calibri"/>
                <a:ea typeface="Calibri"/>
                <a:cs typeface="Calibri"/>
              </a:rPr>
              <a:t>Assessment Information:</a:t>
            </a:r>
          </a:p>
          <a:p>
            <a:r>
              <a:rPr lang="en-GB" sz="1000" dirty="0">
                <a:solidFill>
                  <a:schemeClr val="bg2">
                    <a:lumMod val="10000"/>
                  </a:schemeClr>
                </a:solidFill>
                <a:latin typeface="Calibri"/>
                <a:ea typeface="Calibri"/>
                <a:cs typeface="Arial" panose="020B0604020202020204"/>
              </a:rPr>
              <a:t>In the Autmn Term year 9 will study 2 topics:</a:t>
            </a:r>
          </a:p>
          <a:p>
            <a:pPr marL="171450" indent="-171450">
              <a:buFont typeface="Arial"/>
              <a:buChar char="•"/>
            </a:pPr>
            <a:r>
              <a:rPr lang="en-GB" sz="1000" dirty="0">
                <a:solidFill>
                  <a:schemeClr val="bg2">
                    <a:lumMod val="10000"/>
                  </a:schemeClr>
                </a:solidFill>
                <a:latin typeface="Calibri"/>
                <a:ea typeface="Calibri"/>
                <a:cs typeface="Arial" panose="020B0604020202020204"/>
              </a:rPr>
              <a:t>Representation (Images and Sound)</a:t>
            </a:r>
          </a:p>
          <a:p>
            <a:pPr marL="659130" lvl="1" indent="-171450">
              <a:buFont typeface="Courier New"/>
              <a:buChar char="o"/>
            </a:pPr>
            <a:r>
              <a:rPr lang="en-GB" sz="1000" dirty="0">
                <a:solidFill>
                  <a:schemeClr val="bg2">
                    <a:lumMod val="10000"/>
                  </a:schemeClr>
                </a:solidFill>
                <a:latin typeface="Calibri"/>
                <a:ea typeface="Calibri"/>
                <a:cs typeface="+mn-lt"/>
              </a:rPr>
              <a:t>In</a:t>
            </a:r>
            <a:r>
              <a:rPr lang="en-GB" sz="1000" dirty="0">
                <a:solidFill>
                  <a:schemeClr val="bg2">
                    <a:lumMod val="10000"/>
                  </a:schemeClr>
                </a:solidFill>
                <a:latin typeface="Calibri"/>
                <a:ea typeface="Calibri"/>
                <a:cs typeface="Arial" panose="020B0604020202020204"/>
              </a:rPr>
              <a:t> this unit</a:t>
            </a:r>
            <a:r>
              <a:rPr lang="en-GB" sz="1000" dirty="0">
                <a:solidFill>
                  <a:schemeClr val="bg2">
                    <a:lumMod val="10000"/>
                  </a:schemeClr>
                </a:solidFill>
                <a:latin typeface="Calibri"/>
                <a:ea typeface="Calibri"/>
                <a:cs typeface="+mn-lt"/>
              </a:rPr>
              <a:t>, learners will focus on digital media such as images and sounds and discover the binary digits that lie beneath these types of media. </a:t>
            </a:r>
          </a:p>
          <a:p>
            <a:pPr marL="659130" lvl="1" indent="-171450">
              <a:buFont typeface="Courier New"/>
              <a:buChar char="o"/>
            </a:pPr>
            <a:r>
              <a:rPr lang="en-GB" sz="1000" dirty="0">
                <a:solidFill>
                  <a:schemeClr val="bg2">
                    <a:lumMod val="10000"/>
                  </a:schemeClr>
                </a:solidFill>
                <a:latin typeface="Calibri"/>
                <a:ea typeface="Calibri"/>
                <a:cs typeface="Arial" panose="020B0604020202020204"/>
              </a:rPr>
              <a:t>It is assessed using an online test that includes testing the key words and a multiple-choice quiz</a:t>
            </a:r>
          </a:p>
          <a:p>
            <a:pPr marL="171450" indent="-171450">
              <a:buFont typeface="Arial"/>
              <a:buChar char="•"/>
            </a:pPr>
            <a:r>
              <a:rPr lang="en-GB" sz="1000" dirty="0">
                <a:solidFill>
                  <a:schemeClr val="bg2">
                    <a:lumMod val="10000"/>
                  </a:schemeClr>
                </a:solidFill>
                <a:latin typeface="Calibri"/>
                <a:ea typeface="Calibri"/>
                <a:cs typeface="Arial" panose="020B0604020202020204"/>
              </a:rPr>
              <a:t>Corn Coding Concepts (Functions and lists)</a:t>
            </a:r>
          </a:p>
          <a:p>
            <a:pPr marL="659130" lvl="2" indent="-171450">
              <a:buFont typeface="Courier New"/>
              <a:buChar char="o"/>
            </a:pPr>
            <a:r>
              <a:rPr lang="en-GB" sz="1000" dirty="0">
                <a:solidFill>
                  <a:schemeClr val="bg2">
                    <a:lumMod val="10000"/>
                  </a:schemeClr>
                </a:solidFill>
                <a:latin typeface="Calibri"/>
                <a:ea typeface="Calibri"/>
                <a:cs typeface="Calibri"/>
              </a:rPr>
              <a:t>This unit introduces learners to how data can be represented and processed in sequences, such as lists and strings.</a:t>
            </a:r>
          </a:p>
          <a:p>
            <a:pPr marL="659130" lvl="2" indent="-171450">
              <a:buFont typeface="Courier New"/>
              <a:buChar char="o"/>
            </a:pPr>
            <a:r>
              <a:rPr lang="en-GB" sz="1000" dirty="0">
                <a:solidFill>
                  <a:schemeClr val="bg2">
                    <a:lumMod val="10000"/>
                  </a:schemeClr>
                </a:solidFill>
                <a:latin typeface="Calibri"/>
                <a:ea typeface="Calibri"/>
                <a:cs typeface="Calibri"/>
              </a:rPr>
              <a:t>It is assessed using an online test the includes testing the keywords and a multiple-choice quiz to check subject knowledge.  A practical assignment is also included that is completed over the course of the lessons.</a:t>
            </a:r>
          </a:p>
        </p:txBody>
      </p:sp>
      <p:graphicFrame>
        <p:nvGraphicFramePr>
          <p:cNvPr id="8" name="Table 7">
            <a:extLst>
              <a:ext uri="{FF2B5EF4-FFF2-40B4-BE49-F238E27FC236}">
                <a16:creationId xmlns:a16="http://schemas.microsoft.com/office/drawing/2014/main" id="{35FBF28C-7B9A-ECF9-968B-5A5BAB7F3A5B}"/>
              </a:ext>
            </a:extLst>
          </p:cNvPr>
          <p:cNvGraphicFramePr>
            <a:graphicFrameLocks noGrp="1"/>
          </p:cNvGraphicFramePr>
          <p:nvPr>
            <p:extLst>
              <p:ext uri="{D42A27DB-BD31-4B8C-83A1-F6EECF244321}">
                <p14:modId xmlns:p14="http://schemas.microsoft.com/office/powerpoint/2010/main" val="3413620552"/>
              </p:ext>
            </p:extLst>
          </p:nvPr>
        </p:nvGraphicFramePr>
        <p:xfrm>
          <a:off x="188751" y="3074004"/>
          <a:ext cx="6543783" cy="6640164"/>
        </p:xfrm>
        <a:graphic>
          <a:graphicData uri="http://schemas.openxmlformats.org/drawingml/2006/table">
            <a:tbl>
              <a:tblPr bandRow="1">
                <a:tableStyleId>{5C22544A-7EE6-4342-B048-85BDC9FD1C3A}</a:tableStyleId>
              </a:tblPr>
              <a:tblGrid>
                <a:gridCol w="1071378">
                  <a:extLst>
                    <a:ext uri="{9D8B030D-6E8A-4147-A177-3AD203B41FA5}">
                      <a16:colId xmlns:a16="http://schemas.microsoft.com/office/drawing/2014/main" val="2053392897"/>
                    </a:ext>
                  </a:extLst>
                </a:gridCol>
                <a:gridCol w="5472405">
                  <a:extLst>
                    <a:ext uri="{9D8B030D-6E8A-4147-A177-3AD203B41FA5}">
                      <a16:colId xmlns:a16="http://schemas.microsoft.com/office/drawing/2014/main" val="3781736641"/>
                    </a:ext>
                  </a:extLst>
                </a:gridCol>
              </a:tblGrid>
              <a:tr h="238084">
                <a:tc gridSpan="2">
                  <a:txBody>
                    <a:bodyPr/>
                    <a:lstStyle/>
                    <a:p>
                      <a:pPr algn="ctr" fontAlgn="base"/>
                      <a:r>
                        <a:rPr lang="en-US" sz="1000" b="1" dirty="0">
                          <a:solidFill>
                            <a:schemeClr val="bg2">
                              <a:lumMod val="10000"/>
                            </a:schemeClr>
                          </a:solidFill>
                          <a:effectLst/>
                          <a:latin typeface="Calibri"/>
                        </a:rPr>
                        <a:t>TOPIC: Representations</a:t>
                      </a:r>
                      <a:endParaRPr lang="en-US" sz="1000" dirty="0">
                        <a:solidFill>
                          <a:schemeClr val="bg2">
                            <a:lumMod val="10000"/>
                          </a:schemeClr>
                        </a:solidFill>
                        <a:effectLst/>
                        <a:latin typeface="Calibri"/>
                      </a:endParaRP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59689441"/>
                  </a:ext>
                </a:extLst>
              </a:tr>
              <a:tr h="238084">
                <a:tc>
                  <a:txBody>
                    <a:bodyPr/>
                    <a:lstStyle/>
                    <a:p>
                      <a:pPr algn="ctr" fontAlgn="base"/>
                      <a:r>
                        <a:rPr lang="en-US" sz="1000" b="1" dirty="0">
                          <a:solidFill>
                            <a:schemeClr val="bg2">
                              <a:lumMod val="10000"/>
                            </a:schemeClr>
                          </a:solidFill>
                          <a:effectLst/>
                          <a:latin typeface="Calibri"/>
                        </a:rPr>
                        <a:t>KEYWORD</a:t>
                      </a:r>
                      <a:endParaRPr lang="en-US" sz="1000" dirty="0">
                        <a:solidFill>
                          <a:schemeClr val="bg2">
                            <a:lumMod val="10000"/>
                          </a:schemeClr>
                        </a:solidFill>
                        <a:effectLst/>
                        <a:latin typeface="Calibri"/>
                      </a:endParaRP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fontAlgn="base"/>
                      <a:r>
                        <a:rPr lang="en-US" sz="1000" b="1" dirty="0">
                          <a:solidFill>
                            <a:schemeClr val="bg2">
                              <a:lumMod val="10000"/>
                            </a:schemeClr>
                          </a:solidFill>
                          <a:effectLst/>
                          <a:latin typeface="Calibri"/>
                        </a:rPr>
                        <a:t>DEFINITION</a:t>
                      </a:r>
                      <a:endParaRPr lang="en-US" sz="1000" dirty="0">
                        <a:solidFill>
                          <a:schemeClr val="bg2">
                            <a:lumMod val="10000"/>
                          </a:schemeClr>
                        </a:solidFill>
                        <a:effectLst/>
                        <a:latin typeface="Calibri"/>
                      </a:endParaRP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02161585"/>
                  </a:ext>
                </a:extLst>
              </a:tr>
              <a:tr h="413438">
                <a:tc>
                  <a:txBody>
                    <a:bodyPr/>
                    <a:lstStyle/>
                    <a:p>
                      <a:pPr algn="ctr" fontAlgn="base"/>
                      <a:r>
                        <a:rPr lang="en-US" sz="1000" dirty="0">
                          <a:solidFill>
                            <a:schemeClr val="bg2">
                              <a:lumMod val="10000"/>
                            </a:schemeClr>
                          </a:solidFill>
                          <a:effectLst/>
                          <a:latin typeface="Calibri"/>
                        </a:rPr>
                        <a:t>Digital Image</a:t>
                      </a: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fontAlgn="base"/>
                      <a:r>
                        <a:rPr lang="en-US" sz="1000" dirty="0">
                          <a:solidFill>
                            <a:schemeClr val="bg2">
                              <a:lumMod val="10000"/>
                            </a:schemeClr>
                          </a:solidFill>
                          <a:effectLst/>
                          <a:latin typeface="Calibri"/>
                        </a:rPr>
                        <a:t>A picture on a screen like a phone, tablet of computer</a:t>
                      </a: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586029641"/>
                  </a:ext>
                </a:extLst>
              </a:tr>
              <a:tr h="398405">
                <a:tc>
                  <a:txBody>
                    <a:bodyPr/>
                    <a:lstStyle/>
                    <a:p>
                      <a:pPr lvl="0" algn="ctr">
                        <a:buNone/>
                      </a:pPr>
                      <a:r>
                        <a:rPr lang="en-US" sz="1000" b="0" i="0" u="none" strike="noStrike" noProof="0" dirty="0">
                          <a:solidFill>
                            <a:schemeClr val="bg2">
                              <a:lumMod val="10000"/>
                            </a:schemeClr>
                          </a:solidFill>
                          <a:effectLst/>
                          <a:latin typeface="Calibri"/>
                        </a:rPr>
                        <a:t>Pixel</a:t>
                      </a:r>
                      <a:endParaRPr lang="en-US" dirty="0"/>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baseline="0" noProof="0" dirty="0">
                          <a:solidFill>
                            <a:srgbClr val="181717"/>
                          </a:solidFill>
                          <a:effectLst/>
                          <a:latin typeface="Calibri"/>
                        </a:rPr>
                        <a:t>A pixel is a tiny dot of </a:t>
                      </a:r>
                      <a:r>
                        <a:rPr lang="en-US" sz="1000" b="0" i="0" u="none" strike="noStrike" baseline="0" noProof="0" dirty="0" err="1">
                          <a:solidFill>
                            <a:srgbClr val="181717"/>
                          </a:solidFill>
                          <a:effectLst/>
                          <a:latin typeface="Calibri"/>
                        </a:rPr>
                        <a:t>colour</a:t>
                      </a:r>
                      <a:r>
                        <a:rPr lang="en-US" sz="1000" b="0" i="0" u="none" strike="noStrike" baseline="0" noProof="0" dirty="0">
                          <a:solidFill>
                            <a:srgbClr val="181717"/>
                          </a:solidFill>
                          <a:effectLst/>
                          <a:latin typeface="Calibri"/>
                        </a:rPr>
                        <a:t> that helps make up a picture on a screen</a:t>
                      </a:r>
                      <a:endParaRPr lang="en-US" dirty="0"/>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702080267"/>
                  </a:ext>
                </a:extLst>
              </a:tr>
              <a:tr h="398405">
                <a:tc>
                  <a:txBody>
                    <a:bodyPr/>
                    <a:lstStyle/>
                    <a:p>
                      <a:pPr lvl="0" algn="ctr">
                        <a:buNone/>
                      </a:pPr>
                      <a:r>
                        <a:rPr lang="en-US" sz="1000" b="0" i="0" u="none" strike="noStrike" noProof="0" dirty="0">
                          <a:solidFill>
                            <a:schemeClr val="bg2">
                              <a:lumMod val="10000"/>
                            </a:schemeClr>
                          </a:solidFill>
                          <a:effectLst/>
                          <a:latin typeface="Calibri"/>
                        </a:rPr>
                        <a:t>Resolution</a:t>
                      </a:r>
                      <a:endParaRPr lang="en-US" dirty="0"/>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baseline="0" noProof="0" dirty="0">
                          <a:solidFill>
                            <a:srgbClr val="181717"/>
                          </a:solidFill>
                          <a:effectLst/>
                          <a:latin typeface="Calibri"/>
                        </a:rPr>
                        <a:t>How many tiny dots (pixels) are used to make the picture. </a:t>
                      </a: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55143287"/>
                  </a:ext>
                </a:extLst>
              </a:tr>
              <a:tr h="300683">
                <a:tc>
                  <a:txBody>
                    <a:bodyPr/>
                    <a:lstStyle/>
                    <a:p>
                      <a:pPr lvl="0" algn="ctr">
                        <a:buNone/>
                      </a:pPr>
                      <a:r>
                        <a:rPr lang="en-US" sz="1000" b="0" i="0" u="none" strike="noStrike" noProof="0" dirty="0" err="1">
                          <a:solidFill>
                            <a:schemeClr val="bg2">
                              <a:lumMod val="10000"/>
                            </a:schemeClr>
                          </a:solidFill>
                          <a:effectLst/>
                          <a:latin typeface="Calibri"/>
                        </a:rPr>
                        <a:t>Colour</a:t>
                      </a:r>
                      <a:r>
                        <a:rPr lang="en-US" sz="1000" b="0" i="0" u="none" strike="noStrike" noProof="0" dirty="0">
                          <a:solidFill>
                            <a:schemeClr val="bg2">
                              <a:lumMod val="10000"/>
                            </a:schemeClr>
                          </a:solidFill>
                          <a:effectLst/>
                          <a:latin typeface="Calibri"/>
                        </a:rPr>
                        <a:t> depth</a:t>
                      </a:r>
                      <a:endParaRPr lang="en-US" dirty="0"/>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baseline="0" noProof="0" dirty="0">
                          <a:solidFill>
                            <a:srgbClr val="181717"/>
                          </a:solidFill>
                          <a:effectLst/>
                          <a:latin typeface="Calibri"/>
                        </a:rPr>
                        <a:t>How many different </a:t>
                      </a:r>
                      <a:r>
                        <a:rPr lang="en-US" sz="1000" b="0" i="0" u="none" strike="noStrike" baseline="0" noProof="0" dirty="0" err="1">
                          <a:solidFill>
                            <a:srgbClr val="181717"/>
                          </a:solidFill>
                          <a:effectLst/>
                          <a:latin typeface="Calibri"/>
                        </a:rPr>
                        <a:t>colours</a:t>
                      </a:r>
                      <a:r>
                        <a:rPr lang="en-US" sz="1000" b="0" i="0" u="none" strike="noStrike" baseline="0" noProof="0" dirty="0">
                          <a:solidFill>
                            <a:srgbClr val="181717"/>
                          </a:solidFill>
                          <a:effectLst/>
                          <a:latin typeface="Calibri"/>
                        </a:rPr>
                        <a:t> a picture can show.</a:t>
                      </a:r>
                      <a:endParaRPr lang="en-US" dirty="0"/>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535884525"/>
                  </a:ext>
                </a:extLst>
              </a:tr>
              <a:tr h="300683">
                <a:tc>
                  <a:txBody>
                    <a:bodyPr/>
                    <a:lstStyle/>
                    <a:p>
                      <a:pPr lvl="0" algn="ctr">
                        <a:buNone/>
                      </a:pPr>
                      <a:r>
                        <a:rPr lang="en-US" sz="1000" b="0" i="0" u="none" strike="noStrike" noProof="0" dirty="0">
                          <a:solidFill>
                            <a:schemeClr val="bg2">
                              <a:lumMod val="10000"/>
                            </a:schemeClr>
                          </a:solidFill>
                          <a:effectLst/>
                          <a:latin typeface="Calibri"/>
                        </a:rPr>
                        <a:t>Sample</a:t>
                      </a:r>
                      <a:endParaRPr lang="en-US" dirty="0"/>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baseline="0" noProof="0" dirty="0">
                          <a:solidFill>
                            <a:srgbClr val="181717"/>
                          </a:solidFill>
                          <a:effectLst/>
                          <a:latin typeface="Calibri"/>
                        </a:rPr>
                        <a:t>A tiny piece of information taken from something bigger</a:t>
                      </a:r>
                      <a:endParaRPr lang="en-US" dirty="0"/>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64883255"/>
                  </a:ext>
                </a:extLst>
              </a:tr>
              <a:tr h="300683">
                <a:tc>
                  <a:txBody>
                    <a:bodyPr/>
                    <a:lstStyle/>
                    <a:p>
                      <a:pPr lvl="0" algn="ctr">
                        <a:buNone/>
                      </a:pPr>
                      <a:r>
                        <a:rPr lang="en-US" sz="1000" b="0" i="0" u="none" strike="noStrike" noProof="0" dirty="0">
                          <a:solidFill>
                            <a:schemeClr val="bg2">
                              <a:lumMod val="10000"/>
                            </a:schemeClr>
                          </a:solidFill>
                          <a:effectLst/>
                          <a:latin typeface="Calibri"/>
                        </a:rPr>
                        <a:t>Sampling rate</a:t>
                      </a:r>
                      <a:endParaRPr lang="en-US" dirty="0"/>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baseline="0" noProof="0" dirty="0">
                          <a:solidFill>
                            <a:srgbClr val="181717"/>
                          </a:solidFill>
                          <a:effectLst/>
                          <a:latin typeface="Calibri"/>
                        </a:rPr>
                        <a:t>How often a computer takes tiny pieces (samples) of sound </a:t>
                      </a:r>
                      <a:endParaRPr lang="en-US" dirty="0"/>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989260744"/>
                  </a:ext>
                </a:extLst>
              </a:tr>
              <a:tr h="398405">
                <a:tc>
                  <a:txBody>
                    <a:bodyPr/>
                    <a:lstStyle/>
                    <a:p>
                      <a:pPr lvl="0" algn="ctr">
                        <a:buNone/>
                      </a:pPr>
                      <a:r>
                        <a:rPr lang="en-US" sz="1000" b="0" i="0" u="none" strike="noStrike" noProof="0" dirty="0">
                          <a:solidFill>
                            <a:schemeClr val="bg2">
                              <a:lumMod val="10000"/>
                            </a:schemeClr>
                          </a:solidFill>
                          <a:effectLst/>
                          <a:latin typeface="Calibri"/>
                        </a:rPr>
                        <a:t>Sample size</a:t>
                      </a:r>
                      <a:endParaRPr lang="en-US" dirty="0"/>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baseline="0" noProof="0" dirty="0">
                          <a:solidFill>
                            <a:srgbClr val="181717"/>
                          </a:solidFill>
                          <a:effectLst/>
                          <a:latin typeface="Calibri"/>
                        </a:rPr>
                        <a:t>Sample size tells us how much information is in each sample</a:t>
                      </a:r>
                      <a:endParaRPr lang="en-US" dirty="0"/>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886311233"/>
                  </a:ext>
                </a:extLst>
              </a:tr>
              <a:tr h="413438">
                <a:tc>
                  <a:txBody>
                    <a:bodyPr/>
                    <a:lstStyle/>
                    <a:p>
                      <a:pPr lvl="0" algn="ctr">
                        <a:buNone/>
                      </a:pPr>
                      <a:r>
                        <a:rPr lang="en-US" sz="1000" b="0" i="0" u="none" strike="noStrike" noProof="0" dirty="0">
                          <a:solidFill>
                            <a:schemeClr val="bg2">
                              <a:lumMod val="10000"/>
                            </a:schemeClr>
                          </a:solidFill>
                          <a:effectLst/>
                          <a:latin typeface="Calibri"/>
                        </a:rPr>
                        <a:t>Compression</a:t>
                      </a:r>
                      <a:endParaRPr lang="en-US" dirty="0"/>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baseline="0" noProof="0" dirty="0">
                          <a:solidFill>
                            <a:srgbClr val="181717"/>
                          </a:solidFill>
                          <a:effectLst/>
                          <a:latin typeface="Calibri"/>
                        </a:rPr>
                        <a:t>A way to make a file smaller, so it takes up less space</a:t>
                      </a:r>
                      <a:endParaRPr lang="en-US" dirty="0"/>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780754577"/>
                  </a:ext>
                </a:extLst>
              </a:tr>
              <a:tr h="238084">
                <a:tc gridSpan="2">
                  <a:txBody>
                    <a:bodyPr/>
                    <a:lstStyle/>
                    <a:p>
                      <a:pPr algn="ctr" fontAlgn="base"/>
                      <a:r>
                        <a:rPr lang="en-US" sz="1000" b="1" dirty="0">
                          <a:solidFill>
                            <a:schemeClr val="bg2">
                              <a:lumMod val="10000"/>
                            </a:schemeClr>
                          </a:solidFill>
                          <a:effectLst/>
                          <a:latin typeface="Calibri"/>
                        </a:rPr>
                        <a:t>TOPIC:  Core coding concepts (Functions and Lists)</a:t>
                      </a:r>
                      <a:endParaRPr lang="en-US" sz="1000" dirty="0">
                        <a:solidFill>
                          <a:schemeClr val="bg2">
                            <a:lumMod val="10000"/>
                          </a:schemeClr>
                        </a:solidFill>
                        <a:effectLst/>
                        <a:latin typeface="Calibri"/>
                      </a:endParaRP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996376473"/>
                  </a:ext>
                </a:extLst>
              </a:tr>
              <a:tr h="238084">
                <a:tc>
                  <a:txBody>
                    <a:bodyPr/>
                    <a:lstStyle/>
                    <a:p>
                      <a:pPr algn="ctr" fontAlgn="base"/>
                      <a:r>
                        <a:rPr lang="en-US" sz="1000" b="1" dirty="0">
                          <a:solidFill>
                            <a:schemeClr val="bg2">
                              <a:lumMod val="10000"/>
                            </a:schemeClr>
                          </a:solidFill>
                          <a:effectLst/>
                          <a:latin typeface="Calibri"/>
                        </a:rPr>
                        <a:t>KEYWORD</a:t>
                      </a:r>
                      <a:endParaRPr lang="en-US" sz="1000" dirty="0">
                        <a:solidFill>
                          <a:schemeClr val="bg2">
                            <a:lumMod val="10000"/>
                          </a:schemeClr>
                        </a:solidFill>
                        <a:effectLst/>
                        <a:latin typeface="Calibri"/>
                      </a:endParaRP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fontAlgn="base"/>
                      <a:r>
                        <a:rPr lang="en-US" sz="1000" b="1" dirty="0">
                          <a:solidFill>
                            <a:schemeClr val="bg2">
                              <a:lumMod val="10000"/>
                            </a:schemeClr>
                          </a:solidFill>
                          <a:effectLst/>
                          <a:latin typeface="Calibri"/>
                        </a:rPr>
                        <a:t>DEFINITION</a:t>
                      </a:r>
                      <a:endParaRPr lang="en-US" sz="1000" dirty="0">
                        <a:solidFill>
                          <a:schemeClr val="bg2">
                            <a:lumMod val="10000"/>
                          </a:schemeClr>
                        </a:solidFill>
                        <a:effectLst/>
                        <a:latin typeface="Calibri"/>
                      </a:endParaRP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504484547"/>
                  </a:ext>
                </a:extLst>
              </a:tr>
              <a:tr h="300683">
                <a:tc>
                  <a:txBody>
                    <a:bodyPr/>
                    <a:lstStyle/>
                    <a:p>
                      <a:pPr lvl="0" algn="ctr">
                        <a:buNone/>
                      </a:pPr>
                      <a:r>
                        <a:rPr lang="en-US" sz="1000" b="0" i="0" u="none" strike="noStrike" noProof="0" dirty="0">
                          <a:solidFill>
                            <a:schemeClr val="bg2">
                              <a:lumMod val="10000"/>
                            </a:schemeClr>
                          </a:solidFill>
                          <a:effectLst/>
                          <a:latin typeface="Calibri"/>
                        </a:rPr>
                        <a:t>Algorithm</a:t>
                      </a: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dirty="0">
                          <a:solidFill>
                            <a:schemeClr val="bg2">
                              <a:lumMod val="10000"/>
                            </a:schemeClr>
                          </a:solidFill>
                          <a:effectLst/>
                          <a:latin typeface="Calibri"/>
                        </a:rPr>
                        <a:t>A set of step-by-step instructions to solve a problem</a:t>
                      </a: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178000694"/>
                  </a:ext>
                </a:extLst>
              </a:tr>
              <a:tr h="244060">
                <a:tc>
                  <a:txBody>
                    <a:bodyPr/>
                    <a:lstStyle/>
                    <a:p>
                      <a:pPr lvl="0" algn="ctr">
                        <a:buNone/>
                      </a:pPr>
                      <a:r>
                        <a:rPr lang="en-US" sz="1000" b="0" i="0" u="none" strike="noStrike" noProof="0" dirty="0">
                          <a:solidFill>
                            <a:schemeClr val="bg2">
                              <a:lumMod val="10000"/>
                            </a:schemeClr>
                          </a:solidFill>
                          <a:effectLst/>
                          <a:latin typeface="Calibri"/>
                        </a:rPr>
                        <a:t>Decomposition</a:t>
                      </a: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dirty="0">
                          <a:solidFill>
                            <a:schemeClr val="bg2">
                              <a:lumMod val="10000"/>
                            </a:schemeClr>
                          </a:solidFill>
                          <a:effectLst/>
                          <a:latin typeface="Calibri"/>
                        </a:rPr>
                        <a:t>Breaking a problem down into more manageable subproblems</a:t>
                      </a: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17105449"/>
                  </a:ext>
                </a:extLst>
              </a:tr>
              <a:tr h="365760">
                <a:tc>
                  <a:txBody>
                    <a:bodyPr/>
                    <a:lstStyle/>
                    <a:p>
                      <a:pPr lvl="0" algn="ctr">
                        <a:buNone/>
                      </a:pPr>
                      <a:r>
                        <a:rPr lang="en-US" sz="1000" b="0" i="0" u="none" strike="noStrike" noProof="0" dirty="0">
                          <a:solidFill>
                            <a:schemeClr val="bg2">
                              <a:lumMod val="10000"/>
                            </a:schemeClr>
                          </a:solidFill>
                          <a:effectLst/>
                          <a:latin typeface="Calibri"/>
                        </a:rPr>
                        <a:t>Sequences</a:t>
                      </a: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dirty="0">
                          <a:solidFill>
                            <a:schemeClr val="bg2">
                              <a:lumMod val="10000"/>
                            </a:schemeClr>
                          </a:solidFill>
                          <a:effectLst/>
                          <a:latin typeface="Calibri"/>
                        </a:rPr>
                        <a:t>Instructions performed in order, with each executed in turn</a:t>
                      </a: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468607687"/>
                  </a:ext>
                </a:extLst>
              </a:tr>
              <a:tr h="244060">
                <a:tc>
                  <a:txBody>
                    <a:bodyPr/>
                    <a:lstStyle/>
                    <a:p>
                      <a:pPr lvl="0" algn="ctr">
                        <a:buNone/>
                      </a:pPr>
                      <a:r>
                        <a:rPr lang="en-US" sz="1000" b="0" i="0" u="none" strike="noStrike" noProof="0" dirty="0">
                          <a:solidFill>
                            <a:schemeClr val="bg2">
                              <a:lumMod val="10000"/>
                            </a:schemeClr>
                          </a:solidFill>
                          <a:effectLst/>
                          <a:latin typeface="Calibri"/>
                        </a:rPr>
                        <a:t>Variable</a:t>
                      </a: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dirty="0">
                          <a:solidFill>
                            <a:schemeClr val="bg2">
                              <a:lumMod val="10000"/>
                            </a:schemeClr>
                          </a:solidFill>
                          <a:effectLst/>
                          <a:latin typeface="Calibri"/>
                        </a:rPr>
                        <a:t>A name that refers to data being stored by the computer</a:t>
                      </a: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617877289"/>
                  </a:ext>
                </a:extLst>
              </a:tr>
              <a:tr h="300683">
                <a:tc>
                  <a:txBody>
                    <a:bodyPr/>
                    <a:lstStyle/>
                    <a:p>
                      <a:pPr algn="ctr" fontAlgn="base"/>
                      <a:r>
                        <a:rPr lang="en-US" sz="1000" dirty="0">
                          <a:solidFill>
                            <a:schemeClr val="bg2">
                              <a:lumMod val="10000"/>
                            </a:schemeClr>
                          </a:solidFill>
                          <a:effectLst/>
                          <a:latin typeface="Calibri"/>
                        </a:rPr>
                        <a:t>Selection</a:t>
                      </a: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dirty="0">
                          <a:solidFill>
                            <a:schemeClr val="bg2">
                              <a:lumMod val="10000"/>
                            </a:schemeClr>
                          </a:solidFill>
                          <a:effectLst/>
                          <a:latin typeface="Calibri"/>
                        </a:rPr>
                        <a:t>The process of choosing the path through code using a condition</a:t>
                      </a:r>
                      <a:endParaRPr lang="en-US" dirty="0">
                        <a:solidFill>
                          <a:schemeClr val="bg2">
                            <a:lumMod val="10000"/>
                          </a:schemeClr>
                        </a:solidFill>
                      </a:endParaRP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12908431"/>
                  </a:ext>
                </a:extLst>
              </a:tr>
              <a:tr h="383369">
                <a:tc>
                  <a:txBody>
                    <a:bodyPr/>
                    <a:lstStyle/>
                    <a:p>
                      <a:pPr lvl="0" algn="ctr">
                        <a:buNone/>
                      </a:pPr>
                      <a:r>
                        <a:rPr lang="en-US" sz="1000" b="0" i="0" u="none" strike="noStrike" noProof="0" dirty="0">
                          <a:solidFill>
                            <a:schemeClr val="bg2">
                              <a:lumMod val="10000"/>
                            </a:schemeClr>
                          </a:solidFill>
                          <a:effectLst/>
                          <a:latin typeface="Calibri"/>
                        </a:rPr>
                        <a:t>Condition</a:t>
                      </a:r>
                      <a:endParaRPr lang="en-US" dirty="0">
                        <a:solidFill>
                          <a:schemeClr val="bg2">
                            <a:lumMod val="10000"/>
                          </a:schemeClr>
                        </a:solidFill>
                      </a:endParaRP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lnSpc>
                          <a:spcPct val="100000"/>
                        </a:lnSpc>
                        <a:spcBef>
                          <a:spcPts val="0"/>
                        </a:spcBef>
                        <a:spcAft>
                          <a:spcPts val="0"/>
                        </a:spcAft>
                        <a:buNone/>
                      </a:pPr>
                      <a:r>
                        <a:rPr lang="en-US" sz="1000" b="0" i="0" u="none" strike="noStrike" noProof="0" dirty="0">
                          <a:solidFill>
                            <a:schemeClr val="bg2">
                              <a:lumMod val="10000"/>
                            </a:schemeClr>
                          </a:solidFill>
                          <a:effectLst/>
                          <a:latin typeface="Calibri"/>
                        </a:rPr>
                        <a:t>A True or False statement used to control the flow of the code</a:t>
                      </a:r>
                      <a:endParaRPr lang="en-GB" sz="1000" b="0" i="0" u="none" strike="noStrike" noProof="0" dirty="0">
                        <a:solidFill>
                          <a:schemeClr val="bg2">
                            <a:lumMod val="10000"/>
                          </a:schemeClr>
                        </a:solidFill>
                        <a:effectLst/>
                        <a:latin typeface="Calibri"/>
                      </a:endParaRP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046125861"/>
                  </a:ext>
                </a:extLst>
              </a:tr>
              <a:tr h="300683">
                <a:tc>
                  <a:txBody>
                    <a:bodyPr/>
                    <a:lstStyle/>
                    <a:p>
                      <a:pPr lvl="0" algn="ctr">
                        <a:buNone/>
                      </a:pPr>
                      <a:r>
                        <a:rPr lang="en-US" sz="1000" b="0" i="0" u="none" strike="noStrike" noProof="0" dirty="0">
                          <a:solidFill>
                            <a:schemeClr val="bg2">
                              <a:lumMod val="10000"/>
                            </a:schemeClr>
                          </a:solidFill>
                          <a:effectLst/>
                          <a:latin typeface="Calibri"/>
                        </a:rPr>
                        <a:t>Repetition</a:t>
                      </a:r>
                      <a:endParaRPr lang="en-US" dirty="0">
                        <a:solidFill>
                          <a:schemeClr val="bg2">
                            <a:lumMod val="10000"/>
                          </a:schemeClr>
                        </a:solidFill>
                      </a:endParaRP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lnSpc>
                          <a:spcPct val="100000"/>
                        </a:lnSpc>
                        <a:spcBef>
                          <a:spcPts val="0"/>
                        </a:spcBef>
                        <a:spcAft>
                          <a:spcPts val="0"/>
                        </a:spcAft>
                        <a:buNone/>
                      </a:pPr>
                      <a:r>
                        <a:rPr lang="en-GB" sz="1000" b="0" i="0" u="none" strike="noStrike" noProof="0" dirty="0">
                          <a:solidFill>
                            <a:schemeClr val="bg2">
                              <a:lumMod val="10000"/>
                            </a:schemeClr>
                          </a:solidFill>
                          <a:effectLst/>
                          <a:latin typeface="Calibri"/>
                        </a:rPr>
                        <a:t>The process of repeating a code block until a condition is met or a set number of repeats is done.</a:t>
                      </a:r>
                      <a:endParaRPr lang="en-US" sz="1000" b="0" i="0" u="none" strike="noStrike" noProof="0" dirty="0">
                        <a:solidFill>
                          <a:schemeClr val="bg2">
                            <a:lumMod val="10000"/>
                          </a:schemeClr>
                        </a:solidFill>
                        <a:effectLst/>
                        <a:latin typeface="Calibri"/>
                      </a:endParaRPr>
                    </a:p>
                  </a:txBody>
                  <a:tcPr marL="33785" marR="33785"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3399440"/>
                  </a:ext>
                </a:extLst>
              </a:tr>
              <a:tr h="300683">
                <a:tc>
                  <a:txBody>
                    <a:bodyPr/>
                    <a:lstStyle/>
                    <a:p>
                      <a:pPr lvl="0" algn="ctr">
                        <a:buNone/>
                      </a:pPr>
                      <a:r>
                        <a:rPr lang="en-US" sz="1000" b="0" i="0" u="none" strike="noStrike" noProof="0" dirty="0">
                          <a:solidFill>
                            <a:schemeClr val="bg2">
                              <a:lumMod val="10000"/>
                            </a:schemeClr>
                          </a:solidFill>
                          <a:effectLst/>
                          <a:latin typeface="Calibri"/>
                        </a:rPr>
                        <a:t>List</a:t>
                      </a:r>
                      <a:endParaRPr lang="en-US" dirty="0">
                        <a:solidFill>
                          <a:schemeClr val="bg2">
                            <a:lumMod val="10000"/>
                          </a:schemeClr>
                        </a:solidFill>
                      </a:endParaRPr>
                    </a:p>
                  </a:txBody>
                  <a:tcPr marL="33784" marR="33784"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tc>
                  <a:txBody>
                    <a:bodyPr/>
                    <a:lstStyle/>
                    <a:p>
                      <a:pPr lvl="0" algn="ctr">
                        <a:lnSpc>
                          <a:spcPct val="100000"/>
                        </a:lnSpc>
                        <a:spcBef>
                          <a:spcPts val="0"/>
                        </a:spcBef>
                        <a:spcAft>
                          <a:spcPts val="0"/>
                        </a:spcAft>
                        <a:buNone/>
                      </a:pPr>
                      <a:r>
                        <a:rPr lang="en-US" sz="1000" b="0" i="0" u="none" strike="noStrike" baseline="0" noProof="0" dirty="0">
                          <a:solidFill>
                            <a:srgbClr val="181717"/>
                          </a:solidFill>
                          <a:effectLst/>
                          <a:latin typeface="Calibri"/>
                        </a:rPr>
                        <a:t>A set of items in a special order that a computer can understand and use</a:t>
                      </a:r>
                      <a:endParaRPr lang="en-US" dirty="0"/>
                    </a:p>
                  </a:txBody>
                  <a:tcPr marL="33784" marR="33784"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7417590"/>
                  </a:ext>
                </a:extLst>
              </a:tr>
              <a:tr h="300683">
                <a:tc>
                  <a:txBody>
                    <a:bodyPr/>
                    <a:lstStyle/>
                    <a:p>
                      <a:pPr lvl="0" algn="ctr">
                        <a:buNone/>
                      </a:pPr>
                      <a:r>
                        <a:rPr lang="en-US" sz="1000" b="0" i="0" u="none" strike="noStrike" noProof="0" dirty="0">
                          <a:solidFill>
                            <a:schemeClr val="bg2">
                              <a:lumMod val="10000"/>
                            </a:schemeClr>
                          </a:solidFill>
                          <a:effectLst/>
                          <a:latin typeface="Calibri"/>
                        </a:rPr>
                        <a:t>Function</a:t>
                      </a:r>
                      <a:endParaRPr lang="en-US" dirty="0">
                        <a:solidFill>
                          <a:schemeClr val="bg2">
                            <a:lumMod val="10000"/>
                          </a:schemeClr>
                        </a:solidFill>
                      </a:endParaRPr>
                    </a:p>
                  </a:txBody>
                  <a:tcPr marL="33783" marR="33783"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tc>
                  <a:txBody>
                    <a:bodyPr/>
                    <a:lstStyle/>
                    <a:p>
                      <a:pPr lvl="0" algn="ctr">
                        <a:lnSpc>
                          <a:spcPct val="100000"/>
                        </a:lnSpc>
                        <a:spcBef>
                          <a:spcPts val="0"/>
                        </a:spcBef>
                        <a:spcAft>
                          <a:spcPts val="0"/>
                        </a:spcAft>
                        <a:buNone/>
                      </a:pPr>
                      <a:r>
                        <a:rPr lang="en-US" sz="1000" b="0" i="0" u="none" strike="noStrike" noProof="0" dirty="0">
                          <a:solidFill>
                            <a:schemeClr val="bg2">
                              <a:lumMod val="10000"/>
                            </a:schemeClr>
                          </a:solidFill>
                          <a:effectLst/>
                          <a:latin typeface="Calibri"/>
                        </a:rPr>
                        <a:t>A group of instructions that will run when called by the main program or other subroutines</a:t>
                      </a:r>
                    </a:p>
                  </a:txBody>
                  <a:tcPr marL="33783" marR="33783" anchor="ctr">
                    <a:lnL w="12700">
                      <a:solidFill>
                        <a:schemeClr val="bg2">
                          <a:lumMod val="10000"/>
                        </a:schemeClr>
                      </a:solidFill>
                    </a:lnL>
                    <a:lnR w="12700">
                      <a:solidFill>
                        <a:schemeClr val="bg2">
                          <a:lumMod val="10000"/>
                        </a:schemeClr>
                      </a:solidFill>
                    </a:lnR>
                    <a:lnT w="12700">
                      <a:solidFill>
                        <a:schemeClr val="bg2">
                          <a:lumMod val="10000"/>
                        </a:schemeClr>
                      </a:solidFill>
                    </a:lnT>
                    <a:lnB w="12700">
                      <a:solidFill>
                        <a:schemeClr val="bg2">
                          <a:lumMod val="10000"/>
                        </a:schemeClr>
                      </a:solidFill>
                    </a:lnB>
                    <a:noFill/>
                  </a:tcPr>
                </a:tc>
                <a:extLst>
                  <a:ext uri="{0D108BD9-81ED-4DB2-BD59-A6C34878D82A}">
                    <a16:rowId xmlns:a16="http://schemas.microsoft.com/office/drawing/2014/main" val="2151656482"/>
                  </a:ext>
                </a:extLst>
              </a:tr>
            </a:tbl>
          </a:graphicData>
        </a:graphic>
      </p:graphicFrame>
    </p:spTree>
    <p:extLst>
      <p:ext uri="{BB962C8B-B14F-4D97-AF65-F5344CB8AC3E}">
        <p14:creationId xmlns:p14="http://schemas.microsoft.com/office/powerpoint/2010/main" val="1683358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2ED35D2-5DB4-6705-2833-C2029EC157B0}"/>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Physical  Education - Football</a:t>
            </a:r>
          </a:p>
        </p:txBody>
      </p:sp>
      <p:sp>
        <p:nvSpPr>
          <p:cNvPr id="4" name="Rectangle 3"/>
          <p:cNvSpPr/>
          <p:nvPr/>
        </p:nvSpPr>
        <p:spPr>
          <a:xfrm>
            <a:off x="174510" y="678528"/>
            <a:ext cx="6514711" cy="178510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latin typeface="Calibri"/>
              <a:ea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485280025"/>
              </p:ext>
            </p:extLst>
          </p:nvPr>
        </p:nvGraphicFramePr>
        <p:xfrm>
          <a:off x="168587" y="2810737"/>
          <a:ext cx="6533622" cy="6736302"/>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248471">
                <a:tc gridSpan="2">
                  <a:txBody>
                    <a:bodyPr/>
                    <a:lstStyle/>
                    <a:p>
                      <a:pPr marR="180340" algn="ctr">
                        <a:spcAft>
                          <a:spcPts val="600"/>
                        </a:spcAft>
                      </a:pPr>
                      <a:r>
                        <a:rPr lang="en-US" sz="1000" b="1">
                          <a:solidFill>
                            <a:srgbClr val="142A33"/>
                          </a:solidFill>
                          <a:effectLst/>
                          <a:latin typeface="Calibri"/>
                          <a:ea typeface="MS Mincho"/>
                          <a:cs typeface="Times New Roman"/>
                        </a:rPr>
                        <a:t>YEAR 9</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248471">
                <a:tc>
                  <a:txBody>
                    <a:bodyPr/>
                    <a:lstStyle/>
                    <a:p>
                      <a:pPr marR="180340" algn="ctr">
                        <a:spcAft>
                          <a:spcPts val="600"/>
                        </a:spcAft>
                      </a:pPr>
                      <a:r>
                        <a:rPr lang="en-US" sz="1000" b="1">
                          <a:solidFill>
                            <a:srgbClr val="142A33"/>
                          </a:solidFill>
                          <a:effectLst/>
                          <a:latin typeface="Calibri"/>
                          <a:ea typeface="MS Mincho"/>
                          <a:cs typeface="Times New Roman"/>
                        </a:rPr>
                        <a:t>KEYWORD</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rgbClr val="142A33"/>
                          </a:solidFill>
                          <a:effectLst/>
                          <a:latin typeface="Calibri"/>
                          <a:ea typeface="MS Mincho"/>
                          <a:cs typeface="Times New Roman"/>
                        </a:rPr>
                        <a:t>DEFINITION</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623936">
                <a:tc>
                  <a:txBody>
                    <a:bodyPr/>
                    <a:lstStyle/>
                    <a:p>
                      <a:pPr algn="ctr">
                        <a:lnSpc>
                          <a:spcPct val="118000"/>
                        </a:lnSpc>
                        <a:spcAft>
                          <a:spcPts val="600"/>
                        </a:spcAft>
                      </a:pPr>
                      <a:r>
                        <a:rPr lang="en-GB" sz="1000" b="0" kern="1400">
                          <a:solidFill>
                            <a:srgbClr val="142A33"/>
                          </a:solidFill>
                          <a:effectLst/>
                          <a:latin typeface="Calibri"/>
                          <a:ea typeface="Times New Roman" panose="02020603050405020304" pitchFamily="18" charset="0"/>
                          <a:cs typeface="Calibri"/>
                        </a:rPr>
                        <a:t>Passing</a:t>
                      </a:r>
                      <a:endParaRPr lang="en-GB" sz="1000" b="0">
                        <a:solidFill>
                          <a:srgbClr val="142A33"/>
                        </a:solidFill>
                        <a:effectLst/>
                        <a:latin typeface="Times New Roman"/>
                        <a:ea typeface="Calibri"/>
                        <a:cs typeface="Calibri"/>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An intentional movement of the ball using the foot from one player to another on the same team.</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Shooting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Making contact with the ball using the head or foot in an attempt to score a goal.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Dribbling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Keeping possession of the ball whilst moving it around the pitch.</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Tackling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Trying to take possession of the ball from a player on the opposite team.</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Technique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The specific way in which a skill is performed.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Interception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Taking possession of the ball from your opposition.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Marking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Applying pressure or challenging the opponent by positioning yourself near them.</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737206434"/>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Pressing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Applying pressure to the opposition when they have control of the ball.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253565769"/>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Counter Attack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An attack made in response to the opposition.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170712027"/>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Possession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Having physical control of the ball as an individual or team.</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2385629"/>
                  </a:ext>
                </a:extLst>
              </a:tr>
            </a:tbl>
          </a:graphicData>
        </a:graphic>
      </p:graphicFrame>
    </p:spTree>
    <p:extLst>
      <p:ext uri="{BB962C8B-B14F-4D97-AF65-F5344CB8AC3E}">
        <p14:creationId xmlns:p14="http://schemas.microsoft.com/office/powerpoint/2010/main" val="1213922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78EDE6F-D3EF-FDB0-C521-3BCF3351E225}"/>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95621"/>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Physical  Education: Gymnastics</a:t>
            </a:r>
            <a:r>
              <a:rPr lang="en-GB" sz="1950" b="1"/>
              <a:t> </a:t>
            </a:r>
            <a:endParaRPr lang="en-GB" sz="1971" b="1"/>
          </a:p>
        </p:txBody>
      </p:sp>
      <p:graphicFrame>
        <p:nvGraphicFramePr>
          <p:cNvPr id="2" name="Table 1"/>
          <p:cNvGraphicFramePr>
            <a:graphicFrameLocks noGrp="1"/>
          </p:cNvGraphicFramePr>
          <p:nvPr>
            <p:extLst>
              <p:ext uri="{D42A27DB-BD31-4B8C-83A1-F6EECF244321}">
                <p14:modId xmlns:p14="http://schemas.microsoft.com/office/powerpoint/2010/main" val="4211640938"/>
              </p:ext>
            </p:extLst>
          </p:nvPr>
        </p:nvGraphicFramePr>
        <p:xfrm>
          <a:off x="168587" y="2615737"/>
          <a:ext cx="6533622" cy="6984773"/>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248471">
                <a:tc gridSpan="2">
                  <a:txBody>
                    <a:bodyPr/>
                    <a:lstStyle/>
                    <a:p>
                      <a:pPr marR="180340" algn="ctr">
                        <a:spcAft>
                          <a:spcPts val="600"/>
                        </a:spcAft>
                      </a:pPr>
                      <a:r>
                        <a:rPr lang="en-US" sz="1000" b="1">
                          <a:solidFill>
                            <a:srgbClr val="142A33"/>
                          </a:solidFill>
                          <a:effectLst/>
                          <a:latin typeface="Calibri"/>
                          <a:ea typeface="MS Mincho"/>
                          <a:cs typeface="Times New Roman"/>
                        </a:rPr>
                        <a:t>YEAR 9</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248471">
                <a:tc gridSpan="2">
                  <a:txBody>
                    <a:bodyPr/>
                    <a:lstStyle/>
                    <a:p>
                      <a:pPr marR="180340" algn="ctr">
                        <a:spcAft>
                          <a:spcPts val="600"/>
                        </a:spcAft>
                      </a:pPr>
                      <a:r>
                        <a:rPr lang="en-US" sz="1000" b="1">
                          <a:solidFill>
                            <a:srgbClr val="142A33"/>
                          </a:solidFill>
                          <a:effectLst/>
                          <a:latin typeface="Calibri"/>
                          <a:ea typeface="MS Mincho"/>
                          <a:cs typeface="Times New Roman"/>
                        </a:rPr>
                        <a:t>TOPIC: Gymnastics</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916064757"/>
                  </a:ext>
                </a:extLst>
              </a:tr>
              <a:tr h="248471">
                <a:tc>
                  <a:txBody>
                    <a:bodyPr/>
                    <a:lstStyle/>
                    <a:p>
                      <a:pPr marR="180340" algn="ctr">
                        <a:spcAft>
                          <a:spcPts val="600"/>
                        </a:spcAft>
                      </a:pPr>
                      <a:r>
                        <a:rPr lang="en-US" sz="1000" b="1">
                          <a:solidFill>
                            <a:srgbClr val="142A33"/>
                          </a:solidFill>
                          <a:effectLst/>
                          <a:latin typeface="Calibri"/>
                          <a:ea typeface="MS Mincho"/>
                          <a:cs typeface="Times New Roman"/>
                        </a:rPr>
                        <a:t>KEYWORD</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rgbClr val="142A33"/>
                          </a:solidFill>
                          <a:effectLst/>
                          <a:latin typeface="Calibri"/>
                          <a:ea typeface="MS Mincho"/>
                          <a:cs typeface="Times New Roman"/>
                        </a:rPr>
                        <a:t>DEFINITION</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301808"/>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Forward Roll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 movement where the body is rolled forwards heels over the head.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297289"/>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Backward Roll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 movement where the body is rolled backwards and lifting legs over the head.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7635209"/>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Teddy Bear Roll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 roll completed in a straddle position.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696474"/>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Shapes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Position in which to hold your body, straight, star, straddle, tuck and pike.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6414869"/>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Body tension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The tightening of muscles to hold your body in position.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319472"/>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Posture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The way in which you hold your body in the correct position.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895432"/>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Jumping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Using muscles in your legs to propel your body completely off the ground.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7206434"/>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Vaulting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Running down a run way and travelling over a piece of equipment.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3565769"/>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Balance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Remaining upright and steady over a base support.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712027"/>
                  </a:ext>
                </a:extLst>
              </a:tr>
              <a:tr h="623936">
                <a:tc>
                  <a:txBody>
                    <a:bodyPr/>
                    <a:lstStyle/>
                    <a:p>
                      <a:pPr marR="180340" algn="ctr">
                        <a:spcAft>
                          <a:spcPts val="600"/>
                        </a:spcAft>
                      </a:pPr>
                      <a:r>
                        <a:rPr lang="en-US" sz="1000" b="0">
                          <a:solidFill>
                            <a:srgbClr val="142A33"/>
                          </a:solidFill>
                          <a:effectLst/>
                          <a:latin typeface="Calibri"/>
                          <a:ea typeface="MS Mincho"/>
                          <a:cs typeface="Times New Roman"/>
                        </a:rPr>
                        <a:t>Travel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Moving your body from place to place using a range of styles.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2385629"/>
                  </a:ext>
                </a:extLst>
              </a:tr>
            </a:tbl>
          </a:graphicData>
        </a:graphic>
      </p:graphicFrame>
      <p:sp>
        <p:nvSpPr>
          <p:cNvPr id="5" name="Rectangle 4"/>
          <p:cNvSpPr/>
          <p:nvPr/>
        </p:nvSpPr>
        <p:spPr>
          <a:xfrm>
            <a:off x="122556" y="613528"/>
            <a:ext cx="6514710" cy="178510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latin typeface="Calibri"/>
              <a:ea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2806487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1C0C7F1-A9E4-C6D2-8319-79818069DF0F}"/>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Physical  Education: Netball </a:t>
            </a:r>
            <a:endParaRPr lang="en-GB" sz="1600" b="1">
              <a:solidFill>
                <a:srgbClr val="2A2C65"/>
              </a:solidFill>
              <a:cs typeface="Arial" panose="020B0604020202020204"/>
            </a:endParaRPr>
          </a:p>
        </p:txBody>
      </p:sp>
      <p:graphicFrame>
        <p:nvGraphicFramePr>
          <p:cNvPr id="2" name="Table 1"/>
          <p:cNvGraphicFramePr>
            <a:graphicFrameLocks noGrp="1"/>
          </p:cNvGraphicFramePr>
          <p:nvPr>
            <p:extLst>
              <p:ext uri="{D42A27DB-BD31-4B8C-83A1-F6EECF244321}">
                <p14:modId xmlns:p14="http://schemas.microsoft.com/office/powerpoint/2010/main" val="607845719"/>
              </p:ext>
            </p:extLst>
          </p:nvPr>
        </p:nvGraphicFramePr>
        <p:xfrm>
          <a:off x="116632" y="2576737"/>
          <a:ext cx="6533622" cy="6543052"/>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248471">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Year 9</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248471">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T w="12700">
                      <a:solidFill>
                        <a:schemeClr val="bg2">
                          <a:lumMod val="10000"/>
                        </a:schemeClr>
                      </a:solidFill>
                    </a:lnT>
                  </a:tcPr>
                </a:tc>
                <a:extLst>
                  <a:ext uri="{0D108BD9-81ED-4DB2-BD59-A6C34878D82A}">
                    <a16:rowId xmlns:a16="http://schemas.microsoft.com/office/drawing/2014/main" val="2916064757"/>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Passing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intentional movement of the ball from one player to another on the same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Shooting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action of your GS or GA attempting to score in the goal circle.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Footwork</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How a players steps, lands and pivots in netball.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Obstruction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player must stay 3ft away from an opposing player when they are in possession of the ball.</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Contact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Players cannot make any physical contact with the player or the ball when in possession with the opposition.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Defensive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Guarding or marking a player to stop or reduce the chance of the other team scoring.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Marking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Applying pressure or challenging the opponent by positioning yourself near them.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Attacking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Keeping possession of the ball and passing it across the court with the aim to get the ball to the goal circle.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737206434"/>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Opponents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team you are playing against. </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25356576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Possession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Having physical control of the ball as an individual or team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170712027"/>
                  </a:ext>
                </a:extLst>
              </a:tr>
            </a:tbl>
          </a:graphicData>
        </a:graphic>
      </p:graphicFrame>
      <p:sp>
        <p:nvSpPr>
          <p:cNvPr id="5" name="Rectangle 4"/>
          <p:cNvSpPr/>
          <p:nvPr/>
        </p:nvSpPr>
        <p:spPr>
          <a:xfrm>
            <a:off x="122556" y="678528"/>
            <a:ext cx="6514710" cy="1792798"/>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latin typeface="Calibri"/>
              <a:ea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be assessed on a variety of skills and knowledge in different sports and how they can apply this is a competitive scenario.</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1106358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EB46C9B-5215-56DD-1282-3227689364C5}"/>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Physical  Education: Dance</a:t>
            </a:r>
          </a:p>
        </p:txBody>
      </p:sp>
      <p:graphicFrame>
        <p:nvGraphicFramePr>
          <p:cNvPr id="2" name="Table 1"/>
          <p:cNvGraphicFramePr>
            <a:graphicFrameLocks noGrp="1"/>
          </p:cNvGraphicFramePr>
          <p:nvPr>
            <p:extLst>
              <p:ext uri="{D42A27DB-BD31-4B8C-83A1-F6EECF244321}">
                <p14:modId xmlns:p14="http://schemas.microsoft.com/office/powerpoint/2010/main" val="1763604521"/>
              </p:ext>
            </p:extLst>
          </p:nvPr>
        </p:nvGraphicFramePr>
        <p:xfrm>
          <a:off x="116632" y="2576737"/>
          <a:ext cx="6533622" cy="6543052"/>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248471">
                <a:tc gridSpan="2">
                  <a:txBody>
                    <a:bodyPr/>
                    <a:lstStyle/>
                    <a:p>
                      <a:pPr marR="180340" algn="ctr">
                        <a:spcAft>
                          <a:spcPts val="600"/>
                        </a:spcAft>
                      </a:pPr>
                      <a:r>
                        <a:rPr lang="en-US" sz="1000" b="1">
                          <a:solidFill>
                            <a:schemeClr val="bg2">
                              <a:lumMod val="10000"/>
                            </a:schemeClr>
                          </a:solidFill>
                          <a:effectLst/>
                          <a:latin typeface="Calibri"/>
                          <a:ea typeface="MS Mincho"/>
                          <a:cs typeface="Times New Roman"/>
                        </a:rPr>
                        <a:t>Year 9</a:t>
                      </a: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248471">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KEYWORD</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chemeClr val="bg2">
                              <a:lumMod val="10000"/>
                            </a:schemeClr>
                          </a:solidFill>
                          <a:effectLst/>
                          <a:latin typeface="Calibri"/>
                          <a:ea typeface="MS Mincho"/>
                          <a:cs typeface="Times New Roman"/>
                        </a:rPr>
                        <a:t>DEFINITION</a:t>
                      </a:r>
                      <a:endParaRPr lang="en-GB" sz="100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T w="12700">
                      <a:solidFill>
                        <a:schemeClr val="bg2">
                          <a:lumMod val="10000"/>
                        </a:schemeClr>
                      </a:solidFill>
                    </a:lnT>
                  </a:tcPr>
                </a:tc>
                <a:extLst>
                  <a:ext uri="{0D108BD9-81ED-4DB2-BD59-A6C34878D82A}">
                    <a16:rowId xmlns:a16="http://schemas.microsoft.com/office/drawing/2014/main" val="2916064757"/>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Musicality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How a dancer hears and interprets the music.</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Timing</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Moving to the correct beat of the music.</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Aesthetic</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An individual’s opinion on the movement, performance and style of the dance.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Choreography</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sequence of movements and steps in a dance.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Dynamics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How the dancer moves.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Beat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sequence of movement which is often repeated in the music.</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Canon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Individuals or groups in a dance perform the same movement but start at different times.</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Formation</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The positions in which individuals or groups stand in a dance.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737206434"/>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Rhythm</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Pattern of the music that can be repeated over time.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253565769"/>
                  </a:ext>
                </a:extLst>
              </a:tr>
              <a:tr h="604611">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Sequence</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chemeClr val="bg2">
                              <a:lumMod val="10000"/>
                            </a:schemeClr>
                          </a:solidFill>
                          <a:effectLst/>
                          <a:latin typeface="Calibri"/>
                          <a:ea typeface="MS Mincho"/>
                          <a:cs typeface="Times New Roman"/>
                        </a:rPr>
                        <a:t>A preset pattern of movement.</a:t>
                      </a:r>
                      <a:endParaRPr lang="en-GB" sz="1000" b="0">
                        <a:solidFill>
                          <a:schemeClr val="bg2">
                            <a:lumMod val="10000"/>
                          </a:schemeClr>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170712027"/>
                  </a:ext>
                </a:extLst>
              </a:tr>
            </a:tbl>
          </a:graphicData>
        </a:graphic>
      </p:graphicFrame>
      <p:sp>
        <p:nvSpPr>
          <p:cNvPr id="5" name="Rectangle 4"/>
          <p:cNvSpPr/>
          <p:nvPr/>
        </p:nvSpPr>
        <p:spPr>
          <a:xfrm>
            <a:off x="122556" y="678528"/>
            <a:ext cx="6514710" cy="1792798"/>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latin typeface="Calibri"/>
              <a:ea typeface="Calibri"/>
              <a:cs typeface="Arial"/>
            </a:endParaRP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be assessed on a variety of skills and knowledge in different sports and how they can apply this is a competitive scenario.</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38193371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0BEF108-C223-1474-8513-C2F01AF345AC}"/>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Physical  Education: Basketball</a:t>
            </a:r>
          </a:p>
        </p:txBody>
      </p:sp>
      <p:graphicFrame>
        <p:nvGraphicFramePr>
          <p:cNvPr id="2" name="Table 1"/>
          <p:cNvGraphicFramePr>
            <a:graphicFrameLocks noGrp="1"/>
          </p:cNvGraphicFramePr>
          <p:nvPr>
            <p:extLst>
              <p:ext uri="{D42A27DB-BD31-4B8C-83A1-F6EECF244321}">
                <p14:modId xmlns:p14="http://schemas.microsoft.com/office/powerpoint/2010/main" val="338862536"/>
              </p:ext>
            </p:extLst>
          </p:nvPr>
        </p:nvGraphicFramePr>
        <p:xfrm>
          <a:off x="116632" y="2576737"/>
          <a:ext cx="6533622" cy="5938441"/>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248471">
                <a:tc gridSpan="2">
                  <a:txBody>
                    <a:bodyPr/>
                    <a:lstStyle/>
                    <a:p>
                      <a:pPr marR="180340" algn="ctr">
                        <a:spcAft>
                          <a:spcPts val="600"/>
                        </a:spcAft>
                      </a:pPr>
                      <a:r>
                        <a:rPr lang="en-US" sz="1000" b="1">
                          <a:solidFill>
                            <a:srgbClr val="142A33"/>
                          </a:solidFill>
                          <a:effectLst/>
                          <a:latin typeface="Calibri"/>
                          <a:ea typeface="MS Mincho"/>
                          <a:cs typeface="Times New Roman"/>
                        </a:rPr>
                        <a:t>Year 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248471">
                <a:tc>
                  <a:txBody>
                    <a:bodyPr/>
                    <a:lstStyle/>
                    <a:p>
                      <a:pPr marR="180340" algn="ctr">
                        <a:spcAft>
                          <a:spcPts val="600"/>
                        </a:spcAft>
                      </a:pPr>
                      <a:r>
                        <a:rPr lang="en-US" sz="1000" b="1">
                          <a:solidFill>
                            <a:srgbClr val="142A33"/>
                          </a:solidFill>
                          <a:effectLst/>
                          <a:latin typeface="Calibri"/>
                          <a:ea typeface="MS Mincho"/>
                          <a:cs typeface="Times New Roman"/>
                        </a:rPr>
                        <a:t>KEYWORD</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rgbClr val="142A33"/>
                          </a:solidFill>
                          <a:effectLst/>
                          <a:latin typeface="Calibri"/>
                          <a:ea typeface="MS Mincho"/>
                          <a:cs typeface="Times New Roman"/>
                        </a:rPr>
                        <a:t>DEFINITION</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916064757"/>
                  </a:ext>
                </a:extLst>
              </a:tr>
              <a:tr h="604611">
                <a:tc>
                  <a:txBody>
                    <a:bodyPr/>
                    <a:lstStyle/>
                    <a:p>
                      <a:pPr marR="180340" algn="ctr">
                        <a:spcAft>
                          <a:spcPts val="600"/>
                        </a:spcAft>
                      </a:pPr>
                      <a:r>
                        <a:rPr lang="en-US" sz="1000" b="0">
                          <a:solidFill>
                            <a:srgbClr val="142A33"/>
                          </a:solidFill>
                          <a:effectLst/>
                          <a:latin typeface="Calibri"/>
                          <a:ea typeface="MS Mincho"/>
                          <a:cs typeface="Times New Roman"/>
                        </a:rPr>
                        <a:t>Passing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An intentional movement of the ball from one player to another on the same team.</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301808"/>
                  </a:ext>
                </a:extLst>
              </a:tr>
              <a:tr h="604611">
                <a:tc>
                  <a:txBody>
                    <a:bodyPr/>
                    <a:lstStyle/>
                    <a:p>
                      <a:pPr marR="180340" algn="ctr">
                        <a:spcAft>
                          <a:spcPts val="600"/>
                        </a:spcAft>
                      </a:pPr>
                      <a:r>
                        <a:rPr lang="en-US" sz="1000" b="0">
                          <a:solidFill>
                            <a:srgbClr val="142A33"/>
                          </a:solidFill>
                          <a:effectLst/>
                          <a:latin typeface="Calibri"/>
                          <a:ea typeface="MS Mincho"/>
                          <a:cs typeface="Times New Roman"/>
                        </a:rPr>
                        <a:t>Shooting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Aiming the basketball towards the hoop in an attempt to score.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297289"/>
                  </a:ext>
                </a:extLst>
              </a:tr>
              <a:tr h="604611">
                <a:tc>
                  <a:txBody>
                    <a:bodyPr/>
                    <a:lstStyle/>
                    <a:p>
                      <a:pPr marR="180340" algn="ctr">
                        <a:spcAft>
                          <a:spcPts val="600"/>
                        </a:spcAft>
                      </a:pPr>
                      <a:r>
                        <a:rPr lang="en-US" sz="1000" b="0">
                          <a:solidFill>
                            <a:srgbClr val="142A33"/>
                          </a:solidFill>
                          <a:effectLst/>
                          <a:latin typeface="Calibri"/>
                          <a:ea typeface="MS Mincho"/>
                          <a:cs typeface="Times New Roman"/>
                        </a:rPr>
                        <a:t>Dribbling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Using one hand to continuously bounce the ball whilst travelling around the court.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7635209"/>
                  </a:ext>
                </a:extLst>
              </a:tr>
              <a:tr h="604611">
                <a:tc>
                  <a:txBody>
                    <a:bodyPr/>
                    <a:lstStyle/>
                    <a:p>
                      <a:pPr marR="180340" algn="ctr">
                        <a:spcAft>
                          <a:spcPts val="600"/>
                        </a:spcAft>
                      </a:pPr>
                      <a:r>
                        <a:rPr lang="en-US" sz="1000" b="0">
                          <a:solidFill>
                            <a:srgbClr val="142A33"/>
                          </a:solidFill>
                          <a:effectLst/>
                          <a:latin typeface="Calibri"/>
                          <a:ea typeface="MS Mincho"/>
                          <a:cs typeface="Times New Roman"/>
                        </a:rPr>
                        <a:t>Lay up</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 type of shot made from under the basket by bouncing the ball off the backboard.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696474"/>
                  </a:ext>
                </a:extLst>
              </a:tr>
              <a:tr h="604611">
                <a:tc>
                  <a:txBody>
                    <a:bodyPr/>
                    <a:lstStyle/>
                    <a:p>
                      <a:pPr marR="180340" algn="ctr">
                        <a:spcAft>
                          <a:spcPts val="600"/>
                        </a:spcAft>
                      </a:pPr>
                      <a:r>
                        <a:rPr lang="en-US" sz="1000" b="0">
                          <a:solidFill>
                            <a:srgbClr val="142A33"/>
                          </a:solidFill>
                          <a:effectLst/>
                          <a:latin typeface="Calibri"/>
                          <a:ea typeface="MS Mincho"/>
                          <a:cs typeface="Times New Roman"/>
                        </a:rPr>
                        <a:t>Technique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The specific way in which a skill is performed.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6414869"/>
                  </a:ext>
                </a:extLst>
              </a:tr>
              <a:tr h="604611">
                <a:tc>
                  <a:txBody>
                    <a:bodyPr/>
                    <a:lstStyle/>
                    <a:p>
                      <a:pPr marR="180340" algn="ctr">
                        <a:spcAft>
                          <a:spcPts val="600"/>
                        </a:spcAft>
                      </a:pPr>
                      <a:r>
                        <a:rPr lang="en-US" sz="1000" b="0">
                          <a:solidFill>
                            <a:srgbClr val="142A33"/>
                          </a:solidFill>
                          <a:effectLst/>
                          <a:latin typeface="Calibri"/>
                          <a:ea typeface="MS Mincho"/>
                          <a:cs typeface="Times New Roman"/>
                        </a:rPr>
                        <a:t>Interception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Taking possession of the ball from your opposition.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319472"/>
                  </a:ext>
                </a:extLst>
              </a:tr>
              <a:tr h="604611">
                <a:tc>
                  <a:txBody>
                    <a:bodyPr/>
                    <a:lstStyle/>
                    <a:p>
                      <a:pPr marR="180340" algn="ctr">
                        <a:spcAft>
                          <a:spcPts val="600"/>
                        </a:spcAft>
                      </a:pPr>
                      <a:r>
                        <a:rPr lang="en-US" sz="1000" b="0">
                          <a:solidFill>
                            <a:srgbClr val="142A33"/>
                          </a:solidFill>
                          <a:effectLst/>
                          <a:latin typeface="Calibri"/>
                          <a:ea typeface="MS Mincho"/>
                          <a:cs typeface="Times New Roman"/>
                        </a:rPr>
                        <a:t>Marking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Applying pressure or challenging the opponent by positioning yourself near them.</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895432"/>
                  </a:ext>
                </a:extLst>
              </a:tr>
              <a:tr h="604611">
                <a:tc>
                  <a:txBody>
                    <a:bodyPr/>
                    <a:lstStyle/>
                    <a:p>
                      <a:pPr marR="180340" algn="ctr">
                        <a:spcAft>
                          <a:spcPts val="600"/>
                        </a:spcAft>
                      </a:pPr>
                      <a:r>
                        <a:rPr lang="en-US" sz="1000" b="0">
                          <a:solidFill>
                            <a:srgbClr val="142A33"/>
                          </a:solidFill>
                          <a:effectLst/>
                          <a:latin typeface="Calibri"/>
                          <a:ea typeface="MS Mincho"/>
                          <a:cs typeface="Times New Roman"/>
                        </a:rPr>
                        <a:t>Triple Threat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 position where players have three options, dribble, pass or shoot.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7206434"/>
                  </a:ext>
                </a:extLst>
              </a:tr>
              <a:tr h="604611">
                <a:tc>
                  <a:txBody>
                    <a:bodyPr/>
                    <a:lstStyle/>
                    <a:p>
                      <a:pPr marR="180340" algn="ctr">
                        <a:spcAft>
                          <a:spcPts val="600"/>
                        </a:spcAft>
                      </a:pPr>
                      <a:r>
                        <a:rPr lang="en-US" sz="1000" b="0">
                          <a:solidFill>
                            <a:srgbClr val="142A33"/>
                          </a:solidFill>
                          <a:effectLst/>
                          <a:latin typeface="Calibri"/>
                          <a:ea typeface="MS Mincho"/>
                          <a:cs typeface="Times New Roman"/>
                        </a:rPr>
                        <a:t>Possession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Having physical control of the ball as an individual or team</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3565769"/>
                  </a:ext>
                </a:extLst>
              </a:tr>
            </a:tbl>
          </a:graphicData>
        </a:graphic>
      </p:graphicFrame>
      <p:sp>
        <p:nvSpPr>
          <p:cNvPr id="5" name="Rectangle 4"/>
          <p:cNvSpPr/>
          <p:nvPr/>
        </p:nvSpPr>
        <p:spPr>
          <a:xfrm>
            <a:off x="122556" y="678528"/>
            <a:ext cx="6514710" cy="1792798"/>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p>
          <a:p>
            <a:endParaRPr lang="en-GB" sz="1000">
              <a:solidFill>
                <a:srgbClr val="142A33"/>
              </a:solidFill>
              <a:latin typeface="Calibri"/>
              <a:ea typeface="Calibri"/>
              <a:cs typeface="Arial"/>
            </a:endParaRPr>
          </a:p>
          <a:p>
            <a:pPr marL="171450" indent="-171450">
              <a:buFont typeface="Arial" panose="020B0604020202020204" pitchFamily="34" charset="0"/>
              <a:buChar char="•"/>
            </a:pPr>
            <a:r>
              <a:rPr lang="en-GB" sz="1000">
                <a:solidFill>
                  <a:srgbClr val="142A33"/>
                </a:solidFill>
                <a:latin typeface="Calibri"/>
                <a:ea typeface="Calibri"/>
                <a:cs typeface="Calibri"/>
              </a:rPr>
              <a:t>They will be assessed on a variety of skills and knowledge in different sports and how they can apply this is a competitive scenario.</a:t>
            </a:r>
          </a:p>
          <a:p>
            <a:pPr marL="171450" indent="-171450">
              <a:buFont typeface="Arial" panose="020B0604020202020204" pitchFamily="34" charset="0"/>
              <a:buChar char="•"/>
            </a:pPr>
            <a:r>
              <a:rPr lang="en-GB" sz="1000">
                <a:solidFill>
                  <a:srgbClr val="142A33"/>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rgbClr val="142A33"/>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rgbClr val="142A33"/>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1897229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40D980F-DD1E-5164-18B9-68ADD4EAC3A4}"/>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Physical  Education: Rugby</a:t>
            </a:r>
          </a:p>
        </p:txBody>
      </p:sp>
      <p:graphicFrame>
        <p:nvGraphicFramePr>
          <p:cNvPr id="2" name="Table 1"/>
          <p:cNvGraphicFramePr>
            <a:graphicFrameLocks noGrp="1"/>
          </p:cNvGraphicFramePr>
          <p:nvPr>
            <p:extLst>
              <p:ext uri="{D42A27DB-BD31-4B8C-83A1-F6EECF244321}">
                <p14:modId xmlns:p14="http://schemas.microsoft.com/office/powerpoint/2010/main" val="2907855730"/>
              </p:ext>
            </p:extLst>
          </p:nvPr>
        </p:nvGraphicFramePr>
        <p:xfrm>
          <a:off x="168587" y="3423872"/>
          <a:ext cx="6533622" cy="5217882"/>
        </p:xfrm>
        <a:graphic>
          <a:graphicData uri="http://schemas.openxmlformats.org/drawingml/2006/table">
            <a:tbl>
              <a:tblPr firstRow="1" firstCol="1" bandRow="1"/>
              <a:tblGrid>
                <a:gridCol w="1601830">
                  <a:extLst>
                    <a:ext uri="{9D8B030D-6E8A-4147-A177-3AD203B41FA5}">
                      <a16:colId xmlns:a16="http://schemas.microsoft.com/office/drawing/2014/main" val="3737371554"/>
                    </a:ext>
                  </a:extLst>
                </a:gridCol>
                <a:gridCol w="4931792">
                  <a:extLst>
                    <a:ext uri="{9D8B030D-6E8A-4147-A177-3AD203B41FA5}">
                      <a16:colId xmlns:a16="http://schemas.microsoft.com/office/drawing/2014/main" val="4045225248"/>
                    </a:ext>
                  </a:extLst>
                </a:gridCol>
              </a:tblGrid>
              <a:tr h="248471">
                <a:tc gridSpan="2">
                  <a:txBody>
                    <a:bodyPr/>
                    <a:lstStyle/>
                    <a:p>
                      <a:pPr marR="180340" algn="ctr">
                        <a:spcAft>
                          <a:spcPts val="600"/>
                        </a:spcAft>
                      </a:pPr>
                      <a:r>
                        <a:rPr lang="en-US" sz="1000" b="1">
                          <a:solidFill>
                            <a:srgbClr val="142A33"/>
                          </a:solidFill>
                          <a:effectLst/>
                          <a:latin typeface="Calibri"/>
                          <a:ea typeface="MS Mincho"/>
                          <a:cs typeface="Times New Roman"/>
                        </a:rPr>
                        <a:t>Year 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87888343"/>
                  </a:ext>
                </a:extLst>
              </a:tr>
              <a:tr h="248471">
                <a:tc>
                  <a:txBody>
                    <a:bodyPr/>
                    <a:lstStyle/>
                    <a:p>
                      <a:pPr marR="180340" algn="ctr">
                        <a:spcAft>
                          <a:spcPts val="600"/>
                        </a:spcAft>
                      </a:pPr>
                      <a:r>
                        <a:rPr lang="en-US" sz="1000" b="1">
                          <a:solidFill>
                            <a:srgbClr val="142A33"/>
                          </a:solidFill>
                          <a:effectLst/>
                          <a:latin typeface="Calibri"/>
                          <a:ea typeface="MS Mincho"/>
                          <a:cs typeface="Times New Roman"/>
                        </a:rPr>
                        <a:t>KEYWORD</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1">
                          <a:solidFill>
                            <a:srgbClr val="142A33"/>
                          </a:solidFill>
                          <a:effectLst/>
                          <a:latin typeface="Calibri"/>
                          <a:ea typeface="MS Mincho"/>
                          <a:cs typeface="Times New Roman"/>
                        </a:rPr>
                        <a:t>DEFINITION</a:t>
                      </a:r>
                      <a:endParaRPr lang="en-GB" sz="100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916064757"/>
                  </a:ext>
                </a:extLst>
              </a:tr>
              <a:tr h="674420">
                <a:tc>
                  <a:txBody>
                    <a:bodyPr/>
                    <a:lstStyle/>
                    <a:p>
                      <a:pPr marR="180340" algn="ctr">
                        <a:spcAft>
                          <a:spcPts val="600"/>
                        </a:spcAft>
                      </a:pPr>
                      <a:r>
                        <a:rPr lang="en-US" sz="1000" b="0">
                          <a:solidFill>
                            <a:srgbClr val="142A33"/>
                          </a:solidFill>
                          <a:effectLst/>
                          <a:latin typeface="Calibri"/>
                          <a:ea typeface="MS Mincho"/>
                          <a:cs typeface="Times New Roman"/>
                        </a:rPr>
                        <a:t>Spin Pass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 type of rugby pass using the thumb on one hand and fingers on the other causing it to spin as it travels.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301808"/>
                  </a:ext>
                </a:extLst>
              </a:tr>
              <a:tr h="674420">
                <a:tc>
                  <a:txBody>
                    <a:bodyPr/>
                    <a:lstStyle/>
                    <a:p>
                      <a:pPr marR="180340" algn="ctr">
                        <a:spcAft>
                          <a:spcPts val="600"/>
                        </a:spcAft>
                      </a:pPr>
                      <a:r>
                        <a:rPr lang="en-US" sz="1000" b="0">
                          <a:solidFill>
                            <a:srgbClr val="142A33"/>
                          </a:solidFill>
                          <a:effectLst/>
                          <a:latin typeface="Calibri"/>
                          <a:ea typeface="MS Mincho"/>
                          <a:cs typeface="Times New Roman"/>
                        </a:rPr>
                        <a:t>Tackling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The ball carriers is held by one or more opponents and it brought to the ground.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297289"/>
                  </a:ext>
                </a:extLst>
              </a:tr>
              <a:tr h="674420">
                <a:tc>
                  <a:txBody>
                    <a:bodyPr/>
                    <a:lstStyle/>
                    <a:p>
                      <a:pPr marR="180340" algn="ctr">
                        <a:spcAft>
                          <a:spcPts val="600"/>
                        </a:spcAft>
                      </a:pPr>
                      <a:r>
                        <a:rPr lang="en-US" sz="1000" b="0">
                          <a:solidFill>
                            <a:srgbClr val="142A33"/>
                          </a:solidFill>
                          <a:effectLst/>
                          <a:latin typeface="Calibri"/>
                          <a:ea typeface="MS Mincho"/>
                          <a:cs typeface="Times New Roman"/>
                        </a:rPr>
                        <a:t>Ruck</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Times New Roman" panose="02020603050405020304" pitchFamily="18" charset="0"/>
                          <a:cs typeface="Times New Roman"/>
                        </a:rPr>
                        <a:t>This is formed when a player has been tackled to the ground where the team on possession protect the ball and secure possession. The defending team can win the ball back by counter rucking.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7635209"/>
                  </a:ext>
                </a:extLst>
              </a:tr>
              <a:tr h="674420">
                <a:tc>
                  <a:txBody>
                    <a:bodyPr/>
                    <a:lstStyle/>
                    <a:p>
                      <a:pPr marR="180340" algn="ctr">
                        <a:spcAft>
                          <a:spcPts val="600"/>
                        </a:spcAft>
                      </a:pPr>
                      <a:r>
                        <a:rPr lang="en-US" sz="1000" b="0">
                          <a:solidFill>
                            <a:srgbClr val="142A33"/>
                          </a:solidFill>
                          <a:effectLst/>
                          <a:latin typeface="Calibri"/>
                          <a:ea typeface="MS Mincho"/>
                          <a:cs typeface="Times New Roman"/>
                        </a:rPr>
                        <a:t>Scrum</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 way of restarting play after a minor infringement.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696474"/>
                  </a:ext>
                </a:extLst>
              </a:tr>
              <a:tr h="674420">
                <a:tc>
                  <a:txBody>
                    <a:bodyPr/>
                    <a:lstStyle/>
                    <a:p>
                      <a:pPr marR="180340" algn="ctr">
                        <a:spcAft>
                          <a:spcPts val="600"/>
                        </a:spcAft>
                      </a:pPr>
                      <a:r>
                        <a:rPr lang="en-US" sz="1000" b="0">
                          <a:solidFill>
                            <a:srgbClr val="142A33"/>
                          </a:solidFill>
                          <a:effectLst/>
                          <a:latin typeface="Calibri"/>
                          <a:ea typeface="MS Mincho"/>
                          <a:cs typeface="Times New Roman"/>
                        </a:rPr>
                        <a:t>Knock 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When a player loses possession of the ball and it travels forward touching the ball or another player.</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6414869"/>
                  </a:ext>
                </a:extLst>
              </a:tr>
              <a:tr h="674420">
                <a:tc>
                  <a:txBody>
                    <a:bodyPr/>
                    <a:lstStyle/>
                    <a:p>
                      <a:pPr marR="180340" algn="ctr">
                        <a:spcAft>
                          <a:spcPts val="600"/>
                        </a:spcAft>
                      </a:pPr>
                      <a:r>
                        <a:rPr lang="en-US" sz="1000" b="0">
                          <a:solidFill>
                            <a:srgbClr val="142A33"/>
                          </a:solidFill>
                          <a:effectLst/>
                          <a:latin typeface="Calibri"/>
                          <a:ea typeface="MS Mincho"/>
                          <a:cs typeface="Times New Roman"/>
                        </a:rPr>
                        <a:t>Offside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If a player is in front of a team mate who is carrying the ball they are offside.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319472"/>
                  </a:ext>
                </a:extLst>
              </a:tr>
              <a:tr h="674420">
                <a:tc>
                  <a:txBody>
                    <a:bodyPr/>
                    <a:lstStyle/>
                    <a:p>
                      <a:pPr marR="180340" algn="ctr">
                        <a:spcAft>
                          <a:spcPts val="600"/>
                        </a:spcAft>
                      </a:pPr>
                      <a:r>
                        <a:rPr lang="en-US" sz="1000" b="0">
                          <a:solidFill>
                            <a:srgbClr val="142A33"/>
                          </a:solidFill>
                          <a:effectLst/>
                          <a:latin typeface="Calibri"/>
                          <a:ea typeface="MS Mincho"/>
                          <a:cs typeface="Times New Roman"/>
                        </a:rPr>
                        <a:t>Line out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The line out is a means of restarting play after the ball has gone off the field of play at the side.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895432"/>
                  </a:ext>
                </a:extLst>
              </a:tr>
            </a:tbl>
          </a:graphicData>
        </a:graphic>
      </p:graphicFrame>
      <p:sp>
        <p:nvSpPr>
          <p:cNvPr id="5" name="Rectangle 4"/>
          <p:cNvSpPr/>
          <p:nvPr/>
        </p:nvSpPr>
        <p:spPr>
          <a:xfrm>
            <a:off x="174510" y="678528"/>
            <a:ext cx="6514711" cy="1785104"/>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p>
          <a:p>
            <a:endParaRPr lang="en-GB" sz="1000">
              <a:solidFill>
                <a:srgbClr val="142A33"/>
              </a:solidFill>
              <a:latin typeface="Calibri"/>
              <a:ea typeface="Calibri"/>
              <a:cs typeface="Arial"/>
            </a:endParaRPr>
          </a:p>
          <a:p>
            <a:pPr marL="171450" indent="-171450">
              <a:buFont typeface="Arial" panose="020B0604020202020204" pitchFamily="34" charset="0"/>
              <a:buChar char="•"/>
            </a:pPr>
            <a:r>
              <a:rPr lang="en-GB" sz="1000">
                <a:solidFill>
                  <a:srgbClr val="142A33"/>
                </a:solidFill>
                <a:latin typeface="Calibri"/>
                <a:ea typeface="Calibri"/>
                <a:cs typeface="Calibri"/>
              </a:rPr>
              <a:t>They will be assessed on a variety of skills and knowledge in different sports and how they can apply this is a competitive scenario.</a:t>
            </a:r>
          </a:p>
          <a:p>
            <a:pPr marL="171450" indent="-171450">
              <a:buFont typeface="Arial" panose="020B0604020202020204" pitchFamily="34" charset="0"/>
              <a:buChar char="•"/>
            </a:pPr>
            <a:r>
              <a:rPr lang="en-GB" sz="1000">
                <a:solidFill>
                  <a:srgbClr val="142A33"/>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rgbClr val="142A33"/>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rgbClr val="142A33"/>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5032199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86539CC-B275-DE71-832C-6E222008D5F0}"/>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Physical  Education: Table Tennis</a:t>
            </a:r>
          </a:p>
        </p:txBody>
      </p:sp>
      <p:graphicFrame>
        <p:nvGraphicFramePr>
          <p:cNvPr id="2" name="Table 1"/>
          <p:cNvGraphicFramePr>
            <a:graphicFrameLocks noGrp="1"/>
          </p:cNvGraphicFramePr>
          <p:nvPr>
            <p:extLst>
              <p:ext uri="{D42A27DB-BD31-4B8C-83A1-F6EECF244321}">
                <p14:modId xmlns:p14="http://schemas.microsoft.com/office/powerpoint/2010/main" val="208649793"/>
              </p:ext>
            </p:extLst>
          </p:nvPr>
        </p:nvGraphicFramePr>
        <p:xfrm>
          <a:off x="188166" y="3689864"/>
          <a:ext cx="6488065" cy="5688627"/>
        </p:xfrm>
        <a:graphic>
          <a:graphicData uri="http://schemas.openxmlformats.org/drawingml/2006/table">
            <a:tbl>
              <a:tblPr firstRow="1" firstCol="1" bandRow="1"/>
              <a:tblGrid>
                <a:gridCol w="1590661">
                  <a:extLst>
                    <a:ext uri="{9D8B030D-6E8A-4147-A177-3AD203B41FA5}">
                      <a16:colId xmlns:a16="http://schemas.microsoft.com/office/drawing/2014/main" val="3737371554"/>
                    </a:ext>
                  </a:extLst>
                </a:gridCol>
                <a:gridCol w="4897404">
                  <a:extLst>
                    <a:ext uri="{9D8B030D-6E8A-4147-A177-3AD203B41FA5}">
                      <a16:colId xmlns:a16="http://schemas.microsoft.com/office/drawing/2014/main" val="4045225248"/>
                    </a:ext>
                  </a:extLst>
                </a:gridCol>
              </a:tblGrid>
              <a:tr h="500198">
                <a:tc gridSpan="2">
                  <a:txBody>
                    <a:bodyPr/>
                    <a:lstStyle/>
                    <a:p>
                      <a:pPr marR="180340" algn="ctr">
                        <a:spcAft>
                          <a:spcPts val="600"/>
                        </a:spcAft>
                      </a:pPr>
                      <a:r>
                        <a:rPr lang="en-US" sz="1000" b="1">
                          <a:solidFill>
                            <a:srgbClr val="142A33"/>
                          </a:solidFill>
                          <a:effectLst/>
                          <a:latin typeface="Calibri"/>
                          <a:ea typeface="MS Mincho"/>
                          <a:cs typeface="Times New Roman"/>
                        </a:rPr>
                        <a:t>Year 9</a:t>
                      </a: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US"/>
                    </a:p>
                  </a:txBody>
                  <a:tcPr marL="68580" marR="68580" marT="0" marB="0">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287888343"/>
                  </a:ext>
                </a:extLst>
              </a:tr>
              <a:tr h="370689">
                <a:tc>
                  <a:txBody>
                    <a:bodyPr/>
                    <a:lstStyle/>
                    <a:p>
                      <a:pPr marR="180340" algn="ctr">
                        <a:spcAft>
                          <a:spcPts val="600"/>
                        </a:spcAft>
                      </a:pPr>
                      <a:r>
                        <a:rPr lang="en-US" sz="1000" b="1">
                          <a:solidFill>
                            <a:srgbClr val="142A33"/>
                          </a:solidFill>
                          <a:effectLst/>
                          <a:latin typeface="Calibri"/>
                          <a:ea typeface="MS Mincho"/>
                          <a:cs typeface="Times New Roman"/>
                        </a:rPr>
                        <a:t>KEYWORD</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rgbClr val="142A33"/>
                          </a:solidFill>
                          <a:effectLst/>
                          <a:latin typeface="Calibri"/>
                          <a:ea typeface="MS Mincho"/>
                          <a:cs typeface="Times New Roman"/>
                        </a:rPr>
                        <a:t>DEFINITION</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3846907722"/>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Forehand Push</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 defensive shot performed on the dominant side of your body.</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942992271"/>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Backhand Push</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 defensive shot played on the opposite side of your body with a small amount of backspin.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332029858"/>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Forehand Drive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An attacking shot used to force errors from your opponent.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916064757"/>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Backhand Drive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The backhand drive is an attacking stroke played with a small amount of topspin.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Rallying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Sequence of hitting the ball back and forth between players over the net.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Serving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Table Tennis stroke that is used to start each rally.</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Tactics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An action or a plan used to beat an opponent in sport.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Opponent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The person or team you are competing against.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Placement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Where you hit the ball on the table.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Spin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Spin is the rotation of the ball used to make it harder for your opponent to return.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bl>
          </a:graphicData>
        </a:graphic>
      </p:graphicFrame>
      <p:sp>
        <p:nvSpPr>
          <p:cNvPr id="5" name="Rectangle 4"/>
          <p:cNvSpPr/>
          <p:nvPr/>
        </p:nvSpPr>
        <p:spPr>
          <a:xfrm>
            <a:off x="187498" y="678528"/>
            <a:ext cx="6475745" cy="1785104"/>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p>
          <a:p>
            <a:endParaRPr lang="en-GB" sz="1000">
              <a:solidFill>
                <a:srgbClr val="142A33"/>
              </a:solidFill>
              <a:latin typeface="Calibri"/>
              <a:ea typeface="Calibri"/>
              <a:cs typeface="Arial"/>
            </a:endParaRPr>
          </a:p>
          <a:p>
            <a:pPr marL="171450" indent="-171450">
              <a:buFont typeface="Arial" panose="020B0604020202020204" pitchFamily="34" charset="0"/>
              <a:buChar char="•"/>
            </a:pPr>
            <a:r>
              <a:rPr lang="en-GB" sz="1000">
                <a:solidFill>
                  <a:srgbClr val="142A33"/>
                </a:solidFill>
                <a:latin typeface="Calibri"/>
                <a:ea typeface="Calibri"/>
                <a:cs typeface="Calibri"/>
              </a:rPr>
              <a:t>They will be assessed on a variety of skills and knowledge in different sports and how they can apply this is a competitive scenario.</a:t>
            </a:r>
          </a:p>
          <a:p>
            <a:pPr marL="171450" indent="-171450">
              <a:buFont typeface="Arial" panose="020B0604020202020204" pitchFamily="34" charset="0"/>
              <a:buChar char="•"/>
            </a:pPr>
            <a:r>
              <a:rPr lang="en-GB" sz="1000">
                <a:solidFill>
                  <a:srgbClr val="142A33"/>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rgbClr val="142A33"/>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rgbClr val="142A33"/>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3102214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570F564-93DF-00F5-C75A-4F52A5EE4DFD}"/>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Physical  Education: OAA</a:t>
            </a:r>
          </a:p>
        </p:txBody>
      </p:sp>
      <p:graphicFrame>
        <p:nvGraphicFramePr>
          <p:cNvPr id="2" name="Table 1"/>
          <p:cNvGraphicFramePr>
            <a:graphicFrameLocks noGrp="1"/>
          </p:cNvGraphicFramePr>
          <p:nvPr>
            <p:extLst>
              <p:ext uri="{D42A27DB-BD31-4B8C-83A1-F6EECF244321}">
                <p14:modId xmlns:p14="http://schemas.microsoft.com/office/powerpoint/2010/main" val="1919857327"/>
              </p:ext>
            </p:extLst>
          </p:nvPr>
        </p:nvGraphicFramePr>
        <p:xfrm>
          <a:off x="188166" y="3715864"/>
          <a:ext cx="6488065" cy="5688627"/>
        </p:xfrm>
        <a:graphic>
          <a:graphicData uri="http://schemas.openxmlformats.org/drawingml/2006/table">
            <a:tbl>
              <a:tblPr firstRow="1" firstCol="1" bandRow="1"/>
              <a:tblGrid>
                <a:gridCol w="1590661">
                  <a:extLst>
                    <a:ext uri="{9D8B030D-6E8A-4147-A177-3AD203B41FA5}">
                      <a16:colId xmlns:a16="http://schemas.microsoft.com/office/drawing/2014/main" val="3737371554"/>
                    </a:ext>
                  </a:extLst>
                </a:gridCol>
                <a:gridCol w="4897404">
                  <a:extLst>
                    <a:ext uri="{9D8B030D-6E8A-4147-A177-3AD203B41FA5}">
                      <a16:colId xmlns:a16="http://schemas.microsoft.com/office/drawing/2014/main" val="4045225248"/>
                    </a:ext>
                  </a:extLst>
                </a:gridCol>
              </a:tblGrid>
              <a:tr h="500198">
                <a:tc gridSpan="2">
                  <a:txBody>
                    <a:bodyPr/>
                    <a:lstStyle/>
                    <a:p>
                      <a:pPr marR="180340" algn="ctr">
                        <a:spcAft>
                          <a:spcPts val="600"/>
                        </a:spcAft>
                      </a:pPr>
                      <a:r>
                        <a:rPr lang="en-US" sz="1000" b="1">
                          <a:solidFill>
                            <a:srgbClr val="142A33"/>
                          </a:solidFill>
                          <a:effectLst/>
                          <a:latin typeface="Calibri"/>
                          <a:ea typeface="MS Mincho"/>
                          <a:cs typeface="Times New Roman"/>
                        </a:rPr>
                        <a:t>TOPIC: OAA</a:t>
                      </a: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hMerge="1">
                  <a:txBody>
                    <a:bodyPr/>
                    <a:lstStyle/>
                    <a:p>
                      <a:endParaRPr lang="en-US"/>
                    </a:p>
                  </a:txBody>
                  <a:tcPr marL="68580" marR="68580" marT="0" marB="0">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287888343"/>
                  </a:ext>
                </a:extLst>
              </a:tr>
              <a:tr h="370689">
                <a:tc>
                  <a:txBody>
                    <a:bodyPr/>
                    <a:lstStyle/>
                    <a:p>
                      <a:pPr marR="180340" algn="ctr">
                        <a:spcAft>
                          <a:spcPts val="600"/>
                        </a:spcAft>
                      </a:pPr>
                      <a:r>
                        <a:rPr lang="en-US" sz="1000" b="1">
                          <a:solidFill>
                            <a:srgbClr val="142A33"/>
                          </a:solidFill>
                          <a:effectLst/>
                          <a:latin typeface="Calibri"/>
                          <a:ea typeface="MS Mincho"/>
                          <a:cs typeface="Times New Roman"/>
                        </a:rPr>
                        <a:t>KEYWORD</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1">
                          <a:solidFill>
                            <a:srgbClr val="142A33"/>
                          </a:solidFill>
                          <a:effectLst/>
                          <a:latin typeface="Calibri"/>
                          <a:ea typeface="MS Mincho"/>
                          <a:cs typeface="Times New Roman"/>
                        </a:rPr>
                        <a:t>DEFINITION</a:t>
                      </a:r>
                      <a:endParaRPr lang="en-GB" sz="100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3846907722"/>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Rules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An instruction that’s states the way in which should be done.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942992271"/>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Team Work</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Working as a group effectively to achieve a goal.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1332029858"/>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Collaboration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Producing or making something together.</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a:solidFill>
                        <a:schemeClr val="bg2">
                          <a:lumMod val="10000"/>
                        </a:schemeClr>
                      </a:solidFill>
                    </a:lnR>
                    <a:lnT w="12700">
                      <a:solidFill>
                        <a:schemeClr val="bg2">
                          <a:lumMod val="10000"/>
                        </a:schemeClr>
                      </a:solidFill>
                    </a:lnT>
                    <a:lnB w="12700">
                      <a:solidFill>
                        <a:schemeClr val="bg2">
                          <a:lumMod val="10000"/>
                        </a:schemeClr>
                      </a:solidFill>
                    </a:lnB>
                  </a:tcPr>
                </a:tc>
                <a:extLst>
                  <a:ext uri="{0D108BD9-81ED-4DB2-BD59-A6C34878D82A}">
                    <a16:rowId xmlns:a16="http://schemas.microsoft.com/office/drawing/2014/main" val="2916064757"/>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Problem Solving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Finding a solution to an issue.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974301808"/>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Strategy</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A plan of action to help achieve a goal or aim.</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861297289"/>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Communication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The sharing of ideas with another person.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427635209"/>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Instructions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Information on how to do something or instructing someone how to perform a task.</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660696474"/>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Direction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Providing guidance on how something should be performed.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786414869"/>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Trust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The belief that someone is reliable.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2332319472"/>
                  </a:ext>
                </a:extLst>
              </a:tr>
              <a:tr h="481774">
                <a:tc>
                  <a:txBody>
                    <a:bodyPr/>
                    <a:lstStyle/>
                    <a:p>
                      <a:pPr marR="180340" algn="ctr">
                        <a:spcAft>
                          <a:spcPts val="600"/>
                        </a:spcAft>
                      </a:pPr>
                      <a:r>
                        <a:rPr lang="en-US" sz="1000" b="0">
                          <a:solidFill>
                            <a:srgbClr val="142A33"/>
                          </a:solidFill>
                          <a:effectLst/>
                          <a:latin typeface="Calibri"/>
                          <a:ea typeface="MS Mincho"/>
                          <a:cs typeface="Times New Roman"/>
                        </a:rPr>
                        <a:t>Safety</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tc>
                  <a:txBody>
                    <a:bodyPr/>
                    <a:lstStyle/>
                    <a:p>
                      <a:pPr marR="180340" algn="ctr">
                        <a:spcAft>
                          <a:spcPts val="600"/>
                        </a:spcAft>
                      </a:pPr>
                      <a:r>
                        <a:rPr lang="en-US" sz="1000" b="0">
                          <a:solidFill>
                            <a:srgbClr val="142A33"/>
                          </a:solidFill>
                          <a:effectLst/>
                          <a:latin typeface="Calibri"/>
                          <a:ea typeface="MS Mincho"/>
                          <a:cs typeface="Times New Roman"/>
                        </a:rPr>
                        <a:t>Providing protection from harm or danger when performing a task.</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tcPr>
                </a:tc>
                <a:extLst>
                  <a:ext uri="{0D108BD9-81ED-4DB2-BD59-A6C34878D82A}">
                    <a16:rowId xmlns:a16="http://schemas.microsoft.com/office/drawing/2014/main" val="1571895432"/>
                  </a:ext>
                </a:extLst>
              </a:tr>
            </a:tbl>
          </a:graphicData>
        </a:graphic>
      </p:graphicFrame>
      <p:sp>
        <p:nvSpPr>
          <p:cNvPr id="5" name="Rectangle 4"/>
          <p:cNvSpPr/>
          <p:nvPr/>
        </p:nvSpPr>
        <p:spPr>
          <a:xfrm>
            <a:off x="187498" y="678528"/>
            <a:ext cx="6475745" cy="1785104"/>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latin typeface="Calibri"/>
              <a:ea typeface="Calibri"/>
              <a:cs typeface="Calibri"/>
            </a:endParaRP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be assessed on a variety of skills and knowledge in different sports and how they can apply this is an competitive scenario.</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 assessment is in the form on a practical observation in isolated practices, competitive practices and competitive games.</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They will also be assessed on their ability to apply rules and regulations to the sport and identify components of fitness related to each activity.</a:t>
            </a:r>
          </a:p>
          <a:p>
            <a:pPr marL="171450" indent="-171450">
              <a:buFont typeface="Arial" panose="020B0604020202020204" pitchFamily="34" charset="0"/>
              <a:buChar char="•"/>
            </a:pPr>
            <a:r>
              <a:rPr lang="en-GB" sz="1000">
                <a:solidFill>
                  <a:schemeClr val="bg2">
                    <a:lumMod val="10000"/>
                  </a:schemeClr>
                </a:solidFill>
                <a:latin typeface="Calibri"/>
                <a:ea typeface="Calibri"/>
                <a:cs typeface="Calibri"/>
              </a:rPr>
              <a:t>Students can prepare for assessments by learning the rules and regulations linked to the current activity and the key words.</a:t>
            </a:r>
          </a:p>
          <a:p>
            <a:endParaRPr lang="en-GB" sz="1000">
              <a:solidFill>
                <a:schemeClr val="bg2">
                  <a:lumMod val="10000"/>
                </a:schemeClr>
              </a:solidFill>
            </a:endParaRPr>
          </a:p>
        </p:txBody>
      </p:sp>
    </p:spTree>
    <p:extLst>
      <p:ext uri="{BB962C8B-B14F-4D97-AF65-F5344CB8AC3E}">
        <p14:creationId xmlns:p14="http://schemas.microsoft.com/office/powerpoint/2010/main" val="3418482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test&#10;&#10;AI-generated content may be incorrect.">
            <a:extLst>
              <a:ext uri="{FF2B5EF4-FFF2-40B4-BE49-F238E27FC236}">
                <a16:creationId xmlns:a16="http://schemas.microsoft.com/office/drawing/2014/main" id="{5694C228-8760-4A8B-5E6F-C901DC106B8F}"/>
              </a:ext>
            </a:extLst>
          </p:cNvPr>
          <p:cNvPicPr>
            <a:picLocks noChangeAspect="1"/>
          </p:cNvPicPr>
          <p:nvPr/>
        </p:nvPicPr>
        <p:blipFill>
          <a:blip r:embed="rId2"/>
          <a:stretch>
            <a:fillRect/>
          </a:stretch>
        </p:blipFill>
        <p:spPr>
          <a:xfrm>
            <a:off x="178006" y="-3369"/>
            <a:ext cx="6486442" cy="9346680"/>
          </a:xfrm>
          <a:prstGeom prst="rect">
            <a:avLst/>
          </a:prstGeom>
        </p:spPr>
      </p:pic>
    </p:spTree>
    <p:extLst>
      <p:ext uri="{BB962C8B-B14F-4D97-AF65-F5344CB8AC3E}">
        <p14:creationId xmlns:p14="http://schemas.microsoft.com/office/powerpoint/2010/main" val="3840841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F92D9C8-1169-891C-58FD-D10E0740C480}"/>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Physical  Education: BTEC Tech Award</a:t>
            </a:r>
          </a:p>
        </p:txBody>
      </p:sp>
      <p:sp>
        <p:nvSpPr>
          <p:cNvPr id="5" name="Rectangle 4"/>
          <p:cNvSpPr/>
          <p:nvPr/>
        </p:nvSpPr>
        <p:spPr>
          <a:xfrm>
            <a:off x="174510" y="717528"/>
            <a:ext cx="6514710" cy="1623521"/>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Calibri"/>
              </a:rPr>
              <a:t>Assessment Information:</a:t>
            </a:r>
          </a:p>
          <a:p>
            <a:endParaRPr lang="en-GB" sz="1000">
              <a:solidFill>
                <a:srgbClr val="142A33"/>
              </a:solidFill>
              <a:latin typeface="Calibri"/>
              <a:ea typeface="Calibri"/>
              <a:cs typeface="Arial"/>
            </a:endParaRPr>
          </a:p>
          <a:p>
            <a:pPr>
              <a:buFont typeface="Arial" panose="020B0604020202020204" pitchFamily="34" charset="0"/>
              <a:buChar char="•"/>
            </a:pPr>
            <a:r>
              <a:rPr lang="en-GB" sz="1000">
                <a:solidFill>
                  <a:srgbClr val="142A33"/>
                </a:solidFill>
                <a:latin typeface="Calibri"/>
                <a:ea typeface="+mn-lt"/>
                <a:cs typeface="+mn-lt"/>
              </a:rPr>
              <a:t>This term year 9 will be learning about the types and needs of participants in sport and the effects of exercise on the body.</a:t>
            </a:r>
            <a:endParaRPr lang="en-GB" sz="1000">
              <a:solidFill>
                <a:srgbClr val="142A33"/>
              </a:solidFill>
              <a:latin typeface="Calibri"/>
              <a:ea typeface="Calibri"/>
              <a:cs typeface="Arial"/>
            </a:endParaRPr>
          </a:p>
          <a:p>
            <a:pPr>
              <a:buFont typeface="Arial" panose="020B0604020202020204" pitchFamily="34" charset="0"/>
              <a:buChar char="•"/>
            </a:pPr>
            <a:r>
              <a:rPr lang="en-GB" sz="1000">
                <a:solidFill>
                  <a:srgbClr val="142A33"/>
                </a:solidFill>
                <a:latin typeface="Calibri"/>
                <a:ea typeface="+mn-lt"/>
                <a:cs typeface="+mn-lt"/>
              </a:rPr>
              <a:t>They will be assessed on the different types of physical activity, the sectors available to participate in sport, barriers to participation and the importance of a warm up prior to participation.</a:t>
            </a:r>
            <a:endParaRPr lang="en-GB" sz="1000">
              <a:solidFill>
                <a:srgbClr val="142A33"/>
              </a:solidFill>
              <a:latin typeface="Calibri"/>
              <a:ea typeface="Calibri"/>
              <a:cs typeface="Arial"/>
            </a:endParaRPr>
          </a:p>
          <a:p>
            <a:pPr>
              <a:buFont typeface="Arial" panose="020B0604020202020204" pitchFamily="34" charset="0"/>
              <a:buChar char="•"/>
            </a:pPr>
            <a:r>
              <a:rPr lang="en-GB" sz="1000">
                <a:solidFill>
                  <a:srgbClr val="142A33"/>
                </a:solidFill>
                <a:latin typeface="Calibri"/>
                <a:ea typeface="+mn-lt"/>
                <a:cs typeface="+mn-lt"/>
              </a:rPr>
              <a:t>The assessment is in the form on an end of topic written assessment and leadership within lessons.</a:t>
            </a:r>
            <a:endParaRPr lang="en-GB" sz="1000">
              <a:solidFill>
                <a:srgbClr val="142A33"/>
              </a:solidFill>
              <a:latin typeface="Calibri"/>
              <a:ea typeface="Calibri"/>
              <a:cs typeface="Arial"/>
            </a:endParaRPr>
          </a:p>
          <a:p>
            <a:pPr>
              <a:buFont typeface="Arial" panose="020B0604020202020204" pitchFamily="34" charset="0"/>
              <a:buChar char="•"/>
            </a:pPr>
            <a:r>
              <a:rPr lang="en-GB" sz="1000">
                <a:solidFill>
                  <a:srgbClr val="142A33"/>
                </a:solidFill>
                <a:latin typeface="Calibri"/>
                <a:ea typeface="+mn-lt"/>
                <a:cs typeface="+mn-lt"/>
              </a:rPr>
              <a:t>Students can prepare for this by learning key vocabulary and definitions at home, completing homework that will be directly linked to lessons and researching a variety of exercises that they can use within a warm up.</a:t>
            </a:r>
            <a:endParaRPr lang="en-GB" sz="1000">
              <a:solidFill>
                <a:srgbClr val="142A33"/>
              </a:solidFill>
              <a:latin typeface="Calibri"/>
            </a:endParaRPr>
          </a:p>
          <a:p>
            <a:endParaRPr lang="en-GB" sz="950">
              <a:solidFill>
                <a:schemeClr val="bg2">
                  <a:lumMod val="10000"/>
                </a:schemeClr>
              </a:solidFill>
              <a:cs typeface="Arial"/>
            </a:endParaRPr>
          </a:p>
        </p:txBody>
      </p:sp>
      <p:graphicFrame>
        <p:nvGraphicFramePr>
          <p:cNvPr id="6" name="Table 5">
            <a:extLst>
              <a:ext uri="{FF2B5EF4-FFF2-40B4-BE49-F238E27FC236}">
                <a16:creationId xmlns:a16="http://schemas.microsoft.com/office/drawing/2014/main" id="{F654AFBE-F5A8-96CB-3614-39733A57F53E}"/>
              </a:ext>
            </a:extLst>
          </p:cNvPr>
          <p:cNvGraphicFramePr>
            <a:graphicFrameLocks noGrp="1"/>
          </p:cNvGraphicFramePr>
          <p:nvPr>
            <p:extLst>
              <p:ext uri="{D42A27DB-BD31-4B8C-83A1-F6EECF244321}">
                <p14:modId xmlns:p14="http://schemas.microsoft.com/office/powerpoint/2010/main" val="3783555167"/>
              </p:ext>
            </p:extLst>
          </p:nvPr>
        </p:nvGraphicFramePr>
        <p:xfrm>
          <a:off x="168852" y="3367000"/>
          <a:ext cx="6531312" cy="5541097"/>
        </p:xfrm>
        <a:graphic>
          <a:graphicData uri="http://schemas.openxmlformats.org/drawingml/2006/table">
            <a:tbl>
              <a:tblPr firstRow="1" firstCol="1" bandRow="1">
                <a:tableStyleId>{5C22544A-7EE6-4342-B048-85BDC9FD1C3A}</a:tableStyleId>
              </a:tblPr>
              <a:tblGrid>
                <a:gridCol w="2721016">
                  <a:extLst>
                    <a:ext uri="{9D8B030D-6E8A-4147-A177-3AD203B41FA5}">
                      <a16:colId xmlns:a16="http://schemas.microsoft.com/office/drawing/2014/main" val="2092095486"/>
                    </a:ext>
                  </a:extLst>
                </a:gridCol>
                <a:gridCol w="3810296">
                  <a:extLst>
                    <a:ext uri="{9D8B030D-6E8A-4147-A177-3AD203B41FA5}">
                      <a16:colId xmlns:a16="http://schemas.microsoft.com/office/drawing/2014/main" val="1752580722"/>
                    </a:ext>
                  </a:extLst>
                </a:gridCol>
              </a:tblGrid>
              <a:tr h="307839">
                <a:tc gridSpan="2">
                  <a:txBody>
                    <a:bodyPr/>
                    <a:lstStyle/>
                    <a:p>
                      <a:pPr algn="ctr"/>
                      <a:r>
                        <a:rPr lang="en-US" sz="1000" b="1">
                          <a:solidFill>
                            <a:srgbClr val="142A33"/>
                          </a:solidFill>
                          <a:effectLst/>
                          <a:latin typeface="Calibri"/>
                        </a:rPr>
                        <a:t>YEAR 9</a:t>
                      </a:r>
                      <a:endParaRPr lang="en-US" sz="1000">
                        <a:solidFill>
                          <a:srgbClr val="142A33"/>
                        </a:solidFill>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140359006"/>
                  </a:ext>
                </a:extLst>
              </a:tr>
              <a:tr h="307839">
                <a:tc gridSpan="2">
                  <a:txBody>
                    <a:bodyPr/>
                    <a:lstStyle/>
                    <a:p>
                      <a:pPr algn="ctr"/>
                      <a:r>
                        <a:rPr lang="en-US" sz="1000" b="1">
                          <a:solidFill>
                            <a:srgbClr val="142A33"/>
                          </a:solidFill>
                          <a:effectLst/>
                          <a:latin typeface="Calibri"/>
                        </a:rPr>
                        <a:t>TOPIC: Component 1 – Task A</a:t>
                      </a:r>
                      <a:endParaRPr lang="en-US" sz="1000">
                        <a:solidFill>
                          <a:srgbClr val="142A33"/>
                        </a:solidFill>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999745939"/>
                  </a:ext>
                </a:extLst>
              </a:tr>
              <a:tr h="307839">
                <a:tc>
                  <a:txBody>
                    <a:bodyPr/>
                    <a:lstStyle/>
                    <a:p>
                      <a:pPr algn="ctr"/>
                      <a:r>
                        <a:rPr lang="en-US" sz="1000" b="1">
                          <a:solidFill>
                            <a:srgbClr val="142A33"/>
                          </a:solidFill>
                          <a:effectLst/>
                          <a:latin typeface="Calibri"/>
                        </a:rPr>
                        <a:t>KEYWORD</a:t>
                      </a:r>
                      <a:endParaRPr lang="en-US" sz="1000">
                        <a:solidFill>
                          <a:srgbClr val="142A33"/>
                        </a:solidFill>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1">
                          <a:solidFill>
                            <a:srgbClr val="142A33"/>
                          </a:solidFill>
                          <a:effectLst/>
                          <a:latin typeface="Calibri"/>
                        </a:rPr>
                        <a:t>DEFINITION</a:t>
                      </a:r>
                      <a:endParaRPr lang="en-US" sz="1000">
                        <a:solidFill>
                          <a:srgbClr val="142A33"/>
                        </a:solidFill>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56957257"/>
                  </a:ext>
                </a:extLst>
              </a:tr>
              <a:tr h="461758">
                <a:tc>
                  <a:txBody>
                    <a:bodyPr/>
                    <a:lstStyle/>
                    <a:p>
                      <a:pPr algn="ctr"/>
                      <a:r>
                        <a:rPr lang="en-US" sz="1000" b="0">
                          <a:solidFill>
                            <a:srgbClr val="142A33"/>
                          </a:solidFill>
                          <a:effectLst/>
                          <a:latin typeface="Calibri"/>
                        </a:rPr>
                        <a:t>Sports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An activity with rules and regulations that involves physical exertion and skill. Sports are run by a national governing body.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30314809"/>
                  </a:ext>
                </a:extLst>
              </a:tr>
              <a:tr h="461758">
                <a:tc>
                  <a:txBody>
                    <a:bodyPr/>
                    <a:lstStyle/>
                    <a:p>
                      <a:pPr algn="ctr"/>
                      <a:r>
                        <a:rPr lang="en-US" sz="1000" b="0">
                          <a:solidFill>
                            <a:srgbClr val="142A33"/>
                          </a:solidFill>
                          <a:effectLst/>
                          <a:latin typeface="Calibri"/>
                        </a:rPr>
                        <a:t>OAA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Outdoor adventurous activities are activities with excitement and challenge completed in nature.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56599364"/>
                  </a:ext>
                </a:extLst>
              </a:tr>
              <a:tr h="461758">
                <a:tc>
                  <a:txBody>
                    <a:bodyPr/>
                    <a:lstStyle/>
                    <a:p>
                      <a:pPr algn="ctr"/>
                      <a:r>
                        <a:rPr lang="en-US" sz="1000" b="0">
                          <a:solidFill>
                            <a:srgbClr val="142A33"/>
                          </a:solidFill>
                          <a:effectLst/>
                          <a:latin typeface="Calibri"/>
                        </a:rPr>
                        <a:t>Physical Activity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Any bodily movement produced by skeletal muscle that requires energy expenditure.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25281378"/>
                  </a:ext>
                </a:extLst>
              </a:tr>
              <a:tr h="461758">
                <a:tc>
                  <a:txBody>
                    <a:bodyPr/>
                    <a:lstStyle/>
                    <a:p>
                      <a:pPr algn="ctr"/>
                      <a:r>
                        <a:rPr lang="en-US" sz="1000" b="0">
                          <a:solidFill>
                            <a:srgbClr val="142A33"/>
                          </a:solidFill>
                          <a:effectLst/>
                          <a:latin typeface="Calibri"/>
                        </a:rPr>
                        <a:t>Benefits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Physical, mental and social advantages of taking part in sport and physical activity.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06141393"/>
                  </a:ext>
                </a:extLst>
              </a:tr>
              <a:tr h="461758">
                <a:tc>
                  <a:txBody>
                    <a:bodyPr/>
                    <a:lstStyle/>
                    <a:p>
                      <a:pPr algn="ctr"/>
                      <a:r>
                        <a:rPr lang="en-US" sz="1000" b="0">
                          <a:solidFill>
                            <a:srgbClr val="142A33"/>
                          </a:solidFill>
                          <a:effectLst/>
                          <a:latin typeface="Calibri"/>
                        </a:rPr>
                        <a:t>Adolescents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12 – 17 year olds.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88397532"/>
                  </a:ext>
                </a:extLst>
              </a:tr>
              <a:tr h="461758">
                <a:tc>
                  <a:txBody>
                    <a:bodyPr/>
                    <a:lstStyle/>
                    <a:p>
                      <a:pPr algn="ctr"/>
                      <a:r>
                        <a:rPr lang="en-US" sz="1000" b="0">
                          <a:solidFill>
                            <a:srgbClr val="142A33"/>
                          </a:solidFill>
                          <a:effectLst/>
                          <a:latin typeface="Calibri"/>
                        </a:rPr>
                        <a:t>Public Sector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Sporting venues run by local councils.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29890957"/>
                  </a:ext>
                </a:extLst>
              </a:tr>
              <a:tr h="461758">
                <a:tc>
                  <a:txBody>
                    <a:bodyPr/>
                    <a:lstStyle/>
                    <a:p>
                      <a:pPr algn="ctr"/>
                      <a:r>
                        <a:rPr lang="en-US" sz="1000" b="0">
                          <a:solidFill>
                            <a:srgbClr val="142A33"/>
                          </a:solidFill>
                          <a:effectLst/>
                          <a:latin typeface="Calibri"/>
                        </a:rPr>
                        <a:t>Private Sector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Venues that are run by private companies with the aim to make a profit.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77406336"/>
                  </a:ext>
                </a:extLst>
              </a:tr>
              <a:tr h="461758">
                <a:tc>
                  <a:txBody>
                    <a:bodyPr/>
                    <a:lstStyle/>
                    <a:p>
                      <a:pPr algn="ctr"/>
                      <a:r>
                        <a:rPr lang="en-US" sz="1000" b="0">
                          <a:solidFill>
                            <a:srgbClr val="142A33"/>
                          </a:solidFill>
                          <a:effectLst/>
                          <a:latin typeface="Calibri"/>
                        </a:rPr>
                        <a:t>Voluntary Sector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Sports clubs run by volunteers, money goes back into the club for the good of the participants.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21208058"/>
                  </a:ext>
                </a:extLst>
              </a:tr>
              <a:tr h="461758">
                <a:tc>
                  <a:txBody>
                    <a:bodyPr/>
                    <a:lstStyle/>
                    <a:p>
                      <a:pPr algn="ctr"/>
                      <a:r>
                        <a:rPr lang="en-US" sz="1000" b="0">
                          <a:solidFill>
                            <a:srgbClr val="142A33"/>
                          </a:solidFill>
                          <a:effectLst/>
                          <a:latin typeface="Calibri"/>
                        </a:rPr>
                        <a:t>Barriers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Anything that makes it difficult for you to participate in sport or physical activity.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20769319"/>
                  </a:ext>
                </a:extLst>
              </a:tr>
              <a:tr h="461758">
                <a:tc>
                  <a:txBody>
                    <a:bodyPr/>
                    <a:lstStyle/>
                    <a:p>
                      <a:pPr algn="ctr"/>
                      <a:r>
                        <a:rPr lang="en-US" sz="1000" b="0">
                          <a:solidFill>
                            <a:srgbClr val="142A33"/>
                          </a:solidFill>
                          <a:effectLst/>
                          <a:latin typeface="Calibri"/>
                        </a:rPr>
                        <a:t>Disabilities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A physical or mental condition which limits a person’s movement, senses or activities.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45885904"/>
                  </a:ext>
                </a:extLst>
              </a:tr>
            </a:tbl>
          </a:graphicData>
        </a:graphic>
      </p:graphicFrame>
    </p:spTree>
    <p:extLst>
      <p:ext uri="{BB962C8B-B14F-4D97-AF65-F5344CB8AC3E}">
        <p14:creationId xmlns:p14="http://schemas.microsoft.com/office/powerpoint/2010/main" val="36435884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8204D08-4184-1819-F94A-965225A98F94}"/>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Physical  Education: BTEC Tech Award</a:t>
            </a:r>
          </a:p>
        </p:txBody>
      </p:sp>
      <p:sp>
        <p:nvSpPr>
          <p:cNvPr id="5" name="Rectangle 4"/>
          <p:cNvSpPr/>
          <p:nvPr/>
        </p:nvSpPr>
        <p:spPr>
          <a:xfrm>
            <a:off x="226464" y="704528"/>
            <a:ext cx="6397813" cy="1623521"/>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rgbClr val="142A33"/>
              </a:solidFill>
              <a:latin typeface="Calibri"/>
              <a:ea typeface="Calibri"/>
              <a:cs typeface="Arial"/>
            </a:endParaRPr>
          </a:p>
          <a:p>
            <a:pPr>
              <a:buFont typeface="Arial" panose="020B0604020202020204" pitchFamily="34" charset="0"/>
              <a:buChar char="•"/>
            </a:pPr>
            <a:r>
              <a:rPr lang="en-GB" sz="1000">
                <a:solidFill>
                  <a:srgbClr val="142A33"/>
                </a:solidFill>
                <a:latin typeface="Calibri"/>
                <a:ea typeface="+mn-lt"/>
                <a:cs typeface="+mn-lt"/>
              </a:rPr>
              <a:t>This term year 9 will be learning about the types and needs of participants in sport and the effects of exercise on the body.</a:t>
            </a:r>
            <a:endParaRPr lang="en-GB" sz="1000">
              <a:solidFill>
                <a:srgbClr val="142A33"/>
              </a:solidFill>
              <a:latin typeface="Calibri"/>
              <a:ea typeface="Calibri"/>
              <a:cs typeface="Arial"/>
            </a:endParaRPr>
          </a:p>
          <a:p>
            <a:pPr>
              <a:buFont typeface="Arial" panose="020B0604020202020204" pitchFamily="34" charset="0"/>
              <a:buChar char="•"/>
            </a:pPr>
            <a:r>
              <a:rPr lang="en-GB" sz="1000">
                <a:solidFill>
                  <a:srgbClr val="142A33"/>
                </a:solidFill>
                <a:latin typeface="Calibri"/>
                <a:ea typeface="+mn-lt"/>
                <a:cs typeface="+mn-lt"/>
              </a:rPr>
              <a:t>They will be assessed on the different types of physical activity, the sectors available to participate in sport, barriers to participation and the importance of a warm up prior to participation.</a:t>
            </a:r>
            <a:endParaRPr lang="en-GB" sz="1000">
              <a:solidFill>
                <a:srgbClr val="142A33"/>
              </a:solidFill>
              <a:latin typeface="Calibri"/>
              <a:ea typeface="Calibri"/>
              <a:cs typeface="Arial"/>
            </a:endParaRPr>
          </a:p>
          <a:p>
            <a:pPr>
              <a:buFont typeface="Arial" panose="020B0604020202020204" pitchFamily="34" charset="0"/>
              <a:buChar char="•"/>
            </a:pPr>
            <a:r>
              <a:rPr lang="en-GB" sz="1000">
                <a:solidFill>
                  <a:srgbClr val="142A33"/>
                </a:solidFill>
                <a:latin typeface="Calibri"/>
                <a:ea typeface="+mn-lt"/>
                <a:cs typeface="+mn-lt"/>
              </a:rPr>
              <a:t>The assessment is in the form on an end of topic written assessment and leadership within lessons.</a:t>
            </a:r>
            <a:endParaRPr lang="en-GB" sz="1000">
              <a:solidFill>
                <a:srgbClr val="142A33"/>
              </a:solidFill>
              <a:latin typeface="Calibri"/>
              <a:ea typeface="Calibri"/>
              <a:cs typeface="Arial"/>
            </a:endParaRPr>
          </a:p>
          <a:p>
            <a:pPr>
              <a:buFont typeface="Arial" panose="020B0604020202020204" pitchFamily="34" charset="0"/>
              <a:buChar char="•"/>
            </a:pPr>
            <a:r>
              <a:rPr lang="en-GB" sz="1000">
                <a:solidFill>
                  <a:srgbClr val="142A33"/>
                </a:solidFill>
                <a:latin typeface="Calibri"/>
                <a:ea typeface="+mn-lt"/>
                <a:cs typeface="+mn-lt"/>
              </a:rPr>
              <a:t>Students can prepare for this by learning key vocabulary and definitions at home, completing homework that will be directly linked to lessons and researching a variety of exercises that they can use within a warm up.</a:t>
            </a:r>
            <a:endParaRPr lang="en-GB" sz="1000">
              <a:solidFill>
                <a:srgbClr val="142A33"/>
              </a:solidFill>
              <a:latin typeface="Calibri"/>
            </a:endParaRPr>
          </a:p>
          <a:p>
            <a:endParaRPr lang="en-GB" sz="950">
              <a:solidFill>
                <a:schemeClr val="bg2">
                  <a:lumMod val="10000"/>
                </a:schemeClr>
              </a:solidFill>
              <a:cs typeface="Arial"/>
            </a:endParaRPr>
          </a:p>
        </p:txBody>
      </p:sp>
      <p:graphicFrame>
        <p:nvGraphicFramePr>
          <p:cNvPr id="4" name="Table 3">
            <a:extLst>
              <a:ext uri="{FF2B5EF4-FFF2-40B4-BE49-F238E27FC236}">
                <a16:creationId xmlns:a16="http://schemas.microsoft.com/office/drawing/2014/main" id="{FF1252B9-B0D6-018B-0559-877551700CF8}"/>
              </a:ext>
            </a:extLst>
          </p:cNvPr>
          <p:cNvGraphicFramePr>
            <a:graphicFrameLocks noGrp="1"/>
          </p:cNvGraphicFramePr>
          <p:nvPr>
            <p:extLst>
              <p:ext uri="{D42A27DB-BD31-4B8C-83A1-F6EECF244321}">
                <p14:modId xmlns:p14="http://schemas.microsoft.com/office/powerpoint/2010/main" val="1362512185"/>
              </p:ext>
            </p:extLst>
          </p:nvPr>
        </p:nvGraphicFramePr>
        <p:xfrm>
          <a:off x="220806" y="3042000"/>
          <a:ext cx="6417845" cy="6226740"/>
        </p:xfrm>
        <a:graphic>
          <a:graphicData uri="http://schemas.openxmlformats.org/drawingml/2006/table">
            <a:tbl>
              <a:tblPr firstRow="1" firstCol="1" bandRow="1">
                <a:tableStyleId>{5C22544A-7EE6-4342-B048-85BDC9FD1C3A}</a:tableStyleId>
              </a:tblPr>
              <a:tblGrid>
                <a:gridCol w="2673744">
                  <a:extLst>
                    <a:ext uri="{9D8B030D-6E8A-4147-A177-3AD203B41FA5}">
                      <a16:colId xmlns:a16="http://schemas.microsoft.com/office/drawing/2014/main" val="3774266817"/>
                    </a:ext>
                  </a:extLst>
                </a:gridCol>
                <a:gridCol w="3744101">
                  <a:extLst>
                    <a:ext uri="{9D8B030D-6E8A-4147-A177-3AD203B41FA5}">
                      <a16:colId xmlns:a16="http://schemas.microsoft.com/office/drawing/2014/main" val="2219516323"/>
                    </a:ext>
                  </a:extLst>
                </a:gridCol>
              </a:tblGrid>
              <a:tr h="228665">
                <a:tc gridSpan="2">
                  <a:txBody>
                    <a:bodyPr/>
                    <a:lstStyle/>
                    <a:p>
                      <a:pPr algn="ctr"/>
                      <a:r>
                        <a:rPr lang="en-US" sz="1000" b="1">
                          <a:solidFill>
                            <a:srgbClr val="142A33"/>
                          </a:solidFill>
                          <a:effectLst/>
                          <a:latin typeface="Calibri"/>
                        </a:rPr>
                        <a:t>TOPIC: Component 1 – Task C</a:t>
                      </a:r>
                      <a:endParaRPr lang="en-US" sz="1000">
                        <a:solidFill>
                          <a:srgbClr val="142A33"/>
                        </a:solidFill>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094248272"/>
                  </a:ext>
                </a:extLst>
              </a:tr>
              <a:tr h="228665">
                <a:tc>
                  <a:txBody>
                    <a:bodyPr/>
                    <a:lstStyle/>
                    <a:p>
                      <a:pPr algn="ctr"/>
                      <a:r>
                        <a:rPr lang="en-US" sz="1000" b="1">
                          <a:solidFill>
                            <a:srgbClr val="142A33"/>
                          </a:solidFill>
                          <a:effectLst/>
                          <a:latin typeface="Calibri"/>
                        </a:rPr>
                        <a:t>KEYWORD</a:t>
                      </a:r>
                      <a:endParaRPr lang="en-US" sz="1000">
                        <a:solidFill>
                          <a:srgbClr val="142A33"/>
                        </a:solidFill>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1">
                          <a:solidFill>
                            <a:srgbClr val="142A33"/>
                          </a:solidFill>
                          <a:effectLst/>
                          <a:latin typeface="Calibri"/>
                        </a:rPr>
                        <a:t>DEFINITION</a:t>
                      </a:r>
                      <a:endParaRPr lang="en-US" sz="1000">
                        <a:solidFill>
                          <a:srgbClr val="142A33"/>
                        </a:solidFill>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78657727"/>
                  </a:ext>
                </a:extLst>
              </a:tr>
              <a:tr h="576941">
                <a:tc>
                  <a:txBody>
                    <a:bodyPr/>
                    <a:lstStyle/>
                    <a:p>
                      <a:pPr algn="ctr">
                        <a:lnSpc>
                          <a:spcPct val="118000"/>
                        </a:lnSpc>
                        <a:spcAft>
                          <a:spcPts val="600"/>
                        </a:spcAft>
                      </a:pPr>
                      <a:r>
                        <a:rPr lang="en-US" sz="1000" b="0">
                          <a:solidFill>
                            <a:srgbClr val="142A33"/>
                          </a:solidFill>
                          <a:effectLst/>
                          <a:latin typeface="Calibri"/>
                          <a:cs typeface="Calibri"/>
                        </a:rPr>
                        <a:t>Pulse Raiser</a:t>
                      </a:r>
                    </a:p>
                    <a:p>
                      <a:pPr algn="ctr">
                        <a:lnSpc>
                          <a:spcPct val="118000"/>
                        </a:lnSpc>
                        <a:spcAft>
                          <a:spcPts val="600"/>
                        </a:spcAft>
                      </a:pPr>
                      <a:endParaRPr lang="en-US" sz="1000" b="0">
                        <a:solidFill>
                          <a:srgbClr val="142A33"/>
                        </a:solidFill>
                        <a:effectLst/>
                        <a:latin typeface="Calibri"/>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An activity that raises the heart rate, blood flow and body temperature in preparation for exercise.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8260274"/>
                  </a:ext>
                </a:extLst>
              </a:tr>
              <a:tr h="576941">
                <a:tc>
                  <a:txBody>
                    <a:bodyPr/>
                    <a:lstStyle/>
                    <a:p>
                      <a:pPr algn="ctr"/>
                      <a:r>
                        <a:rPr lang="en-US" sz="1000" b="0" err="1">
                          <a:solidFill>
                            <a:srgbClr val="142A33"/>
                          </a:solidFill>
                          <a:effectLst/>
                          <a:latin typeface="Calibri"/>
                        </a:rPr>
                        <a:t>Mobilisation</a:t>
                      </a:r>
                      <a:endParaRPr lang="en-US" sz="1000" b="0">
                        <a:solidFill>
                          <a:srgbClr val="142A33"/>
                        </a:solidFill>
                        <a:effectLst/>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Dynamic stretches – Stretching whilst on the move.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6863517"/>
                  </a:ext>
                </a:extLst>
              </a:tr>
              <a:tr h="576941">
                <a:tc>
                  <a:txBody>
                    <a:bodyPr/>
                    <a:lstStyle/>
                    <a:p>
                      <a:pPr algn="ctr"/>
                      <a:r>
                        <a:rPr lang="en-US" sz="1000" b="0">
                          <a:solidFill>
                            <a:srgbClr val="142A33"/>
                          </a:solidFill>
                          <a:effectLst/>
                          <a:latin typeface="Calibri"/>
                        </a:rPr>
                        <a:t>Preparation Stretches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Static stretches performed in the final stages of the warm up.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13878771"/>
                  </a:ext>
                </a:extLst>
              </a:tr>
              <a:tr h="576941">
                <a:tc>
                  <a:txBody>
                    <a:bodyPr/>
                    <a:lstStyle/>
                    <a:p>
                      <a:pPr algn="ctr"/>
                      <a:r>
                        <a:rPr lang="en-US" sz="1000" b="0">
                          <a:solidFill>
                            <a:srgbClr val="142A33"/>
                          </a:solidFill>
                          <a:effectLst/>
                          <a:latin typeface="Calibri"/>
                        </a:rPr>
                        <a:t>Cardiorespiratory System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Cardiorespiratory system is made up of your heart, blood vessels and blood as well as your lungs and airways.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90318420"/>
                  </a:ext>
                </a:extLst>
              </a:tr>
              <a:tr h="576941">
                <a:tc>
                  <a:txBody>
                    <a:bodyPr/>
                    <a:lstStyle/>
                    <a:p>
                      <a:pPr algn="ctr"/>
                      <a:r>
                        <a:rPr lang="en-US" sz="1000" b="0">
                          <a:solidFill>
                            <a:srgbClr val="142A33"/>
                          </a:solidFill>
                          <a:effectLst/>
                          <a:latin typeface="Calibri"/>
                        </a:rPr>
                        <a:t>Musculoskeletal System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The musculoskeletal system is made up of all the muscles, ligament, tendons and bones in the body. It is responsible for our movement, shape, support and stability.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8755731"/>
                  </a:ext>
                </a:extLst>
              </a:tr>
              <a:tr h="576941">
                <a:tc>
                  <a:txBody>
                    <a:bodyPr/>
                    <a:lstStyle/>
                    <a:p>
                      <a:pPr algn="ctr"/>
                      <a:r>
                        <a:rPr lang="en-US" sz="1000" b="0">
                          <a:solidFill>
                            <a:srgbClr val="142A33"/>
                          </a:solidFill>
                          <a:effectLst/>
                          <a:latin typeface="Calibri"/>
                        </a:rPr>
                        <a:t>Pliability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How flexible your muscles are.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3337393"/>
                  </a:ext>
                </a:extLst>
              </a:tr>
              <a:tr h="576941">
                <a:tc>
                  <a:txBody>
                    <a:bodyPr/>
                    <a:lstStyle/>
                    <a:p>
                      <a:pPr algn="ctr"/>
                      <a:r>
                        <a:rPr lang="en-US" sz="1000" b="0">
                          <a:solidFill>
                            <a:srgbClr val="142A33"/>
                          </a:solidFill>
                          <a:effectLst/>
                          <a:latin typeface="Calibri"/>
                        </a:rPr>
                        <a:t>Heart Rate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The speed in which your heart beats per minute.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2917294"/>
                  </a:ext>
                </a:extLst>
              </a:tr>
              <a:tr h="576941">
                <a:tc>
                  <a:txBody>
                    <a:bodyPr/>
                    <a:lstStyle/>
                    <a:p>
                      <a:pPr algn="ctr"/>
                      <a:r>
                        <a:rPr lang="en-US" sz="1000" b="0">
                          <a:solidFill>
                            <a:srgbClr val="142A33"/>
                          </a:solidFill>
                          <a:effectLst/>
                          <a:latin typeface="Calibri"/>
                        </a:rPr>
                        <a:t>Static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Still, no movement.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57525849"/>
                  </a:ext>
                </a:extLst>
              </a:tr>
              <a:tr h="576941">
                <a:tc>
                  <a:txBody>
                    <a:bodyPr/>
                    <a:lstStyle/>
                    <a:p>
                      <a:pPr algn="ctr"/>
                      <a:r>
                        <a:rPr lang="en-US" sz="1000" b="0">
                          <a:solidFill>
                            <a:srgbClr val="142A33"/>
                          </a:solidFill>
                          <a:effectLst/>
                          <a:latin typeface="Calibri"/>
                        </a:rPr>
                        <a:t>Dynamic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Involves movement.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90500443"/>
                  </a:ext>
                </a:extLst>
              </a:tr>
              <a:tr h="576941">
                <a:tc>
                  <a:txBody>
                    <a:bodyPr/>
                    <a:lstStyle/>
                    <a:p>
                      <a:pPr algn="ctr"/>
                      <a:r>
                        <a:rPr lang="en-US" sz="1000" b="0">
                          <a:solidFill>
                            <a:srgbClr val="142A33"/>
                          </a:solidFill>
                          <a:effectLst/>
                          <a:latin typeface="Calibri"/>
                        </a:rPr>
                        <a:t>Effects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000" b="0">
                          <a:solidFill>
                            <a:srgbClr val="142A33"/>
                          </a:solidFill>
                          <a:effectLst/>
                          <a:latin typeface="Calibri"/>
                        </a:rPr>
                        <a:t>A change which results from an action.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50801261"/>
                  </a:ext>
                </a:extLst>
              </a:tr>
            </a:tbl>
          </a:graphicData>
        </a:graphic>
      </p:graphicFrame>
    </p:spTree>
    <p:extLst>
      <p:ext uri="{BB962C8B-B14F-4D97-AF65-F5344CB8AC3E}">
        <p14:creationId xmlns:p14="http://schemas.microsoft.com/office/powerpoint/2010/main" val="15851664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D481956-2BDB-1C0C-316D-741F2DF4EC43}"/>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764679724"/>
              </p:ext>
            </p:extLst>
          </p:nvPr>
        </p:nvGraphicFramePr>
        <p:xfrm>
          <a:off x="128952" y="3872880"/>
          <a:ext cx="6602863" cy="3432720"/>
        </p:xfrm>
        <a:graphic>
          <a:graphicData uri="http://schemas.openxmlformats.org/drawingml/2006/table">
            <a:tbl>
              <a:tblPr firstRow="1" bandRow="1">
                <a:tableStyleId>{5C22544A-7EE6-4342-B048-85BDC9FD1C3A}</a:tableStyleId>
              </a:tblPr>
              <a:tblGrid>
                <a:gridCol w="3084024">
                  <a:extLst>
                    <a:ext uri="{9D8B030D-6E8A-4147-A177-3AD203B41FA5}">
                      <a16:colId xmlns:a16="http://schemas.microsoft.com/office/drawing/2014/main" val="1739373756"/>
                    </a:ext>
                  </a:extLst>
                </a:gridCol>
                <a:gridCol w="3518839">
                  <a:extLst>
                    <a:ext uri="{9D8B030D-6E8A-4147-A177-3AD203B41FA5}">
                      <a16:colId xmlns:a16="http://schemas.microsoft.com/office/drawing/2014/main" val="2144423826"/>
                    </a:ext>
                  </a:extLst>
                </a:gridCol>
              </a:tblGrid>
              <a:tr h="22584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rgbClr val="142A33"/>
                          </a:solidFill>
                          <a:latin typeface="Calibri"/>
                        </a:rPr>
                        <a:t>YEAR 9 Technology</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225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KEY</a:t>
                      </a:r>
                      <a:r>
                        <a:rPr lang="en-GB" sz="1000" b="1" baseline="0">
                          <a:solidFill>
                            <a:srgbClr val="142A33"/>
                          </a:solidFill>
                          <a:latin typeface="Calibri"/>
                        </a:rPr>
                        <a:t> WORD</a:t>
                      </a:r>
                      <a:endParaRPr lang="en-GB" sz="1000" b="1">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TRANSLATION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279835">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rgbClr val="142A33"/>
                          </a:solidFill>
                          <a:latin typeface="Calibri"/>
                        </a:rPr>
                        <a:t>Des</a:t>
                      </a:r>
                      <a:r>
                        <a:rPr lang="en-GB" sz="1000" baseline="0">
                          <a:solidFill>
                            <a:srgbClr val="142A33"/>
                          </a:solidFill>
                          <a:latin typeface="Calibri"/>
                        </a:rPr>
                        <a:t> jeux </a:t>
                      </a:r>
                      <a:r>
                        <a:rPr lang="en-GB" sz="1000" baseline="0" err="1">
                          <a:solidFill>
                            <a:srgbClr val="142A33"/>
                          </a:solidFill>
                          <a:latin typeface="Calibri"/>
                        </a:rPr>
                        <a:t>en</a:t>
                      </a:r>
                      <a:r>
                        <a:rPr lang="en-GB" sz="1000" baseline="0">
                          <a:solidFill>
                            <a:srgbClr val="142A33"/>
                          </a:solidFill>
                          <a:latin typeface="Calibri"/>
                        </a:rPr>
                        <a:t> </a:t>
                      </a:r>
                      <a:r>
                        <a:rPr lang="en-GB" sz="1000" baseline="0" err="1">
                          <a:solidFill>
                            <a:srgbClr val="142A33"/>
                          </a:solidFill>
                          <a:latin typeface="Calibri"/>
                        </a:rPr>
                        <a:t>ligne</a:t>
                      </a:r>
                      <a:endParaRPr lang="en-GB" sz="100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rgbClr val="142A33"/>
                          </a:solidFill>
                          <a:latin typeface="Calibri"/>
                        </a:rPr>
                        <a:t>Online games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16029">
                <a:tc>
                  <a:txBody>
                    <a:bodyPr/>
                    <a:lstStyle/>
                    <a:p>
                      <a:pPr algn="ctr"/>
                      <a:r>
                        <a:rPr lang="en-GB" sz="1000">
                          <a:solidFill>
                            <a:srgbClr val="142A33"/>
                          </a:solidFill>
                          <a:latin typeface="Calibri"/>
                        </a:rPr>
                        <a:t>Je </a:t>
                      </a:r>
                      <a:r>
                        <a:rPr lang="en-GB" sz="1000" err="1">
                          <a:solidFill>
                            <a:srgbClr val="142A33"/>
                          </a:solidFill>
                          <a:latin typeface="Calibri"/>
                        </a:rPr>
                        <a:t>vais</a:t>
                      </a:r>
                      <a:r>
                        <a:rPr lang="en-GB" sz="1000">
                          <a:solidFill>
                            <a:srgbClr val="142A33"/>
                          </a:solidFill>
                          <a:latin typeface="Calibri"/>
                        </a:rPr>
                        <a:t> sur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rgbClr val="142A33"/>
                          </a:solidFill>
                          <a:latin typeface="Calibri"/>
                        </a:rPr>
                        <a:t>I go 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279835">
                <a:tc>
                  <a:txBody>
                    <a:bodyPr/>
                    <a:lstStyle/>
                    <a:p>
                      <a:pPr algn="ctr"/>
                      <a:r>
                        <a:rPr lang="en-GB" sz="1000">
                          <a:solidFill>
                            <a:srgbClr val="142A33"/>
                          </a:solidFill>
                          <a:latin typeface="Calibri"/>
                        </a:rPr>
                        <a:t>Les </a:t>
                      </a:r>
                      <a:r>
                        <a:rPr lang="en-GB" sz="1000" err="1">
                          <a:solidFill>
                            <a:srgbClr val="142A33"/>
                          </a:solidFill>
                          <a:latin typeface="Calibri"/>
                        </a:rPr>
                        <a:t>réseaux</a:t>
                      </a:r>
                      <a:r>
                        <a:rPr lang="en-GB" sz="1000">
                          <a:solidFill>
                            <a:srgbClr val="142A33"/>
                          </a:solidFill>
                          <a:latin typeface="Calibri"/>
                        </a:rPr>
                        <a:t> </a:t>
                      </a:r>
                      <a:r>
                        <a:rPr lang="en-GB" sz="1000" err="1">
                          <a:solidFill>
                            <a:srgbClr val="142A33"/>
                          </a:solidFill>
                          <a:latin typeface="Calibri"/>
                        </a:rPr>
                        <a:t>sociaux</a:t>
                      </a:r>
                      <a:endParaRPr lang="en-GB" sz="100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rgbClr val="142A33"/>
                          </a:solidFill>
                          <a:latin typeface="Calibri"/>
                        </a:rPr>
                        <a:t>Social networks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279835">
                <a:tc>
                  <a:txBody>
                    <a:bodyPr/>
                    <a:lstStyle/>
                    <a:p>
                      <a:pPr algn="ctr"/>
                      <a:r>
                        <a:rPr lang="en-GB" sz="1000">
                          <a:solidFill>
                            <a:srgbClr val="142A33"/>
                          </a:solidFill>
                          <a:latin typeface="Calibri"/>
                        </a:rPr>
                        <a:t>Des SMS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i="0">
                          <a:solidFill>
                            <a:srgbClr val="142A33"/>
                          </a:solidFill>
                          <a:latin typeface="Calibri"/>
                        </a:rPr>
                        <a:t>Text messages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16029">
                <a:tc>
                  <a:txBody>
                    <a:bodyPr/>
                    <a:lstStyle/>
                    <a:p>
                      <a:pPr algn="ctr"/>
                      <a:r>
                        <a:rPr lang="en-GB" sz="1000">
                          <a:solidFill>
                            <a:srgbClr val="142A33"/>
                          </a:solidFill>
                          <a:latin typeface="Calibri"/>
                        </a:rPr>
                        <a:t>Je </a:t>
                      </a:r>
                      <a:r>
                        <a:rPr lang="en-GB" sz="1000" err="1">
                          <a:solidFill>
                            <a:srgbClr val="142A33"/>
                          </a:solidFill>
                          <a:latin typeface="Calibri"/>
                        </a:rPr>
                        <a:t>télécharge</a:t>
                      </a:r>
                      <a:endParaRPr lang="en-GB" sz="100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rgbClr val="142A33"/>
                          </a:solidFill>
                          <a:latin typeface="Calibri"/>
                        </a:rPr>
                        <a:t>I download</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316029">
                <a:tc>
                  <a:txBody>
                    <a:bodyPr/>
                    <a:lstStyle/>
                    <a:p>
                      <a:pPr algn="ctr"/>
                      <a:r>
                        <a:rPr lang="en-GB" sz="1000">
                          <a:solidFill>
                            <a:srgbClr val="142A33"/>
                          </a:solidFill>
                          <a:latin typeface="Calibri"/>
                        </a:rPr>
                        <a:t>Je suis fan de</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rgbClr val="142A33"/>
                          </a:solidFill>
                          <a:latin typeface="Calibri"/>
                        </a:rPr>
                        <a:t>I am a fan of</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316029">
                <a:tc>
                  <a:txBody>
                    <a:bodyPr/>
                    <a:lstStyle/>
                    <a:p>
                      <a:pPr algn="ctr"/>
                      <a:r>
                        <a:rPr lang="en-GB" sz="1000">
                          <a:solidFill>
                            <a:srgbClr val="142A33"/>
                          </a:solidFill>
                          <a:latin typeface="Calibri"/>
                        </a:rPr>
                        <a:t>La </a:t>
                      </a:r>
                      <a:r>
                        <a:rPr lang="en-GB" sz="1000" err="1">
                          <a:solidFill>
                            <a:srgbClr val="142A33"/>
                          </a:solidFill>
                          <a:latin typeface="Calibri"/>
                        </a:rPr>
                        <a:t>météo</a:t>
                      </a:r>
                      <a:endParaRPr lang="en-GB" sz="100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rgbClr val="142A33"/>
                          </a:solidFill>
                          <a:latin typeface="Calibri"/>
                        </a:rPr>
                        <a:t>The weather forecast</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279835">
                <a:tc>
                  <a:txBody>
                    <a:bodyPr/>
                    <a:lstStyle/>
                    <a:p>
                      <a:pPr algn="ctr"/>
                      <a:r>
                        <a:rPr lang="en-GB" sz="1000">
                          <a:solidFill>
                            <a:srgbClr val="142A33"/>
                          </a:solidFill>
                          <a:latin typeface="Calibri"/>
                        </a:rPr>
                        <a:t>Je ne </a:t>
                      </a:r>
                      <a:r>
                        <a:rPr lang="en-GB" sz="1000" err="1">
                          <a:solidFill>
                            <a:srgbClr val="142A33"/>
                          </a:solidFill>
                          <a:latin typeface="Calibri"/>
                        </a:rPr>
                        <a:t>regarde</a:t>
                      </a:r>
                      <a:r>
                        <a:rPr lang="en-GB" sz="1000">
                          <a:solidFill>
                            <a:srgbClr val="142A33"/>
                          </a:solidFill>
                          <a:latin typeface="Calibri"/>
                        </a:rPr>
                        <a:t> jamais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rgbClr val="142A33"/>
                          </a:solidFill>
                          <a:latin typeface="Calibri"/>
                        </a:rPr>
                        <a:t>I never watch</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279835">
                <a:tc>
                  <a:txBody>
                    <a:bodyPr/>
                    <a:lstStyle/>
                    <a:p>
                      <a:pPr algn="ctr"/>
                      <a:r>
                        <a:rPr lang="en-GB" sz="1000" err="1">
                          <a:solidFill>
                            <a:srgbClr val="142A33"/>
                          </a:solidFill>
                          <a:latin typeface="Calibri"/>
                        </a:rPr>
                        <a:t>Passionnant</a:t>
                      </a:r>
                      <a:r>
                        <a:rPr lang="en-GB" sz="1000">
                          <a:solidFill>
                            <a:srgbClr val="142A33"/>
                          </a:solidFill>
                          <a:latin typeface="Calibri"/>
                        </a:rPr>
                        <a:t>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rgbClr val="142A33"/>
                          </a:solidFill>
                          <a:latin typeface="Calibri"/>
                        </a:rPr>
                        <a:t>Exciting </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316029">
                <a:tc>
                  <a:txBody>
                    <a:bodyPr/>
                    <a:lstStyle/>
                    <a:p>
                      <a:pPr algn="ctr"/>
                      <a:r>
                        <a:rPr lang="en-GB" sz="1000">
                          <a:solidFill>
                            <a:srgbClr val="142A33"/>
                          </a:solidFill>
                          <a:latin typeface="Calibri"/>
                        </a:rPr>
                        <a:t>je le/ la </a:t>
                      </a:r>
                      <a:r>
                        <a:rPr lang="en-GB" sz="1000" err="1">
                          <a:solidFill>
                            <a:srgbClr val="142A33"/>
                          </a:solidFill>
                          <a:latin typeface="Calibri"/>
                        </a:rPr>
                        <a:t>trouve</a:t>
                      </a:r>
                      <a:endParaRPr lang="en-GB" sz="100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a:solidFill>
                            <a:srgbClr val="142A33"/>
                          </a:solidFill>
                          <a:latin typeface="Calibri"/>
                        </a:rPr>
                        <a:t>I find him/ her</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bl>
          </a:graphicData>
        </a:graphic>
      </p:graphicFrame>
      <p:sp>
        <p:nvSpPr>
          <p:cNvPr id="2" name="Rectangle 1"/>
          <p:cNvSpPr/>
          <p:nvPr/>
        </p:nvSpPr>
        <p:spPr>
          <a:xfrm>
            <a:off x="126185" y="691528"/>
            <a:ext cx="6605630" cy="2108269"/>
          </a:xfrm>
          <a:prstGeom prst="rect">
            <a:avLst/>
          </a:prstGeom>
          <a:ln>
            <a:solidFill>
              <a:schemeClr val="bg2">
                <a:lumMod val="10000"/>
              </a:schemeClr>
            </a:solidFill>
          </a:ln>
        </p:spPr>
        <p:txBody>
          <a:bodyPr wrap="square" lIns="91440" tIns="45720" rIns="91440" bIns="45720" anchor="t">
            <a:spAutoFit/>
          </a:bodyPr>
          <a:lstStyle/>
          <a:p>
            <a:r>
              <a:rPr lang="en-GB" sz="1000" u="sng">
                <a:solidFill>
                  <a:srgbClr val="142A33"/>
                </a:solidFill>
                <a:latin typeface="Calibri"/>
                <a:ea typeface="Calibri"/>
                <a:cs typeface="Calibri"/>
              </a:rPr>
              <a:t>Assessment Information: </a:t>
            </a:r>
          </a:p>
          <a:p>
            <a:endParaRPr lang="en-GB" sz="1000">
              <a:solidFill>
                <a:srgbClr val="142A33"/>
              </a:solidFill>
              <a:latin typeface="Calibri"/>
              <a:ea typeface="Calibri"/>
              <a:cs typeface="Arial"/>
            </a:endParaRPr>
          </a:p>
          <a:p>
            <a:r>
              <a:rPr lang="en-GB" sz="1000">
                <a:solidFill>
                  <a:srgbClr val="142A33"/>
                </a:solidFill>
                <a:latin typeface="Calibri"/>
                <a:ea typeface="Calibri"/>
                <a:cs typeface="Calibri"/>
              </a:rPr>
              <a:t>This term Year 9 are learning about technology (what technology they use at home, their opinion on different online activities, advantages  and disadvantages of technology.)</a:t>
            </a:r>
          </a:p>
          <a:p>
            <a:r>
              <a:rPr lang="en-GB" sz="1000">
                <a:solidFill>
                  <a:srgbClr val="142A33"/>
                </a:solidFill>
                <a:latin typeface="Calibri"/>
                <a:ea typeface="Calibri"/>
                <a:cs typeface="Calibri"/>
              </a:rPr>
              <a:t>They will be assessed in the 4 skills.</a:t>
            </a:r>
          </a:p>
          <a:p>
            <a:r>
              <a:rPr lang="en-GB" sz="1000">
                <a:solidFill>
                  <a:srgbClr val="142A33"/>
                </a:solidFill>
                <a:latin typeface="Calibri"/>
                <a:ea typeface="Calibri"/>
                <a:cs typeface="Calibri"/>
              </a:rPr>
              <a:t>1.	In Speaking: students will complete a role play based on the topics linked to technology.</a:t>
            </a:r>
          </a:p>
          <a:p>
            <a:pPr marL="228600" indent="-228600">
              <a:buAutoNum type="arabicPeriod" startAt="2"/>
            </a:pPr>
            <a:r>
              <a:rPr lang="en-GB" sz="1000">
                <a:solidFill>
                  <a:srgbClr val="142A33"/>
                </a:solidFill>
                <a:latin typeface="Calibri"/>
                <a:ea typeface="Calibri"/>
                <a:cs typeface="Calibri"/>
              </a:rPr>
              <a:t>In Listening: they will be answering multiple choice questions within the context of technology.</a:t>
            </a:r>
          </a:p>
          <a:p>
            <a:pPr marL="228600" indent="-228600">
              <a:buAutoNum type="arabicPeriod" startAt="2"/>
            </a:pPr>
            <a:r>
              <a:rPr lang="en-GB" sz="1000">
                <a:solidFill>
                  <a:srgbClr val="142A33"/>
                </a:solidFill>
                <a:latin typeface="Calibri"/>
                <a:ea typeface="Calibri"/>
                <a:cs typeface="Calibri"/>
              </a:rPr>
              <a:t>In Reading: they will be asked to answer multiple choice questions within the context of technology. </a:t>
            </a:r>
          </a:p>
          <a:p>
            <a:pPr marL="228600" indent="-228600">
              <a:buAutoNum type="arabicPeriod" startAt="2"/>
            </a:pPr>
            <a:r>
              <a:rPr lang="en-GB" sz="1000">
                <a:solidFill>
                  <a:srgbClr val="142A33"/>
                </a:solidFill>
                <a:latin typeface="Calibri"/>
                <a:ea typeface="Calibri"/>
                <a:cs typeface="Calibri"/>
              </a:rPr>
              <a:t>In Writing: they will be required to write up answers to questions in French.</a:t>
            </a:r>
          </a:p>
          <a:p>
            <a:r>
              <a:rPr lang="en-GB" sz="1000">
                <a:solidFill>
                  <a:srgbClr val="142A33"/>
                </a:solidFill>
                <a:latin typeface="Calibri"/>
                <a:ea typeface="Calibri"/>
                <a:cs typeface="Calibri"/>
              </a:rPr>
              <a:t>The assessment is in the form of formative teacher assessment.</a:t>
            </a:r>
          </a:p>
          <a:p>
            <a:r>
              <a:rPr lang="en-GB" sz="1000">
                <a:solidFill>
                  <a:srgbClr val="142A33"/>
                </a:solidFill>
                <a:latin typeface="Calibri"/>
                <a:ea typeface="Calibri"/>
                <a:cs typeface="Calibri"/>
              </a:rPr>
              <a:t>Students can prepare for their assessments by learning the core vocabulary from the list below and other resources as well as completing the homework set and actively participating in lessons.</a:t>
            </a:r>
          </a:p>
          <a:p>
            <a:endParaRPr lang="en-GB" sz="1100"/>
          </a:p>
        </p:txBody>
      </p:sp>
      <p:sp>
        <p:nvSpPr>
          <p:cNvPr id="5" name="TextBox 4"/>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Languages: French</a:t>
            </a:r>
          </a:p>
        </p:txBody>
      </p:sp>
    </p:spTree>
    <p:extLst>
      <p:ext uri="{BB962C8B-B14F-4D97-AF65-F5344CB8AC3E}">
        <p14:creationId xmlns:p14="http://schemas.microsoft.com/office/powerpoint/2010/main" val="1833814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B47CC39-5258-53B3-89D5-1CA2FE30976D}"/>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676855088"/>
              </p:ext>
            </p:extLst>
          </p:nvPr>
        </p:nvGraphicFramePr>
        <p:xfrm>
          <a:off x="126185" y="4147000"/>
          <a:ext cx="6605630" cy="3544053"/>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22584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dirty="0">
                          <a:solidFill>
                            <a:srgbClr val="142A33"/>
                          </a:solidFill>
                          <a:latin typeface="Calibri"/>
                        </a:rPr>
                        <a:t>YEAR 9 Performing</a:t>
                      </a:r>
                      <a:r>
                        <a:rPr lang="en-GB" sz="1000" b="1" baseline="0" dirty="0">
                          <a:solidFill>
                            <a:srgbClr val="142A33"/>
                          </a:solidFill>
                          <a:latin typeface="Calibri"/>
                        </a:rPr>
                        <a:t> Arts</a:t>
                      </a:r>
                      <a:r>
                        <a:rPr lang="en-GB" sz="1000" b="1" dirty="0">
                          <a:solidFill>
                            <a:srgbClr val="142A33"/>
                          </a:solidFill>
                          <a:latin typeface="Calibri"/>
                        </a:rPr>
                        <a:t> </a:t>
                      </a:r>
                      <a:r>
                        <a:rPr lang="en-GB" sz="1000" b="1" baseline="0" dirty="0">
                          <a:solidFill>
                            <a:srgbClr val="142A33"/>
                          </a:solidFill>
                          <a:latin typeface="Calibri"/>
                        </a:rPr>
                        <a:t>– Practitioner Skills in Performing Arts 1 (DNA)</a:t>
                      </a:r>
                      <a:endParaRPr lang="en-GB" sz="1000" b="1" dirty="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2679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dirty="0">
                          <a:solidFill>
                            <a:srgbClr val="142A33"/>
                          </a:solidFill>
                          <a:latin typeface="Calibri"/>
                        </a:rPr>
                        <a:t>KEY</a:t>
                      </a:r>
                      <a:r>
                        <a:rPr lang="en-GB" sz="1000" b="1" baseline="0" dirty="0">
                          <a:solidFill>
                            <a:srgbClr val="142A33"/>
                          </a:solidFill>
                          <a:latin typeface="Calibri"/>
                        </a:rPr>
                        <a:t> WORD</a:t>
                      </a:r>
                      <a:endParaRPr lang="en-GB" sz="1000" b="1" dirty="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dirty="0">
                          <a:solidFill>
                            <a:srgbClr val="142A33"/>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569373">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0" dirty="0">
                          <a:solidFill>
                            <a:srgbClr val="142A33"/>
                          </a:solidFill>
                          <a:effectLst/>
                          <a:latin typeface="Calibri"/>
                          <a:ea typeface="Calibri"/>
                        </a:rPr>
                        <a:t>Improvisation</a:t>
                      </a:r>
                      <a:endParaRPr lang="en-GB" sz="1000" b="0" dirty="0">
                        <a:solidFill>
                          <a:srgbClr val="142A33"/>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100" b="0" dirty="0">
                          <a:solidFill>
                            <a:srgbClr val="142A33"/>
                          </a:solidFill>
                          <a:effectLst/>
                          <a:latin typeface="Calibri"/>
                        </a:rPr>
                        <a:t>To develop or create </a:t>
                      </a:r>
                      <a:r>
                        <a:rPr lang="en-GB" sz="1100" b="0" i="0" u="none" strike="noStrike" noProof="0" dirty="0">
                          <a:solidFill>
                            <a:srgbClr val="111111"/>
                          </a:solidFill>
                          <a:effectLst/>
                          <a:latin typeface="Roboto"/>
                        </a:rPr>
                        <a:t>spontaneously or without preparation</a:t>
                      </a:r>
                      <a:endParaRPr lang="en-GB" sz="1100" b="0" dirty="0">
                        <a:solidFill>
                          <a:srgbClr val="142A33"/>
                        </a:solidFill>
                        <a:effectLst/>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496008">
                <a:tc>
                  <a:txBody>
                    <a:bodyPr/>
                    <a:lstStyle/>
                    <a:p>
                      <a:pPr algn="ctr"/>
                      <a:r>
                        <a:rPr lang="en-GB" sz="1000" b="0" dirty="0">
                          <a:solidFill>
                            <a:srgbClr val="142A33"/>
                          </a:solidFill>
                          <a:latin typeface="Calibri"/>
                        </a:rPr>
                        <a:t> </a:t>
                      </a:r>
                      <a:r>
                        <a:rPr lang="en-GB" sz="1000" b="0" dirty="0">
                          <a:solidFill>
                            <a:srgbClr val="142A33"/>
                          </a:solidFill>
                          <a:effectLst/>
                          <a:latin typeface="Calibri"/>
                          <a:ea typeface="Calibri"/>
                        </a:rPr>
                        <a:t>Monologue</a:t>
                      </a:r>
                      <a:endParaRPr lang="en-GB" sz="1000" b="0" dirty="0">
                        <a:solidFill>
                          <a:srgbClr val="142A33"/>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lnSpc>
                          <a:spcPct val="107000"/>
                        </a:lnSpc>
                        <a:spcAft>
                          <a:spcPts val="800"/>
                        </a:spcAft>
                      </a:pPr>
                      <a:r>
                        <a:rPr lang="en-GB" sz="1000" b="0" dirty="0">
                          <a:solidFill>
                            <a:srgbClr val="142A33"/>
                          </a:solidFill>
                          <a:effectLst/>
                          <a:latin typeface="Calibri"/>
                          <a:ea typeface="Times New Roman" panose="02020603050405020304" pitchFamily="18" charset="0"/>
                          <a:cs typeface="Times New Roman"/>
                        </a:rPr>
                        <a:t>A long speech by one actor in a play or film.</a:t>
                      </a:r>
                      <a:endParaRPr lang="en-GB" sz="1000" b="0" dirty="0">
                        <a:solidFill>
                          <a:srgbClr val="142A33"/>
                        </a:solidFill>
                        <a:effectLst/>
                        <a:latin typeface="Times New Roman"/>
                        <a:ea typeface="Calibri"/>
                        <a:cs typeface="Times New Roman"/>
                      </a:endParaRPr>
                    </a:p>
                    <a:p>
                      <a:pPr algn="ctr"/>
                      <a:endParaRPr lang="en-GB" sz="1000" b="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496008">
                <a:tc>
                  <a:txBody>
                    <a:bodyPr/>
                    <a:lstStyle/>
                    <a:p>
                      <a:pPr algn="ctr"/>
                      <a:r>
                        <a:rPr lang="en-GB" sz="1000" b="0" dirty="0">
                          <a:solidFill>
                            <a:srgbClr val="142A33"/>
                          </a:solidFill>
                          <a:effectLst/>
                          <a:latin typeface="Calibri"/>
                          <a:ea typeface="Calibri"/>
                        </a:rPr>
                        <a:t>Stanislavski</a:t>
                      </a:r>
                      <a:endParaRPr lang="en-GB" sz="1000" b="0" dirty="0">
                        <a:solidFill>
                          <a:srgbClr val="142A33"/>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dirty="0">
                          <a:solidFill>
                            <a:srgbClr val="142A33"/>
                          </a:solidFill>
                          <a:effectLst/>
                          <a:latin typeface="Calibri"/>
                          <a:ea typeface="Times New Roman" panose="02020603050405020304" pitchFamily="18" charset="0"/>
                        </a:rPr>
                        <a:t>Constantin Stanislavski was a Russian stage actor and director who developed the naturalistic performance technique ( method acting)</a:t>
                      </a:r>
                      <a:endParaRPr lang="en-GB" sz="1000" b="0" dirty="0">
                        <a:solidFill>
                          <a:srgbClr val="142A33"/>
                        </a:solidFill>
                        <a:effectLst/>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496008">
                <a:tc>
                  <a:txBody>
                    <a:bodyPr/>
                    <a:lstStyle/>
                    <a:p>
                      <a:pPr algn="ctr"/>
                      <a:r>
                        <a:rPr lang="en-GB" sz="1000" b="0" dirty="0">
                          <a:solidFill>
                            <a:srgbClr val="142A33"/>
                          </a:solidFill>
                          <a:effectLst/>
                          <a:latin typeface="Calibri"/>
                          <a:ea typeface="Calibri"/>
                        </a:rPr>
                        <a:t>Brecht</a:t>
                      </a:r>
                      <a:endParaRPr lang="en-GB" sz="1000" b="0" dirty="0">
                        <a:solidFill>
                          <a:srgbClr val="142A33"/>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0" dirty="0">
                          <a:solidFill>
                            <a:srgbClr val="142A33"/>
                          </a:solidFill>
                          <a:effectLst/>
                          <a:latin typeface="Calibri"/>
                          <a:ea typeface="Calibri"/>
                        </a:rPr>
                        <a:t>Bertolt Brecht was a German theatre practitioner, playwright, and poet.</a:t>
                      </a:r>
                      <a:endParaRPr lang="en-GB" sz="1000" b="0" i="1" dirty="0">
                        <a:solidFill>
                          <a:srgbClr val="142A33"/>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496008">
                <a:tc>
                  <a:txBody>
                    <a:bodyPr/>
                    <a:lstStyle/>
                    <a:p>
                      <a:pPr algn="ctr"/>
                      <a:r>
                        <a:rPr lang="en-GB" sz="1000" b="0" dirty="0">
                          <a:solidFill>
                            <a:srgbClr val="142A33"/>
                          </a:solidFill>
                          <a:effectLst/>
                          <a:latin typeface="Calibri"/>
                          <a:ea typeface="Calibri"/>
                        </a:rPr>
                        <a:t>Tragedy</a:t>
                      </a:r>
                      <a:endParaRPr lang="en-GB" sz="1000" b="0" dirty="0">
                        <a:solidFill>
                          <a:srgbClr val="142A33"/>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dirty="0">
                          <a:solidFill>
                            <a:srgbClr val="142A33"/>
                          </a:solidFill>
                          <a:effectLst/>
                          <a:latin typeface="Calibri"/>
                          <a:ea typeface="Calibri"/>
                        </a:rPr>
                        <a:t>Tragedy is a genre of drama based on human suffering and, mainly, the terrible or sorrowful events that befall a main character.</a:t>
                      </a:r>
                      <a:endParaRPr lang="en-GB" sz="1000" b="0" dirty="0">
                        <a:solidFill>
                          <a:srgbClr val="142A33"/>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496008">
                <a:tc>
                  <a:txBody>
                    <a:bodyPr/>
                    <a:lstStyle/>
                    <a:p>
                      <a:pPr algn="ctr"/>
                      <a:r>
                        <a:rPr lang="en-GB" sz="1000" b="0" dirty="0">
                          <a:solidFill>
                            <a:srgbClr val="142A33"/>
                          </a:solidFill>
                          <a:effectLst/>
                          <a:latin typeface="Calibri"/>
                          <a:ea typeface="Calibri"/>
                        </a:rPr>
                        <a:t>Greek Theatre</a:t>
                      </a:r>
                      <a:endParaRPr lang="en-GB" sz="1000" b="0" dirty="0">
                        <a:solidFill>
                          <a:srgbClr val="142A33"/>
                        </a:solidFill>
                        <a:latin typeface="Calibri"/>
                        <a:ea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r>
                        <a:rPr lang="en-GB" sz="1000" b="0" dirty="0">
                          <a:solidFill>
                            <a:srgbClr val="142A33"/>
                          </a:solidFill>
                          <a:effectLst/>
                          <a:latin typeface="Calibri"/>
                          <a:ea typeface="Calibri"/>
                        </a:rPr>
                        <a:t>Greek theatre began in the 6th century BCE in Athens with the performance of tragedy plays at religious festivals. These, in turn, inspired the genre of Greek comedy plays. </a:t>
                      </a:r>
                      <a:endParaRPr lang="en-GB" sz="1000" b="0" dirty="0">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bl>
          </a:graphicData>
        </a:graphic>
      </p:graphicFrame>
      <p:sp>
        <p:nvSpPr>
          <p:cNvPr id="2" name="Rectangle 1"/>
          <p:cNvSpPr/>
          <p:nvPr/>
        </p:nvSpPr>
        <p:spPr>
          <a:xfrm>
            <a:off x="-15949" y="580037"/>
            <a:ext cx="6872131" cy="2277547"/>
          </a:xfrm>
          <a:prstGeom prst="rect">
            <a:avLst/>
          </a:prstGeom>
          <a:ln>
            <a:solidFill>
              <a:schemeClr val="bg2">
                <a:lumMod val="10000"/>
              </a:schemeClr>
            </a:solidFill>
          </a:ln>
        </p:spPr>
        <p:txBody>
          <a:bodyPr wrap="square" lIns="91440" tIns="45720" rIns="91440" bIns="45720" anchor="t">
            <a:spAutoFit/>
          </a:bodyPr>
          <a:lstStyle/>
          <a:p>
            <a:r>
              <a:rPr lang="en-GB" sz="1000" dirty="0">
                <a:solidFill>
                  <a:schemeClr val="bg2">
                    <a:lumMod val="10000"/>
                  </a:schemeClr>
                </a:solidFill>
                <a:latin typeface="Calibri"/>
                <a:ea typeface="Calibri"/>
                <a:cs typeface="Calibri"/>
              </a:rPr>
              <a:t>Assessment Information: </a:t>
            </a:r>
          </a:p>
          <a:p>
            <a:endParaRPr lang="en-GB" sz="1000">
              <a:solidFill>
                <a:schemeClr val="bg2">
                  <a:lumMod val="10000"/>
                </a:schemeClr>
              </a:solidFill>
              <a:latin typeface="Calibri"/>
              <a:ea typeface="Calibri"/>
              <a:cs typeface="Arial"/>
            </a:endParaRPr>
          </a:p>
          <a:p>
            <a:r>
              <a:rPr lang="en-GB" sz="1000" dirty="0">
                <a:solidFill>
                  <a:schemeClr val="bg2">
                    <a:lumMod val="10000"/>
                  </a:schemeClr>
                </a:solidFill>
                <a:latin typeface="Calibri"/>
                <a:ea typeface="Calibri"/>
                <a:cs typeface="Calibri"/>
              </a:rPr>
              <a:t>This term Y9 are learning about: Practitioner Skills 1 (Text : DNA)</a:t>
            </a:r>
          </a:p>
          <a:p>
            <a:endParaRPr lang="en-GB" sz="1000">
              <a:solidFill>
                <a:schemeClr val="bg2">
                  <a:lumMod val="10000"/>
                </a:schemeClr>
              </a:solidFill>
              <a:latin typeface="Calibri"/>
              <a:ea typeface="Calibri"/>
              <a:cs typeface="Arial"/>
            </a:endParaRPr>
          </a:p>
          <a:p>
            <a:r>
              <a:rPr lang="en-GB" sz="1000" dirty="0">
                <a:solidFill>
                  <a:schemeClr val="bg2">
                    <a:lumMod val="10000"/>
                  </a:schemeClr>
                </a:solidFill>
                <a:latin typeface="Calibri"/>
                <a:ea typeface="Calibri"/>
                <a:cs typeface="Calibri"/>
              </a:rPr>
              <a:t>They will be assessed practically using the performance skills they develop in lessons. </a:t>
            </a:r>
          </a:p>
          <a:p>
            <a:r>
              <a:rPr lang="en-GB" sz="1000" dirty="0">
                <a:solidFill>
                  <a:schemeClr val="bg2">
                    <a:lumMod val="10000"/>
                  </a:schemeClr>
                </a:solidFill>
                <a:latin typeface="Calibri"/>
                <a:ea typeface="Calibri"/>
                <a:cs typeface="Calibri"/>
              </a:rPr>
              <a:t>The assessment is in the form of formative teacher assessment during a practical lesson every 6 weeks.</a:t>
            </a:r>
          </a:p>
          <a:p>
            <a:r>
              <a:rPr lang="en-GB" sz="1000" dirty="0">
                <a:solidFill>
                  <a:schemeClr val="bg2">
                    <a:lumMod val="10000"/>
                  </a:schemeClr>
                </a:solidFill>
                <a:latin typeface="Calibri"/>
                <a:ea typeface="Calibri"/>
                <a:cs typeface="Calibri"/>
              </a:rPr>
              <a:t>Students can prepare for their assessments by using time in class to rehearse / develop and refine  their skills at home or use homework if linked to the topic  to enhance their development and creativity in the arts.</a:t>
            </a:r>
          </a:p>
          <a:p>
            <a:endParaRPr lang="en-GB" sz="1000">
              <a:solidFill>
                <a:schemeClr val="bg2">
                  <a:lumMod val="10000"/>
                </a:schemeClr>
              </a:solidFill>
              <a:latin typeface="Calibri"/>
              <a:ea typeface="Calibri"/>
              <a:cs typeface="Arial"/>
            </a:endParaRPr>
          </a:p>
          <a:p>
            <a:r>
              <a:rPr lang="en-GB" sz="1000" dirty="0">
                <a:solidFill>
                  <a:schemeClr val="bg2">
                    <a:lumMod val="10000"/>
                  </a:schemeClr>
                </a:solidFill>
                <a:latin typeface="Calibri"/>
                <a:ea typeface="Calibri"/>
                <a:cs typeface="Calibri"/>
              </a:rPr>
              <a:t>•  Creating - developing  Ideas.</a:t>
            </a:r>
          </a:p>
          <a:p>
            <a:pPr marL="171450" indent="-171450">
              <a:buFont typeface="Arial" panose="020B0604020202020204" pitchFamily="34" charset="0"/>
              <a:buChar char="•"/>
            </a:pPr>
            <a:r>
              <a:rPr lang="en-GB" sz="1000" dirty="0">
                <a:solidFill>
                  <a:schemeClr val="bg2">
                    <a:lumMod val="10000"/>
                  </a:schemeClr>
                </a:solidFill>
                <a:latin typeface="Calibri"/>
                <a:ea typeface="Calibri"/>
                <a:cs typeface="Calibri"/>
              </a:rPr>
              <a:t>Performing - Communicating meaning through Performance Art.</a:t>
            </a:r>
          </a:p>
          <a:p>
            <a:pPr marL="171450" indent="-171450">
              <a:buFont typeface="Arial" panose="020B0604020202020204" pitchFamily="34" charset="0"/>
              <a:buChar char="•"/>
            </a:pPr>
            <a:r>
              <a:rPr lang="en-GB" sz="1000" dirty="0">
                <a:solidFill>
                  <a:schemeClr val="bg2">
                    <a:lumMod val="10000"/>
                  </a:schemeClr>
                </a:solidFill>
                <a:latin typeface="Calibri"/>
                <a:ea typeface="Calibri"/>
                <a:cs typeface="Calibri"/>
              </a:rPr>
              <a:t>Responding - Vocally / Suggesting how work can be Improved / watching and listening to each other with focus and attention / commenting on how intended effects have been achieved.  </a:t>
            </a:r>
          </a:p>
          <a:p>
            <a:pPr marL="171450" indent="-171450">
              <a:buFont typeface="Arial" panose="020B0604020202020204" pitchFamily="34" charset="0"/>
              <a:buChar char="•"/>
            </a:pPr>
            <a:endParaRPr lang="en-GB" sz="1200" b="1">
              <a:solidFill>
                <a:schemeClr val="bg2">
                  <a:lumMod val="10000"/>
                </a:schemeClr>
              </a:solidFill>
              <a:cs typeface="Arial"/>
            </a:endParaRPr>
          </a:p>
        </p:txBody>
      </p:sp>
      <p:sp>
        <p:nvSpPr>
          <p:cNvPr id="5" name="TextBox 4"/>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Performing Arts </a:t>
            </a:r>
            <a:endParaRPr lang="en-GB" sz="1600" b="1">
              <a:solidFill>
                <a:srgbClr val="142A33"/>
              </a:solidFill>
            </a:endParaRPr>
          </a:p>
        </p:txBody>
      </p:sp>
    </p:spTree>
    <p:extLst>
      <p:ext uri="{BB962C8B-B14F-4D97-AF65-F5344CB8AC3E}">
        <p14:creationId xmlns:p14="http://schemas.microsoft.com/office/powerpoint/2010/main" val="1211191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20B7F7-14E7-090A-AFBF-15FB548680BD}"/>
              </a:ext>
            </a:extLst>
          </p:cNvPr>
          <p:cNvSpPr/>
          <p:nvPr/>
        </p:nvSpPr>
        <p:spPr>
          <a:xfrm>
            <a:off x="-13855" y="192392"/>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261B838A-D22C-CE81-3CD6-A3D8C51E2374}"/>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Mathematics AU01</a:t>
            </a:r>
          </a:p>
        </p:txBody>
      </p:sp>
      <p:sp>
        <p:nvSpPr>
          <p:cNvPr id="5" name="Rectangle 4"/>
          <p:cNvSpPr/>
          <p:nvPr/>
        </p:nvSpPr>
        <p:spPr>
          <a:xfrm>
            <a:off x="122556" y="717528"/>
            <a:ext cx="6618618" cy="2246769"/>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This term Year 9 are learning about Percentages, Angles on Parallel Lines and Bearings . </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They will be assessed on Percentages, Angles on Parallel Lines and Bearings. Pupils will start with a knowledge check which will enable teachers to have an idea of what pupils already know followed by a series of lessons to enable pupils to prepare for the assessment. </a:t>
            </a:r>
            <a:endParaRPr lang="en-US" sz="1000">
              <a:solidFill>
                <a:schemeClr val="bg2">
                  <a:lumMod val="10000"/>
                </a:schemeClr>
              </a:solidFill>
              <a:latin typeface="Calibri"/>
              <a:ea typeface="Calibri"/>
              <a:cs typeface="Arial"/>
            </a:endParaRP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The assessment is in the form of an Exam paper and will take place towards the end of the first half -term. All pupils will receive a topic list prior to the assessment. </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Students can prepare for their assessments by completing homework, using SAM Learning. Before each assessment pupils will also have revision classes with class teachers, going over exam-style questions. </a:t>
            </a:r>
            <a:endParaRPr lang="en-GB" sz="1000">
              <a:solidFill>
                <a:schemeClr val="bg2">
                  <a:lumMod val="10000"/>
                </a:schemeClr>
              </a:solidFill>
              <a:latin typeface="Calibri"/>
              <a:ea typeface="Calibri"/>
              <a:cs typeface="Calibri"/>
            </a:endParaRPr>
          </a:p>
          <a:p>
            <a:endParaRPr lang="en-GB" sz="1000">
              <a:solidFill>
                <a:schemeClr val="bg2">
                  <a:lumMod val="10000"/>
                </a:schemeClr>
              </a:solidFill>
              <a:latin typeface="Calibri"/>
              <a:cs typeface="Arial" panose="020B0604020202020204"/>
            </a:endParaRPr>
          </a:p>
        </p:txBody>
      </p:sp>
      <p:graphicFrame>
        <p:nvGraphicFramePr>
          <p:cNvPr id="4" name="Table 3">
            <a:extLst>
              <a:ext uri="{FF2B5EF4-FFF2-40B4-BE49-F238E27FC236}">
                <a16:creationId xmlns:a16="http://schemas.microsoft.com/office/drawing/2014/main" id="{72C6FF58-205A-10F8-F7CB-5F3C3BD3DDBF}"/>
              </a:ext>
            </a:extLst>
          </p:cNvPr>
          <p:cNvGraphicFramePr>
            <a:graphicFrameLocks noGrp="1"/>
          </p:cNvGraphicFramePr>
          <p:nvPr>
            <p:extLst>
              <p:ext uri="{D42A27DB-BD31-4B8C-83A1-F6EECF244321}">
                <p14:modId xmlns:p14="http://schemas.microsoft.com/office/powerpoint/2010/main" val="2876535139"/>
              </p:ext>
            </p:extLst>
          </p:nvPr>
        </p:nvGraphicFramePr>
        <p:xfrm>
          <a:off x="128587" y="3138212"/>
          <a:ext cx="6629189" cy="6280373"/>
        </p:xfrm>
        <a:graphic>
          <a:graphicData uri="http://schemas.openxmlformats.org/drawingml/2006/table">
            <a:tbl>
              <a:tblPr bandRow="1">
                <a:tableStyleId>{5C22544A-7EE6-4342-B048-85BDC9FD1C3A}</a:tableStyleId>
              </a:tblPr>
              <a:tblGrid>
                <a:gridCol w="1807960">
                  <a:extLst>
                    <a:ext uri="{9D8B030D-6E8A-4147-A177-3AD203B41FA5}">
                      <a16:colId xmlns:a16="http://schemas.microsoft.com/office/drawing/2014/main" val="1298025639"/>
                    </a:ext>
                  </a:extLst>
                </a:gridCol>
                <a:gridCol w="4821229">
                  <a:extLst>
                    <a:ext uri="{9D8B030D-6E8A-4147-A177-3AD203B41FA5}">
                      <a16:colId xmlns:a16="http://schemas.microsoft.com/office/drawing/2014/main" val="433821437"/>
                    </a:ext>
                  </a:extLst>
                </a:gridCol>
              </a:tblGrid>
              <a:tr h="269512">
                <a:tc gridSpan="2">
                  <a:txBody>
                    <a:bodyPr/>
                    <a:lstStyle/>
                    <a:p>
                      <a:pPr algn="ctr" fontAlgn="base"/>
                      <a:r>
                        <a:rPr lang="en-GB" sz="1000" b="1">
                          <a:solidFill>
                            <a:srgbClr val="142A33"/>
                          </a:solidFill>
                          <a:effectLst/>
                          <a:latin typeface="Calibri"/>
                        </a:rPr>
                        <a:t>YEAR 9  AU01</a:t>
                      </a:r>
                      <a:endParaRPr lang="en-GB" sz="1000">
                        <a:solidFill>
                          <a:srgbClr val="142A33"/>
                        </a:solidFill>
                        <a:effectLst/>
                        <a:latin typeface="Calibri"/>
                      </a:endParaRPr>
                    </a:p>
                  </a:txBody>
                  <a:tcPr marL="74295" marR="74295" marT="37148" marB="37148"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857315629"/>
                  </a:ext>
                </a:extLst>
              </a:tr>
              <a:tr h="269512">
                <a:tc>
                  <a:txBody>
                    <a:bodyPr/>
                    <a:lstStyle/>
                    <a:p>
                      <a:pPr algn="ctr" fontAlgn="base"/>
                      <a:r>
                        <a:rPr lang="en-GB" sz="1000" b="1">
                          <a:solidFill>
                            <a:srgbClr val="142A33"/>
                          </a:solidFill>
                          <a:effectLst/>
                          <a:latin typeface="Calibri"/>
                        </a:rPr>
                        <a:t>KEY WORD</a:t>
                      </a:r>
                      <a:endParaRPr lang="en-GB" sz="1000">
                        <a:solidFill>
                          <a:srgbClr val="142A33"/>
                        </a:solidFill>
                        <a:effectLst/>
                        <a:latin typeface="Calibri"/>
                      </a:endParaRPr>
                    </a:p>
                  </a:txBody>
                  <a:tcPr marL="74295" marR="74295" marT="37148" marB="37148"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fontAlgn="base"/>
                      <a:r>
                        <a:rPr lang="en-GB" sz="1000" b="1">
                          <a:solidFill>
                            <a:srgbClr val="142A33"/>
                          </a:solidFill>
                          <a:effectLst/>
                          <a:latin typeface="Calibri"/>
                        </a:rPr>
                        <a:t>DEFINITION</a:t>
                      </a:r>
                      <a:endParaRPr lang="en-GB" sz="1000">
                        <a:solidFill>
                          <a:srgbClr val="142A33"/>
                        </a:solidFill>
                        <a:effectLst/>
                        <a:latin typeface="Calibri"/>
                      </a:endParaRPr>
                    </a:p>
                  </a:txBody>
                  <a:tcPr marL="74295" marR="74295" marT="37148" marB="37148"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640841461"/>
                  </a:ext>
                </a:extLst>
              </a:tr>
              <a:tr h="566866">
                <a:tc>
                  <a:txBody>
                    <a:bodyPr/>
                    <a:lstStyle/>
                    <a:p>
                      <a:pPr algn="ctr" fontAlgn="base"/>
                      <a:r>
                        <a:rPr lang="en-US" sz="1000">
                          <a:solidFill>
                            <a:srgbClr val="142A33"/>
                          </a:solidFill>
                          <a:effectLst/>
                          <a:latin typeface="Calibri"/>
                        </a:rPr>
                        <a:t>Frequency</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rgbClr val="001D35"/>
                          </a:solidFill>
                          <a:effectLst/>
                          <a:latin typeface="Calibri"/>
                        </a:rPr>
                        <a:t> the number of times a particular event or data value occurs within a set of data. </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387384456"/>
                  </a:ext>
                </a:extLst>
              </a:tr>
              <a:tr h="566866">
                <a:tc>
                  <a:txBody>
                    <a:bodyPr/>
                    <a:lstStyle/>
                    <a:p>
                      <a:pPr algn="ctr" fontAlgn="base"/>
                      <a:r>
                        <a:rPr lang="en-US" sz="1000">
                          <a:solidFill>
                            <a:srgbClr val="142A33"/>
                          </a:solidFill>
                          <a:effectLst/>
                          <a:latin typeface="Calibri"/>
                        </a:rPr>
                        <a:t>Probability</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rgbClr val="001D35"/>
                          </a:solidFill>
                          <a:latin typeface="Calibri"/>
                        </a:rPr>
                        <a:t>a measure of the likelihood that an event will occur</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104842222"/>
                  </a:ext>
                </a:extLst>
              </a:tr>
              <a:tr h="566866">
                <a:tc>
                  <a:txBody>
                    <a:bodyPr/>
                    <a:lstStyle/>
                    <a:p>
                      <a:pPr algn="ctr" fontAlgn="base"/>
                      <a:r>
                        <a:rPr lang="en-US" sz="1000">
                          <a:solidFill>
                            <a:srgbClr val="142A33"/>
                          </a:solidFill>
                          <a:effectLst/>
                          <a:latin typeface="Calibri"/>
                        </a:rPr>
                        <a:t>Integer</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rgbClr val="001D35"/>
                          </a:solidFill>
                          <a:effectLst/>
                          <a:latin typeface="Calibri"/>
                        </a:rPr>
                        <a:t>a whole number (not a fraction or decimal) that can be positive, negative, or zero</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4112287"/>
                  </a:ext>
                </a:extLst>
              </a:tr>
              <a:tr h="566866">
                <a:tc>
                  <a:txBody>
                    <a:bodyPr/>
                    <a:lstStyle/>
                    <a:p>
                      <a:pPr algn="ctr" fontAlgn="base"/>
                      <a:r>
                        <a:rPr lang="en-US" sz="1000">
                          <a:solidFill>
                            <a:srgbClr val="142A33"/>
                          </a:solidFill>
                          <a:effectLst/>
                          <a:latin typeface="Calibri"/>
                        </a:rPr>
                        <a:t>Rounding </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rgbClr val="001D35"/>
                          </a:solidFill>
                          <a:effectLst/>
                          <a:latin typeface="Calibri"/>
                        </a:rPr>
                        <a:t>simplifying a number by reducing the number of digits, while keeping its value close to the original</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046689597"/>
                  </a:ext>
                </a:extLst>
              </a:tr>
              <a:tr h="566866">
                <a:tc>
                  <a:txBody>
                    <a:bodyPr/>
                    <a:lstStyle/>
                    <a:p>
                      <a:pPr algn="ctr" fontAlgn="base"/>
                      <a:r>
                        <a:rPr lang="en-US" sz="1000">
                          <a:solidFill>
                            <a:srgbClr val="142A33"/>
                          </a:solidFill>
                          <a:effectLst/>
                          <a:latin typeface="Calibri"/>
                        </a:rPr>
                        <a:t>Estimation</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rgbClr val="001D35"/>
                          </a:solidFill>
                          <a:effectLst/>
                          <a:latin typeface="Calibri"/>
                        </a:rPr>
                        <a:t>finding a value that is close to the actual answer, often by using rounded numbers or simpler calculations</a:t>
                      </a:r>
                      <a:endParaRPr lang="en-US" sz="1000">
                        <a:solidFill>
                          <a:srgbClr val="142A33"/>
                        </a:solidFill>
                        <a:effectLst/>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102241889"/>
                  </a:ext>
                </a:extLst>
              </a:tr>
              <a:tr h="566866">
                <a:tc>
                  <a:txBody>
                    <a:bodyPr/>
                    <a:lstStyle/>
                    <a:p>
                      <a:pPr algn="ctr" fontAlgn="base"/>
                      <a:r>
                        <a:rPr lang="en-US" sz="1000">
                          <a:solidFill>
                            <a:srgbClr val="142A33"/>
                          </a:solidFill>
                          <a:effectLst/>
                          <a:latin typeface="Calibri"/>
                        </a:rPr>
                        <a:t>Powers</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rgbClr val="001D35"/>
                          </a:solidFill>
                          <a:effectLst/>
                          <a:latin typeface="Calibri"/>
                        </a:rPr>
                        <a:t>indicates how many times a number (the base) is multiplied by itself. </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76251710"/>
                  </a:ext>
                </a:extLst>
              </a:tr>
              <a:tr h="566866">
                <a:tc>
                  <a:txBody>
                    <a:bodyPr/>
                    <a:lstStyle/>
                    <a:p>
                      <a:pPr algn="ctr" fontAlgn="base"/>
                      <a:r>
                        <a:rPr lang="en-US" sz="1000">
                          <a:solidFill>
                            <a:srgbClr val="142A33"/>
                          </a:solidFill>
                          <a:effectLst/>
                          <a:latin typeface="Calibri"/>
                        </a:rPr>
                        <a:t>Factors</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rgbClr val="001D35"/>
                          </a:solidFill>
                          <a:effectLst/>
                          <a:latin typeface="Calibri"/>
                        </a:rPr>
                        <a:t>a number that divides another number exactly, meaning it results in a whole number with no remainder</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710530383"/>
                  </a:ext>
                </a:extLst>
              </a:tr>
              <a:tr h="566866">
                <a:tc>
                  <a:txBody>
                    <a:bodyPr/>
                    <a:lstStyle/>
                    <a:p>
                      <a:pPr algn="ctr" fontAlgn="base"/>
                      <a:r>
                        <a:rPr lang="en-US" sz="1000" u="none">
                          <a:solidFill>
                            <a:srgbClr val="142A33"/>
                          </a:solidFill>
                          <a:effectLst/>
                          <a:latin typeface="Calibri"/>
                        </a:rPr>
                        <a:t>Multiples</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rgbClr val="142A33"/>
                          </a:solidFill>
                          <a:effectLst/>
                          <a:latin typeface="Calibri"/>
                        </a:rPr>
                        <a:t>the result of multiplying that number by an integer</a:t>
                      </a:r>
                      <a:r>
                        <a:rPr lang="en-GB" sz="1000" b="0" i="0" u="none" strike="noStrike" noProof="0">
                          <a:solidFill>
                            <a:srgbClr val="001D35"/>
                          </a:solidFill>
                          <a:effectLst/>
                          <a:latin typeface="Calibri"/>
                        </a:rPr>
                        <a:t>.</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129127313"/>
                  </a:ext>
                </a:extLst>
              </a:tr>
              <a:tr h="566866">
                <a:tc>
                  <a:txBody>
                    <a:bodyPr/>
                    <a:lstStyle/>
                    <a:p>
                      <a:pPr algn="ctr" fontAlgn="base"/>
                      <a:r>
                        <a:rPr lang="en-US" sz="1000">
                          <a:solidFill>
                            <a:srgbClr val="142A33"/>
                          </a:solidFill>
                          <a:effectLst/>
                          <a:latin typeface="Calibri"/>
                        </a:rPr>
                        <a:t>Mixed Fractions</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rgbClr val="001D35"/>
                          </a:solidFill>
                          <a:effectLst/>
                          <a:latin typeface="Calibri"/>
                        </a:rPr>
                        <a:t>is </a:t>
                      </a:r>
                      <a:r>
                        <a:rPr lang="en-GB" sz="1000" b="0" i="0" u="none" strike="noStrike" noProof="0">
                          <a:solidFill>
                            <a:srgbClr val="142A33"/>
                          </a:solidFill>
                          <a:effectLst/>
                          <a:latin typeface="Calibri"/>
                        </a:rPr>
                        <a:t>a way of expressing a number that is greater than one whole, combining a whole number and a proper fraction</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574784839"/>
                  </a:ext>
                </a:extLst>
              </a:tr>
              <a:tr h="639555">
                <a:tc>
                  <a:txBody>
                    <a:bodyPr/>
                    <a:lstStyle/>
                    <a:p>
                      <a:pPr algn="ctr" fontAlgn="base"/>
                      <a:r>
                        <a:rPr lang="en-US" sz="1000">
                          <a:solidFill>
                            <a:srgbClr val="142A33"/>
                          </a:solidFill>
                          <a:effectLst/>
                          <a:latin typeface="Calibri"/>
                        </a:rPr>
                        <a:t>Improper Fraction </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rgbClr val="142A33"/>
                          </a:solidFill>
                          <a:effectLst/>
                          <a:latin typeface="Calibri"/>
                        </a:rPr>
                        <a:t>a fraction where the numerator (the top number) is greater than or equal to the denominator (the bottom number)</a:t>
                      </a:r>
                      <a:r>
                        <a:rPr lang="en-GB" sz="1000" b="0" i="0" u="none" strike="noStrike" noProof="0">
                          <a:solidFill>
                            <a:srgbClr val="001D35"/>
                          </a:solidFill>
                          <a:effectLst/>
                          <a:latin typeface="Calibri"/>
                        </a:rPr>
                        <a:t>.</a:t>
                      </a:r>
                      <a:endParaRPr lang="en-US" sz="1000">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770765614"/>
                  </a:ext>
                </a:extLst>
              </a:tr>
            </a:tbl>
          </a:graphicData>
        </a:graphic>
      </p:graphicFrame>
    </p:spTree>
    <p:extLst>
      <p:ext uri="{BB962C8B-B14F-4D97-AF65-F5344CB8AC3E}">
        <p14:creationId xmlns:p14="http://schemas.microsoft.com/office/powerpoint/2010/main" val="2080928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7A0FEE7-F981-201D-10DA-76B2E59866F9}"/>
              </a:ext>
            </a:extLst>
          </p:cNvPr>
          <p:cNvSpPr/>
          <p:nvPr/>
        </p:nvSpPr>
        <p:spPr>
          <a:xfrm>
            <a:off x="-13855"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3FC4F43-2755-2336-716B-A0CC9D102295}"/>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Mathematics AU02</a:t>
            </a:r>
          </a:p>
        </p:txBody>
      </p:sp>
      <p:sp>
        <p:nvSpPr>
          <p:cNvPr id="5" name="Rectangle 4"/>
          <p:cNvSpPr/>
          <p:nvPr/>
        </p:nvSpPr>
        <p:spPr>
          <a:xfrm>
            <a:off x="135544" y="704528"/>
            <a:ext cx="6514711" cy="2394502"/>
          </a:xfrm>
          <a:prstGeom prst="rect">
            <a:avLst/>
          </a:prstGeom>
          <a:ln>
            <a:solidFill>
              <a:schemeClr val="bg2">
                <a:lumMod val="10000"/>
              </a:schemeClr>
            </a:solidFill>
          </a:ln>
        </p:spPr>
        <p:txBody>
          <a:bodyPr wrap="square" lIns="91440" tIns="45720" rIns="91440" bIns="45720" anchor="t">
            <a:spAutoFit/>
          </a:bodyPr>
          <a:lstStyle/>
          <a:p>
            <a:r>
              <a:rPr lang="en-GB" sz="1000">
                <a:solidFill>
                  <a:schemeClr val="bg2">
                    <a:lumMod val="10000"/>
                  </a:schemeClr>
                </a:solidFill>
                <a:latin typeface="Calibri"/>
                <a:ea typeface="Calibri"/>
                <a:cs typeface="Calibri"/>
              </a:rPr>
              <a:t>Assessment Information:</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This term Year 9 are learning about Pythagoras, Trigonometry and Plotting Graphs. </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They will be assessed on Pythagoras, Trigonometry and Plotting Graphs. Pupils will start with a knowledge check which will enable teachers to have an idea of what pupils already know followed by a series of lessons to enable pupils to prepare for the assessment. </a:t>
            </a:r>
            <a:endParaRPr lang="en-US" sz="1000">
              <a:solidFill>
                <a:schemeClr val="bg2">
                  <a:lumMod val="10000"/>
                </a:schemeClr>
              </a:solidFill>
              <a:latin typeface="Calibri"/>
              <a:ea typeface="Calibri"/>
              <a:cs typeface="Arial"/>
            </a:endParaRP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The assessment is in the form of an Exam paper and will take place towards the end of this term. All pupils will receive a topic list prior to the assessment. </a:t>
            </a:r>
          </a:p>
          <a:p>
            <a:endParaRPr lang="en-GB" sz="1000">
              <a:solidFill>
                <a:schemeClr val="bg2">
                  <a:lumMod val="10000"/>
                </a:schemeClr>
              </a:solidFill>
              <a:latin typeface="Calibri"/>
              <a:ea typeface="Calibri"/>
              <a:cs typeface="Arial"/>
            </a:endParaRPr>
          </a:p>
          <a:p>
            <a:r>
              <a:rPr lang="en-GB" sz="1000">
                <a:solidFill>
                  <a:schemeClr val="bg2">
                    <a:lumMod val="10000"/>
                  </a:schemeClr>
                </a:solidFill>
                <a:latin typeface="Calibri"/>
                <a:ea typeface="Calibri"/>
                <a:cs typeface="Arial"/>
              </a:rPr>
              <a:t>Students can prepare for their assessments by completing homework, using SAM Learning. Before each assessment pupils will also have revision classes with class teachers, going over exam-style questions. </a:t>
            </a:r>
            <a:endParaRPr lang="en-GB" sz="1000">
              <a:solidFill>
                <a:schemeClr val="bg2">
                  <a:lumMod val="10000"/>
                </a:schemeClr>
              </a:solidFill>
              <a:latin typeface="Calibri"/>
              <a:ea typeface="Calibri"/>
              <a:cs typeface="Calibri"/>
            </a:endParaRPr>
          </a:p>
          <a:p>
            <a:endParaRPr lang="en-GB" sz="950">
              <a:solidFill>
                <a:schemeClr val="bg2">
                  <a:lumMod val="10000"/>
                </a:schemeClr>
              </a:solidFill>
              <a:cs typeface="Arial" panose="020B0604020202020204"/>
            </a:endParaRPr>
          </a:p>
          <a:p>
            <a:endParaRPr lang="en-GB" sz="1000">
              <a:solidFill>
                <a:schemeClr val="bg2">
                  <a:lumMod val="10000"/>
                </a:schemeClr>
              </a:solidFill>
              <a:cs typeface="Arial" panose="020B0604020202020204"/>
            </a:endParaRPr>
          </a:p>
        </p:txBody>
      </p:sp>
      <p:graphicFrame>
        <p:nvGraphicFramePr>
          <p:cNvPr id="4" name="Table 3">
            <a:extLst>
              <a:ext uri="{FF2B5EF4-FFF2-40B4-BE49-F238E27FC236}">
                <a16:creationId xmlns:a16="http://schemas.microsoft.com/office/drawing/2014/main" id="{CC5A08BE-B051-52E8-CE18-493D355AD6AD}"/>
              </a:ext>
            </a:extLst>
          </p:cNvPr>
          <p:cNvGraphicFramePr>
            <a:graphicFrameLocks noGrp="1"/>
          </p:cNvGraphicFramePr>
          <p:nvPr>
            <p:extLst>
              <p:ext uri="{D42A27DB-BD31-4B8C-83A1-F6EECF244321}">
                <p14:modId xmlns:p14="http://schemas.microsoft.com/office/powerpoint/2010/main" val="3389901004"/>
              </p:ext>
            </p:extLst>
          </p:nvPr>
        </p:nvGraphicFramePr>
        <p:xfrm>
          <a:off x="142875" y="3536000"/>
          <a:ext cx="6529904" cy="5930435"/>
        </p:xfrm>
        <a:graphic>
          <a:graphicData uri="http://schemas.openxmlformats.org/drawingml/2006/table">
            <a:tbl>
              <a:tblPr bandRow="1">
                <a:tableStyleId>{5C22544A-7EE6-4342-B048-85BDC9FD1C3A}</a:tableStyleId>
              </a:tblPr>
              <a:tblGrid>
                <a:gridCol w="1780882">
                  <a:extLst>
                    <a:ext uri="{9D8B030D-6E8A-4147-A177-3AD203B41FA5}">
                      <a16:colId xmlns:a16="http://schemas.microsoft.com/office/drawing/2014/main" val="2574465617"/>
                    </a:ext>
                  </a:extLst>
                </a:gridCol>
                <a:gridCol w="4749022">
                  <a:extLst>
                    <a:ext uri="{9D8B030D-6E8A-4147-A177-3AD203B41FA5}">
                      <a16:colId xmlns:a16="http://schemas.microsoft.com/office/drawing/2014/main" val="3944939997"/>
                    </a:ext>
                  </a:extLst>
                </a:gridCol>
              </a:tblGrid>
              <a:tr h="246229">
                <a:tc gridSpan="2">
                  <a:txBody>
                    <a:bodyPr/>
                    <a:lstStyle/>
                    <a:p>
                      <a:pPr algn="ctr" fontAlgn="base"/>
                      <a:r>
                        <a:rPr lang="en-GB" sz="1000" b="1">
                          <a:solidFill>
                            <a:schemeClr val="bg2">
                              <a:lumMod val="10000"/>
                            </a:schemeClr>
                          </a:solidFill>
                          <a:effectLst/>
                          <a:latin typeface="Calibri"/>
                        </a:rPr>
                        <a:t>YEAR 9  AU02</a:t>
                      </a:r>
                      <a:endParaRPr lang="en-GB" sz="1000">
                        <a:solidFill>
                          <a:schemeClr val="bg2">
                            <a:lumMod val="10000"/>
                          </a:schemeClr>
                        </a:solidFill>
                        <a:effectLst/>
                        <a:latin typeface="Calibri"/>
                      </a:endParaRPr>
                    </a:p>
                  </a:txBody>
                  <a:tcPr marL="74295" marR="74295" marT="37148" marB="37148"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769592527"/>
                  </a:ext>
                </a:extLst>
              </a:tr>
              <a:tr h="246229">
                <a:tc>
                  <a:txBody>
                    <a:bodyPr/>
                    <a:lstStyle/>
                    <a:p>
                      <a:pPr algn="ctr" fontAlgn="base"/>
                      <a:r>
                        <a:rPr lang="en-GB" sz="1000" b="1">
                          <a:solidFill>
                            <a:schemeClr val="bg2">
                              <a:lumMod val="10000"/>
                            </a:schemeClr>
                          </a:solidFill>
                          <a:effectLst/>
                          <a:latin typeface="Calibri"/>
                        </a:rPr>
                        <a:t>KEY WORD</a:t>
                      </a:r>
                      <a:endParaRPr lang="en-GB" sz="1000">
                        <a:solidFill>
                          <a:schemeClr val="bg2">
                            <a:lumMod val="10000"/>
                          </a:schemeClr>
                        </a:solidFill>
                        <a:effectLst/>
                        <a:latin typeface="Calibri"/>
                      </a:endParaRPr>
                    </a:p>
                  </a:txBody>
                  <a:tcPr marL="74295" marR="74295" marT="37148" marB="37148"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fontAlgn="base"/>
                      <a:r>
                        <a:rPr lang="en-GB" sz="1000" b="1">
                          <a:solidFill>
                            <a:schemeClr val="bg2">
                              <a:lumMod val="10000"/>
                            </a:schemeClr>
                          </a:solidFill>
                          <a:effectLst/>
                          <a:latin typeface="Calibri"/>
                        </a:rPr>
                        <a:t>DEFINITION</a:t>
                      </a:r>
                      <a:endParaRPr lang="en-GB" sz="1000">
                        <a:solidFill>
                          <a:schemeClr val="bg2">
                            <a:lumMod val="10000"/>
                          </a:schemeClr>
                        </a:solidFill>
                        <a:effectLst/>
                        <a:latin typeface="Calibri"/>
                      </a:endParaRPr>
                    </a:p>
                  </a:txBody>
                  <a:tcPr marL="74295" marR="74295" marT="37148" marB="37148"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038294263"/>
                  </a:ext>
                </a:extLst>
              </a:tr>
              <a:tr h="412488">
                <a:tc>
                  <a:txBody>
                    <a:bodyPr/>
                    <a:lstStyle/>
                    <a:p>
                      <a:pPr algn="ctr" fontAlgn="base"/>
                      <a:r>
                        <a:rPr lang="en-US" sz="1000" b="0">
                          <a:solidFill>
                            <a:schemeClr val="bg2">
                              <a:lumMod val="10000"/>
                            </a:schemeClr>
                          </a:solidFill>
                          <a:effectLst/>
                          <a:latin typeface="Calibri"/>
                        </a:rPr>
                        <a:t>Hypotenuse </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chemeClr val="bg2">
                              <a:lumMod val="10000"/>
                            </a:schemeClr>
                          </a:solidFill>
                          <a:effectLst/>
                          <a:latin typeface="Calibri"/>
                        </a:rPr>
                        <a:t>the longest side of a right-angled triangle, opposite the right angle</a:t>
                      </a:r>
                      <a:endParaRPr lang="en-US" sz="1000" b="0">
                        <a:solidFill>
                          <a:schemeClr val="bg2">
                            <a:lumMod val="10000"/>
                          </a:schemeClr>
                        </a:solidFill>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784475090"/>
                  </a:ext>
                </a:extLst>
              </a:tr>
              <a:tr h="412488">
                <a:tc>
                  <a:txBody>
                    <a:bodyPr/>
                    <a:lstStyle/>
                    <a:p>
                      <a:pPr algn="ctr" fontAlgn="base"/>
                      <a:r>
                        <a:rPr lang="en-US" sz="1000" b="0">
                          <a:solidFill>
                            <a:schemeClr val="bg2">
                              <a:lumMod val="10000"/>
                            </a:schemeClr>
                          </a:solidFill>
                          <a:effectLst/>
                          <a:latin typeface="Calibri"/>
                        </a:rPr>
                        <a:t>Opposite </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chemeClr val="bg2">
                              <a:lumMod val="10000"/>
                            </a:schemeClr>
                          </a:solidFill>
                          <a:effectLst/>
                          <a:latin typeface="Calibri"/>
                        </a:rPr>
                        <a:t> "opposite" side in trigonometry is the one across from a given angle</a:t>
                      </a:r>
                      <a:endParaRPr lang="en-US" sz="1000" b="0">
                        <a:solidFill>
                          <a:schemeClr val="bg2">
                            <a:lumMod val="10000"/>
                          </a:schemeClr>
                        </a:solidFill>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475782465"/>
                  </a:ext>
                </a:extLst>
              </a:tr>
              <a:tr h="412488">
                <a:tc>
                  <a:txBody>
                    <a:bodyPr/>
                    <a:lstStyle/>
                    <a:p>
                      <a:pPr algn="ctr" fontAlgn="base"/>
                      <a:r>
                        <a:rPr lang="en-US" sz="1000" b="0">
                          <a:solidFill>
                            <a:schemeClr val="bg2">
                              <a:lumMod val="10000"/>
                            </a:schemeClr>
                          </a:solidFill>
                          <a:effectLst/>
                          <a:latin typeface="Calibri"/>
                        </a:rPr>
                        <a:t>Adjacent </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lnSpc>
                          <a:spcPct val="100000"/>
                        </a:lnSpc>
                        <a:spcBef>
                          <a:spcPts val="0"/>
                        </a:spcBef>
                        <a:spcAft>
                          <a:spcPts val="0"/>
                        </a:spcAft>
                        <a:buNone/>
                      </a:pPr>
                      <a:r>
                        <a:rPr lang="en-GB" sz="1000" b="0" i="0" u="none" strike="noStrike" noProof="0">
                          <a:solidFill>
                            <a:schemeClr val="bg2">
                              <a:lumMod val="10000"/>
                            </a:schemeClr>
                          </a:solidFill>
                          <a:effectLst/>
                          <a:latin typeface="Calibri"/>
                        </a:rPr>
                        <a:t>The adjacent side is the non-hypotenuse side that is next to a given angle.</a:t>
                      </a:r>
                      <a:endParaRPr lang="en-US" sz="1000" b="0">
                        <a:solidFill>
                          <a:schemeClr val="bg2">
                            <a:lumMod val="10000"/>
                          </a:schemeClr>
                        </a:solidFill>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756644476"/>
                  </a:ext>
                </a:extLst>
              </a:tr>
              <a:tr h="412488">
                <a:tc>
                  <a:txBody>
                    <a:bodyPr/>
                    <a:lstStyle/>
                    <a:p>
                      <a:pPr algn="ctr" fontAlgn="base"/>
                      <a:r>
                        <a:rPr lang="en-US" sz="1000" b="0">
                          <a:solidFill>
                            <a:schemeClr val="bg2">
                              <a:lumMod val="10000"/>
                            </a:schemeClr>
                          </a:solidFill>
                          <a:effectLst/>
                          <a:latin typeface="Calibri"/>
                        </a:rPr>
                        <a:t>Square</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chemeClr val="bg2">
                              <a:lumMod val="10000"/>
                            </a:schemeClr>
                          </a:solidFill>
                          <a:effectLst/>
                          <a:latin typeface="Calibri"/>
                        </a:rPr>
                        <a:t>A square number is the result when a number has been multiplied by itself.</a:t>
                      </a:r>
                      <a:endParaRPr lang="en-US" sz="1000" b="0">
                        <a:solidFill>
                          <a:schemeClr val="bg2">
                            <a:lumMod val="10000"/>
                          </a:schemeClr>
                        </a:solidFill>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65539515"/>
                  </a:ext>
                </a:extLst>
              </a:tr>
              <a:tr h="412488">
                <a:tc>
                  <a:txBody>
                    <a:bodyPr/>
                    <a:lstStyle/>
                    <a:p>
                      <a:pPr algn="ctr" fontAlgn="base"/>
                      <a:r>
                        <a:rPr lang="en-US" sz="1000" b="0">
                          <a:solidFill>
                            <a:schemeClr val="bg2">
                              <a:lumMod val="10000"/>
                            </a:schemeClr>
                          </a:solidFill>
                          <a:effectLst/>
                          <a:latin typeface="Calibri"/>
                        </a:rPr>
                        <a:t>Square Root</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chemeClr val="bg2">
                              <a:lumMod val="10000"/>
                            </a:schemeClr>
                          </a:solidFill>
                          <a:effectLst/>
                          <a:latin typeface="Calibri"/>
                        </a:rPr>
                        <a:t>A square root of a number is a value that, when multiplied by itself, gives the number</a:t>
                      </a:r>
                      <a:endParaRPr lang="en-US" sz="1000" b="0">
                        <a:solidFill>
                          <a:schemeClr val="bg2">
                            <a:lumMod val="10000"/>
                          </a:schemeClr>
                        </a:solidFill>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138853280"/>
                  </a:ext>
                </a:extLst>
              </a:tr>
              <a:tr h="412488">
                <a:tc>
                  <a:txBody>
                    <a:bodyPr/>
                    <a:lstStyle/>
                    <a:p>
                      <a:pPr algn="ctr" fontAlgn="base"/>
                      <a:r>
                        <a:rPr lang="en-US" sz="1000" b="0">
                          <a:solidFill>
                            <a:schemeClr val="bg2">
                              <a:lumMod val="10000"/>
                            </a:schemeClr>
                          </a:solidFill>
                          <a:effectLst/>
                          <a:latin typeface="Calibri"/>
                        </a:rPr>
                        <a:t>Co ordinate</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US" sz="1000" b="0" i="0" u="none" strike="noStrike" noProof="0">
                          <a:solidFill>
                            <a:schemeClr val="bg2">
                              <a:lumMod val="10000"/>
                            </a:schemeClr>
                          </a:solidFill>
                          <a:effectLst/>
                          <a:latin typeface="Calibri"/>
                        </a:rPr>
                        <a:t>A set of values that show an exact position.</a:t>
                      </a:r>
                      <a:endParaRPr lang="en-US" sz="1000" b="0">
                        <a:solidFill>
                          <a:schemeClr val="bg2">
                            <a:lumMod val="10000"/>
                          </a:schemeClr>
                        </a:solidFill>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69453634"/>
                  </a:ext>
                </a:extLst>
              </a:tr>
              <a:tr h="488121">
                <a:tc>
                  <a:txBody>
                    <a:bodyPr/>
                    <a:lstStyle/>
                    <a:p>
                      <a:pPr algn="ctr" fontAlgn="base"/>
                      <a:r>
                        <a:rPr lang="en-US" sz="1000" b="0">
                          <a:solidFill>
                            <a:schemeClr val="bg2">
                              <a:lumMod val="10000"/>
                            </a:schemeClr>
                          </a:solidFill>
                          <a:effectLst/>
                          <a:latin typeface="Calibri"/>
                        </a:rPr>
                        <a:t>Axis</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chemeClr val="bg2">
                              <a:lumMod val="10000"/>
                            </a:schemeClr>
                          </a:solidFill>
                          <a:effectLst/>
                          <a:latin typeface="Calibri"/>
                        </a:rPr>
                        <a:t>A reference line drawn on a graph (you can measure from it to find values).</a:t>
                      </a:r>
                      <a:endParaRPr lang="en-US" sz="1000" b="0">
                        <a:solidFill>
                          <a:schemeClr val="bg2">
                            <a:lumMod val="10000"/>
                          </a:schemeClr>
                        </a:solidFill>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08678559"/>
                  </a:ext>
                </a:extLst>
              </a:tr>
              <a:tr h="412488">
                <a:tc>
                  <a:txBody>
                    <a:bodyPr/>
                    <a:lstStyle/>
                    <a:p>
                      <a:pPr algn="ctr" fontAlgn="base"/>
                      <a:r>
                        <a:rPr lang="en-US" sz="1000" b="0">
                          <a:solidFill>
                            <a:schemeClr val="bg2">
                              <a:lumMod val="10000"/>
                            </a:schemeClr>
                          </a:solidFill>
                          <a:effectLst/>
                          <a:latin typeface="Calibri"/>
                        </a:rPr>
                        <a:t>Quadrant</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chemeClr val="bg2">
                              <a:lumMod val="10000"/>
                            </a:schemeClr>
                          </a:solidFill>
                          <a:effectLst/>
                          <a:latin typeface="Calibri"/>
                        </a:rPr>
                        <a:t>Any of the 4 areas made when we divide up a plane by an x and y axis, as shown.</a:t>
                      </a:r>
                      <a:endParaRPr lang="en-US" sz="1000" b="0">
                        <a:solidFill>
                          <a:schemeClr val="bg2">
                            <a:lumMod val="10000"/>
                          </a:schemeClr>
                        </a:solidFill>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4347068"/>
                  </a:ext>
                </a:extLst>
              </a:tr>
              <a:tr h="412488">
                <a:tc>
                  <a:txBody>
                    <a:bodyPr/>
                    <a:lstStyle/>
                    <a:p>
                      <a:pPr algn="ctr" fontAlgn="base"/>
                      <a:r>
                        <a:rPr lang="en-US" sz="1000" b="0">
                          <a:solidFill>
                            <a:schemeClr val="bg2">
                              <a:lumMod val="10000"/>
                            </a:schemeClr>
                          </a:solidFill>
                          <a:effectLst/>
                          <a:latin typeface="Calibri"/>
                        </a:rPr>
                        <a:t>Horizontal</a:t>
                      </a: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chemeClr val="bg2">
                              <a:lumMod val="10000"/>
                            </a:schemeClr>
                          </a:solidFill>
                          <a:effectLst/>
                          <a:latin typeface="Calibri"/>
                        </a:rPr>
                        <a:t>Going side-to-side, like the horizon.</a:t>
                      </a:r>
                      <a:endParaRPr lang="en-US" sz="1000" b="0">
                        <a:solidFill>
                          <a:schemeClr val="bg2">
                            <a:lumMod val="10000"/>
                          </a:schemeClr>
                        </a:solidFill>
                        <a:latin typeface="Calibri"/>
                      </a:endParaRPr>
                    </a:p>
                  </a:txBody>
                  <a:tcPr marL="68580" marR="6858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221903099"/>
                  </a:ext>
                </a:extLst>
              </a:tr>
              <a:tr h="412488">
                <a:tc>
                  <a:txBody>
                    <a:bodyPr/>
                    <a:lstStyle/>
                    <a:p>
                      <a:pPr lvl="0" algn="ctr">
                        <a:buNone/>
                      </a:pPr>
                      <a:r>
                        <a:rPr lang="en-US" sz="1000" b="0">
                          <a:solidFill>
                            <a:schemeClr val="bg2">
                              <a:lumMod val="10000"/>
                            </a:schemeClr>
                          </a:solidFill>
                          <a:effectLst/>
                          <a:latin typeface="Calibri"/>
                        </a:rPr>
                        <a:t>Vertical</a:t>
                      </a:r>
                    </a:p>
                  </a:txBody>
                  <a:tcPr marL="68580" marR="68580" anchor="ctr">
                    <a:lnL w="12700">
                      <a:solidFill>
                        <a:schemeClr val="bg2">
                          <a:lumMod val="10000"/>
                        </a:schemeClr>
                      </a:solidFill>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chemeClr val="bg2">
                              <a:lumMod val="10000"/>
                            </a:schemeClr>
                          </a:solidFill>
                          <a:effectLst/>
                          <a:latin typeface="Calibri"/>
                        </a:rPr>
                        <a:t>In an up-down direction or position. Upright.</a:t>
                      </a:r>
                      <a:endParaRPr lang="en-US" sz="1000" b="0">
                        <a:solidFill>
                          <a:schemeClr val="bg2">
                            <a:lumMod val="10000"/>
                          </a:schemeClr>
                        </a:solidFill>
                        <a:latin typeface="Calibri"/>
                      </a:endParaRPr>
                    </a:p>
                  </a:txBody>
                  <a:tcPr marL="68580" marR="68580" anchor="ctr">
                    <a:lnL w="12700">
                      <a:solidFill>
                        <a:schemeClr val="bg2">
                          <a:lumMod val="10000"/>
                        </a:schemeClr>
                      </a:solidFill>
                    </a:lnL>
                    <a:lnR w="12700">
                      <a:solidFill>
                        <a:schemeClr val="bg2">
                          <a:lumMod val="10000"/>
                        </a:schemeClr>
                      </a:solidFill>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540746474"/>
                  </a:ext>
                </a:extLst>
              </a:tr>
              <a:tr h="412488">
                <a:tc>
                  <a:txBody>
                    <a:bodyPr/>
                    <a:lstStyle/>
                    <a:p>
                      <a:pPr lvl="0" algn="ctr">
                        <a:buNone/>
                      </a:pPr>
                      <a:r>
                        <a:rPr lang="en-US" sz="1000" b="0">
                          <a:solidFill>
                            <a:schemeClr val="bg2">
                              <a:lumMod val="10000"/>
                            </a:schemeClr>
                          </a:solidFill>
                          <a:effectLst/>
                          <a:latin typeface="Calibri"/>
                        </a:rPr>
                        <a:t>Equation</a:t>
                      </a: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chemeClr val="bg2">
                              <a:lumMod val="10000"/>
                            </a:schemeClr>
                          </a:solidFill>
                          <a:effectLst/>
                          <a:latin typeface="Calibri"/>
                        </a:rPr>
                        <a:t>An equation says that two things are equal.</a:t>
                      </a:r>
                      <a:endParaRPr lang="en-US" sz="1000" b="0">
                        <a:solidFill>
                          <a:schemeClr val="bg2">
                            <a:lumMod val="10000"/>
                          </a:schemeClr>
                        </a:solidFill>
                        <a:latin typeface="Calibri"/>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521968122"/>
                  </a:ext>
                </a:extLst>
              </a:tr>
              <a:tr h="412488">
                <a:tc>
                  <a:txBody>
                    <a:bodyPr/>
                    <a:lstStyle/>
                    <a:p>
                      <a:pPr lvl="0" algn="ctr">
                        <a:buNone/>
                      </a:pPr>
                      <a:r>
                        <a:rPr lang="en-US" sz="1000" b="0">
                          <a:solidFill>
                            <a:schemeClr val="bg2">
                              <a:lumMod val="10000"/>
                            </a:schemeClr>
                          </a:solidFill>
                          <a:effectLst/>
                          <a:latin typeface="Calibri"/>
                        </a:rPr>
                        <a:t>Gradient</a:t>
                      </a: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chemeClr val="bg2">
                              <a:lumMod val="10000"/>
                            </a:schemeClr>
                          </a:solidFill>
                          <a:effectLst/>
                          <a:latin typeface="Calibri"/>
                        </a:rPr>
                        <a:t>How steep a line is.</a:t>
                      </a:r>
                      <a:endParaRPr lang="en-US" sz="1000" b="0">
                        <a:solidFill>
                          <a:schemeClr val="bg2">
                            <a:lumMod val="10000"/>
                          </a:schemeClr>
                        </a:solidFill>
                        <a:latin typeface="Calibri"/>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873582808"/>
                  </a:ext>
                </a:extLst>
              </a:tr>
              <a:tr h="412488">
                <a:tc>
                  <a:txBody>
                    <a:bodyPr/>
                    <a:lstStyle/>
                    <a:p>
                      <a:pPr lvl="0" algn="ctr">
                        <a:buNone/>
                      </a:pPr>
                      <a:r>
                        <a:rPr lang="en-US" sz="1000" b="0">
                          <a:solidFill>
                            <a:schemeClr val="bg2">
                              <a:lumMod val="10000"/>
                            </a:schemeClr>
                          </a:solidFill>
                          <a:effectLst/>
                          <a:latin typeface="Calibri"/>
                        </a:rPr>
                        <a:t>Intercept</a:t>
                      </a: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tc>
                  <a:txBody>
                    <a:bodyPr/>
                    <a:lstStyle/>
                    <a:p>
                      <a:pPr lvl="0" algn="ctr">
                        <a:buNone/>
                      </a:pPr>
                      <a:r>
                        <a:rPr lang="en-GB" sz="1000" b="0" i="0" u="none" strike="noStrike" noProof="0">
                          <a:solidFill>
                            <a:schemeClr val="bg2">
                              <a:lumMod val="10000"/>
                            </a:schemeClr>
                          </a:solidFill>
                          <a:effectLst/>
                          <a:latin typeface="Calibri"/>
                        </a:rPr>
                        <a:t>an intercept is a point on the y-axis, through which the slope of the line passes</a:t>
                      </a:r>
                      <a:endParaRPr lang="en-US" sz="1000" b="0">
                        <a:solidFill>
                          <a:schemeClr val="bg2">
                            <a:lumMod val="10000"/>
                          </a:schemeClr>
                        </a:solidFill>
                        <a:latin typeface="Calibri"/>
                      </a:endParaRPr>
                    </a:p>
                  </a:txBody>
                  <a:tcPr marL="68580" marR="68580" anchor="ctr">
                    <a:lnL w="12700">
                      <a:solidFill>
                        <a:schemeClr val="bg2">
                          <a:lumMod val="10000"/>
                        </a:schemeClr>
                      </a:solidFill>
                    </a:lnL>
                    <a:lnR w="12700">
                      <a:solidFill>
                        <a:schemeClr val="bg2">
                          <a:lumMod val="10000"/>
                        </a:schemeClr>
                      </a:solidFill>
                    </a:lnR>
                    <a:lnT w="12700">
                      <a:solidFill>
                        <a:schemeClr val="bg2">
                          <a:lumMod val="10000"/>
                        </a:schemeClr>
                      </a:solidFill>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15782531"/>
                  </a:ext>
                </a:extLst>
              </a:tr>
            </a:tbl>
          </a:graphicData>
        </a:graphic>
      </p:graphicFrame>
    </p:spTree>
    <p:extLst>
      <p:ext uri="{BB962C8B-B14F-4D97-AF65-F5344CB8AC3E}">
        <p14:creationId xmlns:p14="http://schemas.microsoft.com/office/powerpoint/2010/main" val="1943748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4A735D2-8EA4-933C-0FB9-7D5DB76BB75E}"/>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155252756"/>
              </p:ext>
            </p:extLst>
          </p:nvPr>
        </p:nvGraphicFramePr>
        <p:xfrm>
          <a:off x="126185" y="3932904"/>
          <a:ext cx="6605630" cy="5555200"/>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22584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rgbClr val="142A33"/>
                          </a:solidFill>
                          <a:latin typeface="Calibri"/>
                        </a:rPr>
                        <a:t>YEAR 9 TOPIC 1 : Inheritance and variation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225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KEY</a:t>
                      </a:r>
                      <a:r>
                        <a:rPr lang="en-GB" sz="1000" b="1" baseline="0">
                          <a:solidFill>
                            <a:srgbClr val="142A33"/>
                          </a:solidFill>
                          <a:latin typeface="Calibri"/>
                        </a:rPr>
                        <a:t> WORD</a:t>
                      </a:r>
                      <a:endParaRPr lang="en-GB" sz="1000" b="1">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510180">
                <a:tc>
                  <a:txBody>
                    <a:bodyPr/>
                    <a:lstStyle/>
                    <a:p>
                      <a:pPr marR="180340" algn="ctr">
                        <a:spcAft>
                          <a:spcPts val="600"/>
                        </a:spcAft>
                      </a:pPr>
                      <a:r>
                        <a:rPr lang="en-US" sz="1000" b="0">
                          <a:solidFill>
                            <a:srgbClr val="142A33"/>
                          </a:solidFill>
                          <a:effectLst/>
                          <a:latin typeface="Calibri"/>
                          <a:ea typeface="MS Mincho"/>
                          <a:cs typeface="Arial"/>
                        </a:rPr>
                        <a:t>Gametes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Reproductive cells. The male gamete is a sperm cell and the female gamete is an egg cell.</a:t>
                      </a:r>
                      <a:endParaRPr lang="en-GB" sz="1000" b="0">
                        <a:solidFill>
                          <a:srgbClr val="142A33"/>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510180">
                <a:tc>
                  <a:txBody>
                    <a:bodyPr/>
                    <a:lstStyle/>
                    <a:p>
                      <a:pPr algn="ctr">
                        <a:lnSpc>
                          <a:spcPct val="107000"/>
                        </a:lnSpc>
                        <a:spcAft>
                          <a:spcPts val="0"/>
                        </a:spcAft>
                      </a:pPr>
                      <a:r>
                        <a:rPr lang="en-GB" sz="1000" b="0">
                          <a:solidFill>
                            <a:srgbClr val="142A33"/>
                          </a:solidFill>
                          <a:effectLst/>
                          <a:latin typeface="Calibri"/>
                          <a:ea typeface="Times New Roman" panose="02020603050405020304" pitchFamily="18" charset="0"/>
                          <a:cs typeface="Times New Roman"/>
                        </a:rPr>
                        <a:t>Fertilisation</a:t>
                      </a:r>
                      <a:br>
                        <a:rPr lang="en-GB" sz="1000" b="0">
                          <a:solidFill>
                            <a:srgbClr val="142A33"/>
                          </a:solidFill>
                          <a:effectLst/>
                          <a:latin typeface="Calibri"/>
                          <a:ea typeface="Times New Roman" panose="02020603050405020304" pitchFamily="18" charset="0"/>
                          <a:cs typeface="Times New Roman"/>
                        </a:rPr>
                      </a:br>
                      <a:br>
                        <a:rPr lang="en-GB" sz="1000" b="0">
                          <a:solidFill>
                            <a:srgbClr val="142A33"/>
                          </a:solidFill>
                          <a:effectLst/>
                          <a:latin typeface="Calibri"/>
                          <a:ea typeface="Times New Roman" panose="02020603050405020304" pitchFamily="18" charset="0"/>
                          <a:cs typeface="Times New Roman"/>
                        </a:rPr>
                      </a:br>
                      <a:endParaRPr lang="en-GB" sz="1000" b="0">
                        <a:solidFill>
                          <a:srgbClr val="142A33"/>
                        </a:solidFill>
                        <a:effectLst/>
                        <a:latin typeface="Times New Roman"/>
                        <a:ea typeface="Calibri"/>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algn="ctr">
                        <a:lnSpc>
                          <a:spcPct val="107000"/>
                        </a:lnSpc>
                        <a:spcAft>
                          <a:spcPts val="0"/>
                        </a:spcAft>
                      </a:pPr>
                      <a:r>
                        <a:rPr lang="en-GB" sz="1000" b="0">
                          <a:solidFill>
                            <a:srgbClr val="142A33"/>
                          </a:solidFill>
                          <a:effectLst/>
                          <a:latin typeface="Calibri"/>
                          <a:ea typeface="Times New Roman" panose="02020603050405020304" pitchFamily="18" charset="0"/>
                          <a:cs typeface="Times New Roman"/>
                        </a:rPr>
                        <a:t>A process in which the nucleus of a sperm cell fuses with the nucleus of an egg cell</a:t>
                      </a:r>
                      <a:endParaRPr lang="en-GB" sz="1000" b="0">
                        <a:solidFill>
                          <a:srgbClr val="142A33"/>
                        </a:solidFill>
                        <a:effectLst/>
                        <a:latin typeface="Times New Roman"/>
                        <a:ea typeface="Calibri"/>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510180">
                <a:tc>
                  <a:txBody>
                    <a:bodyPr/>
                    <a:lstStyle/>
                    <a:p>
                      <a:pPr marR="180340" algn="ctr">
                        <a:spcAft>
                          <a:spcPts val="600"/>
                        </a:spcAft>
                      </a:pPr>
                      <a:r>
                        <a:rPr lang="en-US" sz="1000" b="0">
                          <a:solidFill>
                            <a:srgbClr val="142A33"/>
                          </a:solidFill>
                          <a:effectLst/>
                          <a:latin typeface="Calibri"/>
                          <a:ea typeface="MS Mincho"/>
                          <a:cs typeface="Arial"/>
                        </a:rPr>
                        <a:t>Chromosomes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A chromosome is a coiled structure of DNA found in the nucleus of a cell. A cell contains 23 pairs of chromosomes</a:t>
                      </a:r>
                      <a:endParaRPr lang="en-GB" sz="1000" b="0">
                        <a:solidFill>
                          <a:srgbClr val="142A33"/>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510180">
                <a:tc>
                  <a:txBody>
                    <a:bodyPr/>
                    <a:lstStyle/>
                    <a:p>
                      <a:pPr marR="180340" algn="ctr">
                        <a:spcAft>
                          <a:spcPts val="600"/>
                        </a:spcAft>
                      </a:pPr>
                      <a:r>
                        <a:rPr lang="en-US" sz="1000" b="0">
                          <a:solidFill>
                            <a:srgbClr val="142A33"/>
                          </a:solidFill>
                          <a:effectLst/>
                          <a:latin typeface="Calibri"/>
                          <a:ea typeface="MS Mincho"/>
                          <a:cs typeface="Arial"/>
                        </a:rPr>
                        <a:t>Gene</a:t>
                      </a:r>
                      <a:endParaRPr lang="en-GB" sz="1000" b="0">
                        <a:solidFill>
                          <a:srgbClr val="142A33"/>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A section of DNA</a:t>
                      </a:r>
                      <a:endParaRPr lang="en-GB" sz="1000" b="0">
                        <a:solidFill>
                          <a:srgbClr val="142A33"/>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510180">
                <a:tc>
                  <a:txBody>
                    <a:bodyPr/>
                    <a:lstStyle/>
                    <a:p>
                      <a:pPr marR="180340" algn="ctr">
                        <a:spcAft>
                          <a:spcPts val="600"/>
                        </a:spcAft>
                      </a:pPr>
                      <a:r>
                        <a:rPr lang="en-US" sz="1000" b="0">
                          <a:solidFill>
                            <a:srgbClr val="142A33"/>
                          </a:solidFill>
                          <a:effectLst/>
                          <a:latin typeface="Calibri"/>
                          <a:ea typeface="MS Mincho"/>
                          <a:cs typeface="Arial"/>
                        </a:rPr>
                        <a:t>Haploid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A gamete is referred to as a haploid cell as it has only 23 chromosomes</a:t>
                      </a:r>
                      <a:endParaRPr lang="en-GB" sz="1000" b="0">
                        <a:solidFill>
                          <a:srgbClr val="142A33"/>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510180">
                <a:tc>
                  <a:txBody>
                    <a:bodyPr/>
                    <a:lstStyle/>
                    <a:p>
                      <a:pPr marR="180340" algn="ctr">
                        <a:spcAft>
                          <a:spcPts val="600"/>
                        </a:spcAft>
                      </a:pPr>
                      <a:r>
                        <a:rPr lang="en-US" sz="1000" b="0">
                          <a:solidFill>
                            <a:srgbClr val="142A33"/>
                          </a:solidFill>
                          <a:effectLst/>
                          <a:latin typeface="Calibri"/>
                          <a:ea typeface="MS Mincho"/>
                          <a:cs typeface="Arial"/>
                        </a:rPr>
                        <a:t>Allele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Different versions of the same gene</a:t>
                      </a:r>
                      <a:endParaRPr lang="en-GB" sz="1000" b="0">
                        <a:solidFill>
                          <a:srgbClr val="142A33"/>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510180">
                <a:tc>
                  <a:txBody>
                    <a:bodyPr/>
                    <a:lstStyle/>
                    <a:p>
                      <a:pPr marR="180340" algn="ctr">
                        <a:spcAft>
                          <a:spcPts val="600"/>
                        </a:spcAft>
                      </a:pPr>
                      <a:r>
                        <a:rPr lang="en-US" sz="1000" b="0">
                          <a:solidFill>
                            <a:srgbClr val="142A33"/>
                          </a:solidFill>
                          <a:effectLst/>
                          <a:latin typeface="Calibri"/>
                          <a:ea typeface="MS Mincho"/>
                          <a:cs typeface="Arial"/>
                        </a:rPr>
                        <a:t>Heterozygous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This describes when to alleles are both different</a:t>
                      </a:r>
                      <a:endParaRPr lang="en-GB" sz="1000" b="0">
                        <a:solidFill>
                          <a:srgbClr val="142A33"/>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510180">
                <a:tc>
                  <a:txBody>
                    <a:bodyPr/>
                    <a:lstStyle/>
                    <a:p>
                      <a:pPr marR="180340" algn="ctr">
                        <a:spcAft>
                          <a:spcPts val="600"/>
                        </a:spcAft>
                      </a:pPr>
                      <a:r>
                        <a:rPr lang="en-US" sz="1000" b="0">
                          <a:solidFill>
                            <a:srgbClr val="142A33"/>
                          </a:solidFill>
                          <a:effectLst/>
                          <a:latin typeface="Calibri"/>
                          <a:ea typeface="MS Mincho"/>
                          <a:cs typeface="Arial"/>
                        </a:rPr>
                        <a:t>Homozygous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Arial"/>
                        </a:rPr>
                        <a:t>Homozygous is when both of the alleles are the same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510180">
                <a:tc>
                  <a:txBody>
                    <a:bodyPr/>
                    <a:lstStyle/>
                    <a:p>
                      <a:pPr marR="180340" algn="ctr">
                        <a:spcAft>
                          <a:spcPts val="600"/>
                        </a:spcAft>
                      </a:pPr>
                      <a:r>
                        <a:rPr lang="en-US" sz="1000" b="0">
                          <a:solidFill>
                            <a:srgbClr val="142A33"/>
                          </a:solidFill>
                          <a:effectLst/>
                          <a:latin typeface="Calibri"/>
                          <a:ea typeface="MS Mincho"/>
                          <a:cs typeface="Arial"/>
                        </a:rPr>
                        <a:t>Natural selection</a:t>
                      </a:r>
                      <a:endParaRPr lang="en-GB" sz="1000" b="0">
                        <a:solidFill>
                          <a:srgbClr val="142A33"/>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Times New Roman" panose="02020603050405020304" pitchFamily="18" charset="0"/>
                          <a:cs typeface="Arial"/>
                        </a:rPr>
                        <a:t>Process by which species change over time in response to environmental changes and competition for resources.</a:t>
                      </a:r>
                      <a:endParaRPr lang="en-GB" sz="1000" b="0">
                        <a:solidFill>
                          <a:srgbClr val="142A33"/>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510180">
                <a:tc>
                  <a:txBody>
                    <a:bodyPr/>
                    <a:lstStyle/>
                    <a:p>
                      <a:pPr marR="180340" algn="ctr">
                        <a:spcAft>
                          <a:spcPts val="600"/>
                        </a:spcAft>
                      </a:pPr>
                      <a:r>
                        <a:rPr lang="en-US" sz="1000" b="0">
                          <a:solidFill>
                            <a:srgbClr val="142A33"/>
                          </a:solidFill>
                          <a:effectLst/>
                          <a:latin typeface="Calibri"/>
                          <a:ea typeface="MS Mincho"/>
                          <a:cs typeface="Arial"/>
                        </a:rPr>
                        <a:t>Evolution</a:t>
                      </a:r>
                      <a:endParaRPr lang="en-GB" sz="1000" b="0">
                        <a:solidFill>
                          <a:srgbClr val="142A33"/>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Times New Roman" panose="02020603050405020304" pitchFamily="18" charset="0"/>
                          <a:cs typeface="Arial"/>
                        </a:rPr>
                        <a:t>Theory that the animal and plant species living today descended from species that existed in the past</a:t>
                      </a:r>
                      <a:endParaRPr lang="en-GB" sz="1000" b="0">
                        <a:solidFill>
                          <a:srgbClr val="142A33"/>
                        </a:solidFill>
                        <a:effectLst/>
                        <a:latin typeface="Calibri"/>
                        <a:ea typeface="MS Mincho"/>
                        <a:cs typeface="Arial"/>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bl>
          </a:graphicData>
        </a:graphic>
      </p:graphicFrame>
      <p:sp>
        <p:nvSpPr>
          <p:cNvPr id="2" name="Rectangle 1"/>
          <p:cNvSpPr/>
          <p:nvPr/>
        </p:nvSpPr>
        <p:spPr>
          <a:xfrm>
            <a:off x="126185" y="704528"/>
            <a:ext cx="6605630" cy="2431435"/>
          </a:xfrm>
          <a:prstGeom prst="rect">
            <a:avLst/>
          </a:prstGeom>
          <a:ln>
            <a:solidFill>
              <a:schemeClr val="bg2">
                <a:lumMod val="10000"/>
              </a:schemeClr>
            </a:solidFill>
          </a:ln>
        </p:spPr>
        <p:txBody>
          <a:bodyPr wrap="square" lIns="91440" tIns="45720" rIns="91440" bIns="45720" anchor="t">
            <a:spAutoFit/>
          </a:bodyPr>
          <a:lstStyle/>
          <a:p>
            <a:r>
              <a:rPr lang="en-GB" sz="1000">
                <a:latin typeface="Calibri"/>
                <a:ea typeface="Calibri"/>
                <a:cs typeface="Arial"/>
              </a:rPr>
              <a:t>Assessment Information: </a:t>
            </a:r>
            <a:endParaRPr lang="en-GB" sz="1000">
              <a:latin typeface="Calibri"/>
              <a:ea typeface="Calibri"/>
              <a:cs typeface="Arial" panose="020B0604020202020204" pitchFamily="34" charset="0"/>
            </a:endParaRPr>
          </a:p>
          <a:p>
            <a:endParaRPr lang="en-GB" sz="1000">
              <a:latin typeface="Calibri"/>
              <a:ea typeface="Calibri"/>
              <a:cs typeface="Arial" panose="020B0604020202020204" pitchFamily="34" charset="0"/>
            </a:endParaRPr>
          </a:p>
          <a:p>
            <a:r>
              <a:rPr lang="en-GB" sz="1000">
                <a:latin typeface="Calibri"/>
                <a:ea typeface="Calibri"/>
                <a:cs typeface="Arial"/>
              </a:rPr>
              <a:t>This term, Year 9 pupils are learning about Inheritance and variation. </a:t>
            </a:r>
            <a:endParaRPr lang="en-GB" sz="1000">
              <a:latin typeface="Calibri"/>
              <a:ea typeface="Calibri"/>
              <a:cs typeface="Arial" panose="020B0604020202020204" pitchFamily="34" charset="0"/>
            </a:endParaRPr>
          </a:p>
          <a:p>
            <a:endParaRPr lang="en-GB" sz="1000">
              <a:latin typeface="Calibri"/>
              <a:ea typeface="Calibri"/>
              <a:cs typeface="Arial" panose="020B0604020202020204" pitchFamily="34" charset="0"/>
            </a:endParaRPr>
          </a:p>
          <a:p>
            <a:r>
              <a:rPr lang="en-GB" sz="1000">
                <a:latin typeface="Calibri"/>
                <a:ea typeface="Calibri"/>
                <a:cs typeface="Arial"/>
              </a:rPr>
              <a:t>After completing all of the lessons within the topic, they will then have a revision lesson followed by an end of topic test. </a:t>
            </a:r>
            <a:endParaRPr lang="en-GB" sz="1000">
              <a:latin typeface="Calibri"/>
              <a:ea typeface="Calibri"/>
              <a:cs typeface="Arial" panose="020B0604020202020204" pitchFamily="34" charset="0"/>
            </a:endParaRPr>
          </a:p>
          <a:p>
            <a:endParaRPr lang="en-GB" sz="1000">
              <a:latin typeface="Calibri"/>
              <a:ea typeface="Calibri"/>
              <a:cs typeface="Arial" panose="020B0604020202020204" pitchFamily="34" charset="0"/>
            </a:endParaRPr>
          </a:p>
          <a:p>
            <a:r>
              <a:rPr lang="en-GB" sz="1000">
                <a:latin typeface="Calibri"/>
                <a:ea typeface="Calibri"/>
                <a:cs typeface="Arial"/>
              </a:rPr>
              <a:t>The end of topic assessment consists of:</a:t>
            </a:r>
          </a:p>
          <a:p>
            <a:pPr marL="415290" lvl="1" indent="-171450">
              <a:buFont typeface="Arial" panose="020B0604020202020204" pitchFamily="34" charset="0"/>
              <a:buChar char="•"/>
            </a:pPr>
            <a:r>
              <a:rPr lang="en-GB" sz="1000">
                <a:latin typeface="Calibri"/>
                <a:ea typeface="Calibri"/>
                <a:cs typeface="Arial"/>
              </a:rPr>
              <a:t>10 marks retrieval (prior learning)</a:t>
            </a:r>
          </a:p>
          <a:p>
            <a:pPr marL="415290" lvl="1" indent="-171450">
              <a:buFont typeface="Arial" panose="020B0604020202020204" pitchFamily="34" charset="0"/>
              <a:buChar char="•"/>
            </a:pPr>
            <a:r>
              <a:rPr lang="en-GB" sz="1000">
                <a:latin typeface="Calibri"/>
                <a:ea typeface="Calibri"/>
                <a:cs typeface="Arial"/>
              </a:rPr>
              <a:t>Around 40 marks of application (current learning)</a:t>
            </a:r>
          </a:p>
          <a:p>
            <a:endParaRPr lang="en-GB" sz="1000">
              <a:latin typeface="Calibri"/>
              <a:ea typeface="Calibri"/>
              <a:cs typeface="Arial" panose="020B0604020202020204" pitchFamily="34" charset="0"/>
            </a:endParaRPr>
          </a:p>
          <a:p>
            <a:r>
              <a:rPr lang="en-GB" sz="1000">
                <a:latin typeface="Calibri"/>
                <a:ea typeface="Calibri"/>
                <a:cs typeface="Arial"/>
              </a:rPr>
              <a:t>Students can prepare for their assessments by:</a:t>
            </a:r>
          </a:p>
          <a:p>
            <a:pPr marL="415290" lvl="1" indent="-171450">
              <a:buFont typeface="Arial" panose="020B0604020202020204" pitchFamily="34" charset="0"/>
              <a:buChar char="•"/>
            </a:pPr>
            <a:r>
              <a:rPr lang="en-GB" sz="1000">
                <a:latin typeface="Calibri"/>
                <a:ea typeface="Calibri"/>
                <a:cs typeface="Arial"/>
              </a:rPr>
              <a:t> using the revision given to pupils a week prior to the exams</a:t>
            </a:r>
          </a:p>
          <a:p>
            <a:pPr marL="415290" lvl="1" indent="-171450">
              <a:buFont typeface="Arial" panose="020B0604020202020204" pitchFamily="34" charset="0"/>
              <a:buChar char="•"/>
            </a:pPr>
            <a:r>
              <a:rPr lang="en-GB" sz="1000">
                <a:latin typeface="Calibri"/>
                <a:ea typeface="Calibri"/>
                <a:cs typeface="Arial"/>
              </a:rPr>
              <a:t> using and memorising the core knowledge for the relevant topic</a:t>
            </a:r>
          </a:p>
          <a:p>
            <a:pPr marL="415290" lvl="1" indent="-171450">
              <a:buFont typeface="Arial" panose="020B0604020202020204" pitchFamily="34" charset="0"/>
              <a:buChar char="•"/>
            </a:pPr>
            <a:r>
              <a:rPr lang="en-GB" sz="1000">
                <a:latin typeface="Calibri"/>
                <a:ea typeface="Calibri"/>
                <a:cs typeface="Arial"/>
              </a:rPr>
              <a:t> SAM learning (homework)</a:t>
            </a:r>
          </a:p>
          <a:p>
            <a:pPr marL="415290" lvl="1" indent="-171450">
              <a:buFont typeface="Arial" panose="020B0604020202020204" pitchFamily="34" charset="0"/>
              <a:buChar char="•"/>
            </a:pPr>
            <a:endParaRPr lang="en-GB" sz="1200">
              <a:cs typeface="Arial" panose="020B0604020202020204"/>
            </a:endParaRPr>
          </a:p>
        </p:txBody>
      </p:sp>
      <p:sp>
        <p:nvSpPr>
          <p:cNvPr id="4" name="TextBox 3">
            <a:extLst>
              <a:ext uri="{FF2B5EF4-FFF2-40B4-BE49-F238E27FC236}">
                <a16:creationId xmlns:a16="http://schemas.microsoft.com/office/drawing/2014/main" id="{819A318D-4A12-3E71-29F6-EF4F6D9E3B14}"/>
              </a:ext>
            </a:extLst>
          </p:cNvPr>
          <p:cNvSpPr txBox="1"/>
          <p:nvPr/>
        </p:nvSpPr>
        <p:spPr>
          <a:xfrm>
            <a:off x="0" y="198562"/>
            <a:ext cx="6858000" cy="338554"/>
          </a:xfrm>
          <a:prstGeom prst="rect">
            <a:avLst/>
          </a:prstGeom>
          <a:solidFill>
            <a:schemeClr val="accent5">
              <a:lumMod val="40000"/>
              <a:lumOff val="6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KS3 Science: Biology</a:t>
            </a:r>
          </a:p>
        </p:txBody>
      </p:sp>
    </p:spTree>
    <p:extLst>
      <p:ext uri="{BB962C8B-B14F-4D97-AF65-F5344CB8AC3E}">
        <p14:creationId xmlns:p14="http://schemas.microsoft.com/office/powerpoint/2010/main" val="1874319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96E75FD-1125-0E44-A152-06F22DC7D9C3}"/>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444062960"/>
              </p:ext>
            </p:extLst>
          </p:nvPr>
        </p:nvGraphicFramePr>
        <p:xfrm>
          <a:off x="126185" y="3932904"/>
          <a:ext cx="6605630" cy="4111000"/>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22584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rgbClr val="142A33"/>
                          </a:solidFill>
                          <a:latin typeface="Calibri"/>
                        </a:rPr>
                        <a:t>YEAR 9 TOPIC 1 : Chemical reactions</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225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KEY</a:t>
                      </a:r>
                      <a:r>
                        <a:rPr lang="en-GB" sz="1000" b="1" baseline="0">
                          <a:solidFill>
                            <a:srgbClr val="142A33"/>
                          </a:solidFill>
                          <a:latin typeface="Calibri"/>
                        </a:rPr>
                        <a:t> WORD</a:t>
                      </a:r>
                      <a:endParaRPr lang="en-GB" sz="1000" b="1">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Activation energy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minimum energy required for a reaction to take place between reacting particles.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Surface area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measurement of the exposed surface of a solid shape (three-dimensional).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Concentration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amount of a substance in a given amount of space.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Gradient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degree to which something inclines; a slope. (Change in Y/ Change in X)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Rate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How quickly a product is formed or how quickly a reactant is used up.</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Kinetic energy</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Kinetic energy is the energy an object has because of its motion.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Tangent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A tangent is a line that touches the curve or a circle at a point.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Temperature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measure of hotness or coldness expressed in terms of Celsius.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Collision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A collision happens when one object runs into another</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Thermal energy </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Energy that is caused by the vibrations of molecules.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bl>
          </a:graphicData>
        </a:graphic>
      </p:graphicFrame>
      <p:sp>
        <p:nvSpPr>
          <p:cNvPr id="2" name="Rectangle 1"/>
          <p:cNvSpPr/>
          <p:nvPr/>
        </p:nvSpPr>
        <p:spPr>
          <a:xfrm>
            <a:off x="126185" y="704528"/>
            <a:ext cx="6605630" cy="2431435"/>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Arial"/>
              </a:rPr>
              <a:t>Assessment Information: </a:t>
            </a:r>
            <a:endParaRPr lang="en-GB" sz="1000">
              <a:solidFill>
                <a:srgbClr val="142A33"/>
              </a:solidFill>
              <a:latin typeface="Calibri"/>
              <a:ea typeface="Calibri"/>
              <a:cs typeface="Arial" panose="020B0604020202020204" pitchFamily="34" charset="0"/>
            </a:endParaRP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This term, Year 9 pupils are learning about Chemical reactions</a:t>
            </a: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After completing all of the lessons within the topic, they will then have a revision lesson followed by an end of topic test. </a:t>
            </a:r>
            <a:endParaRPr lang="en-GB" sz="1000">
              <a:solidFill>
                <a:srgbClr val="142A33"/>
              </a:solidFill>
              <a:latin typeface="Calibri"/>
              <a:ea typeface="Calibri"/>
              <a:cs typeface="Arial" panose="020B0604020202020204" pitchFamily="34" charset="0"/>
            </a:endParaRP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The end of topic assessment consists of:</a:t>
            </a:r>
          </a:p>
          <a:p>
            <a:pPr marL="415290" lvl="1" indent="-171450">
              <a:buFont typeface="Arial" panose="020B0604020202020204" pitchFamily="34" charset="0"/>
              <a:buChar char="•"/>
            </a:pPr>
            <a:r>
              <a:rPr lang="en-GB" sz="1000">
                <a:solidFill>
                  <a:srgbClr val="142A33"/>
                </a:solidFill>
                <a:latin typeface="Calibri"/>
                <a:ea typeface="Calibri"/>
                <a:cs typeface="Arial"/>
              </a:rPr>
              <a:t>10 marks retrieval (prior learning)</a:t>
            </a:r>
          </a:p>
          <a:p>
            <a:pPr marL="415290" lvl="1" indent="-171450">
              <a:buFont typeface="Arial" panose="020B0604020202020204" pitchFamily="34" charset="0"/>
              <a:buChar char="•"/>
            </a:pPr>
            <a:r>
              <a:rPr lang="en-GB" sz="1000">
                <a:solidFill>
                  <a:srgbClr val="142A33"/>
                </a:solidFill>
                <a:latin typeface="Calibri"/>
                <a:ea typeface="Calibri"/>
                <a:cs typeface="Arial"/>
              </a:rPr>
              <a:t>Around 40 marks of application (current learning)</a:t>
            </a: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Students can prepare for their assessments by:</a:t>
            </a:r>
          </a:p>
          <a:p>
            <a:pPr marL="415290" lvl="1" indent="-171450">
              <a:buFont typeface="Arial" panose="020B0604020202020204" pitchFamily="34" charset="0"/>
              <a:buChar char="•"/>
            </a:pPr>
            <a:r>
              <a:rPr lang="en-GB" sz="1000">
                <a:solidFill>
                  <a:srgbClr val="142A33"/>
                </a:solidFill>
                <a:latin typeface="Calibri"/>
                <a:ea typeface="Calibri"/>
                <a:cs typeface="Arial"/>
              </a:rPr>
              <a:t> using the revision given to pupils a week prior to the exams</a:t>
            </a:r>
          </a:p>
          <a:p>
            <a:pPr marL="415290" lvl="1" indent="-171450">
              <a:buFont typeface="Arial" panose="020B0604020202020204" pitchFamily="34" charset="0"/>
              <a:buChar char="•"/>
            </a:pPr>
            <a:r>
              <a:rPr lang="en-GB" sz="1000">
                <a:solidFill>
                  <a:srgbClr val="142A33"/>
                </a:solidFill>
                <a:latin typeface="Calibri"/>
                <a:ea typeface="Calibri"/>
                <a:cs typeface="Arial"/>
              </a:rPr>
              <a:t> using and memorising the core knowledge for the relevant topic</a:t>
            </a:r>
          </a:p>
          <a:p>
            <a:pPr marL="415290" lvl="1" indent="-171450">
              <a:buFont typeface="Arial" panose="020B0604020202020204" pitchFamily="34" charset="0"/>
              <a:buChar char="•"/>
            </a:pPr>
            <a:r>
              <a:rPr lang="en-GB" sz="1000">
                <a:solidFill>
                  <a:srgbClr val="142A33"/>
                </a:solidFill>
                <a:latin typeface="Calibri"/>
                <a:ea typeface="Calibri"/>
                <a:cs typeface="Arial"/>
              </a:rPr>
              <a:t> SAM learning (homework)</a:t>
            </a:r>
          </a:p>
          <a:p>
            <a:pPr marL="415290" lvl="1" indent="-171450">
              <a:buFont typeface="Arial" panose="020B0604020202020204" pitchFamily="34" charset="0"/>
              <a:buChar char="•"/>
            </a:pPr>
            <a:endParaRPr lang="en-GB" sz="1200">
              <a:cs typeface="Arial" panose="020B0604020202020204"/>
            </a:endParaRPr>
          </a:p>
        </p:txBody>
      </p:sp>
      <p:sp>
        <p:nvSpPr>
          <p:cNvPr id="5" name="TextBox 4"/>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KS3 Science – Chemistry </a:t>
            </a:r>
            <a:endParaRPr lang="en-GB" sz="1971" b="1">
              <a:solidFill>
                <a:srgbClr val="2A2C65"/>
              </a:solidFill>
              <a:latin typeface="Calibri"/>
              <a:ea typeface="Calibri"/>
              <a:cs typeface="Calibri"/>
            </a:endParaRPr>
          </a:p>
        </p:txBody>
      </p:sp>
    </p:spTree>
    <p:extLst>
      <p:ext uri="{BB962C8B-B14F-4D97-AF65-F5344CB8AC3E}">
        <p14:creationId xmlns:p14="http://schemas.microsoft.com/office/powerpoint/2010/main" val="841401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62A8E1-F1E6-9752-DC5B-DE49C34173F7}"/>
              </a:ext>
            </a:extLst>
          </p:cNvPr>
          <p:cNvSpPr/>
          <p:nvPr/>
        </p:nvSpPr>
        <p:spPr>
          <a:xfrm>
            <a:off x="0" y="150828"/>
            <a:ext cx="6875302" cy="97610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extLst>
              <p:ext uri="{D42A27DB-BD31-4B8C-83A1-F6EECF244321}">
                <p14:modId xmlns:p14="http://schemas.microsoft.com/office/powerpoint/2010/main" val="5819505"/>
              </p:ext>
            </p:extLst>
          </p:nvPr>
        </p:nvGraphicFramePr>
        <p:xfrm>
          <a:off x="126185" y="3789904"/>
          <a:ext cx="6605630" cy="4111000"/>
        </p:xfrm>
        <a:graphic>
          <a:graphicData uri="http://schemas.openxmlformats.org/drawingml/2006/table">
            <a:tbl>
              <a:tblPr firstRow="1" bandRow="1">
                <a:tableStyleId>{5C22544A-7EE6-4342-B048-85BDC9FD1C3A}</a:tableStyleId>
              </a:tblPr>
              <a:tblGrid>
                <a:gridCol w="1801332">
                  <a:extLst>
                    <a:ext uri="{9D8B030D-6E8A-4147-A177-3AD203B41FA5}">
                      <a16:colId xmlns:a16="http://schemas.microsoft.com/office/drawing/2014/main" val="1739373756"/>
                    </a:ext>
                  </a:extLst>
                </a:gridCol>
                <a:gridCol w="4804298">
                  <a:extLst>
                    <a:ext uri="{9D8B030D-6E8A-4147-A177-3AD203B41FA5}">
                      <a16:colId xmlns:a16="http://schemas.microsoft.com/office/drawing/2014/main" val="2144423826"/>
                    </a:ext>
                  </a:extLst>
                </a:gridCol>
              </a:tblGrid>
              <a:tr h="22584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a:solidFill>
                            <a:srgbClr val="142A33"/>
                          </a:solidFill>
                          <a:latin typeface="Calibri"/>
                        </a:rPr>
                        <a:t>YEAR 9 TOPIC 1 : Energy</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hMerge="1">
                  <a:txBody>
                    <a:bodyPr/>
                    <a:lstStyle/>
                    <a:p>
                      <a:pPr algn="ctr"/>
                      <a:endParaRPr lang="en-GB"/>
                    </a:p>
                  </a:txBody>
                  <a:tcPr anchor="ctr"/>
                </a:tc>
                <a:extLst>
                  <a:ext uri="{0D108BD9-81ED-4DB2-BD59-A6C34878D82A}">
                    <a16:rowId xmlns:a16="http://schemas.microsoft.com/office/drawing/2014/main" val="2513741986"/>
                  </a:ext>
                </a:extLst>
              </a:tr>
              <a:tr h="225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KEY</a:t>
                      </a:r>
                      <a:r>
                        <a:rPr lang="en-GB" sz="1000" b="1" baseline="0">
                          <a:solidFill>
                            <a:srgbClr val="142A33"/>
                          </a:solidFill>
                          <a:latin typeface="Calibri"/>
                        </a:rPr>
                        <a:t> WORD</a:t>
                      </a:r>
                      <a:endParaRPr lang="en-GB" sz="1000" b="1">
                        <a:solidFill>
                          <a:srgbClr val="142A33"/>
                        </a:solidFill>
                        <a:latin typeface="Calibri"/>
                      </a:endParaRP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GB" sz="1000" b="1">
                          <a:solidFill>
                            <a:srgbClr val="142A33"/>
                          </a:solidFill>
                          <a:latin typeface="Calibri"/>
                        </a:rPr>
                        <a:t>DEFINITION</a:t>
                      </a:r>
                    </a:p>
                  </a:txBody>
                  <a:tcPr marL="74300" marR="74300" marT="37150" marB="3715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959459347"/>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Gravitational potential energy</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energy stored in an object above the ground.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668682171"/>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Kinetic energy</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energy stored in a moving object.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61536821"/>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Chemical energy</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Stored energy which is released during a chemical reaction.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823766933"/>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Elastic potential energy</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Energy stored in a stretchy material.</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139030321"/>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Thermal energy</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Stored energy where heat is released to the surrounding.</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75211537"/>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Efficiency</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amount of useful energy output compared to the total energy input.</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511015987"/>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Work done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distance an object moves when a force is applied in the direction of the resultant force.</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2296774968"/>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Power</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rate of energy transfer per second.</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4009595680"/>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Conduction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transfer of thermal energy through a metal conductors by the vibration of particles.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1232434519"/>
                  </a:ext>
                </a:extLst>
              </a:tr>
              <a:tr h="365760">
                <a:tc>
                  <a:txBody>
                    <a:bodyPr/>
                    <a:lstStyle/>
                    <a:p>
                      <a:pPr marR="180340" algn="ctr">
                        <a:spcAft>
                          <a:spcPts val="600"/>
                        </a:spcAft>
                      </a:pPr>
                      <a:r>
                        <a:rPr lang="en-US" sz="1000" b="0">
                          <a:solidFill>
                            <a:srgbClr val="142A33"/>
                          </a:solidFill>
                          <a:effectLst/>
                          <a:latin typeface="Calibri"/>
                          <a:ea typeface="MS Mincho"/>
                          <a:cs typeface="Times New Roman"/>
                        </a:rPr>
                        <a:t>Convection</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tc>
                  <a:txBody>
                    <a:bodyPr/>
                    <a:lstStyle/>
                    <a:p>
                      <a:pPr marR="180340" algn="ctr">
                        <a:spcAft>
                          <a:spcPts val="600"/>
                        </a:spcAft>
                      </a:pPr>
                      <a:r>
                        <a:rPr lang="en-US" sz="1000" b="0">
                          <a:solidFill>
                            <a:srgbClr val="142A33"/>
                          </a:solidFill>
                          <a:effectLst/>
                          <a:latin typeface="Calibri"/>
                          <a:ea typeface="MS Mincho"/>
                          <a:cs typeface="Times New Roman"/>
                        </a:rPr>
                        <a:t>The transfer of thermal energy through liquid or gases by the rising and spreading of particles.</a:t>
                      </a:r>
                      <a:endParaRPr lang="en-GB" sz="1000" b="0">
                        <a:solidFill>
                          <a:srgbClr val="142A33"/>
                        </a:solidFill>
                        <a:effectLst/>
                        <a:latin typeface="Calibri"/>
                        <a:ea typeface="MS Mincho"/>
                        <a:cs typeface="Times New Roman"/>
                      </a:endParaRPr>
                    </a:p>
                  </a:txBody>
                  <a:tcPr marL="68580" marR="68580" marT="0" marB="0" anchor="ctr">
                    <a:lnL w="12700" cap="flat" cmpd="sng" algn="ctr">
                      <a:solidFill>
                        <a:schemeClr val="bg2">
                          <a:lumMod val="10000"/>
                        </a:schemeClr>
                      </a:solidFill>
                      <a:prstDash val="solid"/>
                      <a:round/>
                      <a:headEnd type="none" w="med" len="med"/>
                      <a:tailEnd type="none" w="med" len="med"/>
                    </a:lnL>
                    <a:lnR w="12700" cap="flat" cmpd="sng" algn="ctr">
                      <a:solidFill>
                        <a:schemeClr val="bg2">
                          <a:lumMod val="10000"/>
                        </a:schemeClr>
                      </a:solidFill>
                      <a:prstDash val="solid"/>
                      <a:round/>
                      <a:headEnd type="none" w="med" len="med"/>
                      <a:tailEnd type="none" w="med" len="med"/>
                    </a:lnR>
                    <a:lnT w="12700" cap="flat" cmpd="sng" algn="ctr">
                      <a:solidFill>
                        <a:schemeClr val="bg2">
                          <a:lumMod val="10000"/>
                        </a:schemeClr>
                      </a:solidFill>
                      <a:prstDash val="solid"/>
                      <a:round/>
                      <a:headEnd type="none" w="med" len="med"/>
                      <a:tailEnd type="none" w="med" len="med"/>
                    </a:lnT>
                    <a:lnB w="12700" cap="flat" cmpd="sng" algn="ctr">
                      <a:solidFill>
                        <a:schemeClr val="bg2">
                          <a:lumMod val="10000"/>
                        </a:schemeClr>
                      </a:solidFill>
                      <a:prstDash val="solid"/>
                      <a:round/>
                      <a:headEnd type="none" w="med" len="med"/>
                      <a:tailEnd type="none" w="med" len="med"/>
                    </a:lnB>
                    <a:noFill/>
                  </a:tcPr>
                </a:tc>
                <a:extLst>
                  <a:ext uri="{0D108BD9-81ED-4DB2-BD59-A6C34878D82A}">
                    <a16:rowId xmlns:a16="http://schemas.microsoft.com/office/drawing/2014/main" val="3742922056"/>
                  </a:ext>
                </a:extLst>
              </a:tr>
            </a:tbl>
          </a:graphicData>
        </a:graphic>
      </p:graphicFrame>
      <p:sp>
        <p:nvSpPr>
          <p:cNvPr id="2" name="Rectangle 1"/>
          <p:cNvSpPr/>
          <p:nvPr/>
        </p:nvSpPr>
        <p:spPr>
          <a:xfrm>
            <a:off x="126185" y="717528"/>
            <a:ext cx="6605630" cy="2431435"/>
          </a:xfrm>
          <a:prstGeom prst="rect">
            <a:avLst/>
          </a:prstGeom>
          <a:ln>
            <a:solidFill>
              <a:schemeClr val="bg2">
                <a:lumMod val="10000"/>
              </a:schemeClr>
            </a:solidFill>
          </a:ln>
        </p:spPr>
        <p:txBody>
          <a:bodyPr wrap="square" lIns="91440" tIns="45720" rIns="91440" bIns="45720" anchor="t">
            <a:spAutoFit/>
          </a:bodyPr>
          <a:lstStyle/>
          <a:p>
            <a:r>
              <a:rPr lang="en-GB" sz="1000">
                <a:solidFill>
                  <a:srgbClr val="142A33"/>
                </a:solidFill>
                <a:latin typeface="Calibri"/>
                <a:ea typeface="Calibri"/>
                <a:cs typeface="Arial"/>
              </a:rPr>
              <a:t>Assessment Information: </a:t>
            </a:r>
            <a:endParaRPr lang="en-GB" sz="1000">
              <a:solidFill>
                <a:srgbClr val="142A33"/>
              </a:solidFill>
              <a:latin typeface="Calibri"/>
              <a:ea typeface="Calibri"/>
              <a:cs typeface="Arial" panose="020B0604020202020204" pitchFamily="34" charset="0"/>
            </a:endParaRP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This term, Year 9 pupils are learning about Energy. </a:t>
            </a:r>
            <a:endParaRPr lang="en-GB" sz="1000">
              <a:solidFill>
                <a:srgbClr val="142A33"/>
              </a:solidFill>
              <a:latin typeface="Calibri"/>
              <a:ea typeface="Calibri"/>
              <a:cs typeface="Arial" panose="020B0604020202020204" pitchFamily="34" charset="0"/>
            </a:endParaRP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After completing all of the lessons within the topic, they will then have a revision lesson followed by an end of topic test. </a:t>
            </a:r>
            <a:endParaRPr lang="en-GB" sz="1000">
              <a:solidFill>
                <a:srgbClr val="142A33"/>
              </a:solidFill>
              <a:latin typeface="Calibri"/>
              <a:ea typeface="Calibri"/>
              <a:cs typeface="Arial" panose="020B0604020202020204" pitchFamily="34" charset="0"/>
            </a:endParaRP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The end of topic assessment consists of:</a:t>
            </a:r>
          </a:p>
          <a:p>
            <a:pPr marL="415290" lvl="1" indent="-171450">
              <a:buFont typeface="Arial" panose="020B0604020202020204" pitchFamily="34" charset="0"/>
              <a:buChar char="•"/>
            </a:pPr>
            <a:r>
              <a:rPr lang="en-GB" sz="1000">
                <a:solidFill>
                  <a:srgbClr val="142A33"/>
                </a:solidFill>
                <a:latin typeface="Calibri"/>
                <a:ea typeface="Calibri"/>
                <a:cs typeface="Arial"/>
              </a:rPr>
              <a:t>10 marks retrieval (prior learning)</a:t>
            </a:r>
          </a:p>
          <a:p>
            <a:pPr marL="415290" lvl="1" indent="-171450">
              <a:buFont typeface="Arial" panose="020B0604020202020204" pitchFamily="34" charset="0"/>
              <a:buChar char="•"/>
            </a:pPr>
            <a:r>
              <a:rPr lang="en-GB" sz="1000">
                <a:solidFill>
                  <a:srgbClr val="142A33"/>
                </a:solidFill>
                <a:latin typeface="Calibri"/>
                <a:ea typeface="Calibri"/>
                <a:cs typeface="Arial"/>
              </a:rPr>
              <a:t>Around 40 marks of application (current learning)</a:t>
            </a:r>
          </a:p>
          <a:p>
            <a:endParaRPr lang="en-GB" sz="1000">
              <a:solidFill>
                <a:srgbClr val="142A33"/>
              </a:solidFill>
              <a:latin typeface="Calibri"/>
              <a:ea typeface="Calibri"/>
              <a:cs typeface="Arial" panose="020B0604020202020204" pitchFamily="34" charset="0"/>
            </a:endParaRPr>
          </a:p>
          <a:p>
            <a:r>
              <a:rPr lang="en-GB" sz="1000">
                <a:solidFill>
                  <a:srgbClr val="142A33"/>
                </a:solidFill>
                <a:latin typeface="Calibri"/>
                <a:ea typeface="Calibri"/>
                <a:cs typeface="Arial"/>
              </a:rPr>
              <a:t>Students can prepare for their assessments by:</a:t>
            </a:r>
          </a:p>
          <a:p>
            <a:pPr marL="415290" lvl="1" indent="-171450">
              <a:buFont typeface="Arial" panose="020B0604020202020204" pitchFamily="34" charset="0"/>
              <a:buChar char="•"/>
            </a:pPr>
            <a:r>
              <a:rPr lang="en-GB" sz="1000">
                <a:solidFill>
                  <a:srgbClr val="142A33"/>
                </a:solidFill>
                <a:latin typeface="Calibri"/>
                <a:ea typeface="Calibri"/>
                <a:cs typeface="Arial"/>
              </a:rPr>
              <a:t> using the revision given to pupils a week prior to the exams</a:t>
            </a:r>
          </a:p>
          <a:p>
            <a:pPr marL="415290" lvl="1" indent="-171450">
              <a:buFont typeface="Arial" panose="020B0604020202020204" pitchFamily="34" charset="0"/>
              <a:buChar char="•"/>
            </a:pPr>
            <a:r>
              <a:rPr lang="en-GB" sz="1000">
                <a:solidFill>
                  <a:srgbClr val="142A33"/>
                </a:solidFill>
                <a:latin typeface="Calibri"/>
                <a:ea typeface="Calibri"/>
                <a:cs typeface="Arial"/>
              </a:rPr>
              <a:t> using and memorising the core knowledge for the relevant topic</a:t>
            </a:r>
          </a:p>
          <a:p>
            <a:pPr marL="415290" lvl="1" indent="-171450">
              <a:buFont typeface="Arial" panose="020B0604020202020204" pitchFamily="34" charset="0"/>
              <a:buChar char="•"/>
            </a:pPr>
            <a:r>
              <a:rPr lang="en-GB" sz="1000">
                <a:solidFill>
                  <a:srgbClr val="142A33"/>
                </a:solidFill>
                <a:latin typeface="Calibri"/>
                <a:ea typeface="Calibri"/>
                <a:cs typeface="Arial"/>
              </a:rPr>
              <a:t> SAM learning (homework)</a:t>
            </a:r>
          </a:p>
          <a:p>
            <a:pPr marL="415290" lvl="1" indent="-171450">
              <a:buFont typeface="Arial" panose="020B0604020202020204" pitchFamily="34" charset="0"/>
              <a:buChar char="•"/>
            </a:pPr>
            <a:endParaRPr lang="en-GB" sz="1200">
              <a:cs typeface="Arial" panose="020B0604020202020204"/>
            </a:endParaRPr>
          </a:p>
        </p:txBody>
      </p:sp>
      <p:sp>
        <p:nvSpPr>
          <p:cNvPr id="5" name="TextBox 4"/>
          <p:cNvSpPr txBox="1"/>
          <p:nvPr/>
        </p:nvSpPr>
        <p:spPr>
          <a:xfrm>
            <a:off x="0" y="198562"/>
            <a:ext cx="6858000" cy="338554"/>
          </a:xfrm>
          <a:prstGeom prst="rect">
            <a:avLst/>
          </a:prstGeom>
          <a:solidFill>
            <a:schemeClr val="accent5">
              <a:lumMod val="60000"/>
              <a:lumOff val="40000"/>
            </a:schemeClr>
          </a:solidFill>
        </p:spPr>
        <p:txBody>
          <a:bodyPr wrap="square" lIns="91440" tIns="45720" rIns="91440" bIns="45720" rtlCol="0" anchor="t">
            <a:spAutoFit/>
          </a:bodyPr>
          <a:lstStyle/>
          <a:p>
            <a:pPr algn="ctr"/>
            <a:r>
              <a:rPr lang="en-GB" sz="1600" b="1">
                <a:solidFill>
                  <a:srgbClr val="142A33"/>
                </a:solidFill>
                <a:latin typeface="Calibri"/>
                <a:ea typeface="Calibri"/>
                <a:cs typeface="Calibri"/>
              </a:rPr>
              <a:t>KS3 Science – Physics </a:t>
            </a:r>
            <a:endParaRPr lang="en-GB" sz="1971" b="1">
              <a:solidFill>
                <a:srgbClr val="142A33"/>
              </a:solidFill>
              <a:latin typeface="Calibri"/>
              <a:ea typeface="Calibri"/>
              <a:cs typeface="Calibri"/>
            </a:endParaRPr>
          </a:p>
        </p:txBody>
      </p:sp>
    </p:spTree>
    <p:extLst>
      <p:ext uri="{BB962C8B-B14F-4D97-AF65-F5344CB8AC3E}">
        <p14:creationId xmlns:p14="http://schemas.microsoft.com/office/powerpoint/2010/main" val="3190963971"/>
      </p:ext>
    </p:extLst>
  </p:cSld>
  <p:clrMapOvr>
    <a:masterClrMapping/>
  </p:clrMapOvr>
</p:sld>
</file>

<file path=ppt/theme/theme1.xml><?xml version="1.0" encoding="utf-8"?>
<a:theme xmlns:a="http://schemas.openxmlformats.org/drawingml/2006/main" name="Office Theme">
  <a:themeElements>
    <a:clrScheme name="PKAT">
      <a:dk1>
        <a:srgbClr val="2A2C65"/>
      </a:dk1>
      <a:lt1>
        <a:srgbClr val="FFFFFF"/>
      </a:lt1>
      <a:dk2>
        <a:srgbClr val="44546A"/>
      </a:dk2>
      <a:lt2>
        <a:srgbClr val="E7E6E6"/>
      </a:lt2>
      <a:accent1>
        <a:srgbClr val="00592A"/>
      </a:accent1>
      <a:accent2>
        <a:srgbClr val="E1791D"/>
      </a:accent2>
      <a:accent3>
        <a:srgbClr val="A31A6D"/>
      </a:accent3>
      <a:accent4>
        <a:srgbClr val="C0162C"/>
      </a:accent4>
      <a:accent5>
        <a:srgbClr val="E1791D"/>
      </a:accent5>
      <a:accent6>
        <a:srgbClr val="70AD47"/>
      </a:accent6>
      <a:hlink>
        <a:srgbClr val="2A2B65"/>
      </a:hlink>
      <a:folHlink>
        <a:srgbClr val="A31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 Pupils, Parents and Visitors" id="{E76A054A-A0A8-4045-97AD-971116C46DE3}" vid="{D137112F-9E5D-4757-9DD1-5ADB193BE1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f23988f-c488-42c3-82cd-5944801df941">
      <Terms xmlns="http://schemas.microsoft.com/office/infopath/2007/PartnerControls"/>
    </lcf76f155ced4ddcb4097134ff3c332f>
    <TaxCatchAll xmlns="aa278816-03e4-4886-8c06-bbee340b154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E6D389AE74CA48BAB789FD3B0EF217" ma:contentTypeVersion="16" ma:contentTypeDescription="Create a new document." ma:contentTypeScope="" ma:versionID="2b9209dc770627d82a86cd9544522ad1">
  <xsd:schema xmlns:xsd="http://www.w3.org/2001/XMLSchema" xmlns:xs="http://www.w3.org/2001/XMLSchema" xmlns:p="http://schemas.microsoft.com/office/2006/metadata/properties" xmlns:ns2="cf23988f-c488-42c3-82cd-5944801df941" xmlns:ns3="aa278816-03e4-4886-8c06-bbee340b154a" targetNamespace="http://schemas.microsoft.com/office/2006/metadata/properties" ma:root="true" ma:fieldsID="e07caf79529a4949acae1318ea4608a1" ns2:_="" ns3:_="">
    <xsd:import namespace="cf23988f-c488-42c3-82cd-5944801df941"/>
    <xsd:import namespace="aa278816-03e4-4886-8c06-bbee340b154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23988f-c488-42c3-82cd-5944801df9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51b7ed6-eb14-44a7-b4eb-66219415bb8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a278816-03e4-4886-8c06-bbee340b15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f768f7c-9ead-4887-a14a-401757815230}" ma:internalName="TaxCatchAll" ma:showField="CatchAllData" ma:web="aa278816-03e4-4886-8c06-bbee340b15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2F18CE-0664-4747-9A36-DB6272ADADB8}">
  <ds:schemaRefs>
    <ds:schemaRef ds:uri="aa278816-03e4-4886-8c06-bbee340b154a"/>
    <ds:schemaRef ds:uri="cf23988f-c488-42c3-82cd-5944801df94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2D7F81D-E11B-4FAC-BEDD-7BD5D47E0398}">
  <ds:schemaRefs>
    <ds:schemaRef ds:uri="http://schemas.microsoft.com/sharepoint/v3/contenttype/forms"/>
  </ds:schemaRefs>
</ds:datastoreItem>
</file>

<file path=customXml/itemProps3.xml><?xml version="1.0" encoding="utf-8"?>
<ds:datastoreItem xmlns:ds="http://schemas.openxmlformats.org/officeDocument/2006/customXml" ds:itemID="{955426F0-862F-4E9B-A3B4-15963F4F7ACA}">
  <ds:schemaRefs>
    <ds:schemaRef ds:uri="aa278816-03e4-4886-8c06-bbee340b154a"/>
    <ds:schemaRef ds:uri="cf23988f-c488-42c3-82cd-5944801df94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Year 7 - Vocabulary - Autumn 1</Template>
  <Application>Microsoft Office PowerPoint</Application>
  <PresentationFormat>A4 Paper (210x297 mm)</PresentationFormat>
  <Slides>32</Slides>
  <Notes>1</Notes>
  <HiddenSlides>0</HiddenSlide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Here’s a Bold Headline.</vt:lpstr>
      <vt:lpstr>Assessment and Core Vocabulary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a Bold Headline.</dc:title>
  <dc:creator>Tamanna Abdul-Karim</dc:creator>
  <cp:revision>158</cp:revision>
  <dcterms:created xsi:type="dcterms:W3CDTF">2024-05-15T13:59:03Z</dcterms:created>
  <dcterms:modified xsi:type="dcterms:W3CDTF">2025-07-18T09:53:30Z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0x010100FFE6D389AE74CA48BAB789FD3B0EF217</vt:lpwstr>
  </property>
</Properties>
</file>