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286" r:id="rId4"/>
    <p:sldId id="361" r:id="rId5"/>
    <p:sldId id="362" r:id="rId6"/>
    <p:sldId id="258" r:id="rId7"/>
    <p:sldId id="288" r:id="rId8"/>
    <p:sldId id="345" r:id="rId9"/>
    <p:sldId id="363" r:id="rId10"/>
    <p:sldId id="364" r:id="rId11"/>
    <p:sldId id="352" r:id="rId12"/>
    <p:sldId id="353" r:id="rId13"/>
    <p:sldId id="354" r:id="rId14"/>
    <p:sldId id="365" r:id="rId15"/>
    <p:sldId id="366" r:id="rId16"/>
    <p:sldId id="367" r:id="rId17"/>
    <p:sldId id="368" r:id="rId18"/>
    <p:sldId id="369" r:id="rId19"/>
    <p:sldId id="370" r:id="rId20"/>
    <p:sldId id="371" r:id="rId21"/>
    <p:sldId id="372" r:id="rId22"/>
    <p:sldId id="373" r:id="rId23"/>
    <p:sldId id="374" r:id="rId24"/>
    <p:sldId id="3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WS/ZrKqfWL7E6QHxcDtJw==" hashData="W+MXmOpuyuNcm1Jd6l0QiVKPlgw059UalxVuBEawRyql7k5VW7K+nc9/od5STZSW6HU0XgpopMKL/dr4bFoFX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36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https://www.youtube.com/watch?v=6kA0RjrE2ug</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162051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81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6kA0RjrE2ug?si=9FfDJOyK8v-dMGHj&amp;start=156" TargetMode="Externa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sz="6000" dirty="0" smtClean="0"/>
              <a:t>“</a:t>
            </a:r>
            <a:r>
              <a:rPr lang="en-GB" sz="4400" dirty="0" smtClean="0"/>
              <a:t>Crime </a:t>
            </a:r>
            <a:r>
              <a:rPr lang="en-GB" sz="4400" dirty="0"/>
              <a:t>is not just about breaking laws; it’s about breaking the trust that holds society together</a:t>
            </a:r>
            <a:r>
              <a:rPr lang="en-GB" sz="4400" dirty="0" smtClean="0"/>
              <a:t>.”</a:t>
            </a:r>
          </a:p>
          <a:p>
            <a:pPr algn="ctr">
              <a:lnSpc>
                <a:spcPct val="100000"/>
              </a:lnSpc>
            </a:pPr>
            <a:r>
              <a:rPr lang="en-GB" sz="4000" dirty="0" smtClean="0"/>
              <a:t>Sir Keir </a:t>
            </a:r>
            <a:r>
              <a:rPr lang="en-GB" sz="4000" dirty="0" err="1" smtClean="0"/>
              <a:t>Starmer</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crime in the video do you think is most common?”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763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a:t>
            </a:r>
            <a:r>
              <a:rPr lang="en-US" sz="4000" b="1" dirty="0"/>
              <a:t>what crime in the video do you think is most common?”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14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From June 2023 to June 2024 there were 6.7 million crimes reported to the Police in England and Wales.</a:t>
            </a:r>
          </a:p>
          <a:p>
            <a:pPr marL="0" indent="0">
              <a:buNone/>
            </a:pPr>
            <a:endParaRPr lang="en-US" sz="3638" dirty="0"/>
          </a:p>
          <a:p>
            <a:pPr marL="0" indent="0">
              <a:buNone/>
            </a:pPr>
            <a:r>
              <a:rPr lang="en-US" sz="3638" dirty="0" smtClean="0"/>
              <a:t>This includes lots of different types of crime but some of the most common crimes were: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7236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742950" indent="-742950">
              <a:buAutoNum type="arabicPeriod"/>
            </a:pPr>
            <a:r>
              <a:rPr lang="en-US" sz="3638" dirty="0" smtClean="0"/>
              <a:t>Fraud</a:t>
            </a:r>
          </a:p>
          <a:p>
            <a:pPr marL="742950" indent="-742950">
              <a:buAutoNum type="arabicPeriod"/>
            </a:pPr>
            <a:r>
              <a:rPr lang="en-US" sz="3638" dirty="0" smtClean="0"/>
              <a:t>Theft</a:t>
            </a:r>
          </a:p>
          <a:p>
            <a:pPr marL="742950" indent="-742950">
              <a:buAutoNum type="arabicPeriod"/>
            </a:pPr>
            <a:r>
              <a:rPr lang="en-US" sz="3638" dirty="0" smtClean="0"/>
              <a:t>Violent Crime</a:t>
            </a:r>
          </a:p>
          <a:p>
            <a:pPr marL="742950" indent="-742950">
              <a:buAutoNum type="arabicPeriod"/>
            </a:pPr>
            <a:r>
              <a:rPr lang="en-US" sz="3638" dirty="0" smtClean="0"/>
              <a:t>Computer misuse</a:t>
            </a:r>
          </a:p>
          <a:p>
            <a:pPr marL="742950" indent="-742950">
              <a:buAutoNum type="arabicPeriod"/>
            </a:pPr>
            <a:r>
              <a:rPr lang="en-US" sz="3638" dirty="0" smtClean="0"/>
              <a:t>Vehicle Offences</a:t>
            </a:r>
          </a:p>
          <a:p>
            <a:pPr marL="742950" indent="-742950">
              <a:buAutoNum type="arabicPeriod"/>
            </a:pPr>
            <a:r>
              <a:rPr lang="en-US" sz="3638" dirty="0" smtClean="0"/>
              <a:t>Burglary </a:t>
            </a:r>
          </a:p>
          <a:p>
            <a:pPr marL="742950" indent="-742950">
              <a:buAutoNum type="arabicPeriod"/>
            </a:pPr>
            <a:r>
              <a:rPr lang="en-US" sz="3638" dirty="0" smtClean="0"/>
              <a:t>Robbery</a:t>
            </a:r>
          </a:p>
          <a:p>
            <a:pPr marL="742950" indent="-742950">
              <a:buAutoNum type="arabicPeriod"/>
            </a:pPr>
            <a:r>
              <a:rPr lang="en-US" sz="3638" dirty="0" smtClean="0"/>
              <a:t>Knife Crime</a:t>
            </a:r>
          </a:p>
          <a:p>
            <a:pPr marL="742950" indent="-742950">
              <a:buAutoNum type="arabicPeriod"/>
            </a:pPr>
            <a:r>
              <a:rPr lang="en-US" sz="3638" dirty="0" smtClean="0"/>
              <a:t>Sexual offences</a:t>
            </a:r>
          </a:p>
          <a:p>
            <a:pPr marL="742950" indent="-742950">
              <a:buAutoNum type="arabicPeriod"/>
            </a:pPr>
            <a:r>
              <a:rPr lang="en-US" sz="3638" dirty="0" smtClean="0"/>
              <a:t>Homicide (Murder) – this was significantly less common than the other crimes listed.</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97735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criminal activity do you think is most common in Birmingham?”</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 in Birmingham</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0675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criminal activity do you think is most common in Birmingham?”</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 in Birmingham</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59458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The 5</a:t>
            </a:r>
            <a:r>
              <a:rPr lang="en-US" sz="3638" baseline="30000" dirty="0" smtClean="0"/>
              <a:t>th</a:t>
            </a:r>
            <a:r>
              <a:rPr lang="en-US" sz="3638" dirty="0" smtClean="0"/>
              <a:t> most common criminal activity in Birmingham is anti social </a:t>
            </a:r>
            <a:r>
              <a:rPr lang="en-US" sz="3638" dirty="0" err="1" smtClean="0"/>
              <a:t>behaviour</a:t>
            </a:r>
            <a:r>
              <a:rPr lang="en-US" sz="3638" dirty="0" smtClean="0"/>
              <a:t>.</a:t>
            </a:r>
          </a:p>
          <a:p>
            <a:pPr marL="0" indent="0">
              <a:buNone/>
            </a:pPr>
            <a:endParaRPr lang="en-US" sz="3638" dirty="0"/>
          </a:p>
          <a:p>
            <a:pPr marL="0" indent="0">
              <a:buNone/>
            </a:pPr>
            <a:r>
              <a:rPr lang="en-US" sz="3638" dirty="0" smtClean="0"/>
              <a:t>This means that a person or group of people were causing trouble, annoyance or suffering to a community.</a:t>
            </a:r>
          </a:p>
          <a:p>
            <a:pPr marL="0" indent="0">
              <a:buNone/>
            </a:pPr>
            <a:endParaRPr lang="en-US" sz="3638" dirty="0"/>
          </a:p>
          <a:p>
            <a:pPr marL="0" indent="0">
              <a:buNone/>
            </a:pPr>
            <a:r>
              <a:rPr lang="en-US" sz="3638" dirty="0" smtClean="0"/>
              <a:t>Levels of anti social </a:t>
            </a:r>
            <a:r>
              <a:rPr lang="en-US" sz="3638" dirty="0" err="1" smtClean="0"/>
              <a:t>behaviour</a:t>
            </a:r>
            <a:r>
              <a:rPr lang="en-US" sz="3638" dirty="0" smtClean="0"/>
              <a:t> have been steadily decreasing over the past number of years.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 in Birmingham</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569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The 4</a:t>
            </a:r>
            <a:r>
              <a:rPr lang="en-US" sz="3638" baseline="30000" dirty="0" smtClean="0"/>
              <a:t>th</a:t>
            </a:r>
            <a:r>
              <a:rPr lang="en-US" sz="3638" dirty="0" smtClean="0"/>
              <a:t> most common criminal activity in Birmingham is criminal damage</a:t>
            </a:r>
          </a:p>
          <a:p>
            <a:pPr marL="0" indent="0">
              <a:buNone/>
            </a:pPr>
            <a:endParaRPr lang="en-US" sz="3638" dirty="0"/>
          </a:p>
          <a:p>
            <a:pPr marL="0" indent="0">
              <a:buNone/>
            </a:pPr>
            <a:r>
              <a:rPr lang="en-US" sz="3638" dirty="0" smtClean="0"/>
              <a:t>This means that a person or group of people have caused damage to another person’s property.</a:t>
            </a:r>
          </a:p>
          <a:p>
            <a:pPr marL="0" indent="0">
              <a:buNone/>
            </a:pPr>
            <a:endParaRPr lang="en-US" sz="3638" dirty="0"/>
          </a:p>
          <a:p>
            <a:pPr marL="0" indent="0">
              <a:buNone/>
            </a:pPr>
            <a:r>
              <a:rPr lang="en-US" sz="3638" dirty="0" smtClean="0"/>
              <a:t>In 2023 there were over 10,000 reports of criminal damage in Birmingham.</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 in Birmingham</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34595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The 3rd most common criminal activity in Birmingham is theft.</a:t>
            </a:r>
          </a:p>
          <a:p>
            <a:pPr marL="0" indent="0">
              <a:buNone/>
            </a:pPr>
            <a:endParaRPr lang="en-US" sz="3638" dirty="0"/>
          </a:p>
          <a:p>
            <a:pPr marL="0" indent="0">
              <a:buNone/>
            </a:pPr>
            <a:r>
              <a:rPr lang="en-US" sz="3638" dirty="0" smtClean="0"/>
              <a:t>This means that a person or group of people have stolen another person’s property.</a:t>
            </a:r>
          </a:p>
          <a:p>
            <a:pPr marL="0" indent="0">
              <a:buNone/>
            </a:pPr>
            <a:endParaRPr lang="en-US" sz="3638" dirty="0"/>
          </a:p>
          <a:p>
            <a:pPr marL="0" indent="0">
              <a:buNone/>
            </a:pPr>
            <a:r>
              <a:rPr lang="en-US" sz="3638" dirty="0" smtClean="0"/>
              <a:t>In 2023 levels of theft were significantly higher than the UK city average.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 in Birmingham</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16864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The 2nd most common criminal activity in Birmingham is vehicle crime.</a:t>
            </a:r>
          </a:p>
          <a:p>
            <a:pPr marL="0" indent="0">
              <a:buNone/>
            </a:pPr>
            <a:endParaRPr lang="en-US" sz="3638" dirty="0"/>
          </a:p>
          <a:p>
            <a:pPr marL="0" indent="0">
              <a:buNone/>
            </a:pPr>
            <a:r>
              <a:rPr lang="en-US" sz="3638" dirty="0" smtClean="0"/>
              <a:t>This can include driving offences such as speeding, but also damage caused to vehicles.</a:t>
            </a:r>
          </a:p>
          <a:p>
            <a:pPr marL="0" indent="0">
              <a:buNone/>
            </a:pPr>
            <a:endParaRPr lang="en-US" sz="3638" dirty="0"/>
          </a:p>
          <a:p>
            <a:pPr marL="0" indent="0">
              <a:buNone/>
            </a:pPr>
            <a:r>
              <a:rPr lang="en-US" sz="3638" dirty="0" smtClean="0"/>
              <a:t>In 2023 there were over 13,000 offences in Birmingham. This is significantly higher than other UK city averages.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 in Birmingham</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91386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39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The most common criminal activity in Birmingham is violent/sexual offences.</a:t>
            </a:r>
          </a:p>
          <a:p>
            <a:pPr marL="0" indent="0">
              <a:buNone/>
            </a:pPr>
            <a:endParaRPr lang="en-US" sz="3638" dirty="0"/>
          </a:p>
          <a:p>
            <a:pPr marL="0" indent="0">
              <a:buNone/>
            </a:pPr>
            <a:r>
              <a:rPr lang="en-US" sz="3638" dirty="0" smtClean="0"/>
              <a:t>This means that a person or group of people are causing harm to another person through violence or sexual offences.</a:t>
            </a:r>
          </a:p>
          <a:p>
            <a:pPr marL="0" indent="0">
              <a:buNone/>
            </a:pPr>
            <a:endParaRPr lang="en-US" sz="3638" dirty="0"/>
          </a:p>
          <a:p>
            <a:pPr marL="0" indent="0">
              <a:buNone/>
            </a:pPr>
            <a:r>
              <a:rPr lang="en-US" sz="3638" dirty="0" smtClean="0"/>
              <a:t>In 2023 this made up 40% of all offences recorded in the city. This means that compared to other places in the West Midlands, Birmingham has higher levels of violent/sexual offences.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Activity Statistics in Birmingham</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148937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“Are you shocked by the most common crimes in Birmingham?”</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 in Birmingham</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1673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“Are you shocked by the most common crimes in Birmingham?”</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criminal activity in Birmingham</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5944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03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criminal activity?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criminal activity</a:t>
            </a:r>
          </a:p>
          <a:p>
            <a:pPr marL="138623" indent="-138623" defTabSz="554499">
              <a:lnSpc>
                <a:spcPct val="110000"/>
              </a:lnSpc>
              <a:spcBef>
                <a:spcPts val="607"/>
              </a:spcBef>
              <a:buFontTx/>
              <a:buChar char="-"/>
              <a:defRPr/>
            </a:pPr>
            <a:r>
              <a:rPr lang="en-US" sz="1940" b="1" dirty="0" smtClean="0">
                <a:solidFill>
                  <a:prstClr val="black"/>
                </a:solidFill>
                <a:latin typeface="Comic Sans MS"/>
              </a:rPr>
              <a:t>Most common types of criminal activity</a:t>
            </a:r>
          </a:p>
          <a:p>
            <a:pPr marL="138623" indent="-138623" defTabSz="554499">
              <a:lnSpc>
                <a:spcPct val="110000"/>
              </a:lnSpc>
              <a:spcBef>
                <a:spcPts val="607"/>
              </a:spcBef>
              <a:buFontTx/>
              <a:buChar char="-"/>
              <a:defRPr/>
            </a:pPr>
            <a:r>
              <a:rPr lang="en-US" sz="1940" b="1" dirty="0" smtClean="0">
                <a:solidFill>
                  <a:prstClr val="black"/>
                </a:solidFill>
                <a:latin typeface="Comic Sans MS"/>
              </a:rPr>
              <a:t>Statistics of crime in Birmingham</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Criminal activity is…</a:t>
            </a:r>
          </a:p>
          <a:p>
            <a:pPr marL="0" indent="0">
              <a:buNone/>
            </a:pPr>
            <a:endParaRPr lang="en-US" sz="3638" dirty="0"/>
          </a:p>
          <a:p>
            <a:pPr marL="0" indent="0">
              <a:buNone/>
            </a:pPr>
            <a:r>
              <a:rPr lang="en-US" sz="3638" dirty="0" smtClean="0"/>
              <a:t>“</a:t>
            </a:r>
            <a:r>
              <a:rPr lang="en-GB" sz="4000" dirty="0"/>
              <a:t>Actions that break the law and harm individuals, communities, or property</a:t>
            </a:r>
            <a:r>
              <a:rPr lang="en-GB" sz="4000" dirty="0" smtClean="0"/>
              <a:t>.</a:t>
            </a:r>
            <a:r>
              <a:rPr lang="en-US" sz="3638" dirty="0" smtClean="0"/>
              <a: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criminal activity?</a:t>
            </a:r>
            <a:endParaRPr sz="2426" spc="27" dirty="0"/>
          </a:p>
        </p:txBody>
      </p:sp>
      <p:pic>
        <p:nvPicPr>
          <p:cNvPr id="2" name="Picture 1"/>
          <p:cNvPicPr>
            <a:picLocks noChangeAspect="1"/>
          </p:cNvPicPr>
          <p:nvPr/>
        </p:nvPicPr>
        <p:blipFill>
          <a:blip r:embed="rId4"/>
          <a:stretch>
            <a:fillRect/>
          </a:stretch>
        </p:blipFill>
        <p:spPr>
          <a:xfrm>
            <a:off x="7805687" y="1243615"/>
            <a:ext cx="2714625" cy="1685925"/>
          </a:xfrm>
          <a:prstGeom prst="rect">
            <a:avLst/>
          </a:prstGeom>
        </p:spPr>
      </p:pic>
      <p:pic>
        <p:nvPicPr>
          <p:cNvPr id="3" name="Picture 2"/>
          <p:cNvPicPr>
            <a:picLocks noChangeAspect="1"/>
          </p:cNvPicPr>
          <p:nvPr/>
        </p:nvPicPr>
        <p:blipFill>
          <a:blip r:embed="rId5"/>
          <a:stretch>
            <a:fillRect/>
          </a:stretch>
        </p:blipFill>
        <p:spPr>
          <a:xfrm>
            <a:off x="8756080" y="2866292"/>
            <a:ext cx="2847975" cy="1600200"/>
          </a:xfrm>
          <a:prstGeom prst="rect">
            <a:avLst/>
          </a:prstGeom>
        </p:spPr>
      </p:pic>
      <p:pic>
        <p:nvPicPr>
          <p:cNvPr id="4" name="Picture 3"/>
          <p:cNvPicPr>
            <a:picLocks noChangeAspect="1"/>
          </p:cNvPicPr>
          <p:nvPr/>
        </p:nvPicPr>
        <p:blipFill>
          <a:blip r:embed="rId6"/>
          <a:stretch>
            <a:fillRect/>
          </a:stretch>
        </p:blipFill>
        <p:spPr>
          <a:xfrm>
            <a:off x="7805687" y="4414431"/>
            <a:ext cx="2619375" cy="1743075"/>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Knowing what is classed as criminal activity is important for your wellbeing as it can help protect you physically and mentally. It also lets you make informed decisions you may face and what the consequences of this may be.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a:solidFill>
                  <a:srgbClr val="323232"/>
                </a:solidFill>
                <a:latin typeface="Calibri" panose="020F0502020204030204"/>
              </a:rPr>
              <a:t>Rule of Law</a:t>
            </a:r>
            <a:r>
              <a:rPr lang="en-US" sz="4000" kern="0" dirty="0">
                <a:solidFill>
                  <a:srgbClr val="323232"/>
                </a:solidFill>
                <a:latin typeface="Calibri" panose="020F0502020204030204"/>
              </a:rPr>
              <a:t> is a British Value that means “rule by the people”. All people living in the UK are expected to adhere to the law of the country in order to keep everyone safe and treated </a:t>
            </a:r>
            <a:r>
              <a:rPr lang="en-US" sz="4000" kern="0" dirty="0" smtClean="0">
                <a:solidFill>
                  <a:srgbClr val="323232"/>
                </a:solidFill>
                <a:latin typeface="Calibri" panose="020F0502020204030204"/>
              </a:rPr>
              <a:t>fairly. This means people should not take part in criminal activity.</a:t>
            </a:r>
            <a:endParaRPr lang="en-US" sz="4000" kern="0" dirty="0">
              <a:solidFill>
                <a:srgbClr val="323232"/>
              </a:solidFill>
              <a:latin typeface="Calibri" panose="020F0502020204030204"/>
            </a:endParaRPr>
          </a:p>
        </p:txBody>
      </p:sp>
    </p:spTree>
    <p:extLst>
      <p:ext uri="{BB962C8B-B14F-4D97-AF65-F5344CB8AC3E}">
        <p14:creationId xmlns:p14="http://schemas.microsoft.com/office/powerpoint/2010/main" val="341642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40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that children who do break the law have the right to legal help and there should be lots of solutions to help children become good members of their communities.</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4"/>
          <a:srcRect l="63488" t="61210" r="25254" b="11408"/>
          <a:stretch/>
        </p:blipFill>
        <p:spPr>
          <a:xfrm>
            <a:off x="8725127" y="3611042"/>
            <a:ext cx="2110481" cy="2887138"/>
          </a:xfrm>
          <a:prstGeom prst="rect">
            <a:avLst/>
          </a:prstGeom>
        </p:spPr>
      </p:pic>
    </p:spTree>
    <p:extLst>
      <p:ext uri="{BB962C8B-B14F-4D97-AF65-F5344CB8AC3E}">
        <p14:creationId xmlns:p14="http://schemas.microsoft.com/office/powerpoint/2010/main" val="4125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criminal activity?</a:t>
            </a:r>
            <a:endParaRPr sz="2426" spc="27" dirty="0"/>
          </a:p>
        </p:txBody>
      </p:sp>
      <p:pic>
        <p:nvPicPr>
          <p:cNvPr id="2" name="6kA0RjrE2ug"/>
          <p:cNvPicPr>
            <a:picLocks noRot="1" noChangeAspect="1"/>
          </p:cNvPicPr>
          <p:nvPr>
            <a:videoFile r:link="rId1"/>
          </p:nvPr>
        </p:nvPicPr>
        <p:blipFill>
          <a:blip r:embed="rId6"/>
          <a:stretch>
            <a:fillRect/>
          </a:stretch>
        </p:blipFill>
        <p:spPr>
          <a:xfrm>
            <a:off x="953463" y="1178439"/>
            <a:ext cx="9781944" cy="5502344"/>
          </a:xfrm>
          <a:prstGeom prst="rect">
            <a:avLst/>
          </a:prstGeom>
        </p:spPr>
      </p:pic>
    </p:spTree>
    <p:extLst>
      <p:ext uri="{BB962C8B-B14F-4D97-AF65-F5344CB8AC3E}">
        <p14:creationId xmlns:p14="http://schemas.microsoft.com/office/powerpoint/2010/main" val="360057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1060</Words>
  <Application>Microsoft Office PowerPoint</Application>
  <PresentationFormat>Widescreen</PresentationFormat>
  <Paragraphs>136</Paragraphs>
  <Slides>22</Slides>
  <Notes>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What is criminal activity?</vt:lpstr>
      <vt:lpstr>Why are we learning about this?</vt:lpstr>
      <vt:lpstr>Why are we learning about this?</vt:lpstr>
      <vt:lpstr>Why are we learning about this?</vt:lpstr>
      <vt:lpstr>What is criminal activity?</vt:lpstr>
      <vt:lpstr>Types of criminal activity</vt:lpstr>
      <vt:lpstr>Types of criminal activity</vt:lpstr>
      <vt:lpstr>Criminal Activity Statistics</vt:lpstr>
      <vt:lpstr>Criminal Activity Statistics</vt:lpstr>
      <vt:lpstr>Types of criminal activity in Birmingham</vt:lpstr>
      <vt:lpstr>Types of criminal activity in Birmingham</vt:lpstr>
      <vt:lpstr>Criminal Activity Statistics in Birmingham</vt:lpstr>
      <vt:lpstr>Criminal Activity Statistics in Birmingham</vt:lpstr>
      <vt:lpstr>Criminal Activity Statistics in Birmingham</vt:lpstr>
      <vt:lpstr>Criminal Activity Statistics in Birmingham</vt:lpstr>
      <vt:lpstr>Criminal Activity Statistics in Birmingham</vt:lpstr>
      <vt:lpstr>Types of criminal activity in Birmingham</vt:lpstr>
      <vt:lpstr>Types of criminal activity in Birmingham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76</cp:revision>
  <dcterms:created xsi:type="dcterms:W3CDTF">2024-08-15T13:31:51Z</dcterms:created>
  <dcterms:modified xsi:type="dcterms:W3CDTF">2025-04-14T11:30:04Z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