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20"/>
  </p:notesMasterIdLst>
  <p:sldIdLst>
    <p:sldId id="286" r:id="rId4"/>
    <p:sldId id="396" r:id="rId5"/>
    <p:sldId id="362" r:id="rId6"/>
    <p:sldId id="258" r:id="rId7"/>
    <p:sldId id="380" r:id="rId8"/>
    <p:sldId id="378" r:id="rId9"/>
    <p:sldId id="376" r:id="rId10"/>
    <p:sldId id="393" r:id="rId11"/>
    <p:sldId id="345" r:id="rId12"/>
    <p:sldId id="363" r:id="rId13"/>
    <p:sldId id="364" r:id="rId14"/>
    <p:sldId id="394" r:id="rId15"/>
    <p:sldId id="365" r:id="rId16"/>
    <p:sldId id="387" r:id="rId17"/>
    <p:sldId id="381" r:id="rId18"/>
    <p:sldId id="39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qMKlD4Ql17TSz1roSKYBw==" hashData="HGnz5B/xtxrqcwCQqKwh5lkysXJ6NbpW5REvf2sZ8f7isM7Y7RMMhZVvuGJTOLXiKmU7cxrMizB6IhOodALJH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6" d="100"/>
          <a:sy n="106"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85555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746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https://www.youtube.com/watch?v=9isVHRDeGis</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13</a:t>
            </a:fld>
            <a:endParaRPr lang="en-GB"/>
          </a:p>
        </p:txBody>
      </p:sp>
    </p:spTree>
    <p:extLst>
      <p:ext uri="{BB962C8B-B14F-4D97-AF65-F5344CB8AC3E}">
        <p14:creationId xmlns:p14="http://schemas.microsoft.com/office/powerpoint/2010/main" val="166732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1335125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128150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32" r:id="rId12"/>
    <p:sldLayoutId id="2147483733" r:id="rId13"/>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xml"/><Relationship Id="rId1" Type="http://schemas.openxmlformats.org/officeDocument/2006/relationships/video" Target="https://www.youtube.com/embed/9isVHRDeGis?si=Qbmv7vSl1ibVY38_" TargetMode="Externa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6.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a:bodyPr>
          <a:lstStyle/>
          <a:p>
            <a:pPr algn="ctr">
              <a:lnSpc>
                <a:spcPct val="100000"/>
              </a:lnSpc>
            </a:pPr>
            <a:r>
              <a:rPr lang="en-US" b="1" u="sng" dirty="0" smtClean="0"/>
              <a:t>Thought of the Day</a:t>
            </a:r>
            <a:endParaRPr lang="en-GB" b="1" u="sng" dirty="0" smtClean="0"/>
          </a:p>
          <a:p>
            <a:pPr algn="ctr">
              <a:lnSpc>
                <a:spcPct val="100000"/>
              </a:lnSpc>
            </a:pPr>
            <a:r>
              <a:rPr lang="en-US" sz="4000" dirty="0" smtClean="0"/>
              <a:t>“What </a:t>
            </a:r>
            <a:r>
              <a:rPr lang="en-US" sz="4000" dirty="0"/>
              <a:t>you share online is a reflection of who you are. Make sure it’s something you’d be proud to stand by in the real world</a:t>
            </a:r>
            <a:r>
              <a:rPr lang="en-US" sz="4000" dirty="0" smtClean="0"/>
              <a:t>.”</a:t>
            </a:r>
          </a:p>
          <a:p>
            <a:pPr algn="ctr">
              <a:lnSpc>
                <a:spcPct val="100000"/>
              </a:lnSpc>
            </a:pPr>
            <a:r>
              <a:rPr lang="en-US" sz="4000" dirty="0" smtClean="0"/>
              <a:t>Bear </a:t>
            </a:r>
            <a:r>
              <a:rPr lang="en-US" sz="4000" smtClean="0"/>
              <a:t>Grylls</a:t>
            </a:r>
            <a:endParaRPr lang="en-GB" sz="4000" dirty="0"/>
          </a:p>
        </p:txBody>
      </p:sp>
    </p:spTree>
    <p:extLst>
      <p:ext uri="{BB962C8B-B14F-4D97-AF65-F5344CB8AC3E}">
        <p14:creationId xmlns:p14="http://schemas.microsoft.com/office/powerpoint/2010/main" val="2253549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3200" b="1" kern="0" dirty="0" smtClean="0">
                <a:solidFill>
                  <a:srgbClr val="323232"/>
                </a:solidFill>
                <a:latin typeface="Calibri" panose="020F0502020204030204"/>
              </a:rPr>
              <a:t>Rule of Law </a:t>
            </a:r>
            <a:r>
              <a:rPr lang="en-US" sz="3200" kern="0" dirty="0" smtClean="0">
                <a:solidFill>
                  <a:srgbClr val="323232"/>
                </a:solidFill>
                <a:latin typeface="Calibri" panose="020F0502020204030204"/>
              </a:rPr>
              <a:t>is </a:t>
            </a:r>
            <a:r>
              <a:rPr lang="en-US" sz="3200" kern="0" dirty="0">
                <a:solidFill>
                  <a:srgbClr val="323232"/>
                </a:solidFill>
                <a:latin typeface="Calibri" panose="020F0502020204030204"/>
              </a:rPr>
              <a:t>a British Value that means </a:t>
            </a:r>
            <a:r>
              <a:rPr lang="en-US" sz="3200" kern="0" dirty="0" smtClean="0">
                <a:solidFill>
                  <a:srgbClr val="323232"/>
                </a:solidFill>
                <a:latin typeface="Calibri" panose="020F0502020204030204"/>
              </a:rPr>
              <a:t>everyone is expected to follow the laws. In the UK we have The Equality Act (2010) which states that people should all have equal rights</a:t>
            </a:r>
            <a:endParaRPr lang="en-US" sz="3200" kern="0" dirty="0">
              <a:solidFill>
                <a:srgbClr val="323232"/>
              </a:solidFill>
              <a:latin typeface="Calibri" panose="020F0502020204030204"/>
            </a:endParaRPr>
          </a:p>
        </p:txBody>
      </p:sp>
    </p:spTree>
    <p:extLst>
      <p:ext uri="{BB962C8B-B14F-4D97-AF65-F5344CB8AC3E}">
        <p14:creationId xmlns:p14="http://schemas.microsoft.com/office/powerpoint/2010/main" val="3416422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323232"/>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200" normalizeH="0" baseline="0" noProof="0" dirty="0">
                  <a:ln>
                    <a:noFill/>
                  </a:ln>
                  <a:solidFill>
                    <a:srgbClr val="FFFFFF"/>
                  </a:solidFill>
                  <a:effectLst/>
                  <a:uLnTx/>
                  <a:uFillTx/>
                  <a:latin typeface="LondrinaSolid-Black"/>
                  <a:ea typeface="+mn-ea"/>
                  <a:cs typeface="+mn-cs"/>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323232"/>
                </a:solidFill>
                <a:effectLst/>
                <a:uLnTx/>
                <a:uFillTx/>
                <a:latin typeface="Calibri" panose="020F0502020204030204"/>
                <a:ea typeface="+mn-ea"/>
                <a:cs typeface="+mn-cs"/>
              </a:rPr>
              <a:t>Article </a:t>
            </a:r>
            <a:r>
              <a:rPr lang="en-US" sz="3200" b="1" noProof="0" dirty="0" smtClean="0">
                <a:solidFill>
                  <a:srgbClr val="323232"/>
                </a:solidFill>
                <a:latin typeface="Calibri" panose="020F0502020204030204"/>
              </a:rPr>
              <a:t>2 </a:t>
            </a:r>
            <a:r>
              <a:rPr lang="en-US" sz="3200" noProof="0" dirty="0" smtClean="0">
                <a:solidFill>
                  <a:srgbClr val="323232"/>
                </a:solidFill>
                <a:latin typeface="Calibri" panose="020F0502020204030204"/>
              </a:rPr>
              <a:t>states that all children have rights and no child should be treated unfairly for any reason. Everyone at Hodge Hill College has the same opportunities to access all the learning available in school. This is an example of equality in school</a:t>
            </a:r>
            <a:endParaRPr kumimoji="0" lang="en-US" sz="3200" b="1" i="0" u="none" strike="noStrike" kern="120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a:blip r:embed="rId4"/>
          <a:stretch>
            <a:fillRect/>
          </a:stretch>
        </p:blipFill>
        <p:spPr>
          <a:xfrm>
            <a:off x="8803918" y="3713489"/>
            <a:ext cx="2168881" cy="2920054"/>
          </a:xfrm>
          <a:prstGeom prst="rect">
            <a:avLst/>
          </a:prstGeom>
        </p:spPr>
      </p:pic>
    </p:spTree>
    <p:extLst>
      <p:ext uri="{BB962C8B-B14F-4D97-AF65-F5344CB8AC3E}">
        <p14:creationId xmlns:p14="http://schemas.microsoft.com/office/powerpoint/2010/main" val="4125992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sp>
        <p:nvSpPr>
          <p:cNvPr id="35"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Why are we learning about this?</a:t>
            </a:r>
            <a:endParaRPr sz="2426" spc="27" dirty="0"/>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pic>
        <p:nvPicPr>
          <p:cNvPr id="20" name="Picture 19" descr="A diagram of different characteristics&#10;&#10;Description automatically generated with medium confidence">
            <a:extLst>
              <a:ext uri="{FF2B5EF4-FFF2-40B4-BE49-F238E27FC236}">
                <a16:creationId xmlns:a16="http://schemas.microsoft.com/office/drawing/2014/main" id="{78AC1B33-C1D8-7BE4-4E14-8099DB50FD93}"/>
              </a:ext>
            </a:extLst>
          </p:cNvPr>
          <p:cNvPicPr>
            <a:picLocks noChangeAspect="1"/>
          </p:cNvPicPr>
          <p:nvPr/>
        </p:nvPicPr>
        <p:blipFill rotWithShape="1">
          <a:blip r:embed="rId5">
            <a:extLst>
              <a:ext uri="{28A0092B-C50C-407E-A947-70E740481C1C}">
                <a14:useLocalDpi xmlns:a14="http://schemas.microsoft.com/office/drawing/2010/main" val="0"/>
              </a:ext>
            </a:extLst>
          </a:blip>
          <a:srcRect l="4715" t="5715" r="44774" b="69518"/>
          <a:stretch/>
        </p:blipFill>
        <p:spPr>
          <a:xfrm>
            <a:off x="689694" y="1040445"/>
            <a:ext cx="4633962" cy="1606440"/>
          </a:xfrm>
          <a:prstGeom prst="rect">
            <a:avLst/>
          </a:prstGeom>
        </p:spPr>
      </p:pic>
      <p:sp>
        <p:nvSpPr>
          <p:cNvPr id="25" name="Freeform 24">
            <a:extLst>
              <a:ext uri="{FF2B5EF4-FFF2-40B4-BE49-F238E27FC236}">
                <a16:creationId xmlns:a16="http://schemas.microsoft.com/office/drawing/2014/main" id="{100B3622-258B-DE1F-F1C6-17158B493C2C}"/>
              </a:ext>
            </a:extLst>
          </p:cNvPr>
          <p:cNvSpPr/>
          <p:nvPr/>
        </p:nvSpPr>
        <p:spPr>
          <a:xfrm>
            <a:off x="494576" y="2739929"/>
            <a:ext cx="5756934" cy="4118071"/>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marL="0" marR="0" lvl="0" indent="0" algn="l" defTabSz="554492" rtl="0" eaLnBrk="1" fontAlgn="auto" latinLnBrk="0" hangingPunct="1">
              <a:lnSpc>
                <a:spcPct val="100000"/>
              </a:lnSpc>
              <a:spcBef>
                <a:spcPts val="0"/>
              </a:spcBef>
              <a:spcAft>
                <a:spcPts val="0"/>
              </a:spcAft>
              <a:buClrTx/>
              <a:buSzTx/>
              <a:buFontTx/>
              <a:buNone/>
              <a:tabLst/>
              <a:defRPr/>
            </a:pPr>
            <a:r>
              <a:rPr lang="en-US" sz="2800" kern="0" dirty="0" smtClean="0">
                <a:solidFill>
                  <a:srgbClr val="323232"/>
                </a:solidFill>
                <a:latin typeface="Calibri" panose="020F0502020204030204"/>
              </a:rPr>
              <a:t>The Equality Act (2010) sets out 9 Protected Characteristics. This means that people who identify with ay of the characteristics should be treated fairly and not discriminated against.</a:t>
            </a:r>
            <a:endParaRPr kumimoji="0" lang="en-US" sz="2800" i="0" u="none" strike="noStrike" kern="0" cap="none" spc="0" normalizeH="0" baseline="0" noProof="0" dirty="0">
              <a:ln>
                <a:noFill/>
              </a:ln>
              <a:solidFill>
                <a:srgbClr val="323232"/>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6"/>
          <a:srcRect l="30706" t="32500" r="52756" b="29000"/>
          <a:stretch/>
        </p:blipFill>
        <p:spPr>
          <a:xfrm>
            <a:off x="7924407" y="1423004"/>
            <a:ext cx="3830642" cy="5016316"/>
          </a:xfrm>
          <a:prstGeom prst="rect">
            <a:avLst/>
          </a:prstGeom>
        </p:spPr>
      </p:pic>
    </p:spTree>
    <p:extLst>
      <p:ext uri="{BB962C8B-B14F-4D97-AF65-F5344CB8AC3E}">
        <p14:creationId xmlns:p14="http://schemas.microsoft.com/office/powerpoint/2010/main" val="1856101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More on Equality vs Equity</a:t>
            </a:r>
            <a:endParaRPr sz="2426" spc="27" dirty="0"/>
          </a:p>
        </p:txBody>
      </p:sp>
      <p:pic>
        <p:nvPicPr>
          <p:cNvPr id="2" name="9isVHRDeGis"/>
          <p:cNvPicPr>
            <a:picLocks noRot="1" noChangeAspect="1"/>
          </p:cNvPicPr>
          <p:nvPr>
            <a:videoFile r:link="rId1"/>
          </p:nvPr>
        </p:nvPicPr>
        <p:blipFill>
          <a:blip r:embed="rId6"/>
          <a:stretch>
            <a:fillRect/>
          </a:stretch>
        </p:blipFill>
        <p:spPr>
          <a:xfrm>
            <a:off x="1197979" y="1178439"/>
            <a:ext cx="9938977" cy="5590675"/>
          </a:xfrm>
          <a:prstGeom prst="rect">
            <a:avLst/>
          </a:prstGeom>
        </p:spPr>
      </p:pic>
    </p:spTree>
    <p:extLst>
      <p:ext uri="{BB962C8B-B14F-4D97-AF65-F5344CB8AC3E}">
        <p14:creationId xmlns:p14="http://schemas.microsoft.com/office/powerpoint/2010/main" val="3723620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was your main learning point from the video?”</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074439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“What </a:t>
            </a:r>
            <a:r>
              <a:rPr lang="en-US" sz="4000" b="1" dirty="0"/>
              <a:t>was your main learning point from the video?”</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147596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You will be learning much more about equality and equity in your Personal Development lesson this week.</a:t>
            </a:r>
          </a:p>
          <a:p>
            <a:pPr marL="0" indent="0">
              <a:buNone/>
            </a:pPr>
            <a:endParaRPr lang="en-US" sz="3638" dirty="0"/>
          </a:p>
          <a:p>
            <a:pPr marL="0" indent="0">
              <a:buNone/>
            </a:pPr>
            <a:r>
              <a:rPr lang="en-US" sz="3638" dirty="0" smtClean="0"/>
              <a:t>This will include looking at examples of equality and equity.</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805687" y="1497576"/>
            <a:ext cx="2933700" cy="1562100"/>
          </a:xfrm>
          <a:prstGeom prst="rect">
            <a:avLst/>
          </a:prstGeom>
        </p:spPr>
      </p:pic>
      <p:pic>
        <p:nvPicPr>
          <p:cNvPr id="3" name="Picture 2"/>
          <p:cNvPicPr>
            <a:picLocks noChangeAspect="1"/>
          </p:cNvPicPr>
          <p:nvPr/>
        </p:nvPicPr>
        <p:blipFill>
          <a:blip r:embed="rId5"/>
          <a:stretch>
            <a:fillRect/>
          </a:stretch>
        </p:blipFill>
        <p:spPr>
          <a:xfrm>
            <a:off x="8815080" y="3059676"/>
            <a:ext cx="2466975" cy="1847850"/>
          </a:xfrm>
          <a:prstGeom prst="rect">
            <a:avLst/>
          </a:prstGeom>
        </p:spPr>
      </p:pic>
      <p:pic>
        <p:nvPicPr>
          <p:cNvPr id="4" name="Picture 3"/>
          <p:cNvPicPr>
            <a:picLocks noChangeAspect="1"/>
          </p:cNvPicPr>
          <p:nvPr/>
        </p:nvPicPr>
        <p:blipFill>
          <a:blip r:embed="rId6"/>
          <a:stretch>
            <a:fillRect/>
          </a:stretch>
        </p:blipFill>
        <p:spPr>
          <a:xfrm>
            <a:off x="7805687" y="4907526"/>
            <a:ext cx="2686050" cy="1704975"/>
          </a:xfrm>
          <a:prstGeom prst="rect">
            <a:avLst/>
          </a:prstGeom>
        </p:spPr>
      </p:pic>
    </p:spTree>
    <p:extLst>
      <p:ext uri="{BB962C8B-B14F-4D97-AF65-F5344CB8AC3E}">
        <p14:creationId xmlns:p14="http://schemas.microsoft.com/office/powerpoint/2010/main" val="1104938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720106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74034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a:t>
            </a:r>
            <a:r>
              <a:rPr lang="en-GB" sz="4000" u="sng">
                <a:solidFill>
                  <a:prstClr val="black"/>
                </a:solidFill>
                <a:latin typeface="Comic Sans MS" panose="030F0702030302020204" pitchFamily="66" charset="0"/>
              </a:rPr>
              <a:t>your </a:t>
            </a:r>
            <a:r>
              <a:rPr lang="en-GB" sz="4000" u="sng" smtClean="0">
                <a:solidFill>
                  <a:prstClr val="black"/>
                </a:solidFill>
                <a:latin typeface="Comic Sans MS" panose="030F0702030302020204" pitchFamily="66" charset="0"/>
              </a:rPr>
              <a:t>Relationships: </a:t>
            </a:r>
            <a:r>
              <a:rPr lang="en-GB" sz="4000" u="sng" dirty="0">
                <a:solidFill>
                  <a:prstClr val="black"/>
                </a:solidFill>
                <a:latin typeface="Comic Sans MS" panose="030F0702030302020204" pitchFamily="66" charset="0"/>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difference between equality and equity</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diversity and inclusion mean?</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does discrimination mean?</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Exploring the 9 Protected Characteristics</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a hate crime?</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laws impact society?</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The difference between equality and equity</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Definition of equality and equity</a:t>
            </a:r>
          </a:p>
          <a:p>
            <a:pPr marL="138623" indent="-138623" defTabSz="554499">
              <a:lnSpc>
                <a:spcPct val="110000"/>
              </a:lnSpc>
              <a:spcBef>
                <a:spcPts val="607"/>
              </a:spcBef>
              <a:buFontTx/>
              <a:buChar char="-"/>
              <a:defRPr/>
            </a:pPr>
            <a:r>
              <a:rPr lang="en-US" sz="1940" b="1" dirty="0" smtClean="0">
                <a:solidFill>
                  <a:prstClr val="black"/>
                </a:solidFill>
                <a:latin typeface="Comic Sans MS"/>
              </a:rPr>
              <a:t>Examples</a:t>
            </a: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the difference is between equality and equity?”</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 vs Equity</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364449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“What do you think the difference is between equality and equity?”</a:t>
            </a:r>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Online Presence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579216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Equality is…</a:t>
            </a:r>
          </a:p>
          <a:p>
            <a:pPr marL="0" indent="0">
              <a:buNone/>
            </a:pPr>
            <a:endParaRPr lang="en-US" sz="3638" dirty="0"/>
          </a:p>
          <a:p>
            <a:pPr marL="0" indent="0">
              <a:buNone/>
            </a:pPr>
            <a:r>
              <a:rPr lang="en-US" sz="3638" dirty="0" smtClean="0"/>
              <a:t>“treating everyone the same regardless of their individual needs or circumstances”</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Equality</a:t>
            </a:r>
            <a:endParaRPr sz="2426" spc="27" dirty="0"/>
          </a:p>
        </p:txBody>
      </p:sp>
      <p:pic>
        <p:nvPicPr>
          <p:cNvPr id="2" name="Picture 1"/>
          <p:cNvPicPr>
            <a:picLocks noChangeAspect="1"/>
          </p:cNvPicPr>
          <p:nvPr/>
        </p:nvPicPr>
        <p:blipFill>
          <a:blip r:embed="rId4"/>
          <a:stretch>
            <a:fillRect/>
          </a:stretch>
        </p:blipFill>
        <p:spPr>
          <a:xfrm>
            <a:off x="7805687" y="1497576"/>
            <a:ext cx="2933700" cy="1562100"/>
          </a:xfrm>
          <a:prstGeom prst="rect">
            <a:avLst/>
          </a:prstGeom>
        </p:spPr>
      </p:pic>
      <p:pic>
        <p:nvPicPr>
          <p:cNvPr id="3" name="Picture 2"/>
          <p:cNvPicPr>
            <a:picLocks noChangeAspect="1"/>
          </p:cNvPicPr>
          <p:nvPr/>
        </p:nvPicPr>
        <p:blipFill>
          <a:blip r:embed="rId5"/>
          <a:stretch>
            <a:fillRect/>
          </a:stretch>
        </p:blipFill>
        <p:spPr>
          <a:xfrm>
            <a:off x="8815080" y="3059676"/>
            <a:ext cx="2466975" cy="1847850"/>
          </a:xfrm>
          <a:prstGeom prst="rect">
            <a:avLst/>
          </a:prstGeom>
        </p:spPr>
      </p:pic>
      <p:pic>
        <p:nvPicPr>
          <p:cNvPr id="4" name="Picture 3"/>
          <p:cNvPicPr>
            <a:picLocks noChangeAspect="1"/>
          </p:cNvPicPr>
          <p:nvPr/>
        </p:nvPicPr>
        <p:blipFill>
          <a:blip r:embed="rId6"/>
          <a:stretch>
            <a:fillRect/>
          </a:stretch>
        </p:blipFill>
        <p:spPr>
          <a:xfrm>
            <a:off x="7805687" y="4907526"/>
            <a:ext cx="2686050" cy="1704975"/>
          </a:xfrm>
          <a:prstGeom prst="rect">
            <a:avLst/>
          </a:prstGeom>
        </p:spPr>
      </p:pic>
    </p:spTree>
    <p:extLst>
      <p:ext uri="{BB962C8B-B14F-4D97-AF65-F5344CB8AC3E}">
        <p14:creationId xmlns:p14="http://schemas.microsoft.com/office/powerpoint/2010/main" val="3187718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GB" sz="3638" dirty="0" smtClean="0"/>
              <a:t>Equity is…</a:t>
            </a:r>
          </a:p>
          <a:p>
            <a:pPr marL="0" indent="0">
              <a:buNone/>
            </a:pPr>
            <a:endParaRPr lang="en-US" sz="3638" dirty="0"/>
          </a:p>
          <a:p>
            <a:pPr marL="0" indent="0">
              <a:buNone/>
            </a:pPr>
            <a:r>
              <a:rPr lang="en-US" sz="3638" dirty="0" smtClean="0"/>
              <a:t>“giving people the resources they need based on their individual circumstances to achieve the same outcome”</a:t>
            </a:r>
            <a:endParaRPr lang="en-GB" sz="3638" dirty="0" smtClean="0"/>
          </a:p>
          <a:p>
            <a:pPr marL="742950" indent="-742950">
              <a:buAutoNum type="arabicPeriod"/>
            </a:pPr>
            <a:endParaRPr lang="en-GB"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Equity</a:t>
            </a:r>
            <a:endParaRPr sz="2426" spc="27" dirty="0"/>
          </a:p>
        </p:txBody>
      </p:sp>
      <p:pic>
        <p:nvPicPr>
          <p:cNvPr id="2" name="Picture 1"/>
          <p:cNvPicPr>
            <a:picLocks noChangeAspect="1"/>
          </p:cNvPicPr>
          <p:nvPr/>
        </p:nvPicPr>
        <p:blipFill>
          <a:blip r:embed="rId4"/>
          <a:stretch>
            <a:fillRect/>
          </a:stretch>
        </p:blipFill>
        <p:spPr>
          <a:xfrm>
            <a:off x="7805687" y="1497576"/>
            <a:ext cx="2933700" cy="1562100"/>
          </a:xfrm>
          <a:prstGeom prst="rect">
            <a:avLst/>
          </a:prstGeom>
        </p:spPr>
      </p:pic>
      <p:pic>
        <p:nvPicPr>
          <p:cNvPr id="3" name="Picture 2"/>
          <p:cNvPicPr>
            <a:picLocks noChangeAspect="1"/>
          </p:cNvPicPr>
          <p:nvPr/>
        </p:nvPicPr>
        <p:blipFill>
          <a:blip r:embed="rId5"/>
          <a:stretch>
            <a:fillRect/>
          </a:stretch>
        </p:blipFill>
        <p:spPr>
          <a:xfrm>
            <a:off x="8815080" y="3059676"/>
            <a:ext cx="2466975" cy="1847850"/>
          </a:xfrm>
          <a:prstGeom prst="rect">
            <a:avLst/>
          </a:prstGeom>
        </p:spPr>
      </p:pic>
      <p:pic>
        <p:nvPicPr>
          <p:cNvPr id="4" name="Picture 3"/>
          <p:cNvPicPr>
            <a:picLocks noChangeAspect="1"/>
          </p:cNvPicPr>
          <p:nvPr/>
        </p:nvPicPr>
        <p:blipFill>
          <a:blip r:embed="rId6"/>
          <a:stretch>
            <a:fillRect/>
          </a:stretch>
        </p:blipFill>
        <p:spPr>
          <a:xfrm>
            <a:off x="7805687" y="4907526"/>
            <a:ext cx="2686050" cy="1704975"/>
          </a:xfrm>
          <a:prstGeom prst="rect">
            <a:avLst/>
          </a:prstGeom>
        </p:spPr>
      </p:pic>
    </p:spTree>
    <p:extLst>
      <p:ext uri="{BB962C8B-B14F-4D97-AF65-F5344CB8AC3E}">
        <p14:creationId xmlns:p14="http://schemas.microsoft.com/office/powerpoint/2010/main" val="14151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3638" dirty="0" smtClean="0"/>
              <a:t>This links to the Golden Thread of </a:t>
            </a:r>
            <a:r>
              <a:rPr lang="en-US" sz="3638" b="1" dirty="0" smtClean="0"/>
              <a:t>“Secure your Relationships”</a:t>
            </a:r>
          </a:p>
          <a:p>
            <a:pPr marL="0" indent="0">
              <a:buNone/>
            </a:pPr>
            <a:endParaRPr lang="en-US" sz="3638" b="1" dirty="0"/>
          </a:p>
          <a:p>
            <a:pPr marL="0" indent="0">
              <a:buNone/>
            </a:pPr>
            <a:r>
              <a:rPr lang="en-US" sz="3638" dirty="0" smtClean="0"/>
              <a:t>Being able to treat people so they are treated fairly and increase their opportunities will strengthen your relationships with people.</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a:stretch>
            <a:fillRect/>
          </a:stretch>
        </p:blipFill>
        <p:spPr>
          <a:xfrm>
            <a:off x="6544599" y="2839219"/>
            <a:ext cx="5175144" cy="1954443"/>
          </a:xfrm>
          <a:prstGeom prst="rect">
            <a:avLst/>
          </a:prstGeom>
        </p:spPr>
      </p:pic>
    </p:spTree>
    <p:extLst>
      <p:ext uri="{BB962C8B-B14F-4D97-AF65-F5344CB8AC3E}">
        <p14:creationId xmlns:p14="http://schemas.microsoft.com/office/powerpoint/2010/main" val="229462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668</Words>
  <Application>Microsoft Office PowerPoint</Application>
  <PresentationFormat>Widescreen</PresentationFormat>
  <Paragraphs>93</Paragraphs>
  <Slides>16</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PowerPoint Presentation</vt:lpstr>
      <vt:lpstr>PowerPoint Presentation</vt:lpstr>
      <vt:lpstr>PowerPoint Presentation</vt:lpstr>
      <vt:lpstr>PowerPoint Presentation</vt:lpstr>
      <vt:lpstr>Equality vs Equity</vt:lpstr>
      <vt:lpstr>Online Presence</vt:lpstr>
      <vt:lpstr>Equality</vt:lpstr>
      <vt:lpstr>Equity</vt:lpstr>
      <vt:lpstr>Why are we learning about this?</vt:lpstr>
      <vt:lpstr>Why are we learning about this?</vt:lpstr>
      <vt:lpstr>Why are we learning about this?</vt:lpstr>
      <vt:lpstr>Why are we learning about this?</vt:lpstr>
      <vt:lpstr>More on Equality vs Equity</vt:lpstr>
      <vt:lpstr>Equality vs Equity</vt:lpstr>
      <vt:lpstr>Online Presence</vt:lpstr>
      <vt:lpstr>Equality vs Equity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103</cp:revision>
  <dcterms:created xsi:type="dcterms:W3CDTF">2024-08-15T13:31:51Z</dcterms:created>
  <dcterms:modified xsi:type="dcterms:W3CDTF">2025-04-14T11:32:31Z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