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2"/>
  </p:notesMasterIdLst>
  <p:sldIdLst>
    <p:sldId id="286" r:id="rId4"/>
    <p:sldId id="361" r:id="rId5"/>
    <p:sldId id="362" r:id="rId6"/>
    <p:sldId id="258" r:id="rId7"/>
    <p:sldId id="376" r:id="rId8"/>
    <p:sldId id="345" r:id="rId9"/>
    <p:sldId id="363" r:id="rId10"/>
    <p:sldId id="364" r:id="rId11"/>
    <p:sldId id="365" r:id="rId12"/>
    <p:sldId id="389" r:id="rId13"/>
    <p:sldId id="380" r:id="rId14"/>
    <p:sldId id="378" r:id="rId15"/>
    <p:sldId id="387" r:id="rId16"/>
    <p:sldId id="381" r:id="rId17"/>
    <p:sldId id="390" r:id="rId18"/>
    <p:sldId id="391" r:id="rId19"/>
    <p:sldId id="392" r:id="rId20"/>
    <p:sldId id="38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3vnE0WVB9fAWg3g1ZbXaXg==" hashData="tbjXeNygJiKJ3cGp0glmaGfUUcEO5ncz2uaVF4bMpF/7yBb28MxBbyGAHyjPSopB0n8SB7l87EGCkFybYPx7Y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6" d="100"/>
          <a:sy n="106" d="100"/>
        </p:scale>
        <p:origin x="73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give time for the students to produce answers for themselves before showing answers.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D6A70-63EA-426D-B8D5-D5B61176F0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63608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https://www.youtube.com/watch?v=KvfbNBnSGio</a:t>
            </a:r>
            <a:endParaRPr lang="en-GB" dirty="0"/>
          </a:p>
        </p:txBody>
      </p:sp>
      <p:sp>
        <p:nvSpPr>
          <p:cNvPr id="4" name="Slide Number Placeholder 3"/>
          <p:cNvSpPr>
            <a:spLocks noGrp="1"/>
          </p:cNvSpPr>
          <p:nvPr>
            <p:ph type="sldNum" sz="quarter" idx="10"/>
          </p:nvPr>
        </p:nvSpPr>
        <p:spPr/>
        <p:txBody>
          <a:bodyPr/>
          <a:lstStyle/>
          <a:p>
            <a:fld id="{5875363B-810C-4065-AEF7-90C1F8936BA4}" type="slidenum">
              <a:rPr lang="en-GB" smtClean="0"/>
              <a:t>9</a:t>
            </a:fld>
            <a:endParaRPr lang="en-GB"/>
          </a:p>
        </p:txBody>
      </p:sp>
    </p:spTree>
    <p:extLst>
      <p:ext uri="{BB962C8B-B14F-4D97-AF65-F5344CB8AC3E}">
        <p14:creationId xmlns:p14="http://schemas.microsoft.com/office/powerpoint/2010/main" val="1667325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ought for the day">
    <p:bg>
      <p:bgPr>
        <a:solidFill>
          <a:srgbClr val="142A33"/>
        </a:solidFill>
        <a:effectLst/>
      </p:bgPr>
    </p:bg>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normAutofit/>
          </a:bodyPr>
          <a:lstStyle>
            <a:lvl1pPr marL="0" indent="0">
              <a:buNone/>
              <a:defRPr sz="5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hasCustomPrompt="1"/>
          </p:nvPr>
        </p:nvSpPr>
        <p:spPr>
          <a:xfrm>
            <a:off x="4495966" y="219073"/>
            <a:ext cx="4480560" cy="565150"/>
          </a:xfrm>
        </p:spPr>
        <p:txBody>
          <a:bodyPr/>
          <a:lstStyle>
            <a:lvl1pPr marL="0" indent="0">
              <a:buNone/>
              <a:defRPr>
                <a:solidFill>
                  <a:schemeClr val="bg1"/>
                </a:solidFill>
              </a:defRPr>
            </a:lvl1pPr>
          </a:lstStyle>
          <a:p>
            <a:pPr lvl="0"/>
            <a:r>
              <a:rPr lang="en-US" dirty="0"/>
              <a:t>Thought for the Day</a:t>
            </a:r>
          </a:p>
        </p:txBody>
      </p:sp>
    </p:spTree>
    <p:extLst>
      <p:ext uri="{BB962C8B-B14F-4D97-AF65-F5344CB8AC3E}">
        <p14:creationId xmlns:p14="http://schemas.microsoft.com/office/powerpoint/2010/main" val="1335125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3128150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17744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574878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79292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60500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30750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39761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41874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961056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061112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8268828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905034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32" r:id="rId12"/>
    <p:sldLayoutId id="2147483733" r:id="rId13"/>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2540098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6.xml"/><Relationship Id="rId1" Type="http://schemas.openxmlformats.org/officeDocument/2006/relationships/video" Target="https://www.youtube.com/embed/KvfbNBnSGio?si=t7BzKS7HwMmujXam" TargetMode="Externa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73C55-CE5D-D7C3-166E-EB96ECDFDDDE}"/>
              </a:ext>
            </a:extLst>
          </p:cNvPr>
          <p:cNvSpPr>
            <a:spLocks noGrp="1"/>
          </p:cNvSpPr>
          <p:nvPr>
            <p:ph sz="quarter" idx="13"/>
          </p:nvPr>
        </p:nvSpPr>
        <p:spPr/>
        <p:txBody>
          <a:bodyPr anchor="ctr">
            <a:normAutofit/>
          </a:bodyPr>
          <a:lstStyle/>
          <a:p>
            <a:pPr algn="ctr">
              <a:lnSpc>
                <a:spcPct val="100000"/>
              </a:lnSpc>
            </a:pPr>
            <a:r>
              <a:rPr lang="en-US" b="1" u="sng" dirty="0" smtClean="0"/>
              <a:t>Thought of the Day</a:t>
            </a:r>
            <a:endParaRPr lang="en-GB" b="1" u="sng" dirty="0" smtClean="0"/>
          </a:p>
          <a:p>
            <a:pPr algn="ctr">
              <a:lnSpc>
                <a:spcPct val="100000"/>
              </a:lnSpc>
            </a:pPr>
            <a:r>
              <a:rPr lang="en-US" sz="4000" dirty="0" smtClean="0"/>
              <a:t>“What </a:t>
            </a:r>
            <a:r>
              <a:rPr lang="en-US" sz="4000" dirty="0"/>
              <a:t>you share online is a reflection of who you are. Make sure it’s something you’d be proud to stand by in the real world</a:t>
            </a:r>
            <a:r>
              <a:rPr lang="en-US" sz="4000" dirty="0" smtClean="0"/>
              <a:t>.”</a:t>
            </a:r>
          </a:p>
          <a:p>
            <a:pPr algn="ctr">
              <a:lnSpc>
                <a:spcPct val="100000"/>
              </a:lnSpc>
            </a:pPr>
            <a:r>
              <a:rPr lang="en-US" sz="4000" dirty="0" smtClean="0"/>
              <a:t>Bear </a:t>
            </a:r>
            <a:r>
              <a:rPr lang="en-US" sz="4000" smtClean="0"/>
              <a:t>Grylls</a:t>
            </a:r>
            <a:endParaRPr lang="en-GB" sz="4000" dirty="0"/>
          </a:p>
        </p:txBody>
      </p:sp>
    </p:spTree>
    <p:extLst>
      <p:ext uri="{BB962C8B-B14F-4D97-AF65-F5344CB8AC3E}">
        <p14:creationId xmlns:p14="http://schemas.microsoft.com/office/powerpoint/2010/main" val="2253549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GB" sz="3638" dirty="0" smtClean="0"/>
              <a:t>It is important to remember that even small actions like liking a post on social media or commenting on a post all contributes to a person’s online presence.</a:t>
            </a:r>
          </a:p>
          <a:p>
            <a:pPr marL="742950" indent="-742950">
              <a:buAutoNum type="arabicPeriod"/>
            </a:pPr>
            <a:endParaRPr lang="en-GB" sz="3638"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Online Presence</a:t>
            </a:r>
            <a:endParaRPr sz="2426" spc="27" dirty="0"/>
          </a:p>
        </p:txBody>
      </p:sp>
      <p:pic>
        <p:nvPicPr>
          <p:cNvPr id="5" name="Picture 4"/>
          <p:cNvPicPr>
            <a:picLocks noChangeAspect="1"/>
          </p:cNvPicPr>
          <p:nvPr/>
        </p:nvPicPr>
        <p:blipFill>
          <a:blip r:embed="rId4"/>
          <a:stretch>
            <a:fillRect/>
          </a:stretch>
        </p:blipFill>
        <p:spPr>
          <a:xfrm>
            <a:off x="7805687" y="1261997"/>
            <a:ext cx="2466975" cy="1847850"/>
          </a:xfrm>
          <a:prstGeom prst="rect">
            <a:avLst/>
          </a:prstGeom>
        </p:spPr>
      </p:pic>
      <p:pic>
        <p:nvPicPr>
          <p:cNvPr id="9" name="Picture 8"/>
          <p:cNvPicPr>
            <a:picLocks noChangeAspect="1"/>
          </p:cNvPicPr>
          <p:nvPr/>
        </p:nvPicPr>
        <p:blipFill>
          <a:blip r:embed="rId5"/>
          <a:stretch>
            <a:fillRect/>
          </a:stretch>
        </p:blipFill>
        <p:spPr>
          <a:xfrm>
            <a:off x="8476225" y="2956590"/>
            <a:ext cx="3057525" cy="1495425"/>
          </a:xfrm>
          <a:prstGeom prst="rect">
            <a:avLst/>
          </a:prstGeom>
        </p:spPr>
      </p:pic>
      <p:pic>
        <p:nvPicPr>
          <p:cNvPr id="11" name="Picture 10"/>
          <p:cNvPicPr>
            <a:picLocks noChangeAspect="1"/>
          </p:cNvPicPr>
          <p:nvPr/>
        </p:nvPicPr>
        <p:blipFill>
          <a:blip r:embed="rId6"/>
          <a:stretch>
            <a:fillRect/>
          </a:stretch>
        </p:blipFill>
        <p:spPr>
          <a:xfrm>
            <a:off x="7805687" y="4452015"/>
            <a:ext cx="2857500" cy="1600200"/>
          </a:xfrm>
          <a:prstGeom prst="rect">
            <a:avLst/>
          </a:prstGeom>
        </p:spPr>
      </p:pic>
    </p:spTree>
    <p:extLst>
      <p:ext uri="{BB962C8B-B14F-4D97-AF65-F5344CB8AC3E}">
        <p14:creationId xmlns:p14="http://schemas.microsoft.com/office/powerpoint/2010/main" val="855483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20000"/>
          </a:bodyPr>
          <a:lstStyle/>
          <a:p>
            <a:pPr marL="0" indent="0">
              <a:buNone/>
            </a:pPr>
            <a:r>
              <a:rPr lang="en-US" sz="4000" dirty="0" smtClean="0"/>
              <a:t>Take out your </a:t>
            </a:r>
            <a:r>
              <a:rPr lang="en-US" sz="4000" dirty="0" err="1" smtClean="0"/>
              <a:t>oracy</a:t>
            </a:r>
            <a:r>
              <a:rPr lang="en-US" sz="4000" dirty="0" smtClean="0"/>
              <a:t> </a:t>
            </a:r>
            <a:r>
              <a:rPr lang="en-US" sz="4000" dirty="0" err="1" smtClean="0"/>
              <a:t>helpsheet</a:t>
            </a:r>
            <a:r>
              <a:rPr lang="en-US" sz="4000" dirty="0" smtClean="0"/>
              <a:t> from your learning wallet.</a:t>
            </a:r>
          </a:p>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“What is it important to think about you present yourself online?”</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Online Presence</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1364449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smtClean="0"/>
          </a:p>
          <a:p>
            <a:pPr marL="0" indent="0">
              <a:buNone/>
            </a:pPr>
            <a:r>
              <a:rPr lang="en-US" sz="4000" b="1" dirty="0"/>
              <a:t>“What is it important to think about you present yourself online?”</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Online Presence</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3579216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20000"/>
          </a:bodyPr>
          <a:lstStyle/>
          <a:p>
            <a:pPr marL="0" indent="0">
              <a:buNone/>
            </a:pPr>
            <a:r>
              <a:rPr lang="en-US" sz="4000" dirty="0" smtClean="0"/>
              <a:t>Take out your </a:t>
            </a:r>
            <a:r>
              <a:rPr lang="en-US" sz="4000" dirty="0" err="1" smtClean="0"/>
              <a:t>oracy</a:t>
            </a:r>
            <a:r>
              <a:rPr lang="en-US" sz="4000" dirty="0" smtClean="0"/>
              <a:t> </a:t>
            </a:r>
            <a:r>
              <a:rPr lang="en-US" sz="4000" dirty="0" err="1" smtClean="0"/>
              <a:t>helpsheet</a:t>
            </a:r>
            <a:r>
              <a:rPr lang="en-US" sz="4000" dirty="0" smtClean="0"/>
              <a:t> from your learning wallet.</a:t>
            </a:r>
          </a:p>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“Can you think of someone who has a positive online presence? Why?”</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Online Presence</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3074439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smtClean="0"/>
          </a:p>
          <a:p>
            <a:pPr marL="0" indent="0">
              <a:buNone/>
            </a:pPr>
            <a:r>
              <a:rPr lang="en-US" sz="4000" b="1" dirty="0"/>
              <a:t>“Can you think of someone who has a positive online presence? Why?”</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Online Presence</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1147596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20000"/>
          </a:bodyPr>
          <a:lstStyle/>
          <a:p>
            <a:pPr marL="0" indent="0">
              <a:buNone/>
            </a:pPr>
            <a:r>
              <a:rPr lang="en-US" sz="4000" dirty="0" smtClean="0"/>
              <a:t>Take out your </a:t>
            </a:r>
            <a:r>
              <a:rPr lang="en-US" sz="4000" dirty="0" err="1" smtClean="0"/>
              <a:t>oracy</a:t>
            </a:r>
            <a:r>
              <a:rPr lang="en-US" sz="4000" dirty="0" smtClean="0"/>
              <a:t> </a:t>
            </a:r>
            <a:r>
              <a:rPr lang="en-US" sz="4000" dirty="0" err="1" smtClean="0"/>
              <a:t>helpsheet</a:t>
            </a:r>
            <a:r>
              <a:rPr lang="en-US" sz="4000" dirty="0" smtClean="0"/>
              <a:t> from your learning wallet.</a:t>
            </a:r>
          </a:p>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“Can you think of someone who has a negative online presence? Why?”</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Online Presence</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1811033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smtClean="0"/>
          </a:p>
          <a:p>
            <a:pPr marL="0" indent="0">
              <a:buNone/>
            </a:pPr>
            <a:r>
              <a:rPr lang="en-US" sz="4000" b="1" dirty="0"/>
              <a:t>“Can you think of someone who has a </a:t>
            </a:r>
            <a:r>
              <a:rPr lang="en-US" sz="4000" b="1" dirty="0" smtClean="0"/>
              <a:t>negative </a:t>
            </a:r>
            <a:r>
              <a:rPr lang="en-US" sz="4000" b="1" dirty="0"/>
              <a:t>online presence? Why?”</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Online Presence</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3376030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10000"/>
          </a:bodyPr>
          <a:lstStyle/>
          <a:p>
            <a:pPr marL="0" indent="0">
              <a:buNone/>
            </a:pPr>
            <a:r>
              <a:rPr lang="en-GB" sz="3638" dirty="0" smtClean="0"/>
              <a:t>It is important to remember that much of the internet is a public space.</a:t>
            </a:r>
          </a:p>
          <a:p>
            <a:pPr marL="0" indent="0">
              <a:buNone/>
            </a:pPr>
            <a:endParaRPr lang="en-GB" sz="3638" dirty="0"/>
          </a:p>
          <a:p>
            <a:pPr marL="0" indent="0">
              <a:buNone/>
            </a:pPr>
            <a:r>
              <a:rPr lang="en-GB" sz="3638" dirty="0" smtClean="0"/>
              <a:t>Anything posted online is likely to exist forever.</a:t>
            </a:r>
          </a:p>
          <a:p>
            <a:pPr marL="0" indent="0">
              <a:buNone/>
            </a:pPr>
            <a:endParaRPr lang="en-GB" sz="3638" dirty="0"/>
          </a:p>
          <a:p>
            <a:pPr marL="0" indent="0">
              <a:buNone/>
            </a:pPr>
            <a:r>
              <a:rPr lang="en-GB" sz="3638" dirty="0" smtClean="0"/>
              <a:t>How will you ensure your online presence is positive and will not haunt you in the future?</a:t>
            </a:r>
          </a:p>
          <a:p>
            <a:pPr marL="742950" indent="-742950">
              <a:buAutoNum type="arabicPeriod"/>
            </a:pPr>
            <a:endParaRPr lang="en-GB" sz="3638"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Reflection</a:t>
            </a:r>
            <a:endParaRPr sz="2426" spc="27" dirty="0"/>
          </a:p>
        </p:txBody>
      </p:sp>
      <p:pic>
        <p:nvPicPr>
          <p:cNvPr id="5" name="Picture 4"/>
          <p:cNvPicPr>
            <a:picLocks noChangeAspect="1"/>
          </p:cNvPicPr>
          <p:nvPr/>
        </p:nvPicPr>
        <p:blipFill>
          <a:blip r:embed="rId4"/>
          <a:stretch>
            <a:fillRect/>
          </a:stretch>
        </p:blipFill>
        <p:spPr>
          <a:xfrm>
            <a:off x="7805687" y="1261997"/>
            <a:ext cx="2466975" cy="1847850"/>
          </a:xfrm>
          <a:prstGeom prst="rect">
            <a:avLst/>
          </a:prstGeom>
        </p:spPr>
      </p:pic>
      <p:pic>
        <p:nvPicPr>
          <p:cNvPr id="9" name="Picture 8"/>
          <p:cNvPicPr>
            <a:picLocks noChangeAspect="1"/>
          </p:cNvPicPr>
          <p:nvPr/>
        </p:nvPicPr>
        <p:blipFill>
          <a:blip r:embed="rId5"/>
          <a:stretch>
            <a:fillRect/>
          </a:stretch>
        </p:blipFill>
        <p:spPr>
          <a:xfrm>
            <a:off x="8476225" y="2956590"/>
            <a:ext cx="3057525" cy="1495425"/>
          </a:xfrm>
          <a:prstGeom prst="rect">
            <a:avLst/>
          </a:prstGeom>
        </p:spPr>
      </p:pic>
      <p:pic>
        <p:nvPicPr>
          <p:cNvPr id="11" name="Picture 10"/>
          <p:cNvPicPr>
            <a:picLocks noChangeAspect="1"/>
          </p:cNvPicPr>
          <p:nvPr/>
        </p:nvPicPr>
        <p:blipFill>
          <a:blip r:embed="rId6"/>
          <a:stretch>
            <a:fillRect/>
          </a:stretch>
        </p:blipFill>
        <p:spPr>
          <a:xfrm>
            <a:off x="7805687" y="4452015"/>
            <a:ext cx="2857500" cy="1600200"/>
          </a:xfrm>
          <a:prstGeom prst="rect">
            <a:avLst/>
          </a:prstGeom>
        </p:spPr>
      </p:pic>
    </p:spTree>
    <p:extLst>
      <p:ext uri="{BB962C8B-B14F-4D97-AF65-F5344CB8AC3E}">
        <p14:creationId xmlns:p14="http://schemas.microsoft.com/office/powerpoint/2010/main" val="3736612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29375" y="4795723"/>
            <a:ext cx="2439936" cy="1282934"/>
          </a:xfrm>
          <a:prstGeom prst="rect">
            <a:avLst/>
          </a:prstGeom>
        </p:spPr>
      </p:pic>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a:t>Support</a:t>
            </a:r>
          </a:p>
        </p:txBody>
      </p:sp>
      <p:sp>
        <p:nvSpPr>
          <p:cNvPr id="26" name="Content Placeholder 2"/>
          <p:cNvSpPr txBox="1">
            <a:spLocks/>
          </p:cNvSpPr>
          <p:nvPr/>
        </p:nvSpPr>
        <p:spPr>
          <a:xfrm>
            <a:off x="479264" y="1514351"/>
            <a:ext cx="11275785" cy="896305"/>
          </a:xfrm>
          <a:prstGeom prst="rect">
            <a:avLst/>
          </a:prstGeom>
        </p:spPr>
        <p:txBody>
          <a:bodyPr vert="horz" lIns="55449" tIns="27725" rIns="55449" bIns="27725" rtlCol="0">
            <a:normAutofit fontScale="775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defTabSz="914358">
              <a:spcBef>
                <a:spcPts val="1000"/>
              </a:spcBef>
              <a:buNone/>
            </a:pPr>
            <a:r>
              <a:rPr lang="en-US" sz="4366" dirty="0"/>
              <a:t>If you ever need support about </a:t>
            </a:r>
            <a:r>
              <a:rPr lang="en-US" sz="4366" dirty="0" smtClean="0"/>
              <a:t>a negative online presence for yourself, a friend or family member you can find it here:</a:t>
            </a:r>
            <a:endParaRPr lang="en-US" sz="4366" dirty="0"/>
          </a:p>
        </p:txBody>
      </p:sp>
      <p:pic>
        <p:nvPicPr>
          <p:cNvPr id="27" name="Picture 26"/>
          <p:cNvPicPr>
            <a:picLocks noChangeAspect="1"/>
          </p:cNvPicPr>
          <p:nvPr/>
        </p:nvPicPr>
        <p:blipFill>
          <a:blip r:embed="rId5"/>
          <a:stretch>
            <a:fillRect/>
          </a:stretch>
        </p:blipFill>
        <p:spPr>
          <a:xfrm>
            <a:off x="479264" y="2799109"/>
            <a:ext cx="4804620" cy="3222017"/>
          </a:xfrm>
          <a:prstGeom prst="rect">
            <a:avLst/>
          </a:prstGeom>
        </p:spPr>
      </p:pic>
      <p:pic>
        <p:nvPicPr>
          <p:cNvPr id="28" name="Picture 27"/>
          <p:cNvPicPr>
            <a:picLocks noChangeAspect="1"/>
          </p:cNvPicPr>
          <p:nvPr/>
        </p:nvPicPr>
        <p:blipFill>
          <a:blip r:embed="rId6"/>
          <a:stretch>
            <a:fillRect/>
          </a:stretch>
        </p:blipFill>
        <p:spPr>
          <a:xfrm>
            <a:off x="5560769" y="2601762"/>
            <a:ext cx="2161767" cy="1438558"/>
          </a:xfrm>
          <a:prstGeom prst="rect">
            <a:avLst/>
          </a:prstGeom>
        </p:spPr>
      </p:pic>
      <p:sp>
        <p:nvSpPr>
          <p:cNvPr id="30" name="TextBox 29"/>
          <p:cNvSpPr txBox="1"/>
          <p:nvPr/>
        </p:nvSpPr>
        <p:spPr>
          <a:xfrm>
            <a:off x="8069311" y="2562422"/>
            <a:ext cx="2043935" cy="1883593"/>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Childline.org.uk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Call – 08001111</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Email or chat online for support</a:t>
            </a:r>
            <a:endParaRPr lang="en-GB" sz="1940" dirty="0">
              <a:solidFill>
                <a:srgbClr val="2A2C65"/>
              </a:solidFill>
              <a:latin typeface="Calibri" panose="020F0502020204030204" pitchFamily="34" charset="0"/>
              <a:cs typeface="Calibri" panose="020F0502020204030204" pitchFamily="34" charset="0"/>
            </a:endParaRPr>
          </a:p>
        </p:txBody>
      </p:sp>
      <p:sp>
        <p:nvSpPr>
          <p:cNvPr id="31" name="TextBox 30"/>
          <p:cNvSpPr txBox="1"/>
          <p:nvPr/>
        </p:nvSpPr>
        <p:spPr>
          <a:xfrm>
            <a:off x="7805687" y="4644666"/>
            <a:ext cx="3949362" cy="1585049"/>
          </a:xfrm>
          <a:prstGeom prst="rect">
            <a:avLst/>
          </a:prstGeom>
          <a:noFill/>
        </p:spPr>
        <p:txBody>
          <a:bodyPr wrap="square" rtlCol="0">
            <a:spAutoFit/>
          </a:bodyPr>
          <a:lstStyle/>
          <a:p>
            <a:pPr defTabSz="277246"/>
            <a:r>
              <a:rPr lang="en-US" sz="1940" dirty="0" smtClean="0">
                <a:solidFill>
                  <a:srgbClr val="2A2C65"/>
                </a:solidFill>
                <a:latin typeface="Calibri" panose="020F0502020204030204" pitchFamily="34" charset="0"/>
                <a:cs typeface="Calibri" panose="020F0502020204030204" pitchFamily="34" charset="0"/>
              </a:rPr>
              <a:t>If an emergency call 999 and ask to speak to the police</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smtClean="0">
                <a:solidFill>
                  <a:srgbClr val="2A2C65"/>
                </a:solidFill>
                <a:latin typeface="Calibri" panose="020F0502020204030204" pitchFamily="34" charset="0"/>
                <a:cs typeface="Calibri" panose="020F0502020204030204" pitchFamily="34" charset="0"/>
              </a:rPr>
              <a:t>If it is not an emergency call 101 and ask to speak to the police</a:t>
            </a:r>
            <a:endParaRPr lang="en-GB" sz="1940" dirty="0">
              <a:solidFill>
                <a:srgbClr val="2A2C6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580999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86EFE-4154-FD82-C862-6582C0A4E2E9}"/>
            </a:ext>
          </a:extLst>
        </p:cNvPr>
        <p:cNvGrpSpPr/>
        <p:nvPr/>
      </p:nvGrpSpPr>
      <p:grpSpPr>
        <a:xfrm>
          <a:off x="0" y="0"/>
          <a:ext cx="0" cy="0"/>
          <a:chOff x="0" y="0"/>
          <a:chExt cx="0" cy="0"/>
        </a:xfrm>
      </p:grpSpPr>
      <p:sp>
        <p:nvSpPr>
          <p:cNvPr id="6" name="Title 1"/>
          <p:cNvSpPr txBox="1">
            <a:spLocks/>
          </p:cNvSpPr>
          <p:nvPr/>
        </p:nvSpPr>
        <p:spPr>
          <a:xfrm>
            <a:off x="525002" y="240569"/>
            <a:ext cx="7769673" cy="2386762"/>
          </a:xfrm>
          <a:prstGeom prst="rect">
            <a:avLst/>
          </a:prstGeom>
        </p:spPr>
        <p:txBody>
          <a:bodyPr>
            <a:normAutofit fontScale="97500"/>
          </a:bodyPr>
          <a:lstStyle>
            <a:lvl1pPr algn="l" defTabSz="914377" rtl="0" eaLnBrk="1" latinLnBrk="0" hangingPunct="1">
              <a:lnSpc>
                <a:spcPct val="90000"/>
              </a:lnSpc>
              <a:spcBef>
                <a:spcPct val="0"/>
              </a:spcBef>
              <a:buNone/>
              <a:defRPr sz="44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stStyle>
          <a:p>
            <a:r>
              <a:rPr lang="en-GB"/>
              <a:t>Remember to complete all homework tasks on SAM Learning </a:t>
            </a:r>
            <a:endParaRPr lang="en-GB" dirty="0"/>
          </a:p>
        </p:txBody>
      </p:sp>
      <p:sp>
        <p:nvSpPr>
          <p:cNvPr id="7" name="Subtitle 2"/>
          <p:cNvSpPr txBox="1">
            <a:spLocks/>
          </p:cNvSpPr>
          <p:nvPr/>
        </p:nvSpPr>
        <p:spPr>
          <a:xfrm>
            <a:off x="217376" y="2332807"/>
            <a:ext cx="6855595" cy="1655182"/>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We still use Classcharts for announcements, surveys and revision material </a:t>
            </a:r>
          </a:p>
          <a:p>
            <a:endParaRPr lang="en-GB" sz="1800" dirty="0"/>
          </a:p>
          <a:p>
            <a:r>
              <a:rPr lang="en-GB" sz="1800" dirty="0"/>
              <a:t>Homework Club every morning in West Canteen from 8am </a:t>
            </a:r>
          </a:p>
          <a:p>
            <a:endParaRPr lang="en-GB" sz="1800" dirty="0"/>
          </a:p>
          <a:p>
            <a:r>
              <a:rPr lang="en-GB" sz="1800" dirty="0"/>
              <a:t>Library is open before school and at break times</a:t>
            </a:r>
          </a:p>
          <a:p>
            <a:endParaRPr lang="en-GB" sz="1800" dirty="0"/>
          </a:p>
          <a:p>
            <a:r>
              <a:rPr lang="en-GB" sz="1800" dirty="0"/>
              <a:t>Students on the following slides have not completed ALL tasks </a:t>
            </a:r>
          </a:p>
        </p:txBody>
      </p:sp>
      <p:pic>
        <p:nvPicPr>
          <p:cNvPr id="8" name="Picture 7"/>
          <p:cNvPicPr>
            <a:picLocks noChangeAspect="1"/>
          </p:cNvPicPr>
          <p:nvPr/>
        </p:nvPicPr>
        <p:blipFill rotWithShape="1">
          <a:blip r:embed="rId3"/>
          <a:srcRect l="1782" t="1680" r="4835"/>
          <a:stretch/>
        </p:blipFill>
        <p:spPr>
          <a:xfrm>
            <a:off x="8294675" y="542438"/>
            <a:ext cx="2212626" cy="1354500"/>
          </a:xfrm>
          <a:prstGeom prst="rect">
            <a:avLst/>
          </a:prstGeom>
        </p:spPr>
      </p:pic>
      <p:pic>
        <p:nvPicPr>
          <p:cNvPr id="2" name="Picture 1"/>
          <p:cNvPicPr>
            <a:picLocks noChangeAspect="1"/>
          </p:cNvPicPr>
          <p:nvPr/>
        </p:nvPicPr>
        <p:blipFill rotWithShape="1">
          <a:blip r:embed="rId4"/>
          <a:srcRect l="26769" t="41600" r="41731" b="55600"/>
          <a:stretch/>
        </p:blipFill>
        <p:spPr>
          <a:xfrm>
            <a:off x="1642745" y="5344318"/>
            <a:ext cx="10267364" cy="513368"/>
          </a:xfrm>
          <a:prstGeom prst="rect">
            <a:avLst/>
          </a:prstGeom>
        </p:spPr>
      </p:pic>
      <p:sp>
        <p:nvSpPr>
          <p:cNvPr id="3" name="TextBox 2"/>
          <p:cNvSpPr txBox="1"/>
          <p:nvPr/>
        </p:nvSpPr>
        <p:spPr>
          <a:xfrm>
            <a:off x="7582519" y="2572239"/>
            <a:ext cx="2924782" cy="876202"/>
          </a:xfrm>
          <a:prstGeom prst="rect">
            <a:avLst/>
          </a:prstGeom>
          <a:noFill/>
        </p:spPr>
        <p:txBody>
          <a:bodyPr wrap="square" rtlCol="0">
            <a:spAutoFit/>
          </a:bodyPr>
          <a:lstStyle/>
          <a:p>
            <a:pPr algn="ctr"/>
            <a:r>
              <a:rPr lang="en-GB" sz="1698" b="1" dirty="0"/>
              <a:t>Make sure you are completing the SET TASKS! These are the tasks your teachers have set. </a:t>
            </a:r>
          </a:p>
        </p:txBody>
      </p:sp>
      <p:cxnSp>
        <p:nvCxnSpPr>
          <p:cNvPr id="5" name="Straight Arrow Connector 4"/>
          <p:cNvCxnSpPr/>
          <p:nvPr/>
        </p:nvCxnSpPr>
        <p:spPr>
          <a:xfrm flipH="1">
            <a:off x="7072974" y="3729141"/>
            <a:ext cx="1467019" cy="148421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403992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74034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algn="ctr" defTabSz="277246">
              <a:defRPr/>
            </a:pPr>
            <a:r>
              <a:rPr lang="en-GB" sz="4000" u="sng" dirty="0">
                <a:solidFill>
                  <a:prstClr val="black"/>
                </a:solidFill>
                <a:latin typeface="Comic Sans MS" panose="030F0702030302020204" pitchFamily="66" charset="0"/>
              </a:rPr>
              <a:t>Secure your </a:t>
            </a:r>
            <a:r>
              <a:rPr lang="en-GB" sz="4000" u="sng" dirty="0" smtClean="0">
                <a:solidFill>
                  <a:prstClr val="black"/>
                </a:solidFill>
                <a:latin typeface="Comic Sans MS" panose="030F0702030302020204" pitchFamily="66" charset="0"/>
              </a:rPr>
              <a:t>Wellbeing: </a:t>
            </a:r>
            <a:r>
              <a:rPr lang="en-GB" sz="4000" u="sng" dirty="0">
                <a:solidFill>
                  <a:prstClr val="black"/>
                </a:solidFill>
                <a:latin typeface="Comic Sans MS" panose="030F0702030302020204" pitchFamily="66" charset="0"/>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Importance of role models</a:t>
            </a:r>
            <a:endParaRPr lang="en-US" sz="1400" dirty="0">
              <a:solidFill>
                <a:prstClr val="black"/>
              </a:solidFill>
              <a:latin typeface="Comic Sans MS" panose="030F0702030302020204" pitchFamily="66" charset="0"/>
            </a:endParaRPr>
          </a:p>
        </p:txBody>
      </p:sp>
      <p:sp>
        <p:nvSpPr>
          <p:cNvPr id="29" name="Rounded Rectangle 28"/>
          <p:cNvSpPr/>
          <p:nvPr/>
        </p:nvSpPr>
        <p:spPr>
          <a:xfrm>
            <a:off x="2525775" y="1618155"/>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Why is failure a good thing</a:t>
            </a:r>
            <a:endParaRPr lang="en-US" sz="1400" dirty="0">
              <a:solidFill>
                <a:prstClr val="black"/>
              </a:solidFill>
              <a:latin typeface="Comic Sans MS" panose="030F0702030302020204" pitchFamily="66" charset="0"/>
            </a:endParaRPr>
          </a:p>
        </p:txBody>
      </p:sp>
      <p:sp>
        <p:nvSpPr>
          <p:cNvPr id="30" name="Rounded Rectangle 29"/>
          <p:cNvSpPr/>
          <p:nvPr/>
        </p:nvSpPr>
        <p:spPr>
          <a:xfrm>
            <a:off x="4470261" y="1592857"/>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criminal activity?</a:t>
            </a:r>
            <a:endParaRPr lang="en-US" sz="1400" dirty="0">
              <a:solidFill>
                <a:prstClr val="black"/>
              </a:solidFill>
              <a:latin typeface="Comic Sans MS" panose="030F0702030302020204" pitchFamily="66" charset="0"/>
            </a:endParaRPr>
          </a:p>
        </p:txBody>
      </p:sp>
      <p:sp>
        <p:nvSpPr>
          <p:cNvPr id="31" name="Rounded Rectangle 30"/>
          <p:cNvSpPr/>
          <p:nvPr/>
        </p:nvSpPr>
        <p:spPr>
          <a:xfrm>
            <a:off x="6414746" y="1586888"/>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Dangers of gang culture</a:t>
            </a:r>
            <a:endParaRPr lang="en-US" sz="1400" dirty="0">
              <a:solidFill>
                <a:prstClr val="black"/>
              </a:solidFill>
              <a:latin typeface="Comic Sans MS" panose="030F0702030302020204" pitchFamily="66" charset="0"/>
            </a:endParaRPr>
          </a:p>
        </p:txBody>
      </p:sp>
      <p:sp>
        <p:nvSpPr>
          <p:cNvPr id="32" name="Rounded Rectangle 31"/>
          <p:cNvSpPr/>
          <p:nvPr/>
        </p:nvSpPr>
        <p:spPr>
          <a:xfrm>
            <a:off x="8422755" y="1606240"/>
            <a:ext cx="1514832"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Dangers of knife crime</a:t>
            </a:r>
            <a:endParaRPr lang="en-US" sz="1400" dirty="0">
              <a:solidFill>
                <a:prstClr val="black"/>
              </a:solidFill>
              <a:latin typeface="Comic Sans MS" panose="030F0702030302020204" pitchFamily="66" charset="0"/>
            </a:endParaRPr>
          </a:p>
        </p:txBody>
      </p:sp>
      <p:sp>
        <p:nvSpPr>
          <p:cNvPr id="33" name="Rounded Rectangle 32"/>
          <p:cNvSpPr/>
          <p:nvPr/>
        </p:nvSpPr>
        <p:spPr>
          <a:xfrm>
            <a:off x="10499546" y="1605223"/>
            <a:ext cx="1446050"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does your online presence look like?</a:t>
            </a:r>
            <a:endParaRPr lang="en-US" sz="1400" dirty="0">
              <a:solidFill>
                <a:prstClr val="black"/>
              </a:solidFill>
              <a:latin typeface="Comic Sans MS" panose="030F0702030302020204" pitchFamily="66" charset="0"/>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1940" b="1" dirty="0">
                <a:solidFill>
                  <a:prstClr val="black"/>
                </a:solidFill>
                <a:latin typeface="Comic Sans MS"/>
              </a:rPr>
              <a:t>Today we will look at:</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smtClean="0">
                <a:solidFill>
                  <a:prstClr val="black"/>
                </a:solidFill>
                <a:latin typeface="Comic Sans MS"/>
              </a:rPr>
              <a:t>The importance of online presence</a:t>
            </a:r>
            <a:endParaRPr lang="en-US" sz="1940" b="1" dirty="0">
              <a:solidFill>
                <a:prstClr val="black"/>
              </a:solidFill>
              <a:latin typeface="Comic Sans MS"/>
            </a:endParaRP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marL="138623" indent="-138623" defTabSz="554499">
              <a:lnSpc>
                <a:spcPct val="110000"/>
              </a:lnSpc>
              <a:spcBef>
                <a:spcPts val="607"/>
              </a:spcBef>
              <a:buFontTx/>
              <a:buChar char="-"/>
              <a:defRPr/>
            </a:pPr>
            <a:r>
              <a:rPr lang="en-US" sz="1940" b="1" dirty="0" smtClean="0">
                <a:solidFill>
                  <a:prstClr val="black"/>
                </a:solidFill>
                <a:latin typeface="Comic Sans MS"/>
              </a:rPr>
              <a:t>Definition of online presence</a:t>
            </a:r>
          </a:p>
          <a:p>
            <a:pPr marL="138623" indent="-138623" defTabSz="554499">
              <a:lnSpc>
                <a:spcPct val="110000"/>
              </a:lnSpc>
              <a:spcBef>
                <a:spcPts val="607"/>
              </a:spcBef>
              <a:buFontTx/>
              <a:buChar char="-"/>
              <a:defRPr/>
            </a:pPr>
            <a:r>
              <a:rPr lang="en-US" sz="1940" b="1" dirty="0" smtClean="0">
                <a:solidFill>
                  <a:prstClr val="black"/>
                </a:solidFill>
                <a:latin typeface="Comic Sans MS"/>
              </a:rPr>
              <a:t>Thinking about examples of positive and negative online presence</a:t>
            </a:r>
            <a:endParaRPr lang="en-US" sz="1940" b="1" dirty="0">
              <a:solidFill>
                <a:prstClr val="black"/>
              </a:solidFill>
              <a:latin typeface="Comic Sans M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2183" b="1" dirty="0">
                <a:solidFill>
                  <a:prstClr val="black"/>
                </a:solidFill>
                <a:latin typeface="Comic Sans MS"/>
              </a:rPr>
              <a:t>Please remember that during the lesson we should not be asking any pupil or teacher personal questions.</a:t>
            </a:r>
          </a:p>
          <a:p>
            <a:pPr marL="0" indent="0" defTabSz="554499">
              <a:lnSpc>
                <a:spcPct val="110000"/>
              </a:lnSpc>
              <a:spcBef>
                <a:spcPts val="607"/>
              </a:spcBef>
              <a:buNone/>
              <a:defRPr/>
            </a:pPr>
            <a:endParaRPr lang="en-US" sz="2183" b="1" dirty="0">
              <a:solidFill>
                <a:prstClr val="black"/>
              </a:solidFill>
              <a:latin typeface="Comic Sans MS"/>
            </a:endParaRPr>
          </a:p>
          <a:p>
            <a:pPr marL="0" indent="0" defTabSz="554499">
              <a:lnSpc>
                <a:spcPct val="110000"/>
              </a:lnSpc>
              <a:spcBef>
                <a:spcPts val="607"/>
              </a:spcBef>
              <a:buNone/>
              <a:defRPr/>
            </a:pPr>
            <a:r>
              <a:rPr lang="en-US" sz="2183"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4165069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GB" sz="3638" dirty="0" smtClean="0"/>
              <a:t>Online presence is…</a:t>
            </a:r>
          </a:p>
          <a:p>
            <a:pPr marL="0" indent="0">
              <a:buNone/>
            </a:pPr>
            <a:endParaRPr lang="en-US" sz="3638" dirty="0"/>
          </a:p>
          <a:p>
            <a:pPr marL="0" indent="0">
              <a:buNone/>
            </a:pPr>
            <a:r>
              <a:rPr lang="en-US" sz="3638" dirty="0" smtClean="0"/>
              <a:t>“everything someone posts, likes, shares and interacts with online”</a:t>
            </a:r>
            <a:endParaRPr lang="en-GB" sz="3638" dirty="0" smtClean="0"/>
          </a:p>
          <a:p>
            <a:pPr marL="742950" indent="-742950">
              <a:buAutoNum type="arabicPeriod"/>
            </a:pPr>
            <a:endParaRPr lang="en-GB" sz="3638"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Online Presence</a:t>
            </a:r>
            <a:endParaRPr sz="2426" spc="27" dirty="0"/>
          </a:p>
        </p:txBody>
      </p:sp>
      <p:pic>
        <p:nvPicPr>
          <p:cNvPr id="5" name="Picture 4"/>
          <p:cNvPicPr>
            <a:picLocks noChangeAspect="1"/>
          </p:cNvPicPr>
          <p:nvPr/>
        </p:nvPicPr>
        <p:blipFill>
          <a:blip r:embed="rId4"/>
          <a:stretch>
            <a:fillRect/>
          </a:stretch>
        </p:blipFill>
        <p:spPr>
          <a:xfrm>
            <a:off x="7805687" y="1261997"/>
            <a:ext cx="2466975" cy="1847850"/>
          </a:xfrm>
          <a:prstGeom prst="rect">
            <a:avLst/>
          </a:prstGeom>
        </p:spPr>
      </p:pic>
      <p:pic>
        <p:nvPicPr>
          <p:cNvPr id="9" name="Picture 8"/>
          <p:cNvPicPr>
            <a:picLocks noChangeAspect="1"/>
          </p:cNvPicPr>
          <p:nvPr/>
        </p:nvPicPr>
        <p:blipFill>
          <a:blip r:embed="rId5"/>
          <a:stretch>
            <a:fillRect/>
          </a:stretch>
        </p:blipFill>
        <p:spPr>
          <a:xfrm>
            <a:off x="8476225" y="2956590"/>
            <a:ext cx="3057525" cy="1495425"/>
          </a:xfrm>
          <a:prstGeom prst="rect">
            <a:avLst/>
          </a:prstGeom>
        </p:spPr>
      </p:pic>
      <p:pic>
        <p:nvPicPr>
          <p:cNvPr id="11" name="Picture 10"/>
          <p:cNvPicPr>
            <a:picLocks noChangeAspect="1"/>
          </p:cNvPicPr>
          <p:nvPr/>
        </p:nvPicPr>
        <p:blipFill>
          <a:blip r:embed="rId6"/>
          <a:stretch>
            <a:fillRect/>
          </a:stretch>
        </p:blipFill>
        <p:spPr>
          <a:xfrm>
            <a:off x="7805687" y="4452015"/>
            <a:ext cx="2857500" cy="1600200"/>
          </a:xfrm>
          <a:prstGeom prst="rect">
            <a:avLst/>
          </a:prstGeom>
        </p:spPr>
      </p:pic>
    </p:spTree>
    <p:extLst>
      <p:ext uri="{BB962C8B-B14F-4D97-AF65-F5344CB8AC3E}">
        <p14:creationId xmlns:p14="http://schemas.microsoft.com/office/powerpoint/2010/main" val="3187718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2054" y="2573835"/>
            <a:ext cx="1133633" cy="1143160"/>
          </a:xfrm>
          <a:prstGeom prst="rect">
            <a:avLst/>
          </a:prstGeom>
        </p:spPr>
      </p:pic>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US" sz="3638" dirty="0" smtClean="0"/>
              <a:t>This links to the Golden Thread of </a:t>
            </a:r>
            <a:r>
              <a:rPr lang="en-US" sz="3638" b="1" dirty="0" smtClean="0"/>
              <a:t>“Secure your Wellbeing”</a:t>
            </a:r>
          </a:p>
          <a:p>
            <a:pPr marL="0" indent="0">
              <a:buNone/>
            </a:pPr>
            <a:endParaRPr lang="en-US" sz="3638" b="1" dirty="0"/>
          </a:p>
          <a:p>
            <a:pPr marL="0" indent="0">
              <a:buNone/>
            </a:pPr>
            <a:r>
              <a:rPr lang="en-US" sz="3638" dirty="0" smtClean="0"/>
              <a:t>People are spending more and more time online. It is important to know who this can impact you in the future.</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86920" y="3044808"/>
            <a:ext cx="704948" cy="154326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34194" y="2749492"/>
            <a:ext cx="3277057" cy="590632"/>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76661" y="3716995"/>
            <a:ext cx="4607951" cy="744373"/>
          </a:xfrm>
          <a:prstGeom prst="rect">
            <a:avLst/>
          </a:prstGeom>
        </p:spPr>
      </p:pic>
    </p:spTree>
    <p:extLst>
      <p:ext uri="{BB962C8B-B14F-4D97-AF65-F5344CB8AC3E}">
        <p14:creationId xmlns:p14="http://schemas.microsoft.com/office/powerpoint/2010/main" val="2294626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12" name="Picture 11"/>
          <p:cNvPicPr>
            <a:picLocks noChangeAspect="1"/>
          </p:cNvPicPr>
          <p:nvPr/>
        </p:nvPicPr>
        <p:blipFill rotWithShape="1">
          <a:blip r:embed="rId4"/>
          <a:srcRect l="49213" t="20601" r="36219" b="59099"/>
          <a:stretch/>
        </p:blipFill>
        <p:spPr>
          <a:xfrm>
            <a:off x="7689948" y="2271251"/>
            <a:ext cx="4083018" cy="3200204"/>
          </a:xfrm>
          <a:prstGeom prst="rect">
            <a:avLst/>
          </a:prstGeom>
        </p:spPr>
      </p:pic>
      <p:sp>
        <p:nvSpPr>
          <p:cNvPr id="13" name="Freeform 12">
            <a:extLst>
              <a:ext uri="{FF2B5EF4-FFF2-40B4-BE49-F238E27FC236}">
                <a16:creationId xmlns:a16="http://schemas.microsoft.com/office/drawing/2014/main" id="{100B3622-258B-DE1F-F1C6-17158B493C2C}"/>
              </a:ext>
            </a:extLst>
          </p:cNvPr>
          <p:cNvSpPr/>
          <p:nvPr/>
        </p:nvSpPr>
        <p:spPr>
          <a:xfrm>
            <a:off x="354551" y="1465007"/>
            <a:ext cx="7335397" cy="5213402"/>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r>
              <a:rPr lang="en-US" sz="3200" b="1" kern="0" dirty="0">
                <a:solidFill>
                  <a:srgbClr val="323232"/>
                </a:solidFill>
                <a:latin typeface="Calibri" panose="020F0502020204030204"/>
              </a:rPr>
              <a:t>Rule of Law</a:t>
            </a:r>
            <a:r>
              <a:rPr lang="en-US" sz="3200" kern="0" dirty="0">
                <a:solidFill>
                  <a:srgbClr val="323232"/>
                </a:solidFill>
                <a:latin typeface="Calibri" panose="020F0502020204030204"/>
              </a:rPr>
              <a:t> is a British Value that means </a:t>
            </a:r>
            <a:r>
              <a:rPr lang="en-US" sz="3200" kern="0" dirty="0" smtClean="0">
                <a:solidFill>
                  <a:srgbClr val="323232"/>
                </a:solidFill>
                <a:latin typeface="Calibri" panose="020F0502020204030204"/>
              </a:rPr>
              <a:t>everyone is expected to follow the laws. There are laws around what can be posted online. An easy way to think is – would this be acceptable offline? If no, it is not acceptable online.</a:t>
            </a:r>
            <a:endParaRPr lang="en-US" sz="3200" kern="0" dirty="0">
              <a:solidFill>
                <a:srgbClr val="323232"/>
              </a:solidFill>
              <a:latin typeface="Calibri" panose="020F0502020204030204"/>
            </a:endParaRPr>
          </a:p>
        </p:txBody>
      </p:sp>
    </p:spTree>
    <p:extLst>
      <p:ext uri="{BB962C8B-B14F-4D97-AF65-F5344CB8AC3E}">
        <p14:creationId xmlns:p14="http://schemas.microsoft.com/office/powerpoint/2010/main" val="3416422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grpSp>
        <p:nvGrpSpPr>
          <p:cNvPr id="9" name="Group 8">
            <a:extLst>
              <a:ext uri="{FF2B5EF4-FFF2-40B4-BE49-F238E27FC236}">
                <a16:creationId xmlns:a16="http://schemas.microsoft.com/office/drawing/2014/main" id="{3223EBB9-3A7F-C565-EAA7-0BB380AF50A5}"/>
              </a:ext>
            </a:extLst>
          </p:cNvPr>
          <p:cNvGrpSpPr/>
          <p:nvPr/>
        </p:nvGrpSpPr>
        <p:grpSpPr>
          <a:xfrm>
            <a:off x="8080438" y="1243282"/>
            <a:ext cx="3788217" cy="2367760"/>
            <a:chOff x="3539766" y="641202"/>
            <a:chExt cx="3708683" cy="1638445"/>
          </a:xfrm>
        </p:grpSpPr>
        <p:sp>
          <p:nvSpPr>
            <p:cNvPr id="11" name="Freeform 10">
              <a:extLst>
                <a:ext uri="{FF2B5EF4-FFF2-40B4-BE49-F238E27FC236}">
                  <a16:creationId xmlns:a16="http://schemas.microsoft.com/office/drawing/2014/main" id="{02B643A7-1D8B-9E38-C376-8F04E25E7DC7}"/>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9414427-990A-BDC5-82F7-26390A095568}"/>
                </a:ext>
              </a:extLst>
            </p:cNvPr>
            <p:cNvSpPr txBox="1"/>
            <p:nvPr/>
          </p:nvSpPr>
          <p:spPr>
            <a:xfrm rot="21548433">
              <a:off x="3539766" y="765226"/>
              <a:ext cx="3708683" cy="63892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200" normalizeH="0" baseline="0" noProof="0" dirty="0">
                  <a:ln>
                    <a:noFill/>
                  </a:ln>
                  <a:solidFill>
                    <a:srgbClr val="FFFFFF"/>
                  </a:solidFill>
                  <a:effectLst/>
                  <a:uLnTx/>
                  <a:uFillTx/>
                  <a:latin typeface="LondrinaSolid-Black"/>
                  <a:ea typeface="+mn-ea"/>
                  <a:cs typeface="+mn-cs"/>
                  <a:sym typeface="LondrinaSolid-Black"/>
                  <a:rtl val="0"/>
                </a:rPr>
                <a:t>UN Rights </a:t>
              </a:r>
            </a:p>
          </p:txBody>
        </p:sp>
        <p:sp>
          <p:nvSpPr>
            <p:cNvPr id="15" name="TextBox 14">
              <a:extLst>
                <a:ext uri="{FF2B5EF4-FFF2-40B4-BE49-F238E27FC236}">
                  <a16:creationId xmlns:a16="http://schemas.microsoft.com/office/drawing/2014/main" id="{421C6E39-C95B-6EFD-F944-F6967525D7AA}"/>
                </a:ext>
              </a:extLst>
            </p:cNvPr>
            <p:cNvSpPr txBox="1"/>
            <p:nvPr/>
          </p:nvSpPr>
          <p:spPr>
            <a:xfrm rot="21548433">
              <a:off x="3645563" y="1513898"/>
              <a:ext cx="3294375" cy="63892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200" normalizeH="0" baseline="0" noProof="0" dirty="0">
                  <a:ln>
                    <a:noFill/>
                  </a:ln>
                  <a:solidFill>
                    <a:srgbClr val="FFFFFF"/>
                  </a:solidFill>
                  <a:effectLst/>
                  <a:uLnTx/>
                  <a:uFillTx/>
                  <a:latin typeface="LondrinaSolid-Black"/>
                  <a:ea typeface="+mn-ea"/>
                  <a:cs typeface="+mn-cs"/>
                  <a:sym typeface="LondrinaSolid-Black"/>
                  <a:rtl val="0"/>
                </a:rPr>
                <a:t>of a Child</a:t>
              </a:r>
            </a:p>
          </p:txBody>
        </p:sp>
      </p:grpSp>
      <p:sp>
        <p:nvSpPr>
          <p:cNvPr id="16" name="Freeform 15">
            <a:extLst>
              <a:ext uri="{FF2B5EF4-FFF2-40B4-BE49-F238E27FC236}">
                <a16:creationId xmlns:a16="http://schemas.microsoft.com/office/drawing/2014/main" id="{EB93A297-9606-DD29-9D48-26123FE4EA25}"/>
              </a:ext>
            </a:extLst>
          </p:cNvPr>
          <p:cNvSpPr/>
          <p:nvPr/>
        </p:nvSpPr>
        <p:spPr>
          <a:xfrm>
            <a:off x="275303" y="1394153"/>
            <a:ext cx="7481656" cy="5340944"/>
          </a:xfrm>
          <a:custGeom>
            <a:avLst/>
            <a:gdLst>
              <a:gd name="connsiteX0" fmla="*/ 115100 w 5690469"/>
              <a:gd name="connsiteY0" fmla="*/ 792594 h 4128458"/>
              <a:gd name="connsiteX1" fmla="*/ 1069853 w 5690469"/>
              <a:gd name="connsiteY1" fmla="*/ 134175 h 4128458"/>
              <a:gd name="connsiteX2" fmla="*/ 3796412 w 5690469"/>
              <a:gd name="connsiteY2" fmla="*/ 16646 h 4128458"/>
              <a:gd name="connsiteX3" fmla="*/ 4707467 w 5690469"/>
              <a:gd name="connsiteY3" fmla="*/ 218161 h 4128458"/>
              <a:gd name="connsiteX4" fmla="*/ 5509784 w 5690469"/>
              <a:gd name="connsiteY4" fmla="*/ 1047982 h 4128458"/>
              <a:gd name="connsiteX5" fmla="*/ 5686609 w 5690469"/>
              <a:gd name="connsiteY5" fmla="*/ 2968350 h 4128458"/>
              <a:gd name="connsiteX6" fmla="*/ 5006748 w 5690469"/>
              <a:gd name="connsiteY6" fmla="*/ 3833747 h 4128458"/>
              <a:gd name="connsiteX7" fmla="*/ 1209332 w 5690469"/>
              <a:gd name="connsiteY7" fmla="*/ 4097394 h 4128458"/>
              <a:gd name="connsiteX8" fmla="*/ 67083 w 5690469"/>
              <a:gd name="connsiteY8" fmla="*/ 2971272 h 4128458"/>
              <a:gd name="connsiteX9" fmla="*/ 53491 w 5690469"/>
              <a:gd name="connsiteY9" fmla="*/ 1027145 h 4128458"/>
              <a:gd name="connsiteX10" fmla="*/ 115100 w 5690469"/>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01994 w 5677363"/>
              <a:gd name="connsiteY0" fmla="*/ 792594 h 4128458"/>
              <a:gd name="connsiteX1" fmla="*/ 1056747 w 5677363"/>
              <a:gd name="connsiteY1" fmla="*/ 134175 h 4128458"/>
              <a:gd name="connsiteX2" fmla="*/ 3783306 w 5677363"/>
              <a:gd name="connsiteY2" fmla="*/ 16646 h 4128458"/>
              <a:gd name="connsiteX3" fmla="*/ 4694361 w 5677363"/>
              <a:gd name="connsiteY3" fmla="*/ 218161 h 4128458"/>
              <a:gd name="connsiteX4" fmla="*/ 5496678 w 5677363"/>
              <a:gd name="connsiteY4" fmla="*/ 1047982 h 4128458"/>
              <a:gd name="connsiteX5" fmla="*/ 5673503 w 5677363"/>
              <a:gd name="connsiteY5" fmla="*/ 2968350 h 4128458"/>
              <a:gd name="connsiteX6" fmla="*/ 4993642 w 5677363"/>
              <a:gd name="connsiteY6" fmla="*/ 3833747 h 4128458"/>
              <a:gd name="connsiteX7" fmla="*/ 1196226 w 5677363"/>
              <a:gd name="connsiteY7" fmla="*/ 4097394 h 4128458"/>
              <a:gd name="connsiteX8" fmla="*/ 53977 w 5677363"/>
              <a:gd name="connsiteY8" fmla="*/ 2971272 h 4128458"/>
              <a:gd name="connsiteX9" fmla="*/ 40385 w 5677363"/>
              <a:gd name="connsiteY9" fmla="*/ 1027145 h 4128458"/>
              <a:gd name="connsiteX10" fmla="*/ 101994 w 5677363"/>
              <a:gd name="connsiteY10" fmla="*/ 792594 h 412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77363" h="4128458">
                <a:moveTo>
                  <a:pt x="101994" y="792594"/>
                </a:moveTo>
                <a:cubicBezTo>
                  <a:pt x="208953" y="408241"/>
                  <a:pt x="603125" y="137352"/>
                  <a:pt x="1056747" y="134175"/>
                </a:cubicBezTo>
                <a:cubicBezTo>
                  <a:pt x="2412151" y="124900"/>
                  <a:pt x="3252958" y="-54507"/>
                  <a:pt x="3783306" y="16646"/>
                </a:cubicBezTo>
                <a:cubicBezTo>
                  <a:pt x="4313654" y="87799"/>
                  <a:pt x="4354430" y="64039"/>
                  <a:pt x="4694361" y="218161"/>
                </a:cubicBezTo>
                <a:cubicBezTo>
                  <a:pt x="5034291" y="372284"/>
                  <a:pt x="5415126" y="633008"/>
                  <a:pt x="5496678" y="1047982"/>
                </a:cubicBezTo>
                <a:cubicBezTo>
                  <a:pt x="5578231" y="1462957"/>
                  <a:pt x="5700687" y="2340044"/>
                  <a:pt x="5673503" y="2968350"/>
                </a:cubicBezTo>
                <a:cubicBezTo>
                  <a:pt x="5649749" y="3517879"/>
                  <a:pt x="5429988" y="3669715"/>
                  <a:pt x="4993642" y="3833747"/>
                </a:cubicBezTo>
                <a:cubicBezTo>
                  <a:pt x="4055403" y="4186336"/>
                  <a:pt x="1971359" y="4144787"/>
                  <a:pt x="1196226" y="4097394"/>
                </a:cubicBezTo>
                <a:cubicBezTo>
                  <a:pt x="421092" y="4050002"/>
                  <a:pt x="108365" y="3410218"/>
                  <a:pt x="53977" y="2971272"/>
                </a:cubicBezTo>
                <a:cubicBezTo>
                  <a:pt x="769" y="2310651"/>
                  <a:pt x="-28573" y="1767791"/>
                  <a:pt x="40385" y="1027145"/>
                </a:cubicBezTo>
                <a:cubicBezTo>
                  <a:pt x="62107" y="940745"/>
                  <a:pt x="82432" y="862858"/>
                  <a:pt x="101994" y="792594"/>
                </a:cubicBezTo>
                <a:close/>
              </a:path>
            </a:pathLst>
          </a:custGeom>
          <a:solidFill>
            <a:srgbClr val="5ABBC9">
              <a:alpha val="30000"/>
            </a:srgbClr>
          </a:solidFill>
          <a:ln w="126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323232"/>
                </a:solidFill>
                <a:effectLst/>
                <a:uLnTx/>
                <a:uFillTx/>
                <a:latin typeface="Calibri" panose="020F0502020204030204"/>
                <a:ea typeface="+mn-ea"/>
                <a:cs typeface="+mn-cs"/>
              </a:rPr>
              <a:t>Article </a:t>
            </a:r>
            <a:r>
              <a:rPr lang="en-US" sz="3200" b="1" noProof="0" dirty="0" smtClean="0">
                <a:solidFill>
                  <a:srgbClr val="323232"/>
                </a:solidFill>
                <a:latin typeface="Calibri" panose="020F0502020204030204"/>
              </a:rPr>
              <a:t>29</a:t>
            </a:r>
            <a:r>
              <a:rPr kumimoji="0" lang="en-US" sz="3200" b="1" i="0" u="none" strike="noStrike" kern="1200" cap="none" spc="0" normalizeH="0" baseline="0" noProof="0" dirty="0" smtClean="0">
                <a:ln>
                  <a:noFill/>
                </a:ln>
                <a:solidFill>
                  <a:srgbClr val="323232"/>
                </a:solidFill>
                <a:effectLst/>
                <a:uLnTx/>
                <a:uFillTx/>
                <a:latin typeface="Calibri" panose="020F0502020204030204"/>
                <a:ea typeface="+mn-ea"/>
                <a:cs typeface="+mn-cs"/>
              </a:rPr>
              <a:t> </a:t>
            </a:r>
            <a:r>
              <a:rPr kumimoji="0" lang="en-US" sz="3200" b="0" i="0" u="none" strike="noStrike" kern="1200" cap="none" spc="0" normalizeH="0" baseline="0" noProof="0" dirty="0" smtClean="0">
                <a:ln>
                  <a:noFill/>
                </a:ln>
                <a:solidFill>
                  <a:srgbClr val="323232"/>
                </a:solidFill>
                <a:effectLst/>
                <a:uLnTx/>
                <a:uFillTx/>
                <a:latin typeface="Calibri" panose="020F0502020204030204"/>
                <a:ea typeface="+mn-ea"/>
                <a:cs typeface="+mn-cs"/>
              </a:rPr>
              <a:t>states</a:t>
            </a:r>
            <a:r>
              <a:rPr kumimoji="0" lang="en-US" sz="3200" b="0" i="0" u="none" strike="noStrike" kern="1200" cap="none" spc="0" normalizeH="0" noProof="0" dirty="0" smtClean="0">
                <a:ln>
                  <a:noFill/>
                </a:ln>
                <a:solidFill>
                  <a:srgbClr val="323232"/>
                </a:solidFill>
                <a:effectLst/>
                <a:uLnTx/>
                <a:uFillTx/>
                <a:latin typeface="Calibri" panose="020F0502020204030204"/>
                <a:ea typeface="+mn-ea"/>
                <a:cs typeface="+mn-cs"/>
              </a:rPr>
              <a:t> that children’s education should help them live peacefully. Unfortunately lots of young people comment, like and share negative and hurtful things online. It is important to know that this adds to your online presence which in most cases is permanent.</a:t>
            </a:r>
            <a:endParaRPr kumimoji="0" lang="en-US" sz="3200" b="1" i="0" u="none" strike="noStrike" kern="1200" cap="none" spc="0" normalizeH="0" baseline="0" noProof="0" dirty="0">
              <a:ln>
                <a:noFill/>
              </a:ln>
              <a:solidFill>
                <a:srgbClr val="323232"/>
              </a:solidFill>
              <a:effectLst/>
              <a:uLnTx/>
              <a:uFillTx/>
              <a:latin typeface="Calibri" panose="020F0502020204030204"/>
              <a:ea typeface="+mn-ea"/>
              <a:cs typeface="+mn-cs"/>
            </a:endParaRPr>
          </a:p>
        </p:txBody>
      </p:sp>
      <p:pic>
        <p:nvPicPr>
          <p:cNvPr id="3" name="Picture 2"/>
          <p:cNvPicPr>
            <a:picLocks noChangeAspect="1"/>
          </p:cNvPicPr>
          <p:nvPr/>
        </p:nvPicPr>
        <p:blipFill>
          <a:blip r:embed="rId4"/>
          <a:stretch>
            <a:fillRect/>
          </a:stretch>
        </p:blipFill>
        <p:spPr>
          <a:xfrm>
            <a:off x="8746761" y="3611042"/>
            <a:ext cx="2067213" cy="2676899"/>
          </a:xfrm>
          <a:prstGeom prst="rect">
            <a:avLst/>
          </a:prstGeom>
        </p:spPr>
      </p:pic>
    </p:spTree>
    <p:extLst>
      <p:ext uri="{BB962C8B-B14F-4D97-AF65-F5344CB8AC3E}">
        <p14:creationId xmlns:p14="http://schemas.microsoft.com/office/powerpoint/2010/main" val="4125992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Importance of your online presence</a:t>
            </a:r>
            <a:endParaRPr sz="2426" spc="27" dirty="0"/>
          </a:p>
        </p:txBody>
      </p:sp>
      <p:pic>
        <p:nvPicPr>
          <p:cNvPr id="3" name="KvfbNBnSGio"/>
          <p:cNvPicPr>
            <a:picLocks noRot="1" noChangeAspect="1"/>
          </p:cNvPicPr>
          <p:nvPr>
            <a:videoFile r:link="rId1"/>
          </p:nvPr>
        </p:nvPicPr>
        <p:blipFill>
          <a:blip r:embed="rId6"/>
          <a:stretch>
            <a:fillRect/>
          </a:stretch>
        </p:blipFill>
        <p:spPr>
          <a:xfrm>
            <a:off x="1197979" y="1165449"/>
            <a:ext cx="10007803" cy="5629389"/>
          </a:xfrm>
          <a:prstGeom prst="rect">
            <a:avLst/>
          </a:prstGeom>
        </p:spPr>
      </p:pic>
    </p:spTree>
    <p:extLst>
      <p:ext uri="{BB962C8B-B14F-4D97-AF65-F5344CB8AC3E}">
        <p14:creationId xmlns:p14="http://schemas.microsoft.com/office/powerpoint/2010/main" val="3723620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788</TotalTime>
  <Words>836</Words>
  <Application>Microsoft Office PowerPoint</Application>
  <PresentationFormat>Widescreen</PresentationFormat>
  <Paragraphs>114</Paragraphs>
  <Slides>18</Slides>
  <Notes>2</Notes>
  <HiddenSlides>0</HiddenSlides>
  <MMClips>1</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18</vt:i4>
      </vt:variant>
    </vt:vector>
  </HeadingPairs>
  <TitlesOfParts>
    <vt:vector size="30" baseType="lpstr">
      <vt:lpstr>Aptos</vt:lpstr>
      <vt:lpstr>Arial</vt:lpstr>
      <vt:lpstr>Calibri</vt:lpstr>
      <vt:lpstr>Calibri Light</vt:lpstr>
      <vt:lpstr>Comic Sans MS</vt:lpstr>
      <vt:lpstr>Lato</vt:lpstr>
      <vt:lpstr>LondrinaSolid-Black</vt:lpstr>
      <vt:lpstr>Segoe UI</vt:lpstr>
      <vt:lpstr>Verdana</vt:lpstr>
      <vt:lpstr>3_Office Theme</vt:lpstr>
      <vt:lpstr>2_Office Theme</vt:lpstr>
      <vt:lpstr>Office Theme</vt:lpstr>
      <vt:lpstr>PowerPoint Presentation</vt:lpstr>
      <vt:lpstr>PowerPoint Presentation</vt:lpstr>
      <vt:lpstr>PowerPoint Presentation</vt:lpstr>
      <vt:lpstr>PowerPoint Presentation</vt:lpstr>
      <vt:lpstr>Online Presence</vt:lpstr>
      <vt:lpstr>Why are we learning about this?</vt:lpstr>
      <vt:lpstr>Why are we learning about this?</vt:lpstr>
      <vt:lpstr>Why are we learning about this?</vt:lpstr>
      <vt:lpstr>Importance of your online presence</vt:lpstr>
      <vt:lpstr>Online Presence</vt:lpstr>
      <vt:lpstr>Online Presence</vt:lpstr>
      <vt:lpstr>Online Presence</vt:lpstr>
      <vt:lpstr>Online Presence</vt:lpstr>
      <vt:lpstr>Online Presence</vt:lpstr>
      <vt:lpstr>Online Presence</vt:lpstr>
      <vt:lpstr>Online Presence</vt:lpstr>
      <vt:lpstr>Reflection</vt:lpstr>
      <vt:lpstr>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95</cp:revision>
  <dcterms:created xsi:type="dcterms:W3CDTF">2024-08-15T13:31:51Z</dcterms:created>
  <dcterms:modified xsi:type="dcterms:W3CDTF">2025-04-14T11:31:55Z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