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4"/>
  </p:notesMasterIdLst>
  <p:sldIdLst>
    <p:sldId id="286" r:id="rId4"/>
    <p:sldId id="361" r:id="rId5"/>
    <p:sldId id="362" r:id="rId6"/>
    <p:sldId id="288" r:id="rId7"/>
    <p:sldId id="354" r:id="rId8"/>
    <p:sldId id="258" r:id="rId9"/>
    <p:sldId id="376" r:id="rId10"/>
    <p:sldId id="345" r:id="rId11"/>
    <p:sldId id="363" r:id="rId12"/>
    <p:sldId id="364" r:id="rId13"/>
    <p:sldId id="365" r:id="rId14"/>
    <p:sldId id="380" r:id="rId15"/>
    <p:sldId id="378" r:id="rId16"/>
    <p:sldId id="384" r:id="rId17"/>
    <p:sldId id="385" r:id="rId18"/>
    <p:sldId id="386" r:id="rId19"/>
    <p:sldId id="387" r:id="rId20"/>
    <p:sldId id="381" r:id="rId21"/>
    <p:sldId id="388" r:id="rId22"/>
    <p:sldId id="3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aBzQG8CEYCThP2U1Txy3g==" hashData="SxI+GstrlNDGQ0a5+pS9tyu7FuozukrGMmzmWd+gb490fET9PKgzlQg+Ra66OwaOyClkaP8IgHVZ5yyVYKHR0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360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https://www.youtube.com/watch?v=PmYNgeis_-A</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11</a:t>
            </a:fld>
            <a:endParaRPr lang="en-GB"/>
          </a:p>
        </p:txBody>
      </p:sp>
    </p:spTree>
    <p:extLst>
      <p:ext uri="{BB962C8B-B14F-4D97-AF65-F5344CB8AC3E}">
        <p14:creationId xmlns:p14="http://schemas.microsoft.com/office/powerpoint/2010/main" val="166732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33512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128150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2" r:id="rId12"/>
    <p:sldLayoutId id="2147483733"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video" Target="https://www.youtube.com/embed/PmYNgeis_-A?si=dIq-ak9ZeKUKaoJc" TargetMode="Externa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GB" b="1" u="sng" dirty="0" smtClean="0"/>
          </a:p>
          <a:p>
            <a:pPr algn="ctr">
              <a:lnSpc>
                <a:spcPct val="100000"/>
              </a:lnSpc>
            </a:pPr>
            <a:r>
              <a:rPr lang="en-GB" sz="6000" dirty="0" smtClean="0"/>
              <a:t>“</a:t>
            </a:r>
            <a:r>
              <a:rPr lang="en-GB" sz="4400" dirty="0" smtClean="0"/>
              <a:t>Knife crime steals lives and futures. We must work together to end the violence”</a:t>
            </a:r>
          </a:p>
          <a:p>
            <a:pPr algn="ctr">
              <a:lnSpc>
                <a:spcPct val="100000"/>
              </a:lnSpc>
            </a:pPr>
            <a:r>
              <a:rPr lang="en-US" sz="4000" dirty="0" err="1" smtClean="0"/>
              <a:t>Sadiq</a:t>
            </a:r>
            <a:r>
              <a:rPr lang="en-US" sz="4000" dirty="0" smtClean="0"/>
              <a:t> Khan, Mayor of London</a:t>
            </a:r>
            <a:endParaRPr lang="en-GB" sz="4000" dirty="0"/>
          </a:p>
        </p:txBody>
      </p:sp>
    </p:spTree>
    <p:extLst>
      <p:ext uri="{BB962C8B-B14F-4D97-AF65-F5344CB8AC3E}">
        <p14:creationId xmlns:p14="http://schemas.microsoft.com/office/powerpoint/2010/main" val="2253549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323232"/>
                </a:solidFill>
                <a:effectLst/>
                <a:uLnTx/>
                <a:uFillTx/>
                <a:latin typeface="Calibri" panose="020F0502020204030204"/>
                <a:ea typeface="+mn-ea"/>
                <a:cs typeface="+mn-cs"/>
              </a:rPr>
              <a:t>Article </a:t>
            </a:r>
            <a:r>
              <a:rPr lang="en-US" sz="3200" b="1" noProof="0" dirty="0" smtClean="0">
                <a:solidFill>
                  <a:srgbClr val="323232"/>
                </a:solidFill>
                <a:latin typeface="Calibri" panose="020F0502020204030204"/>
              </a:rPr>
              <a:t>29</a:t>
            </a:r>
            <a:r>
              <a:rPr kumimoji="0" lang="en-US" sz="3200" b="1" i="0" u="none" strike="noStrike" kern="1200" cap="none" spc="0" normalizeH="0" baseline="0" noProof="0" dirty="0" smtClean="0">
                <a:ln>
                  <a:noFill/>
                </a:ln>
                <a:solidFill>
                  <a:srgbClr val="323232"/>
                </a:solidFill>
                <a:effectLst/>
                <a:uLnTx/>
                <a:uFillTx/>
                <a:latin typeface="Calibri" panose="020F0502020204030204"/>
                <a:ea typeface="+mn-ea"/>
                <a:cs typeface="+mn-cs"/>
              </a:rPr>
              <a:t> </a:t>
            </a:r>
            <a:r>
              <a:rPr kumimoji="0" lang="en-US" sz="3200" b="0" i="0" u="none" strike="noStrike" kern="1200" cap="none" spc="0" normalizeH="0" baseline="0" noProof="0" dirty="0" smtClean="0">
                <a:ln>
                  <a:noFill/>
                </a:ln>
                <a:solidFill>
                  <a:srgbClr val="323232"/>
                </a:solidFill>
                <a:effectLst/>
                <a:uLnTx/>
                <a:uFillTx/>
                <a:latin typeface="Calibri" panose="020F0502020204030204"/>
                <a:ea typeface="+mn-ea"/>
                <a:cs typeface="+mn-cs"/>
              </a:rPr>
              <a:t>states</a:t>
            </a:r>
            <a:r>
              <a:rPr kumimoji="0" lang="en-US" sz="3200" b="0" i="0" u="none" strike="noStrike" kern="1200" cap="none" spc="0" normalizeH="0" noProof="0" dirty="0" smtClean="0">
                <a:ln>
                  <a:noFill/>
                </a:ln>
                <a:solidFill>
                  <a:srgbClr val="323232"/>
                </a:solidFill>
                <a:effectLst/>
                <a:uLnTx/>
                <a:uFillTx/>
                <a:latin typeface="Calibri" panose="020F0502020204030204"/>
                <a:ea typeface="+mn-ea"/>
                <a:cs typeface="+mn-cs"/>
              </a:rPr>
              <a:t> that children’s education should help them live peacefully. With knife crime being a UK wide issue, it is important that you are taught about the dangers knife crime have to yourself, others around you and the community. This will help to decrease knife </a:t>
            </a:r>
            <a:r>
              <a:rPr kumimoji="0" lang="en-US" sz="3200" b="0" i="0" u="none" strike="noStrike" kern="1200" cap="none" spc="0" normalizeH="0" noProof="0" smtClean="0">
                <a:ln>
                  <a:noFill/>
                </a:ln>
                <a:solidFill>
                  <a:srgbClr val="323232"/>
                </a:solidFill>
                <a:effectLst/>
                <a:uLnTx/>
                <a:uFillTx/>
                <a:latin typeface="Calibri" panose="020F0502020204030204"/>
                <a:ea typeface="+mn-ea"/>
                <a:cs typeface="+mn-cs"/>
              </a:rPr>
              <a:t>crime statistics.</a:t>
            </a:r>
            <a:endParaRPr kumimoji="0" lang="en-US" sz="3200" b="1" i="0" u="none" strike="noStrike" kern="1200" cap="none" spc="0" normalizeH="0" baseline="0" noProof="0" dirty="0">
              <a:ln>
                <a:noFill/>
              </a:ln>
              <a:solidFill>
                <a:srgbClr val="323232"/>
              </a:solidFill>
              <a:effectLst/>
              <a:uLnTx/>
              <a:uFillTx/>
              <a:latin typeface="Calibri" panose="020F0502020204030204"/>
              <a:ea typeface="+mn-ea"/>
              <a:cs typeface="+mn-cs"/>
            </a:endParaRPr>
          </a:p>
        </p:txBody>
      </p:sp>
      <p:pic>
        <p:nvPicPr>
          <p:cNvPr id="3" name="Picture 2"/>
          <p:cNvPicPr>
            <a:picLocks noChangeAspect="1"/>
          </p:cNvPicPr>
          <p:nvPr/>
        </p:nvPicPr>
        <p:blipFill>
          <a:blip r:embed="rId4"/>
          <a:stretch>
            <a:fillRect/>
          </a:stretch>
        </p:blipFill>
        <p:spPr>
          <a:xfrm>
            <a:off x="8746761" y="3611042"/>
            <a:ext cx="2067213" cy="2676899"/>
          </a:xfrm>
          <a:prstGeom prst="rect">
            <a:avLst/>
          </a:prstGeom>
        </p:spPr>
      </p:pic>
    </p:spTree>
    <p:extLst>
      <p:ext uri="{BB962C8B-B14F-4D97-AF65-F5344CB8AC3E}">
        <p14:creationId xmlns:p14="http://schemas.microsoft.com/office/powerpoint/2010/main" val="4125992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Knife Crime in West Midlands</a:t>
            </a:r>
            <a:endParaRPr sz="2426" spc="27" dirty="0"/>
          </a:p>
        </p:txBody>
      </p:sp>
      <p:pic>
        <p:nvPicPr>
          <p:cNvPr id="2" name="PmYNgeis_-A"/>
          <p:cNvPicPr>
            <a:picLocks noRot="1" noChangeAspect="1"/>
          </p:cNvPicPr>
          <p:nvPr>
            <a:videoFile r:link="rId1"/>
          </p:nvPr>
        </p:nvPicPr>
        <p:blipFill>
          <a:blip r:embed="rId6"/>
          <a:stretch>
            <a:fillRect/>
          </a:stretch>
        </p:blipFill>
        <p:spPr>
          <a:xfrm>
            <a:off x="1197979" y="1165449"/>
            <a:ext cx="9919312" cy="5579613"/>
          </a:xfrm>
          <a:prstGeom prst="rect">
            <a:avLst/>
          </a:prstGeom>
        </p:spPr>
      </p:pic>
    </p:spTree>
    <p:extLst>
      <p:ext uri="{BB962C8B-B14F-4D97-AF65-F5344CB8AC3E}">
        <p14:creationId xmlns:p14="http://schemas.microsoft.com/office/powerpoint/2010/main" val="372362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did you find most shocking about the video?”</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Knife Crime in the West Midlands</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364449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“What did you find most shocking about the video?”</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Knife Crime in the West Midlands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579216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In the West Midlands between April 2023 and March 2024 there were 5,268 offences involving a knife.</a:t>
            </a:r>
          </a:p>
          <a:p>
            <a:pPr marL="0" indent="0">
              <a:buNone/>
            </a:pPr>
            <a:endParaRPr lang="en-US" sz="3638" dirty="0"/>
          </a:p>
          <a:p>
            <a:pPr marL="0" indent="0">
              <a:buNone/>
            </a:pPr>
            <a:r>
              <a:rPr lang="en-US" sz="3638" dirty="0" smtClean="0"/>
              <a:t>This means that the West Midlands has the highest rate of knife crime in England and Wales</a:t>
            </a:r>
            <a:endParaRPr lang="en-GB" sz="3638" dirty="0" smtClean="0"/>
          </a:p>
          <a:p>
            <a:pPr marL="742950" indent="-742950">
              <a:buAutoNum type="arabicPeriod"/>
            </a:pPr>
            <a:endParaRPr lang="en-GB"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Knife Crime Statistics</a:t>
            </a:r>
            <a:endParaRPr sz="2426" spc="27" dirty="0"/>
          </a:p>
        </p:txBody>
      </p:sp>
      <p:pic>
        <p:nvPicPr>
          <p:cNvPr id="2" name="Picture 1"/>
          <p:cNvPicPr>
            <a:picLocks noChangeAspect="1"/>
          </p:cNvPicPr>
          <p:nvPr/>
        </p:nvPicPr>
        <p:blipFill>
          <a:blip r:embed="rId4"/>
          <a:stretch>
            <a:fillRect/>
          </a:stretch>
        </p:blipFill>
        <p:spPr>
          <a:xfrm>
            <a:off x="7805687" y="1408778"/>
            <a:ext cx="2962275" cy="1543050"/>
          </a:xfrm>
          <a:prstGeom prst="rect">
            <a:avLst/>
          </a:prstGeom>
        </p:spPr>
      </p:pic>
      <p:pic>
        <p:nvPicPr>
          <p:cNvPr id="3" name="Picture 2"/>
          <p:cNvPicPr>
            <a:picLocks noChangeAspect="1"/>
          </p:cNvPicPr>
          <p:nvPr/>
        </p:nvPicPr>
        <p:blipFill>
          <a:blip r:embed="rId5"/>
          <a:stretch>
            <a:fillRect/>
          </a:stretch>
        </p:blipFill>
        <p:spPr>
          <a:xfrm>
            <a:off x="8424402" y="2951828"/>
            <a:ext cx="2933700" cy="1562100"/>
          </a:xfrm>
          <a:prstGeom prst="rect">
            <a:avLst/>
          </a:prstGeom>
        </p:spPr>
      </p:pic>
      <p:pic>
        <p:nvPicPr>
          <p:cNvPr id="4" name="Picture 3"/>
          <p:cNvPicPr>
            <a:picLocks noChangeAspect="1"/>
          </p:cNvPicPr>
          <p:nvPr/>
        </p:nvPicPr>
        <p:blipFill>
          <a:blip r:embed="rId6"/>
          <a:stretch>
            <a:fillRect/>
          </a:stretch>
        </p:blipFill>
        <p:spPr>
          <a:xfrm>
            <a:off x="7805687" y="4513928"/>
            <a:ext cx="2466975" cy="1847850"/>
          </a:xfrm>
          <a:prstGeom prst="rect">
            <a:avLst/>
          </a:prstGeom>
        </p:spPr>
      </p:pic>
    </p:spTree>
    <p:extLst>
      <p:ext uri="{BB962C8B-B14F-4D97-AF65-F5344CB8AC3E}">
        <p14:creationId xmlns:p14="http://schemas.microsoft.com/office/powerpoint/2010/main" val="2723433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3638" dirty="0" smtClean="0"/>
              <a:t>The demographic of people involved in these offences were children under 18 years old.</a:t>
            </a:r>
          </a:p>
          <a:p>
            <a:pPr marL="0" indent="0">
              <a:buNone/>
            </a:pPr>
            <a:endParaRPr lang="en-US" sz="3638" dirty="0"/>
          </a:p>
          <a:p>
            <a:pPr marL="0" indent="0">
              <a:buNone/>
            </a:pPr>
            <a:r>
              <a:rPr lang="en-US" sz="3638" dirty="0" smtClean="0"/>
              <a:t>However, the number of young people involved in knife crime actually dropped 9% compared to the previous year</a:t>
            </a:r>
            <a:endParaRPr lang="en-GB" sz="3638" dirty="0" smtClean="0"/>
          </a:p>
          <a:p>
            <a:pPr marL="742950" indent="-742950">
              <a:buAutoNum type="arabicPeriod"/>
            </a:pPr>
            <a:endParaRPr lang="en-GB"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Knife Crime Statistics</a:t>
            </a:r>
            <a:endParaRPr sz="2426" spc="27" dirty="0"/>
          </a:p>
        </p:txBody>
      </p:sp>
      <p:pic>
        <p:nvPicPr>
          <p:cNvPr id="2" name="Picture 1"/>
          <p:cNvPicPr>
            <a:picLocks noChangeAspect="1"/>
          </p:cNvPicPr>
          <p:nvPr/>
        </p:nvPicPr>
        <p:blipFill>
          <a:blip r:embed="rId4"/>
          <a:stretch>
            <a:fillRect/>
          </a:stretch>
        </p:blipFill>
        <p:spPr>
          <a:xfrm>
            <a:off x="7805687" y="1408778"/>
            <a:ext cx="2962275" cy="1543050"/>
          </a:xfrm>
          <a:prstGeom prst="rect">
            <a:avLst/>
          </a:prstGeom>
        </p:spPr>
      </p:pic>
      <p:pic>
        <p:nvPicPr>
          <p:cNvPr id="3" name="Picture 2"/>
          <p:cNvPicPr>
            <a:picLocks noChangeAspect="1"/>
          </p:cNvPicPr>
          <p:nvPr/>
        </p:nvPicPr>
        <p:blipFill>
          <a:blip r:embed="rId5"/>
          <a:stretch>
            <a:fillRect/>
          </a:stretch>
        </p:blipFill>
        <p:spPr>
          <a:xfrm>
            <a:off x="8424402" y="2951828"/>
            <a:ext cx="2933700" cy="1562100"/>
          </a:xfrm>
          <a:prstGeom prst="rect">
            <a:avLst/>
          </a:prstGeom>
        </p:spPr>
      </p:pic>
      <p:pic>
        <p:nvPicPr>
          <p:cNvPr id="4" name="Picture 3"/>
          <p:cNvPicPr>
            <a:picLocks noChangeAspect="1"/>
          </p:cNvPicPr>
          <p:nvPr/>
        </p:nvPicPr>
        <p:blipFill>
          <a:blip r:embed="rId6"/>
          <a:stretch>
            <a:fillRect/>
          </a:stretch>
        </p:blipFill>
        <p:spPr>
          <a:xfrm>
            <a:off x="7805687" y="4513928"/>
            <a:ext cx="2466975" cy="1847850"/>
          </a:xfrm>
          <a:prstGeom prst="rect">
            <a:avLst/>
          </a:prstGeom>
        </p:spPr>
      </p:pic>
    </p:spTree>
    <p:extLst>
      <p:ext uri="{BB962C8B-B14F-4D97-AF65-F5344CB8AC3E}">
        <p14:creationId xmlns:p14="http://schemas.microsoft.com/office/powerpoint/2010/main" val="4274899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3638" dirty="0" smtClean="0"/>
              <a:t>One way this was achieved was through “anonymous weapon surrender” bins. </a:t>
            </a:r>
          </a:p>
          <a:p>
            <a:pPr marL="0" indent="0">
              <a:buNone/>
            </a:pPr>
            <a:endParaRPr lang="en-US" sz="3638" dirty="0"/>
          </a:p>
          <a:p>
            <a:pPr marL="0" indent="0">
              <a:buNone/>
            </a:pPr>
            <a:r>
              <a:rPr lang="en-US" sz="3638" dirty="0" smtClean="0"/>
              <a:t>These provided people an opportunity to surrender their knifes without any legal percussions. This resulted in over 1000 knifes being removed from the streets.</a:t>
            </a:r>
            <a:endParaRPr lang="en-GB" sz="3638" dirty="0" smtClean="0"/>
          </a:p>
          <a:p>
            <a:pPr marL="742950" indent="-742950">
              <a:buAutoNum type="arabicPeriod"/>
            </a:pPr>
            <a:endParaRPr lang="en-GB"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Knife Crime Statistics</a:t>
            </a:r>
            <a:endParaRPr sz="2426" spc="27" dirty="0"/>
          </a:p>
        </p:txBody>
      </p:sp>
      <p:pic>
        <p:nvPicPr>
          <p:cNvPr id="2" name="Picture 1"/>
          <p:cNvPicPr>
            <a:picLocks noChangeAspect="1"/>
          </p:cNvPicPr>
          <p:nvPr/>
        </p:nvPicPr>
        <p:blipFill>
          <a:blip r:embed="rId4"/>
          <a:stretch>
            <a:fillRect/>
          </a:stretch>
        </p:blipFill>
        <p:spPr>
          <a:xfrm>
            <a:off x="7805687" y="1408778"/>
            <a:ext cx="2962275" cy="1543050"/>
          </a:xfrm>
          <a:prstGeom prst="rect">
            <a:avLst/>
          </a:prstGeom>
        </p:spPr>
      </p:pic>
      <p:pic>
        <p:nvPicPr>
          <p:cNvPr id="3" name="Picture 2"/>
          <p:cNvPicPr>
            <a:picLocks noChangeAspect="1"/>
          </p:cNvPicPr>
          <p:nvPr/>
        </p:nvPicPr>
        <p:blipFill>
          <a:blip r:embed="rId5"/>
          <a:stretch>
            <a:fillRect/>
          </a:stretch>
        </p:blipFill>
        <p:spPr>
          <a:xfrm>
            <a:off x="8424402" y="2951828"/>
            <a:ext cx="2933700" cy="1562100"/>
          </a:xfrm>
          <a:prstGeom prst="rect">
            <a:avLst/>
          </a:prstGeom>
        </p:spPr>
      </p:pic>
      <p:pic>
        <p:nvPicPr>
          <p:cNvPr id="4" name="Picture 3"/>
          <p:cNvPicPr>
            <a:picLocks noChangeAspect="1"/>
          </p:cNvPicPr>
          <p:nvPr/>
        </p:nvPicPr>
        <p:blipFill>
          <a:blip r:embed="rId6"/>
          <a:stretch>
            <a:fillRect/>
          </a:stretch>
        </p:blipFill>
        <p:spPr>
          <a:xfrm>
            <a:off x="7805687" y="4513928"/>
            <a:ext cx="2466975" cy="1847850"/>
          </a:xfrm>
          <a:prstGeom prst="rect">
            <a:avLst/>
          </a:prstGeom>
        </p:spPr>
      </p:pic>
    </p:spTree>
    <p:extLst>
      <p:ext uri="{BB962C8B-B14F-4D97-AF65-F5344CB8AC3E}">
        <p14:creationId xmlns:p14="http://schemas.microsoft.com/office/powerpoint/2010/main" val="922507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“Are you shocked by any of the statistics? Why?”</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Knife Crime Statistics</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074439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“Are you shocked by any of the statistics? Why?”</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Knife Crime Statistics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147596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You will be looking at the dangers of knife crime in more detail in your Personal Development lessons this week.</a:t>
            </a:r>
          </a:p>
          <a:p>
            <a:pPr marL="0" indent="0">
              <a:buNone/>
            </a:pPr>
            <a:endParaRPr lang="en-GB" sz="3638" dirty="0" smtClean="0"/>
          </a:p>
          <a:p>
            <a:pPr marL="742950" indent="-742950">
              <a:buAutoNum type="arabicPeriod"/>
            </a:pPr>
            <a:endParaRPr lang="en-GB"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Knife Crime</a:t>
            </a:r>
            <a:endParaRPr sz="2426" spc="27" dirty="0"/>
          </a:p>
        </p:txBody>
      </p:sp>
      <p:pic>
        <p:nvPicPr>
          <p:cNvPr id="2" name="Picture 1"/>
          <p:cNvPicPr>
            <a:picLocks noChangeAspect="1"/>
          </p:cNvPicPr>
          <p:nvPr/>
        </p:nvPicPr>
        <p:blipFill>
          <a:blip r:embed="rId4"/>
          <a:stretch>
            <a:fillRect/>
          </a:stretch>
        </p:blipFill>
        <p:spPr>
          <a:xfrm>
            <a:off x="7805687" y="1408778"/>
            <a:ext cx="2962275" cy="1543050"/>
          </a:xfrm>
          <a:prstGeom prst="rect">
            <a:avLst/>
          </a:prstGeom>
        </p:spPr>
      </p:pic>
      <p:pic>
        <p:nvPicPr>
          <p:cNvPr id="3" name="Picture 2"/>
          <p:cNvPicPr>
            <a:picLocks noChangeAspect="1"/>
          </p:cNvPicPr>
          <p:nvPr/>
        </p:nvPicPr>
        <p:blipFill>
          <a:blip r:embed="rId5"/>
          <a:stretch>
            <a:fillRect/>
          </a:stretch>
        </p:blipFill>
        <p:spPr>
          <a:xfrm>
            <a:off x="8424402" y="2951828"/>
            <a:ext cx="2933700" cy="1562100"/>
          </a:xfrm>
          <a:prstGeom prst="rect">
            <a:avLst/>
          </a:prstGeom>
        </p:spPr>
      </p:pic>
      <p:pic>
        <p:nvPicPr>
          <p:cNvPr id="4" name="Picture 3"/>
          <p:cNvPicPr>
            <a:picLocks noChangeAspect="1"/>
          </p:cNvPicPr>
          <p:nvPr/>
        </p:nvPicPr>
        <p:blipFill>
          <a:blip r:embed="rId6"/>
          <a:stretch>
            <a:fillRect/>
          </a:stretch>
        </p:blipFill>
        <p:spPr>
          <a:xfrm>
            <a:off x="7805687" y="4513928"/>
            <a:ext cx="2466975" cy="1847850"/>
          </a:xfrm>
          <a:prstGeom prst="rect">
            <a:avLst/>
          </a:prstGeom>
        </p:spPr>
      </p:pic>
    </p:spTree>
    <p:extLst>
      <p:ext uri="{BB962C8B-B14F-4D97-AF65-F5344CB8AC3E}">
        <p14:creationId xmlns:p14="http://schemas.microsoft.com/office/powerpoint/2010/main" val="65434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0399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29375" y="4795723"/>
            <a:ext cx="2439936" cy="1282934"/>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about </a:t>
            </a:r>
            <a:r>
              <a:rPr lang="en-US" sz="4366" dirty="0" smtClean="0"/>
              <a:t>knife crime for yourself, a friend or family member you can find it here:</a:t>
            </a:r>
            <a:endParaRPr lang="en-US" sz="4366" dirty="0"/>
          </a:p>
        </p:txBody>
      </p:sp>
      <p:pic>
        <p:nvPicPr>
          <p:cNvPr id="27" name="Picture 26"/>
          <p:cNvPicPr>
            <a:picLocks noChangeAspect="1"/>
          </p:cNvPicPr>
          <p:nvPr/>
        </p:nvPicPr>
        <p:blipFill>
          <a:blip r:embed="rId5"/>
          <a:stretch>
            <a:fillRect/>
          </a:stretch>
        </p:blipFill>
        <p:spPr>
          <a:xfrm>
            <a:off x="479264" y="2799109"/>
            <a:ext cx="4804620" cy="3222017"/>
          </a:xfrm>
          <a:prstGeom prst="rect">
            <a:avLst/>
          </a:prstGeom>
        </p:spPr>
      </p:pic>
      <p:pic>
        <p:nvPicPr>
          <p:cNvPr id="28" name="Picture 27"/>
          <p:cNvPicPr>
            <a:picLocks noChangeAspect="1"/>
          </p:cNvPicPr>
          <p:nvPr/>
        </p:nvPicPr>
        <p:blipFill>
          <a:blip r:embed="rId6"/>
          <a:stretch>
            <a:fillRect/>
          </a:stretch>
        </p:blipFill>
        <p:spPr>
          <a:xfrm>
            <a:off x="5560769" y="2601762"/>
            <a:ext cx="2161767" cy="1438558"/>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1585049"/>
          </a:xfrm>
          <a:prstGeom prst="rect">
            <a:avLst/>
          </a:prstGeom>
          <a:noFill/>
        </p:spPr>
        <p:txBody>
          <a:bodyPr wrap="square" rtlCol="0">
            <a:spAutoFit/>
          </a:bodyPr>
          <a:lstStyle/>
          <a:p>
            <a:pPr defTabSz="277246"/>
            <a:r>
              <a:rPr lang="en-US" sz="1940" dirty="0" smtClean="0">
                <a:solidFill>
                  <a:srgbClr val="2A2C65"/>
                </a:solidFill>
                <a:latin typeface="Calibri" panose="020F0502020204030204" pitchFamily="34" charset="0"/>
                <a:cs typeface="Calibri" panose="020F0502020204030204" pitchFamily="34" charset="0"/>
              </a:rPr>
              <a:t>If an emergency call 999 and ask to speak to the police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smtClean="0">
                <a:solidFill>
                  <a:srgbClr val="2A2C65"/>
                </a:solidFill>
                <a:latin typeface="Calibri" panose="020F0502020204030204" pitchFamily="34" charset="0"/>
                <a:cs typeface="Calibri" panose="020F0502020204030204" pitchFamily="34" charset="0"/>
              </a:rPr>
              <a:t>If it is not an emergency call 101 and ask to speak to the police</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8099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4034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235649" y="1480348"/>
            <a:ext cx="5874008" cy="5108889"/>
          </a:xfrm>
        </p:spPr>
        <p:txBody>
          <a:bodyPr>
            <a:normAutofit/>
          </a:bodyPr>
          <a:lstStyle/>
          <a:p>
            <a:pPr marL="0" indent="0" algn="ctr">
              <a:buNone/>
            </a:pPr>
            <a:r>
              <a:rPr lang="en-US" sz="3638" b="1" dirty="0" smtClean="0"/>
              <a:t>Task</a:t>
            </a:r>
          </a:p>
          <a:p>
            <a:pPr marL="0" indent="0" algn="ctr">
              <a:buNone/>
            </a:pPr>
            <a:endParaRPr lang="en-US" sz="3638" b="1" dirty="0"/>
          </a:p>
          <a:p>
            <a:pPr marL="0" indent="0">
              <a:buNone/>
            </a:pPr>
            <a:r>
              <a:rPr lang="en-US" sz="3638" dirty="0" smtClean="0"/>
              <a:t>Read the conversation on the left of the screen.</a:t>
            </a:r>
          </a:p>
          <a:p>
            <a:pPr marL="0" indent="0">
              <a:buNone/>
            </a:pPr>
            <a:endParaRPr lang="en-US" sz="3638" dirty="0"/>
          </a:p>
          <a:p>
            <a:pPr marL="0" indent="0">
              <a:buNone/>
            </a:pPr>
            <a:r>
              <a:rPr lang="en-US" sz="3638" dirty="0" smtClean="0"/>
              <a:t>What do you think is being discussed in this conversation?</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being discussed?</a:t>
            </a:r>
            <a:endParaRPr sz="2426" spc="27" dirty="0"/>
          </a:p>
        </p:txBody>
      </p:sp>
      <p:pic>
        <p:nvPicPr>
          <p:cNvPr id="2" name="Picture 1"/>
          <p:cNvPicPr>
            <a:picLocks noChangeAspect="1"/>
          </p:cNvPicPr>
          <p:nvPr/>
        </p:nvPicPr>
        <p:blipFill>
          <a:blip r:embed="rId4"/>
          <a:stretch>
            <a:fillRect/>
          </a:stretch>
        </p:blipFill>
        <p:spPr>
          <a:xfrm>
            <a:off x="401036" y="1930898"/>
            <a:ext cx="5687219" cy="3734321"/>
          </a:xfrm>
          <a:prstGeom prst="rect">
            <a:avLst/>
          </a:prstGeom>
        </p:spPr>
      </p:pic>
    </p:spTree>
    <p:extLst>
      <p:ext uri="{BB962C8B-B14F-4D97-AF65-F5344CB8AC3E}">
        <p14:creationId xmlns:p14="http://schemas.microsoft.com/office/powerpoint/2010/main" val="3049352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smtClean="0"/>
              <a:t>“What </a:t>
            </a:r>
            <a:r>
              <a:rPr lang="en-US" sz="4000" b="1" dirty="0"/>
              <a:t>do you think is being discussed in this conversation</a:t>
            </a:r>
            <a:r>
              <a:rPr lang="en-US" sz="4000" b="1" dirty="0" smtClean="0"/>
              <a:t>?”</a:t>
            </a:r>
            <a:endParaRPr lang="en-US" sz="4000" b="1" dirty="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being discussed?</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771469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Importance of role models</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Why is failure a good thing</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criminal activity?</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Dangers of gang culture</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Dangers of knife crime</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your online presence look like?</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Dangers of knife crime</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 of knife crime</a:t>
            </a:r>
          </a:p>
          <a:p>
            <a:pPr marL="138623" indent="-138623" defTabSz="554499">
              <a:lnSpc>
                <a:spcPct val="110000"/>
              </a:lnSpc>
              <a:spcBef>
                <a:spcPts val="607"/>
              </a:spcBef>
              <a:buFontTx/>
              <a:buChar char="-"/>
              <a:defRPr/>
            </a:pPr>
            <a:r>
              <a:rPr lang="en-US" sz="1940" b="1" dirty="0" smtClean="0">
                <a:solidFill>
                  <a:prstClr val="black"/>
                </a:solidFill>
                <a:latin typeface="Comic Sans MS"/>
              </a:rPr>
              <a:t>Statistics around knife crime in the West Midlands</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GB" sz="3638" dirty="0" smtClean="0"/>
              <a:t>Knife crime is…</a:t>
            </a:r>
          </a:p>
          <a:p>
            <a:pPr marL="0" indent="0">
              <a:buNone/>
            </a:pPr>
            <a:endParaRPr lang="en-US" sz="3638" dirty="0"/>
          </a:p>
          <a:p>
            <a:pPr marL="0" indent="0">
              <a:buNone/>
            </a:pPr>
            <a:r>
              <a:rPr lang="en-US" sz="3638" dirty="0" smtClean="0"/>
              <a:t>“criminal offences committed using a knife as a weapon”</a:t>
            </a:r>
            <a:endParaRPr lang="en-GB" sz="3638" dirty="0" smtClean="0"/>
          </a:p>
          <a:p>
            <a:pPr marL="742950" indent="-742950">
              <a:buAutoNum type="arabicPeriod"/>
            </a:pPr>
            <a:endParaRPr lang="en-GB"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Knife Crime</a:t>
            </a:r>
            <a:endParaRPr sz="2426" spc="27" dirty="0"/>
          </a:p>
        </p:txBody>
      </p:sp>
      <p:pic>
        <p:nvPicPr>
          <p:cNvPr id="2" name="Picture 1"/>
          <p:cNvPicPr>
            <a:picLocks noChangeAspect="1"/>
          </p:cNvPicPr>
          <p:nvPr/>
        </p:nvPicPr>
        <p:blipFill>
          <a:blip r:embed="rId4"/>
          <a:stretch>
            <a:fillRect/>
          </a:stretch>
        </p:blipFill>
        <p:spPr>
          <a:xfrm>
            <a:off x="7805687" y="1408778"/>
            <a:ext cx="2962275" cy="1543050"/>
          </a:xfrm>
          <a:prstGeom prst="rect">
            <a:avLst/>
          </a:prstGeom>
        </p:spPr>
      </p:pic>
      <p:pic>
        <p:nvPicPr>
          <p:cNvPr id="3" name="Picture 2"/>
          <p:cNvPicPr>
            <a:picLocks noChangeAspect="1"/>
          </p:cNvPicPr>
          <p:nvPr/>
        </p:nvPicPr>
        <p:blipFill>
          <a:blip r:embed="rId5"/>
          <a:stretch>
            <a:fillRect/>
          </a:stretch>
        </p:blipFill>
        <p:spPr>
          <a:xfrm>
            <a:off x="8424402" y="2951828"/>
            <a:ext cx="2933700" cy="1562100"/>
          </a:xfrm>
          <a:prstGeom prst="rect">
            <a:avLst/>
          </a:prstGeom>
        </p:spPr>
      </p:pic>
      <p:pic>
        <p:nvPicPr>
          <p:cNvPr id="4" name="Picture 3"/>
          <p:cNvPicPr>
            <a:picLocks noChangeAspect="1"/>
          </p:cNvPicPr>
          <p:nvPr/>
        </p:nvPicPr>
        <p:blipFill>
          <a:blip r:embed="rId6"/>
          <a:stretch>
            <a:fillRect/>
          </a:stretch>
        </p:blipFill>
        <p:spPr>
          <a:xfrm>
            <a:off x="7805687" y="4513928"/>
            <a:ext cx="2466975" cy="1847850"/>
          </a:xfrm>
          <a:prstGeom prst="rect">
            <a:avLst/>
          </a:prstGeom>
        </p:spPr>
      </p:pic>
    </p:spTree>
    <p:extLst>
      <p:ext uri="{BB962C8B-B14F-4D97-AF65-F5344CB8AC3E}">
        <p14:creationId xmlns:p14="http://schemas.microsoft.com/office/powerpoint/2010/main" val="3187718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3638" dirty="0" smtClean="0"/>
              <a:t>This links to the Golden Thread of </a:t>
            </a:r>
            <a:r>
              <a:rPr lang="en-US" sz="3638" b="1" dirty="0" smtClean="0"/>
              <a:t>“Secure your Wellbeing”</a:t>
            </a:r>
          </a:p>
          <a:p>
            <a:pPr marL="0" indent="0">
              <a:buNone/>
            </a:pPr>
            <a:endParaRPr lang="en-US" sz="3638" b="1" dirty="0"/>
          </a:p>
          <a:p>
            <a:pPr marL="0" indent="0">
              <a:buNone/>
            </a:pPr>
            <a:r>
              <a:rPr lang="en-US" sz="3638" dirty="0" smtClean="0"/>
              <a:t>Knives are extremely dangerous. Unfortunately they are used as weapons which can lead to life changing injuries and death. Many young people do not appreciate the serious consequences knives can have on wellbeing.</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661" y="3716995"/>
            <a:ext cx="4607951" cy="744373"/>
          </a:xfrm>
          <a:prstGeom prst="rect">
            <a:avLst/>
          </a:prstGeom>
        </p:spPr>
      </p:pic>
    </p:spTree>
    <p:extLst>
      <p:ext uri="{BB962C8B-B14F-4D97-AF65-F5344CB8AC3E}">
        <p14:creationId xmlns:p14="http://schemas.microsoft.com/office/powerpoint/2010/main" val="229462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r>
              <a:rPr lang="en-US" sz="3200" b="1" kern="0" dirty="0">
                <a:solidFill>
                  <a:srgbClr val="323232"/>
                </a:solidFill>
                <a:latin typeface="Calibri" panose="020F0502020204030204"/>
              </a:rPr>
              <a:t>Rule of Law</a:t>
            </a:r>
            <a:r>
              <a:rPr lang="en-US" sz="3200" kern="0" dirty="0">
                <a:solidFill>
                  <a:srgbClr val="323232"/>
                </a:solidFill>
                <a:latin typeface="Calibri" panose="020F0502020204030204"/>
              </a:rPr>
              <a:t> is a British Value that means </a:t>
            </a:r>
            <a:r>
              <a:rPr lang="en-US" sz="3200" kern="0" dirty="0" smtClean="0">
                <a:solidFill>
                  <a:srgbClr val="323232"/>
                </a:solidFill>
                <a:latin typeface="Calibri" panose="020F0502020204030204"/>
              </a:rPr>
              <a:t>everyone is expected to follow the laws. Carrying a knife is against the law. Using a knife as a weapon to hurt or threaten to hurt someone is also against the law. Breaking these laws puts people at risk and can make communities unsafe and unwelcoming.</a:t>
            </a:r>
            <a:endParaRPr lang="en-US" sz="3200" kern="0" dirty="0">
              <a:solidFill>
                <a:srgbClr val="323232"/>
              </a:solidFill>
              <a:latin typeface="Calibri" panose="020F0502020204030204"/>
            </a:endParaRPr>
          </a:p>
        </p:txBody>
      </p:sp>
    </p:spTree>
    <p:extLst>
      <p:ext uri="{BB962C8B-B14F-4D97-AF65-F5344CB8AC3E}">
        <p14:creationId xmlns:p14="http://schemas.microsoft.com/office/powerpoint/2010/main" val="3416422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911</Words>
  <Application>Microsoft Office PowerPoint</Application>
  <PresentationFormat>Widescreen</PresentationFormat>
  <Paragraphs>125</Paragraphs>
  <Slides>20</Slides>
  <Notes>2</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PowerPoint Presentation</vt:lpstr>
      <vt:lpstr>PowerPoint Presentation</vt:lpstr>
      <vt:lpstr>PowerPoint Presentation</vt:lpstr>
      <vt:lpstr>What is being discussed?</vt:lpstr>
      <vt:lpstr>What is being discussed?</vt:lpstr>
      <vt:lpstr>PowerPoint Presentation</vt:lpstr>
      <vt:lpstr>Knife Crime</vt:lpstr>
      <vt:lpstr>Why are we learning about this?</vt:lpstr>
      <vt:lpstr>Why are we learning about this?</vt:lpstr>
      <vt:lpstr>Why are we learning about this?</vt:lpstr>
      <vt:lpstr>Knife Crime in West Midlands</vt:lpstr>
      <vt:lpstr>Knife Crime in the West Midlands</vt:lpstr>
      <vt:lpstr>Knife Crime in the West Midlands</vt:lpstr>
      <vt:lpstr>Knife Crime Statistics</vt:lpstr>
      <vt:lpstr>Knife Crime Statistics</vt:lpstr>
      <vt:lpstr>Knife Crime Statistics</vt:lpstr>
      <vt:lpstr>Knife Crime Statistics</vt:lpstr>
      <vt:lpstr>Knife Crime Statistics</vt:lpstr>
      <vt:lpstr>Knife Crime</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89</cp:revision>
  <dcterms:created xsi:type="dcterms:W3CDTF">2024-08-15T13:31:51Z</dcterms:created>
  <dcterms:modified xsi:type="dcterms:W3CDTF">2025-04-14T11:31:19Z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