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9"/>
  </p:notesMasterIdLst>
  <p:sldIdLst>
    <p:sldId id="325" r:id="rId4"/>
    <p:sldId id="285" r:id="rId5"/>
    <p:sldId id="286" r:id="rId6"/>
    <p:sldId id="258" r:id="rId7"/>
    <p:sldId id="288" r:id="rId8"/>
    <p:sldId id="352" r:id="rId9"/>
    <p:sldId id="345" r:id="rId10"/>
    <p:sldId id="353" r:id="rId11"/>
    <p:sldId id="354" r:id="rId12"/>
    <p:sldId id="355" r:id="rId13"/>
    <p:sldId id="356" r:id="rId14"/>
    <p:sldId id="357" r:id="rId15"/>
    <p:sldId id="358" r:id="rId16"/>
    <p:sldId id="359" r:id="rId17"/>
    <p:sldId id="36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Gnrqz6Ey6Xj68lh58VNNLA==" hashData="NZCmGH59ljQhQO//6Wy9zmPlFBXgSySM9dpGsXAmyYhs910uyW2dmUsuwzGpQ99mHIApeQAZBWRAibrIjkDR2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6" d="100"/>
          <a:sy n="106" d="100"/>
        </p:scale>
        <p:origin x="73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F38E83-6552-4503-8E25-917B19D445CA}" type="doc">
      <dgm:prSet loTypeId="urn:microsoft.com/office/officeart/2005/8/layout/hProcess9" loCatId="process" qsTypeId="urn:microsoft.com/office/officeart/2005/8/quickstyle/simple1" qsCatId="simple" csTypeId="urn:microsoft.com/office/officeart/2005/8/colors/accent1_2" csCatId="accent1" phldr="1"/>
      <dgm:spPr/>
    </dgm:pt>
    <dgm:pt modelId="{107812C1-4F73-4C86-AB6B-87973C236C4E}">
      <dgm:prSet phldrT="[Text]"/>
      <dgm:spPr/>
      <dgm:t>
        <a:bodyPr/>
        <a:lstStyle/>
        <a:p>
          <a:r>
            <a:rPr lang="en-US" dirty="0" smtClean="0"/>
            <a:t>Try something</a:t>
          </a:r>
          <a:endParaRPr lang="en-US" dirty="0"/>
        </a:p>
      </dgm:t>
    </dgm:pt>
    <dgm:pt modelId="{92EDE32F-4F0F-41CE-875B-E4DD8D13C96A}" type="parTrans" cxnId="{7DF0DADB-A275-41D5-AF6D-87018ED565B9}">
      <dgm:prSet/>
      <dgm:spPr/>
      <dgm:t>
        <a:bodyPr/>
        <a:lstStyle/>
        <a:p>
          <a:endParaRPr lang="en-US"/>
        </a:p>
      </dgm:t>
    </dgm:pt>
    <dgm:pt modelId="{5CB48A15-794C-4664-A71D-2BE74990DF6C}" type="sibTrans" cxnId="{7DF0DADB-A275-41D5-AF6D-87018ED565B9}">
      <dgm:prSet/>
      <dgm:spPr/>
      <dgm:t>
        <a:bodyPr/>
        <a:lstStyle/>
        <a:p>
          <a:endParaRPr lang="en-US"/>
        </a:p>
      </dgm:t>
    </dgm:pt>
    <dgm:pt modelId="{B0060E0A-E04E-4DCD-A3D7-2807C0B48F80}">
      <dgm:prSet phldrT="[Text]"/>
      <dgm:spPr/>
      <dgm:t>
        <a:bodyPr/>
        <a:lstStyle/>
        <a:p>
          <a:r>
            <a:rPr lang="en-US" dirty="0" smtClean="0"/>
            <a:t>Experience failure</a:t>
          </a:r>
          <a:endParaRPr lang="en-US" dirty="0"/>
        </a:p>
      </dgm:t>
    </dgm:pt>
    <dgm:pt modelId="{9ED0458F-3D3A-4222-835C-38896052AE78}" type="parTrans" cxnId="{9980389B-135B-4E82-A795-52C294E23BD3}">
      <dgm:prSet/>
      <dgm:spPr/>
      <dgm:t>
        <a:bodyPr/>
        <a:lstStyle/>
        <a:p>
          <a:endParaRPr lang="en-US"/>
        </a:p>
      </dgm:t>
    </dgm:pt>
    <dgm:pt modelId="{5026F4C0-5D6A-428E-B8A2-F05914155531}" type="sibTrans" cxnId="{9980389B-135B-4E82-A795-52C294E23BD3}">
      <dgm:prSet/>
      <dgm:spPr/>
      <dgm:t>
        <a:bodyPr/>
        <a:lstStyle/>
        <a:p>
          <a:endParaRPr lang="en-US"/>
        </a:p>
      </dgm:t>
    </dgm:pt>
    <dgm:pt modelId="{43334C58-2E63-4959-8E9C-D475C4AE5A28}">
      <dgm:prSet phldrT="[Text]"/>
      <dgm:spPr/>
      <dgm:t>
        <a:bodyPr/>
        <a:lstStyle/>
        <a:p>
          <a:r>
            <a:rPr lang="en-US" dirty="0" smtClean="0"/>
            <a:t>Learn</a:t>
          </a:r>
          <a:endParaRPr lang="en-US" dirty="0"/>
        </a:p>
      </dgm:t>
    </dgm:pt>
    <dgm:pt modelId="{9E905001-6395-4B3E-9019-2078ECC8419B}" type="parTrans" cxnId="{D66CF8CA-C99A-4552-AE3A-DB884D3C1C10}">
      <dgm:prSet/>
      <dgm:spPr/>
      <dgm:t>
        <a:bodyPr/>
        <a:lstStyle/>
        <a:p>
          <a:endParaRPr lang="en-US"/>
        </a:p>
      </dgm:t>
    </dgm:pt>
    <dgm:pt modelId="{63966F18-4A53-4385-819E-0C09045FE9FA}" type="sibTrans" cxnId="{D66CF8CA-C99A-4552-AE3A-DB884D3C1C10}">
      <dgm:prSet/>
      <dgm:spPr/>
      <dgm:t>
        <a:bodyPr/>
        <a:lstStyle/>
        <a:p>
          <a:endParaRPr lang="en-US"/>
        </a:p>
      </dgm:t>
    </dgm:pt>
    <dgm:pt modelId="{E1ED7059-ECF2-4B97-B450-0039CCF8EEF5}">
      <dgm:prSet/>
      <dgm:spPr/>
      <dgm:t>
        <a:bodyPr/>
        <a:lstStyle/>
        <a:p>
          <a:r>
            <a:rPr lang="en-US" dirty="0" smtClean="0"/>
            <a:t>Adapt</a:t>
          </a:r>
          <a:endParaRPr lang="en-US" dirty="0"/>
        </a:p>
      </dgm:t>
    </dgm:pt>
    <dgm:pt modelId="{EAF31EF5-ED11-48FF-8FFB-4AC43DE40BE8}" type="parTrans" cxnId="{C9F4AC59-BB9A-4B51-BC20-AD6369EBC633}">
      <dgm:prSet/>
      <dgm:spPr/>
      <dgm:t>
        <a:bodyPr/>
        <a:lstStyle/>
        <a:p>
          <a:endParaRPr lang="en-US"/>
        </a:p>
      </dgm:t>
    </dgm:pt>
    <dgm:pt modelId="{FD9E017B-EFF2-4E3A-8173-9C39A8F66495}" type="sibTrans" cxnId="{C9F4AC59-BB9A-4B51-BC20-AD6369EBC633}">
      <dgm:prSet/>
      <dgm:spPr/>
      <dgm:t>
        <a:bodyPr/>
        <a:lstStyle/>
        <a:p>
          <a:endParaRPr lang="en-US"/>
        </a:p>
      </dgm:t>
    </dgm:pt>
    <dgm:pt modelId="{8C7FE724-A8BF-4B03-9AA4-22C96D4B9544}">
      <dgm:prSet/>
      <dgm:spPr/>
      <dgm:t>
        <a:bodyPr/>
        <a:lstStyle/>
        <a:p>
          <a:r>
            <a:rPr lang="en-US" dirty="0" smtClean="0"/>
            <a:t>Succeed</a:t>
          </a:r>
          <a:endParaRPr lang="en-US" dirty="0"/>
        </a:p>
      </dgm:t>
    </dgm:pt>
    <dgm:pt modelId="{1A5E61E3-88C4-4129-81E9-DFBF9555C693}" type="parTrans" cxnId="{05DAA232-03BF-4C7B-A03A-D0EB90094927}">
      <dgm:prSet/>
      <dgm:spPr/>
      <dgm:t>
        <a:bodyPr/>
        <a:lstStyle/>
        <a:p>
          <a:endParaRPr lang="en-US"/>
        </a:p>
      </dgm:t>
    </dgm:pt>
    <dgm:pt modelId="{B115AD11-5F4F-4D0D-8B5B-7125E72651DB}" type="sibTrans" cxnId="{05DAA232-03BF-4C7B-A03A-D0EB90094927}">
      <dgm:prSet/>
      <dgm:spPr/>
      <dgm:t>
        <a:bodyPr/>
        <a:lstStyle/>
        <a:p>
          <a:endParaRPr lang="en-US"/>
        </a:p>
      </dgm:t>
    </dgm:pt>
    <dgm:pt modelId="{8E1067A7-854A-49DF-B6D1-86C911B25B92}" type="pres">
      <dgm:prSet presAssocID="{0AF38E83-6552-4503-8E25-917B19D445CA}" presName="CompostProcess" presStyleCnt="0">
        <dgm:presLayoutVars>
          <dgm:dir/>
          <dgm:resizeHandles val="exact"/>
        </dgm:presLayoutVars>
      </dgm:prSet>
      <dgm:spPr/>
    </dgm:pt>
    <dgm:pt modelId="{D1B16A74-3A5C-4DE3-BC71-50D825F94231}" type="pres">
      <dgm:prSet presAssocID="{0AF38E83-6552-4503-8E25-917B19D445CA}" presName="arrow" presStyleLbl="bgShp" presStyleIdx="0" presStyleCnt="1"/>
      <dgm:spPr/>
    </dgm:pt>
    <dgm:pt modelId="{A2348B48-8A58-45E1-81B6-6A3FF460B596}" type="pres">
      <dgm:prSet presAssocID="{0AF38E83-6552-4503-8E25-917B19D445CA}" presName="linearProcess" presStyleCnt="0"/>
      <dgm:spPr/>
    </dgm:pt>
    <dgm:pt modelId="{DD830DCE-4281-4204-896A-2FEE161DC932}" type="pres">
      <dgm:prSet presAssocID="{107812C1-4F73-4C86-AB6B-87973C236C4E}" presName="textNode" presStyleLbl="node1" presStyleIdx="0" presStyleCnt="5">
        <dgm:presLayoutVars>
          <dgm:bulletEnabled val="1"/>
        </dgm:presLayoutVars>
      </dgm:prSet>
      <dgm:spPr/>
      <dgm:t>
        <a:bodyPr/>
        <a:lstStyle/>
        <a:p>
          <a:endParaRPr lang="en-US"/>
        </a:p>
      </dgm:t>
    </dgm:pt>
    <dgm:pt modelId="{0D80AA51-5AE0-4126-8521-12311C48DDDC}" type="pres">
      <dgm:prSet presAssocID="{5CB48A15-794C-4664-A71D-2BE74990DF6C}" presName="sibTrans" presStyleCnt="0"/>
      <dgm:spPr/>
    </dgm:pt>
    <dgm:pt modelId="{86C84F96-7E0A-4DBD-BC1E-6060497F7E52}" type="pres">
      <dgm:prSet presAssocID="{B0060E0A-E04E-4DCD-A3D7-2807C0B48F80}" presName="textNode" presStyleLbl="node1" presStyleIdx="1" presStyleCnt="5">
        <dgm:presLayoutVars>
          <dgm:bulletEnabled val="1"/>
        </dgm:presLayoutVars>
      </dgm:prSet>
      <dgm:spPr/>
      <dgm:t>
        <a:bodyPr/>
        <a:lstStyle/>
        <a:p>
          <a:endParaRPr lang="en-US"/>
        </a:p>
      </dgm:t>
    </dgm:pt>
    <dgm:pt modelId="{6A156158-8E69-4AB3-8E2A-33BC2905BB32}" type="pres">
      <dgm:prSet presAssocID="{5026F4C0-5D6A-428E-B8A2-F05914155531}" presName="sibTrans" presStyleCnt="0"/>
      <dgm:spPr/>
    </dgm:pt>
    <dgm:pt modelId="{A046ADE7-42AE-4973-A260-EF92CD6FA47C}" type="pres">
      <dgm:prSet presAssocID="{43334C58-2E63-4959-8E9C-D475C4AE5A28}" presName="textNode" presStyleLbl="node1" presStyleIdx="2" presStyleCnt="5">
        <dgm:presLayoutVars>
          <dgm:bulletEnabled val="1"/>
        </dgm:presLayoutVars>
      </dgm:prSet>
      <dgm:spPr/>
      <dgm:t>
        <a:bodyPr/>
        <a:lstStyle/>
        <a:p>
          <a:endParaRPr lang="en-US"/>
        </a:p>
      </dgm:t>
    </dgm:pt>
    <dgm:pt modelId="{87E11CF3-E4C9-4239-B505-E4AA33D3F3DF}" type="pres">
      <dgm:prSet presAssocID="{63966F18-4A53-4385-819E-0C09045FE9FA}" presName="sibTrans" presStyleCnt="0"/>
      <dgm:spPr/>
    </dgm:pt>
    <dgm:pt modelId="{F0700092-F798-4693-8E59-B15F84E14DE2}" type="pres">
      <dgm:prSet presAssocID="{E1ED7059-ECF2-4B97-B450-0039CCF8EEF5}" presName="textNode" presStyleLbl="node1" presStyleIdx="3" presStyleCnt="5">
        <dgm:presLayoutVars>
          <dgm:bulletEnabled val="1"/>
        </dgm:presLayoutVars>
      </dgm:prSet>
      <dgm:spPr/>
      <dgm:t>
        <a:bodyPr/>
        <a:lstStyle/>
        <a:p>
          <a:endParaRPr lang="en-US"/>
        </a:p>
      </dgm:t>
    </dgm:pt>
    <dgm:pt modelId="{235F4FDF-B809-48FF-9BDA-7B7E1290DA74}" type="pres">
      <dgm:prSet presAssocID="{FD9E017B-EFF2-4E3A-8173-9C39A8F66495}" presName="sibTrans" presStyleCnt="0"/>
      <dgm:spPr/>
    </dgm:pt>
    <dgm:pt modelId="{3B59ED62-71F5-4735-ACA6-3ED86030E9E3}" type="pres">
      <dgm:prSet presAssocID="{8C7FE724-A8BF-4B03-9AA4-22C96D4B9544}" presName="textNode" presStyleLbl="node1" presStyleIdx="4" presStyleCnt="5">
        <dgm:presLayoutVars>
          <dgm:bulletEnabled val="1"/>
        </dgm:presLayoutVars>
      </dgm:prSet>
      <dgm:spPr/>
      <dgm:t>
        <a:bodyPr/>
        <a:lstStyle/>
        <a:p>
          <a:endParaRPr lang="en-US"/>
        </a:p>
      </dgm:t>
    </dgm:pt>
  </dgm:ptLst>
  <dgm:cxnLst>
    <dgm:cxn modelId="{7DF0DADB-A275-41D5-AF6D-87018ED565B9}" srcId="{0AF38E83-6552-4503-8E25-917B19D445CA}" destId="{107812C1-4F73-4C86-AB6B-87973C236C4E}" srcOrd="0" destOrd="0" parTransId="{92EDE32F-4F0F-41CE-875B-E4DD8D13C96A}" sibTransId="{5CB48A15-794C-4664-A71D-2BE74990DF6C}"/>
    <dgm:cxn modelId="{90C2B102-EAFA-4E07-991F-D7AC8652A644}" type="presOf" srcId="{E1ED7059-ECF2-4B97-B450-0039CCF8EEF5}" destId="{F0700092-F798-4693-8E59-B15F84E14DE2}" srcOrd="0" destOrd="0" presId="urn:microsoft.com/office/officeart/2005/8/layout/hProcess9"/>
    <dgm:cxn modelId="{EB5ED586-0C20-45E9-A2F5-935485502C09}" type="presOf" srcId="{0AF38E83-6552-4503-8E25-917B19D445CA}" destId="{8E1067A7-854A-49DF-B6D1-86C911B25B92}" srcOrd="0" destOrd="0" presId="urn:microsoft.com/office/officeart/2005/8/layout/hProcess9"/>
    <dgm:cxn modelId="{98940787-B951-4490-9259-319401C8CDD8}" type="presOf" srcId="{8C7FE724-A8BF-4B03-9AA4-22C96D4B9544}" destId="{3B59ED62-71F5-4735-ACA6-3ED86030E9E3}" srcOrd="0" destOrd="0" presId="urn:microsoft.com/office/officeart/2005/8/layout/hProcess9"/>
    <dgm:cxn modelId="{2D20C801-DCCB-4679-B0DD-745597798B8D}" type="presOf" srcId="{B0060E0A-E04E-4DCD-A3D7-2807C0B48F80}" destId="{86C84F96-7E0A-4DBD-BC1E-6060497F7E52}" srcOrd="0" destOrd="0" presId="urn:microsoft.com/office/officeart/2005/8/layout/hProcess9"/>
    <dgm:cxn modelId="{C9F4AC59-BB9A-4B51-BC20-AD6369EBC633}" srcId="{0AF38E83-6552-4503-8E25-917B19D445CA}" destId="{E1ED7059-ECF2-4B97-B450-0039CCF8EEF5}" srcOrd="3" destOrd="0" parTransId="{EAF31EF5-ED11-48FF-8FFB-4AC43DE40BE8}" sibTransId="{FD9E017B-EFF2-4E3A-8173-9C39A8F66495}"/>
    <dgm:cxn modelId="{D66CF8CA-C99A-4552-AE3A-DB884D3C1C10}" srcId="{0AF38E83-6552-4503-8E25-917B19D445CA}" destId="{43334C58-2E63-4959-8E9C-D475C4AE5A28}" srcOrd="2" destOrd="0" parTransId="{9E905001-6395-4B3E-9019-2078ECC8419B}" sibTransId="{63966F18-4A53-4385-819E-0C09045FE9FA}"/>
    <dgm:cxn modelId="{9980389B-135B-4E82-A795-52C294E23BD3}" srcId="{0AF38E83-6552-4503-8E25-917B19D445CA}" destId="{B0060E0A-E04E-4DCD-A3D7-2807C0B48F80}" srcOrd="1" destOrd="0" parTransId="{9ED0458F-3D3A-4222-835C-38896052AE78}" sibTransId="{5026F4C0-5D6A-428E-B8A2-F05914155531}"/>
    <dgm:cxn modelId="{5A7281D8-4DC8-49D9-98CC-5EFAA4C81601}" type="presOf" srcId="{43334C58-2E63-4959-8E9C-D475C4AE5A28}" destId="{A046ADE7-42AE-4973-A260-EF92CD6FA47C}" srcOrd="0" destOrd="0" presId="urn:microsoft.com/office/officeart/2005/8/layout/hProcess9"/>
    <dgm:cxn modelId="{F7642FA3-A8A5-4307-97FE-428D254262B7}" type="presOf" srcId="{107812C1-4F73-4C86-AB6B-87973C236C4E}" destId="{DD830DCE-4281-4204-896A-2FEE161DC932}" srcOrd="0" destOrd="0" presId="urn:microsoft.com/office/officeart/2005/8/layout/hProcess9"/>
    <dgm:cxn modelId="{05DAA232-03BF-4C7B-A03A-D0EB90094927}" srcId="{0AF38E83-6552-4503-8E25-917B19D445CA}" destId="{8C7FE724-A8BF-4B03-9AA4-22C96D4B9544}" srcOrd="4" destOrd="0" parTransId="{1A5E61E3-88C4-4129-81E9-DFBF9555C693}" sibTransId="{B115AD11-5F4F-4D0D-8B5B-7125E72651DB}"/>
    <dgm:cxn modelId="{28A4B2A9-6935-4E99-B23B-8CC93B31EC97}" type="presParOf" srcId="{8E1067A7-854A-49DF-B6D1-86C911B25B92}" destId="{D1B16A74-3A5C-4DE3-BC71-50D825F94231}" srcOrd="0" destOrd="0" presId="urn:microsoft.com/office/officeart/2005/8/layout/hProcess9"/>
    <dgm:cxn modelId="{C5E07FE7-7BAF-4824-B355-D7960C6CD052}" type="presParOf" srcId="{8E1067A7-854A-49DF-B6D1-86C911B25B92}" destId="{A2348B48-8A58-45E1-81B6-6A3FF460B596}" srcOrd="1" destOrd="0" presId="urn:microsoft.com/office/officeart/2005/8/layout/hProcess9"/>
    <dgm:cxn modelId="{8597428B-0812-4C5E-B32B-6296FDFA4103}" type="presParOf" srcId="{A2348B48-8A58-45E1-81B6-6A3FF460B596}" destId="{DD830DCE-4281-4204-896A-2FEE161DC932}" srcOrd="0" destOrd="0" presId="urn:microsoft.com/office/officeart/2005/8/layout/hProcess9"/>
    <dgm:cxn modelId="{E4258D11-61D7-4269-8D8E-25A81B153F6F}" type="presParOf" srcId="{A2348B48-8A58-45E1-81B6-6A3FF460B596}" destId="{0D80AA51-5AE0-4126-8521-12311C48DDDC}" srcOrd="1" destOrd="0" presId="urn:microsoft.com/office/officeart/2005/8/layout/hProcess9"/>
    <dgm:cxn modelId="{911443CE-29A8-4622-A8EF-F087C58A70AD}" type="presParOf" srcId="{A2348B48-8A58-45E1-81B6-6A3FF460B596}" destId="{86C84F96-7E0A-4DBD-BC1E-6060497F7E52}" srcOrd="2" destOrd="0" presId="urn:microsoft.com/office/officeart/2005/8/layout/hProcess9"/>
    <dgm:cxn modelId="{FB4A3400-200D-4345-B7E9-44351BD1B0A4}" type="presParOf" srcId="{A2348B48-8A58-45E1-81B6-6A3FF460B596}" destId="{6A156158-8E69-4AB3-8E2A-33BC2905BB32}" srcOrd="3" destOrd="0" presId="urn:microsoft.com/office/officeart/2005/8/layout/hProcess9"/>
    <dgm:cxn modelId="{6CC27469-F7CC-4BC7-B73F-880650F53372}" type="presParOf" srcId="{A2348B48-8A58-45E1-81B6-6A3FF460B596}" destId="{A046ADE7-42AE-4973-A260-EF92CD6FA47C}" srcOrd="4" destOrd="0" presId="urn:microsoft.com/office/officeart/2005/8/layout/hProcess9"/>
    <dgm:cxn modelId="{14603933-E397-4B4D-9B56-1AA190537D28}" type="presParOf" srcId="{A2348B48-8A58-45E1-81B6-6A3FF460B596}" destId="{87E11CF3-E4C9-4239-B505-E4AA33D3F3DF}" srcOrd="5" destOrd="0" presId="urn:microsoft.com/office/officeart/2005/8/layout/hProcess9"/>
    <dgm:cxn modelId="{5B58D1D6-6A61-4E95-BFC7-E309E1E6DA3F}" type="presParOf" srcId="{A2348B48-8A58-45E1-81B6-6A3FF460B596}" destId="{F0700092-F798-4693-8E59-B15F84E14DE2}" srcOrd="6" destOrd="0" presId="urn:microsoft.com/office/officeart/2005/8/layout/hProcess9"/>
    <dgm:cxn modelId="{F5874B20-61A3-4363-898A-E6480815D72B}" type="presParOf" srcId="{A2348B48-8A58-45E1-81B6-6A3FF460B596}" destId="{235F4FDF-B809-48FF-9BDA-7B7E1290DA74}" srcOrd="7" destOrd="0" presId="urn:microsoft.com/office/officeart/2005/8/layout/hProcess9"/>
    <dgm:cxn modelId="{9F1A049D-8F6B-4295-8C3B-66084196C325}" type="presParOf" srcId="{A2348B48-8A58-45E1-81B6-6A3FF460B596}" destId="{3B59ED62-71F5-4735-ACA6-3ED86030E9E3}" srcOrd="8"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B16A74-3A5C-4DE3-BC71-50D825F94231}">
      <dsp:nvSpPr>
        <dsp:cNvPr id="0" name=""/>
        <dsp:cNvSpPr/>
      </dsp:nvSpPr>
      <dsp:spPr>
        <a:xfrm>
          <a:off x="529527" y="0"/>
          <a:ext cx="6001317" cy="354753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830DCE-4281-4204-896A-2FEE161DC932}">
      <dsp:nvSpPr>
        <dsp:cNvPr id="0" name=""/>
        <dsp:cNvSpPr/>
      </dsp:nvSpPr>
      <dsp:spPr>
        <a:xfrm>
          <a:off x="3931" y="1064259"/>
          <a:ext cx="1354446" cy="14190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Try something</a:t>
          </a:r>
          <a:endParaRPr lang="en-US" sz="1700" kern="1200" dirty="0"/>
        </a:p>
      </dsp:txBody>
      <dsp:txXfrm>
        <a:off x="70050" y="1130378"/>
        <a:ext cx="1222208" cy="1286775"/>
      </dsp:txXfrm>
    </dsp:sp>
    <dsp:sp modelId="{86C84F96-7E0A-4DBD-BC1E-6060497F7E52}">
      <dsp:nvSpPr>
        <dsp:cNvPr id="0" name=""/>
        <dsp:cNvSpPr/>
      </dsp:nvSpPr>
      <dsp:spPr>
        <a:xfrm>
          <a:off x="1428447" y="1064259"/>
          <a:ext cx="1354446" cy="14190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Experience failure</a:t>
          </a:r>
          <a:endParaRPr lang="en-US" sz="1700" kern="1200" dirty="0"/>
        </a:p>
      </dsp:txBody>
      <dsp:txXfrm>
        <a:off x="1494566" y="1130378"/>
        <a:ext cx="1222208" cy="1286775"/>
      </dsp:txXfrm>
    </dsp:sp>
    <dsp:sp modelId="{A046ADE7-42AE-4973-A260-EF92CD6FA47C}">
      <dsp:nvSpPr>
        <dsp:cNvPr id="0" name=""/>
        <dsp:cNvSpPr/>
      </dsp:nvSpPr>
      <dsp:spPr>
        <a:xfrm>
          <a:off x="2852963" y="1064259"/>
          <a:ext cx="1354446" cy="14190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Learn</a:t>
          </a:r>
          <a:endParaRPr lang="en-US" sz="1700" kern="1200" dirty="0"/>
        </a:p>
      </dsp:txBody>
      <dsp:txXfrm>
        <a:off x="2919082" y="1130378"/>
        <a:ext cx="1222208" cy="1286775"/>
      </dsp:txXfrm>
    </dsp:sp>
    <dsp:sp modelId="{F0700092-F798-4693-8E59-B15F84E14DE2}">
      <dsp:nvSpPr>
        <dsp:cNvPr id="0" name=""/>
        <dsp:cNvSpPr/>
      </dsp:nvSpPr>
      <dsp:spPr>
        <a:xfrm>
          <a:off x="4277479" y="1064259"/>
          <a:ext cx="1354446" cy="14190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Adapt</a:t>
          </a:r>
          <a:endParaRPr lang="en-US" sz="1700" kern="1200" dirty="0"/>
        </a:p>
      </dsp:txBody>
      <dsp:txXfrm>
        <a:off x="4343598" y="1130378"/>
        <a:ext cx="1222208" cy="1286775"/>
      </dsp:txXfrm>
    </dsp:sp>
    <dsp:sp modelId="{3B59ED62-71F5-4735-ACA6-3ED86030E9E3}">
      <dsp:nvSpPr>
        <dsp:cNvPr id="0" name=""/>
        <dsp:cNvSpPr/>
      </dsp:nvSpPr>
      <dsp:spPr>
        <a:xfrm>
          <a:off x="5701995" y="1064259"/>
          <a:ext cx="1354446" cy="14190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Succeed</a:t>
          </a:r>
          <a:endParaRPr lang="en-US" sz="1700" kern="1200" dirty="0"/>
        </a:p>
      </dsp:txBody>
      <dsp:txXfrm>
        <a:off x="5768114" y="1130378"/>
        <a:ext cx="1222208" cy="128677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Please give time for the students to produce answers for themselves before showing answers.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D6A70-63EA-426D-B8D5-D5B61176F00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63176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https://www.youtube.com/watch?v=hJFS4-v_dhg</a:t>
            </a:r>
            <a:endParaRPr lang="en-GB" dirty="0"/>
          </a:p>
        </p:txBody>
      </p:sp>
      <p:sp>
        <p:nvSpPr>
          <p:cNvPr id="4" name="Slide Number Placeholder 3"/>
          <p:cNvSpPr>
            <a:spLocks noGrp="1"/>
          </p:cNvSpPr>
          <p:nvPr>
            <p:ph type="sldNum" sz="quarter" idx="10"/>
          </p:nvPr>
        </p:nvSpPr>
        <p:spPr/>
        <p:txBody>
          <a:bodyPr/>
          <a:lstStyle/>
          <a:p>
            <a:fld id="{5875363B-810C-4065-AEF7-90C1F8936BA4}" type="slidenum">
              <a:rPr lang="en-GB" smtClean="0"/>
              <a:t>12</a:t>
            </a:fld>
            <a:endParaRPr lang="en-GB"/>
          </a:p>
        </p:txBody>
      </p:sp>
    </p:spTree>
    <p:extLst>
      <p:ext uri="{BB962C8B-B14F-4D97-AF65-F5344CB8AC3E}">
        <p14:creationId xmlns:p14="http://schemas.microsoft.com/office/powerpoint/2010/main" val="1945129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35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407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7648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ought for the day">
    <p:bg>
      <p:bgPr>
        <a:solidFill>
          <a:srgbClr val="142A33"/>
        </a:solidFill>
        <a:effectLst/>
      </p:bgPr>
    </p:bg>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normAutofit/>
          </a:bodyPr>
          <a:lstStyle>
            <a:lvl1pPr marL="0" indent="0">
              <a:buNone/>
              <a:defRPr sz="5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hasCustomPrompt="1"/>
          </p:nvPr>
        </p:nvSpPr>
        <p:spPr>
          <a:xfrm>
            <a:off x="4495966" y="219073"/>
            <a:ext cx="4480560" cy="565150"/>
          </a:xfrm>
        </p:spPr>
        <p:txBody>
          <a:bodyPr/>
          <a:lstStyle>
            <a:lvl1pPr marL="0" indent="0">
              <a:buNone/>
              <a:defRPr>
                <a:solidFill>
                  <a:schemeClr val="bg1"/>
                </a:solidFill>
              </a:defRPr>
            </a:lvl1pPr>
          </a:lstStyle>
          <a:p>
            <a:pPr lvl="0"/>
            <a:r>
              <a:rPr lang="en-US" dirty="0"/>
              <a:t>Thought for the Day</a:t>
            </a:r>
          </a:p>
        </p:txBody>
      </p:sp>
    </p:spTree>
    <p:extLst>
      <p:ext uri="{BB962C8B-B14F-4D97-AF65-F5344CB8AC3E}">
        <p14:creationId xmlns:p14="http://schemas.microsoft.com/office/powerpoint/2010/main" val="1335125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9" y="722979"/>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defTabSz="914358">
              <a:defRPr/>
            </a:pPr>
            <a:fld id="{9BD23B10-5F6E-4C31-BD4A-EB0C393B227D}" type="datetimeFigureOut">
              <a:rPr lang="en-GB" smtClean="0">
                <a:solidFill>
                  <a:prstClr val="black">
                    <a:tint val="75000"/>
                  </a:prstClr>
                </a:solidFill>
                <a:latin typeface="Segoe UI" panose="020B0502040204020203" pitchFamily="34" charset="0"/>
                <a:cs typeface="Segoe UI" panose="020B0502040204020203" pitchFamily="34" charset="0"/>
              </a:rPr>
              <a:pPr defTabSz="914358">
                <a:defRPr/>
              </a:pPr>
              <a:t>14/04/2025</a:t>
            </a:fld>
            <a:endParaRPr lang="en-GB">
              <a:solidFill>
                <a:prstClr val="black">
                  <a:tint val="75000"/>
                </a:prstClr>
              </a:solidFill>
              <a:latin typeface="Segoe UI" panose="020B0502040204020203" pitchFamily="34" charset="0"/>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defTabSz="914358">
              <a:defRPr/>
            </a:pPr>
            <a:endParaRPr lang="en-GB">
              <a:solidFill>
                <a:prstClr val="black">
                  <a:tint val="75000"/>
                </a:prstClr>
              </a:solidFill>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defTabSz="914358">
              <a:defRPr/>
            </a:pPr>
            <a:fld id="{FC676166-4FC4-466E-B78C-00BED8E29C44}" type="slidenum">
              <a:rPr lang="en-GB" smtClean="0">
                <a:solidFill>
                  <a:prstClr val="black">
                    <a:tint val="75000"/>
                  </a:prstClr>
                </a:solidFill>
                <a:latin typeface="Segoe UI" panose="020B0502040204020203" pitchFamily="34" charset="0"/>
                <a:cs typeface="Segoe UI" panose="020B0502040204020203" pitchFamily="34" charset="0"/>
              </a:rPr>
              <a:pPr defTabSz="914358">
                <a:defRPr/>
              </a:pPr>
              <a:t>‹#›</a:t>
            </a:fld>
            <a:endParaRPr lang="en-GB">
              <a:solidFill>
                <a:prstClr val="black">
                  <a:tint val="75000"/>
                </a:prstClr>
              </a:solidFill>
              <a:latin typeface="Segoe UI" panose="020B0502040204020203" pitchFamily="34" charset="0"/>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3"/>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90"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3222962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177447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574878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79292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60500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307500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539761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9139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41874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9610560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061112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8268828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905034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89048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26611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905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0279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486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3935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8815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2565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32" r:id="rId12"/>
    <p:sldLayoutId id="2147483733" r:id="rId13"/>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2540098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6.png"/><Relationship Id="rId7" Type="http://schemas.openxmlformats.org/officeDocument/2006/relationships/diagramData" Target="../diagrams/data1.xml"/><Relationship Id="rId2"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image" Target="../media/image9.png"/><Relationship Id="rId11" Type="http://schemas.microsoft.com/office/2007/relationships/diagramDrawing" Target="../diagrams/drawing1.xml"/><Relationship Id="rId5" Type="http://schemas.openxmlformats.org/officeDocument/2006/relationships/image" Target="../media/image8.png"/><Relationship Id="rId10" Type="http://schemas.openxmlformats.org/officeDocument/2006/relationships/diagramColors" Target="../diagrams/colors1.xml"/><Relationship Id="rId4" Type="http://schemas.openxmlformats.org/officeDocument/2006/relationships/image" Target="../media/image7.png"/><Relationship Id="rId9"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6.xml"/><Relationship Id="rId1" Type="http://schemas.openxmlformats.org/officeDocument/2006/relationships/video" Target="https://www.youtube.com/embed/hJFS4-v_dhg?si=vmaroNNZ1h_OzqqW" TargetMode="Externa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86EFE-4154-FD82-C862-6582C0A4E2E9}"/>
            </a:ext>
          </a:extLst>
        </p:cNvPr>
        <p:cNvGrpSpPr/>
        <p:nvPr/>
      </p:nvGrpSpPr>
      <p:grpSpPr>
        <a:xfrm>
          <a:off x="0" y="0"/>
          <a:ext cx="0" cy="0"/>
          <a:chOff x="0" y="0"/>
          <a:chExt cx="0" cy="0"/>
        </a:xfrm>
      </p:grpSpPr>
      <p:sp>
        <p:nvSpPr>
          <p:cNvPr id="6" name="Title 1"/>
          <p:cNvSpPr txBox="1">
            <a:spLocks/>
          </p:cNvSpPr>
          <p:nvPr/>
        </p:nvSpPr>
        <p:spPr>
          <a:xfrm>
            <a:off x="525002" y="240569"/>
            <a:ext cx="7769673" cy="2386762"/>
          </a:xfrm>
          <a:prstGeom prst="rect">
            <a:avLst/>
          </a:prstGeom>
        </p:spPr>
        <p:txBody>
          <a:bodyPr>
            <a:normAutofit fontScale="97500"/>
          </a:bodyPr>
          <a:lstStyle>
            <a:lvl1pPr algn="l" defTabSz="914377" rtl="0" eaLnBrk="1" latinLnBrk="0" hangingPunct="1">
              <a:lnSpc>
                <a:spcPct val="90000"/>
              </a:lnSpc>
              <a:spcBef>
                <a:spcPct val="0"/>
              </a:spcBef>
              <a:buNone/>
              <a:defRPr sz="44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stStyle>
          <a:p>
            <a:r>
              <a:rPr lang="en-GB"/>
              <a:t>Remember to complete all homework tasks on SAM Learning </a:t>
            </a:r>
            <a:endParaRPr lang="en-GB" dirty="0"/>
          </a:p>
        </p:txBody>
      </p:sp>
      <p:sp>
        <p:nvSpPr>
          <p:cNvPr id="7" name="Subtitle 2"/>
          <p:cNvSpPr txBox="1">
            <a:spLocks/>
          </p:cNvSpPr>
          <p:nvPr/>
        </p:nvSpPr>
        <p:spPr>
          <a:xfrm>
            <a:off x="217376" y="2332807"/>
            <a:ext cx="6855595" cy="1655182"/>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We still use Classcharts for announcements, surveys and revision material </a:t>
            </a:r>
          </a:p>
          <a:p>
            <a:endParaRPr lang="en-GB" sz="1800" dirty="0"/>
          </a:p>
          <a:p>
            <a:r>
              <a:rPr lang="en-GB" sz="1800" dirty="0"/>
              <a:t>Homework Club every morning in West Canteen from 8am </a:t>
            </a:r>
          </a:p>
          <a:p>
            <a:endParaRPr lang="en-GB" sz="1800" dirty="0"/>
          </a:p>
          <a:p>
            <a:r>
              <a:rPr lang="en-GB" sz="1800" dirty="0"/>
              <a:t>Library is open before school and at break times</a:t>
            </a:r>
          </a:p>
          <a:p>
            <a:endParaRPr lang="en-GB" sz="1800" dirty="0"/>
          </a:p>
          <a:p>
            <a:r>
              <a:rPr lang="en-GB" sz="1800" dirty="0"/>
              <a:t>Students on the following slides have not completed ALL tasks </a:t>
            </a:r>
          </a:p>
        </p:txBody>
      </p:sp>
      <p:pic>
        <p:nvPicPr>
          <p:cNvPr id="8" name="Picture 7"/>
          <p:cNvPicPr>
            <a:picLocks noChangeAspect="1"/>
          </p:cNvPicPr>
          <p:nvPr/>
        </p:nvPicPr>
        <p:blipFill rotWithShape="1">
          <a:blip r:embed="rId3"/>
          <a:srcRect l="1782" t="1680" r="4835"/>
          <a:stretch/>
        </p:blipFill>
        <p:spPr>
          <a:xfrm>
            <a:off x="8294675" y="542438"/>
            <a:ext cx="2212626" cy="1354500"/>
          </a:xfrm>
          <a:prstGeom prst="rect">
            <a:avLst/>
          </a:prstGeom>
        </p:spPr>
      </p:pic>
      <p:pic>
        <p:nvPicPr>
          <p:cNvPr id="2" name="Picture 1"/>
          <p:cNvPicPr>
            <a:picLocks noChangeAspect="1"/>
          </p:cNvPicPr>
          <p:nvPr/>
        </p:nvPicPr>
        <p:blipFill rotWithShape="1">
          <a:blip r:embed="rId4"/>
          <a:srcRect l="26769" t="41600" r="41731" b="55600"/>
          <a:stretch/>
        </p:blipFill>
        <p:spPr>
          <a:xfrm>
            <a:off x="1642745" y="5344318"/>
            <a:ext cx="10267364" cy="513368"/>
          </a:xfrm>
          <a:prstGeom prst="rect">
            <a:avLst/>
          </a:prstGeom>
        </p:spPr>
      </p:pic>
      <p:sp>
        <p:nvSpPr>
          <p:cNvPr id="3" name="TextBox 2"/>
          <p:cNvSpPr txBox="1"/>
          <p:nvPr/>
        </p:nvSpPr>
        <p:spPr>
          <a:xfrm>
            <a:off x="7582519" y="2572239"/>
            <a:ext cx="2924782" cy="876202"/>
          </a:xfrm>
          <a:prstGeom prst="rect">
            <a:avLst/>
          </a:prstGeom>
          <a:noFill/>
        </p:spPr>
        <p:txBody>
          <a:bodyPr wrap="square" rtlCol="0">
            <a:spAutoFit/>
          </a:bodyPr>
          <a:lstStyle/>
          <a:p>
            <a:pPr algn="ctr"/>
            <a:r>
              <a:rPr lang="en-GB" sz="1698" b="1" dirty="0"/>
              <a:t>Make sure you are completing the SET TASKS! These are the tasks your teachers have set. </a:t>
            </a:r>
          </a:p>
        </p:txBody>
      </p:sp>
      <p:cxnSp>
        <p:nvCxnSpPr>
          <p:cNvPr id="5" name="Straight Arrow Connector 4"/>
          <p:cNvCxnSpPr/>
          <p:nvPr/>
        </p:nvCxnSpPr>
        <p:spPr>
          <a:xfrm flipH="1">
            <a:off x="7072974" y="3729141"/>
            <a:ext cx="1467019" cy="1484218"/>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70841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r>
              <a:rPr lang="en-US" sz="3638" dirty="0" smtClean="0"/>
              <a:t>It is normal for people to feel deflated after failure.</a:t>
            </a:r>
          </a:p>
          <a:p>
            <a:pPr marL="0" indent="0">
              <a:buNone/>
            </a:pPr>
            <a:endParaRPr lang="en-US" sz="3638" dirty="0"/>
          </a:p>
          <a:p>
            <a:pPr marL="0" indent="0">
              <a:buNone/>
            </a:pPr>
            <a:r>
              <a:rPr lang="en-US" sz="3638" dirty="0" smtClean="0"/>
              <a:t>However it is important that people pick themselves up and try again.</a:t>
            </a:r>
          </a:p>
          <a:p>
            <a:pPr marL="0" indent="0">
              <a:buNone/>
            </a:pPr>
            <a:endParaRPr lang="en-US" sz="3638" dirty="0"/>
          </a:p>
          <a:p>
            <a:pPr marL="0" indent="0">
              <a:buNone/>
            </a:pPr>
            <a:r>
              <a:rPr lang="en-US" sz="3638" dirty="0" smtClean="0"/>
              <a:t>This is because failure is a stepping stone to success</a:t>
            </a:r>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Failure</a:t>
            </a:r>
            <a:endParaRPr sz="2426" spc="27" dirty="0"/>
          </a:p>
        </p:txBody>
      </p:sp>
      <p:pic>
        <p:nvPicPr>
          <p:cNvPr id="9" name="Picture 8"/>
          <p:cNvPicPr>
            <a:picLocks noChangeAspect="1"/>
          </p:cNvPicPr>
          <p:nvPr/>
        </p:nvPicPr>
        <p:blipFill>
          <a:blip r:embed="rId4"/>
          <a:stretch>
            <a:fillRect/>
          </a:stretch>
        </p:blipFill>
        <p:spPr>
          <a:xfrm>
            <a:off x="8779710" y="2911566"/>
            <a:ext cx="2533650" cy="1809750"/>
          </a:xfrm>
          <a:prstGeom prst="rect">
            <a:avLst/>
          </a:prstGeom>
        </p:spPr>
      </p:pic>
      <p:pic>
        <p:nvPicPr>
          <p:cNvPr id="11" name="Picture 10"/>
          <p:cNvPicPr>
            <a:picLocks noChangeAspect="1"/>
          </p:cNvPicPr>
          <p:nvPr/>
        </p:nvPicPr>
        <p:blipFill>
          <a:blip r:embed="rId5"/>
          <a:stretch>
            <a:fillRect/>
          </a:stretch>
        </p:blipFill>
        <p:spPr>
          <a:xfrm>
            <a:off x="7805687" y="4654641"/>
            <a:ext cx="3028950" cy="1514475"/>
          </a:xfrm>
          <a:prstGeom prst="rect">
            <a:avLst/>
          </a:prstGeom>
        </p:spPr>
      </p:pic>
      <p:pic>
        <p:nvPicPr>
          <p:cNvPr id="12" name="Picture 11"/>
          <p:cNvPicPr>
            <a:picLocks noChangeAspect="1"/>
          </p:cNvPicPr>
          <p:nvPr/>
        </p:nvPicPr>
        <p:blipFill>
          <a:blip r:embed="rId6"/>
          <a:stretch>
            <a:fillRect/>
          </a:stretch>
        </p:blipFill>
        <p:spPr>
          <a:xfrm>
            <a:off x="7805687" y="1375497"/>
            <a:ext cx="2828925" cy="1619250"/>
          </a:xfrm>
          <a:prstGeom prst="rect">
            <a:avLst/>
          </a:prstGeom>
        </p:spPr>
      </p:pic>
    </p:spTree>
    <p:extLst>
      <p:ext uri="{BB962C8B-B14F-4D97-AF65-F5344CB8AC3E}">
        <p14:creationId xmlns:p14="http://schemas.microsoft.com/office/powerpoint/2010/main" val="1923452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Failure Flowchart</a:t>
            </a:r>
            <a:endParaRPr sz="2426" spc="27" dirty="0"/>
          </a:p>
        </p:txBody>
      </p:sp>
      <p:pic>
        <p:nvPicPr>
          <p:cNvPr id="9" name="Picture 8"/>
          <p:cNvPicPr>
            <a:picLocks noChangeAspect="1"/>
          </p:cNvPicPr>
          <p:nvPr/>
        </p:nvPicPr>
        <p:blipFill>
          <a:blip r:embed="rId4"/>
          <a:stretch>
            <a:fillRect/>
          </a:stretch>
        </p:blipFill>
        <p:spPr>
          <a:xfrm>
            <a:off x="8779710" y="2911566"/>
            <a:ext cx="2533650" cy="1809750"/>
          </a:xfrm>
          <a:prstGeom prst="rect">
            <a:avLst/>
          </a:prstGeom>
        </p:spPr>
      </p:pic>
      <p:pic>
        <p:nvPicPr>
          <p:cNvPr id="11" name="Picture 10"/>
          <p:cNvPicPr>
            <a:picLocks noChangeAspect="1"/>
          </p:cNvPicPr>
          <p:nvPr/>
        </p:nvPicPr>
        <p:blipFill>
          <a:blip r:embed="rId5"/>
          <a:stretch>
            <a:fillRect/>
          </a:stretch>
        </p:blipFill>
        <p:spPr>
          <a:xfrm>
            <a:off x="7805687" y="4654641"/>
            <a:ext cx="3028950" cy="1514475"/>
          </a:xfrm>
          <a:prstGeom prst="rect">
            <a:avLst/>
          </a:prstGeom>
        </p:spPr>
      </p:pic>
      <p:pic>
        <p:nvPicPr>
          <p:cNvPr id="12" name="Picture 11"/>
          <p:cNvPicPr>
            <a:picLocks noChangeAspect="1"/>
          </p:cNvPicPr>
          <p:nvPr/>
        </p:nvPicPr>
        <p:blipFill>
          <a:blip r:embed="rId6"/>
          <a:stretch>
            <a:fillRect/>
          </a:stretch>
        </p:blipFill>
        <p:spPr>
          <a:xfrm>
            <a:off x="7805687" y="1375497"/>
            <a:ext cx="2828925" cy="1619250"/>
          </a:xfrm>
          <a:prstGeom prst="rect">
            <a:avLst/>
          </a:prstGeom>
        </p:spPr>
      </p:pic>
      <p:graphicFrame>
        <p:nvGraphicFramePr>
          <p:cNvPr id="4" name="Diagram 3"/>
          <p:cNvGraphicFramePr/>
          <p:nvPr>
            <p:extLst>
              <p:ext uri="{D42A27DB-BD31-4B8C-83A1-F6EECF244321}">
                <p14:modId xmlns:p14="http://schemas.microsoft.com/office/powerpoint/2010/main" val="406117612"/>
              </p:ext>
            </p:extLst>
          </p:nvPr>
        </p:nvGraphicFramePr>
        <p:xfrm>
          <a:off x="441640" y="1624234"/>
          <a:ext cx="7060373" cy="35475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850773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Famous examples of failure</a:t>
            </a:r>
            <a:endParaRPr sz="2426" spc="27" dirty="0"/>
          </a:p>
        </p:txBody>
      </p:sp>
      <p:pic>
        <p:nvPicPr>
          <p:cNvPr id="3" name="hJFS4-v_dhg"/>
          <p:cNvPicPr>
            <a:picLocks noRot="1" noChangeAspect="1"/>
          </p:cNvPicPr>
          <p:nvPr>
            <a:videoFile r:link="rId1"/>
          </p:nvPr>
        </p:nvPicPr>
        <p:blipFill>
          <a:blip r:embed="rId6"/>
          <a:stretch>
            <a:fillRect/>
          </a:stretch>
        </p:blipFill>
        <p:spPr>
          <a:xfrm>
            <a:off x="1197979" y="1165449"/>
            <a:ext cx="9882976" cy="5559174"/>
          </a:xfrm>
          <a:prstGeom prst="rect">
            <a:avLst/>
          </a:prstGeom>
        </p:spPr>
      </p:pic>
    </p:spTree>
    <p:extLst>
      <p:ext uri="{BB962C8B-B14F-4D97-AF65-F5344CB8AC3E}">
        <p14:creationId xmlns:p14="http://schemas.microsoft.com/office/powerpoint/2010/main" val="705814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20000"/>
          </a:bodyPr>
          <a:lstStyle/>
          <a:p>
            <a:pPr marL="0" indent="0">
              <a:buNone/>
            </a:pPr>
            <a:r>
              <a:rPr lang="en-US" sz="4000" dirty="0" smtClean="0"/>
              <a:t>Take out your </a:t>
            </a:r>
            <a:r>
              <a:rPr lang="en-US" sz="4000" dirty="0" err="1" smtClean="0"/>
              <a:t>oracy</a:t>
            </a:r>
            <a:r>
              <a:rPr lang="en-US" sz="4000" dirty="0" smtClean="0"/>
              <a:t> </a:t>
            </a:r>
            <a:r>
              <a:rPr lang="en-US" sz="4000" dirty="0" err="1" smtClean="0"/>
              <a:t>helpsheet</a:t>
            </a:r>
            <a:r>
              <a:rPr lang="en-US" sz="4000" dirty="0" smtClean="0"/>
              <a:t> from your learning wallet.</a:t>
            </a:r>
          </a:p>
          <a:p>
            <a:pPr marL="0" indent="0">
              <a:buNone/>
            </a:pPr>
            <a:endParaRPr lang="en-US" sz="4000" dirty="0"/>
          </a:p>
          <a:p>
            <a:pPr marL="0" indent="0">
              <a:buNone/>
            </a:pPr>
            <a:r>
              <a:rPr lang="en-US" sz="4000" dirty="0" smtClean="0"/>
              <a:t>You have 1 minute to think about the following question:</a:t>
            </a:r>
          </a:p>
          <a:p>
            <a:pPr marL="0" indent="0">
              <a:buNone/>
            </a:pPr>
            <a:endParaRPr lang="en-US" sz="4000" dirty="0"/>
          </a:p>
          <a:p>
            <a:pPr marL="0" indent="0">
              <a:buNone/>
            </a:pPr>
            <a:r>
              <a:rPr lang="en-US" sz="4000" dirty="0" smtClean="0"/>
              <a:t>“What example from the video are you most inspired by?”</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Failure</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1465759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dirty="0"/>
              <a:t>“What example from the video are you most inspired by?”</a:t>
            </a:r>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Failure</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438400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lnSpcReduction="10000"/>
          </a:bodyPr>
          <a:lstStyle/>
          <a:p>
            <a:pPr marL="0" indent="0">
              <a:buNone/>
            </a:pPr>
            <a:r>
              <a:rPr lang="en-US" sz="3638" dirty="0" smtClean="0"/>
              <a:t>You will be looking more at the importance of failure in your Personal Development lesson this week.</a:t>
            </a:r>
          </a:p>
          <a:p>
            <a:pPr marL="0" indent="0">
              <a:buNone/>
            </a:pPr>
            <a:endParaRPr lang="en-US" sz="3638" dirty="0"/>
          </a:p>
          <a:p>
            <a:pPr marL="0" indent="0">
              <a:buNone/>
            </a:pPr>
            <a:r>
              <a:rPr lang="en-US" sz="3638" dirty="0" smtClean="0"/>
              <a:t>Until then in your lessons, remember failure is a stepping stone to success. Do not become deflated when you try and fail at something!</a:t>
            </a:r>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Failure</a:t>
            </a:r>
            <a:endParaRPr sz="2426" spc="27" dirty="0"/>
          </a:p>
        </p:txBody>
      </p:sp>
      <p:pic>
        <p:nvPicPr>
          <p:cNvPr id="9" name="Picture 8"/>
          <p:cNvPicPr>
            <a:picLocks noChangeAspect="1"/>
          </p:cNvPicPr>
          <p:nvPr/>
        </p:nvPicPr>
        <p:blipFill>
          <a:blip r:embed="rId4"/>
          <a:stretch>
            <a:fillRect/>
          </a:stretch>
        </p:blipFill>
        <p:spPr>
          <a:xfrm>
            <a:off x="8779710" y="2911566"/>
            <a:ext cx="2533650" cy="1809750"/>
          </a:xfrm>
          <a:prstGeom prst="rect">
            <a:avLst/>
          </a:prstGeom>
        </p:spPr>
      </p:pic>
      <p:pic>
        <p:nvPicPr>
          <p:cNvPr id="11" name="Picture 10"/>
          <p:cNvPicPr>
            <a:picLocks noChangeAspect="1"/>
          </p:cNvPicPr>
          <p:nvPr/>
        </p:nvPicPr>
        <p:blipFill>
          <a:blip r:embed="rId5"/>
          <a:stretch>
            <a:fillRect/>
          </a:stretch>
        </p:blipFill>
        <p:spPr>
          <a:xfrm>
            <a:off x="7805687" y="4654641"/>
            <a:ext cx="3028950" cy="1514475"/>
          </a:xfrm>
          <a:prstGeom prst="rect">
            <a:avLst/>
          </a:prstGeom>
        </p:spPr>
      </p:pic>
      <p:pic>
        <p:nvPicPr>
          <p:cNvPr id="12" name="Picture 11"/>
          <p:cNvPicPr>
            <a:picLocks noChangeAspect="1"/>
          </p:cNvPicPr>
          <p:nvPr/>
        </p:nvPicPr>
        <p:blipFill>
          <a:blip r:embed="rId6"/>
          <a:stretch>
            <a:fillRect/>
          </a:stretch>
        </p:blipFill>
        <p:spPr>
          <a:xfrm>
            <a:off x="7805687" y="1375497"/>
            <a:ext cx="2828925" cy="1619250"/>
          </a:xfrm>
          <a:prstGeom prst="rect">
            <a:avLst/>
          </a:prstGeom>
        </p:spPr>
      </p:pic>
    </p:spTree>
    <p:extLst>
      <p:ext uri="{BB962C8B-B14F-4D97-AF65-F5344CB8AC3E}">
        <p14:creationId xmlns:p14="http://schemas.microsoft.com/office/powerpoint/2010/main" val="3564501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101203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173C55-CE5D-D7C3-166E-EB96ECDFDDDE}"/>
              </a:ext>
            </a:extLst>
          </p:cNvPr>
          <p:cNvSpPr>
            <a:spLocks noGrp="1"/>
          </p:cNvSpPr>
          <p:nvPr>
            <p:ph sz="quarter" idx="13"/>
          </p:nvPr>
        </p:nvSpPr>
        <p:spPr/>
        <p:txBody>
          <a:bodyPr anchor="ctr">
            <a:normAutofit/>
          </a:bodyPr>
          <a:lstStyle/>
          <a:p>
            <a:pPr algn="ctr">
              <a:lnSpc>
                <a:spcPct val="100000"/>
              </a:lnSpc>
            </a:pPr>
            <a:r>
              <a:rPr lang="en-US" b="1" u="sng" dirty="0" smtClean="0"/>
              <a:t>Thought of the Day</a:t>
            </a:r>
            <a:endParaRPr lang="en-GB" b="1" u="sng" dirty="0" smtClean="0"/>
          </a:p>
          <a:p>
            <a:pPr algn="ctr">
              <a:lnSpc>
                <a:spcPct val="100000"/>
              </a:lnSpc>
            </a:pPr>
            <a:r>
              <a:rPr lang="en-GB" dirty="0" smtClean="0"/>
              <a:t>“</a:t>
            </a:r>
            <a:r>
              <a:rPr lang="en-US" dirty="0" smtClean="0"/>
              <a:t>Success is stumbling from failure to failure with no loss of enthusiasm</a:t>
            </a:r>
            <a:r>
              <a:rPr lang="en-GB" dirty="0" smtClean="0"/>
              <a:t>”</a:t>
            </a:r>
          </a:p>
          <a:p>
            <a:pPr algn="ctr">
              <a:lnSpc>
                <a:spcPct val="100000"/>
              </a:lnSpc>
            </a:pPr>
            <a:r>
              <a:rPr lang="en-GB" sz="4000" dirty="0" smtClean="0"/>
              <a:t>Winston Churchill</a:t>
            </a:r>
            <a:endParaRPr lang="en-GB" sz="4000" dirty="0"/>
          </a:p>
        </p:txBody>
      </p:sp>
    </p:spTree>
    <p:extLst>
      <p:ext uri="{BB962C8B-B14F-4D97-AF65-F5344CB8AC3E}">
        <p14:creationId xmlns:p14="http://schemas.microsoft.com/office/powerpoint/2010/main" val="22535496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97"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algn="ctr" defTabSz="277246">
              <a:defRPr/>
            </a:pPr>
            <a:r>
              <a:rPr lang="en-GB" sz="4000" u="sng" dirty="0">
                <a:solidFill>
                  <a:prstClr val="black"/>
                </a:solidFill>
                <a:latin typeface="Comic Sans MS" panose="030F0702030302020204" pitchFamily="66" charset="0"/>
              </a:rPr>
              <a:t>Secure your </a:t>
            </a:r>
            <a:r>
              <a:rPr lang="en-GB" sz="4000" u="sng" dirty="0" smtClean="0">
                <a:solidFill>
                  <a:prstClr val="black"/>
                </a:solidFill>
                <a:latin typeface="Comic Sans MS" panose="030F0702030302020204" pitchFamily="66" charset="0"/>
              </a:rPr>
              <a:t>Wellbeing: </a:t>
            </a:r>
            <a:r>
              <a:rPr lang="en-GB" sz="4000" u="sng" dirty="0">
                <a:solidFill>
                  <a:prstClr val="black"/>
                </a:solidFill>
                <a:latin typeface="Comic Sans MS" panose="030F0702030302020204" pitchFamily="66" charset="0"/>
              </a:rPr>
              <a:t>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Importance of role models</a:t>
            </a:r>
            <a:endParaRPr lang="en-US" sz="1400" dirty="0">
              <a:solidFill>
                <a:prstClr val="black"/>
              </a:solidFill>
              <a:latin typeface="Comic Sans MS" panose="030F0702030302020204" pitchFamily="66" charset="0"/>
            </a:endParaRPr>
          </a:p>
        </p:txBody>
      </p:sp>
      <p:sp>
        <p:nvSpPr>
          <p:cNvPr id="29" name="Rounded Rectangle 28"/>
          <p:cNvSpPr/>
          <p:nvPr/>
        </p:nvSpPr>
        <p:spPr>
          <a:xfrm>
            <a:off x="2525775" y="1618155"/>
            <a:ext cx="1446050" cy="100804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Why is failure a good thing</a:t>
            </a:r>
            <a:endParaRPr lang="en-US" sz="1400" dirty="0">
              <a:solidFill>
                <a:prstClr val="black"/>
              </a:solidFill>
              <a:latin typeface="Comic Sans MS" panose="030F0702030302020204" pitchFamily="66" charset="0"/>
            </a:endParaRPr>
          </a:p>
        </p:txBody>
      </p:sp>
      <p:sp>
        <p:nvSpPr>
          <p:cNvPr id="30" name="Rounded Rectangle 29"/>
          <p:cNvSpPr/>
          <p:nvPr/>
        </p:nvSpPr>
        <p:spPr>
          <a:xfrm>
            <a:off x="4470261" y="1592857"/>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criminal activity?</a:t>
            </a:r>
            <a:endParaRPr lang="en-US" sz="1400" dirty="0">
              <a:solidFill>
                <a:prstClr val="black"/>
              </a:solidFill>
              <a:latin typeface="Comic Sans MS" panose="030F0702030302020204" pitchFamily="66" charset="0"/>
            </a:endParaRPr>
          </a:p>
        </p:txBody>
      </p:sp>
      <p:sp>
        <p:nvSpPr>
          <p:cNvPr id="31" name="Rounded Rectangle 30"/>
          <p:cNvSpPr/>
          <p:nvPr/>
        </p:nvSpPr>
        <p:spPr>
          <a:xfrm>
            <a:off x="6414746" y="1586888"/>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Dangers of gang culture</a:t>
            </a:r>
            <a:endParaRPr lang="en-US" sz="1400" dirty="0">
              <a:solidFill>
                <a:prstClr val="black"/>
              </a:solidFill>
              <a:latin typeface="Comic Sans MS" panose="030F0702030302020204" pitchFamily="66" charset="0"/>
            </a:endParaRPr>
          </a:p>
        </p:txBody>
      </p:sp>
      <p:sp>
        <p:nvSpPr>
          <p:cNvPr id="32" name="Rounded Rectangle 31"/>
          <p:cNvSpPr/>
          <p:nvPr/>
        </p:nvSpPr>
        <p:spPr>
          <a:xfrm>
            <a:off x="8422755" y="1606240"/>
            <a:ext cx="1514832"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Dangers of knife crime</a:t>
            </a:r>
            <a:endParaRPr lang="en-US" sz="1400" dirty="0">
              <a:solidFill>
                <a:prstClr val="black"/>
              </a:solidFill>
              <a:latin typeface="Comic Sans MS" panose="030F0702030302020204" pitchFamily="66" charset="0"/>
            </a:endParaRPr>
          </a:p>
        </p:txBody>
      </p:sp>
      <p:sp>
        <p:nvSpPr>
          <p:cNvPr id="33" name="Rounded Rectangle 32"/>
          <p:cNvSpPr/>
          <p:nvPr/>
        </p:nvSpPr>
        <p:spPr>
          <a:xfrm>
            <a:off x="10499546" y="1605223"/>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does your online presence look like?</a:t>
            </a:r>
            <a:endParaRPr lang="en-US" sz="1400" dirty="0">
              <a:solidFill>
                <a:prstClr val="black"/>
              </a:solidFill>
              <a:latin typeface="Comic Sans MS" panose="030F0702030302020204" pitchFamily="66" charset="0"/>
            </a:endParaRPr>
          </a:p>
        </p:txBody>
      </p:sp>
      <p:sp>
        <p:nvSpPr>
          <p:cNvPr id="34" name="Content Placeholder 2"/>
          <p:cNvSpPr txBox="1">
            <a:spLocks/>
          </p:cNvSpPr>
          <p:nvPr/>
        </p:nvSpPr>
        <p:spPr>
          <a:xfrm>
            <a:off x="175490" y="3123340"/>
            <a:ext cx="6774910"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1940" b="1" dirty="0">
                <a:solidFill>
                  <a:prstClr val="black"/>
                </a:solidFill>
                <a:latin typeface="Comic Sans MS"/>
              </a:rPr>
              <a:t>Today we will look at:</a:t>
            </a: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smtClean="0">
                <a:solidFill>
                  <a:prstClr val="black"/>
                </a:solidFill>
                <a:latin typeface="Comic Sans MS"/>
              </a:rPr>
              <a:t>Why is failure a good thing</a:t>
            </a:r>
            <a:endParaRPr lang="en-US" sz="1940" b="1" dirty="0">
              <a:solidFill>
                <a:prstClr val="black"/>
              </a:solidFill>
              <a:latin typeface="Comic Sans MS"/>
            </a:endParaRP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This includes:</a:t>
            </a:r>
          </a:p>
          <a:p>
            <a:pPr marL="138623" indent="-138623" defTabSz="554499">
              <a:lnSpc>
                <a:spcPct val="110000"/>
              </a:lnSpc>
              <a:spcBef>
                <a:spcPts val="607"/>
              </a:spcBef>
              <a:buFontTx/>
              <a:buChar char="-"/>
              <a:defRPr/>
            </a:pPr>
            <a:r>
              <a:rPr lang="en-US" sz="1940" b="1" dirty="0" smtClean="0">
                <a:solidFill>
                  <a:prstClr val="black"/>
                </a:solidFill>
                <a:latin typeface="Comic Sans MS"/>
              </a:rPr>
              <a:t>What is failure</a:t>
            </a:r>
          </a:p>
          <a:p>
            <a:pPr marL="138623" indent="-138623" defTabSz="554499">
              <a:lnSpc>
                <a:spcPct val="110000"/>
              </a:lnSpc>
              <a:spcBef>
                <a:spcPts val="607"/>
              </a:spcBef>
              <a:buFontTx/>
              <a:buChar char="-"/>
              <a:defRPr/>
            </a:pPr>
            <a:r>
              <a:rPr lang="en-US" sz="1940" b="1" dirty="0" smtClean="0">
                <a:solidFill>
                  <a:prstClr val="black"/>
                </a:solidFill>
                <a:latin typeface="Comic Sans MS"/>
              </a:rPr>
              <a:t>Alternative viewpoint of failure</a:t>
            </a:r>
          </a:p>
          <a:p>
            <a:pPr marL="138623" indent="-138623" defTabSz="554499">
              <a:lnSpc>
                <a:spcPct val="110000"/>
              </a:lnSpc>
              <a:spcBef>
                <a:spcPts val="607"/>
              </a:spcBef>
              <a:buFontTx/>
              <a:buChar char="-"/>
              <a:defRPr/>
            </a:pPr>
            <a:r>
              <a:rPr lang="en-US" sz="1940" b="1" dirty="0" smtClean="0">
                <a:solidFill>
                  <a:prstClr val="black"/>
                </a:solidFill>
                <a:latin typeface="Comic Sans MS"/>
              </a:rPr>
              <a:t>Flowchart of failure to success</a:t>
            </a:r>
            <a:endParaRPr lang="en-US" sz="1940" b="1" dirty="0">
              <a:solidFill>
                <a:prstClr val="black"/>
              </a:solidFill>
              <a:latin typeface="Comic Sans MS"/>
            </a:endParaRP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2183" b="1" dirty="0">
                <a:solidFill>
                  <a:prstClr val="black"/>
                </a:solidFill>
                <a:latin typeface="Comic Sans MS"/>
              </a:rPr>
              <a:t>Please remember that during the lesson we should not be asking any pupil or teacher personal questions.</a:t>
            </a:r>
          </a:p>
          <a:p>
            <a:pPr marL="0" indent="0" defTabSz="554499">
              <a:lnSpc>
                <a:spcPct val="110000"/>
              </a:lnSpc>
              <a:spcBef>
                <a:spcPts val="607"/>
              </a:spcBef>
              <a:buNone/>
              <a:defRPr/>
            </a:pPr>
            <a:endParaRPr lang="en-US" sz="2183" b="1" dirty="0">
              <a:solidFill>
                <a:prstClr val="black"/>
              </a:solidFill>
              <a:latin typeface="Comic Sans MS"/>
            </a:endParaRPr>
          </a:p>
          <a:p>
            <a:pPr marL="0" indent="0" defTabSz="554499">
              <a:lnSpc>
                <a:spcPct val="110000"/>
              </a:lnSpc>
              <a:spcBef>
                <a:spcPts val="607"/>
              </a:spcBef>
              <a:buNone/>
              <a:defRPr/>
            </a:pPr>
            <a:r>
              <a:rPr lang="en-US" sz="2183" b="1" dirty="0">
                <a:solidFill>
                  <a:prstClr val="black"/>
                </a:solidFill>
                <a:latin typeface="Comic Sans MS"/>
              </a:rPr>
              <a:t>Your teacher can ask you questions but this will be to check your knowledge in the lesson.</a:t>
            </a:r>
          </a:p>
        </p:txBody>
      </p:sp>
    </p:spTree>
    <p:extLst>
      <p:ext uri="{BB962C8B-B14F-4D97-AF65-F5344CB8AC3E}">
        <p14:creationId xmlns:p14="http://schemas.microsoft.com/office/powerpoint/2010/main" val="4165069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r>
              <a:rPr lang="en-US" sz="3638" dirty="0" smtClean="0"/>
              <a:t>Failure is…</a:t>
            </a:r>
          </a:p>
          <a:p>
            <a:pPr marL="0" indent="0">
              <a:buNone/>
            </a:pPr>
            <a:endParaRPr lang="en-US" sz="3638" dirty="0"/>
          </a:p>
          <a:p>
            <a:pPr marL="0" indent="0">
              <a:buNone/>
            </a:pPr>
            <a:r>
              <a:rPr lang="en-US" sz="3638" dirty="0" smtClean="0"/>
              <a:t>“a lack of success”</a:t>
            </a:r>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failure?</a:t>
            </a:r>
            <a:endParaRPr sz="2426" spc="27" dirty="0"/>
          </a:p>
        </p:txBody>
      </p:sp>
      <p:pic>
        <p:nvPicPr>
          <p:cNvPr id="9" name="Picture 8"/>
          <p:cNvPicPr>
            <a:picLocks noChangeAspect="1"/>
          </p:cNvPicPr>
          <p:nvPr/>
        </p:nvPicPr>
        <p:blipFill>
          <a:blip r:embed="rId4"/>
          <a:stretch>
            <a:fillRect/>
          </a:stretch>
        </p:blipFill>
        <p:spPr>
          <a:xfrm>
            <a:off x="8779710" y="2911566"/>
            <a:ext cx="2533650" cy="1809750"/>
          </a:xfrm>
          <a:prstGeom prst="rect">
            <a:avLst/>
          </a:prstGeom>
        </p:spPr>
      </p:pic>
      <p:pic>
        <p:nvPicPr>
          <p:cNvPr id="11" name="Picture 10"/>
          <p:cNvPicPr>
            <a:picLocks noChangeAspect="1"/>
          </p:cNvPicPr>
          <p:nvPr/>
        </p:nvPicPr>
        <p:blipFill>
          <a:blip r:embed="rId5"/>
          <a:stretch>
            <a:fillRect/>
          </a:stretch>
        </p:blipFill>
        <p:spPr>
          <a:xfrm>
            <a:off x="7805687" y="4654641"/>
            <a:ext cx="3028950" cy="1514475"/>
          </a:xfrm>
          <a:prstGeom prst="rect">
            <a:avLst/>
          </a:prstGeom>
        </p:spPr>
      </p:pic>
      <p:pic>
        <p:nvPicPr>
          <p:cNvPr id="12" name="Picture 11"/>
          <p:cNvPicPr>
            <a:picLocks noChangeAspect="1"/>
          </p:cNvPicPr>
          <p:nvPr/>
        </p:nvPicPr>
        <p:blipFill>
          <a:blip r:embed="rId6"/>
          <a:stretch>
            <a:fillRect/>
          </a:stretch>
        </p:blipFill>
        <p:spPr>
          <a:xfrm>
            <a:off x="7805687" y="1375497"/>
            <a:ext cx="2828925" cy="1619250"/>
          </a:xfrm>
          <a:prstGeom prst="rect">
            <a:avLst/>
          </a:prstGeom>
        </p:spPr>
      </p:pic>
    </p:spTree>
    <p:extLst>
      <p:ext uri="{BB962C8B-B14F-4D97-AF65-F5344CB8AC3E}">
        <p14:creationId xmlns:p14="http://schemas.microsoft.com/office/powerpoint/2010/main" val="3049352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20000"/>
          </a:bodyPr>
          <a:lstStyle/>
          <a:p>
            <a:pPr marL="0" indent="0">
              <a:buNone/>
            </a:pPr>
            <a:r>
              <a:rPr lang="en-US" sz="3638" dirty="0" smtClean="0"/>
              <a:t>However this is only the dictionary definition.</a:t>
            </a:r>
          </a:p>
          <a:p>
            <a:pPr marL="0" indent="0">
              <a:buNone/>
            </a:pPr>
            <a:endParaRPr lang="en-US" sz="3638" dirty="0"/>
          </a:p>
          <a:p>
            <a:pPr marL="0" indent="0">
              <a:buNone/>
            </a:pPr>
            <a:r>
              <a:rPr lang="en-US" sz="3638" dirty="0" smtClean="0"/>
              <a:t>An alternative definition of failure is…</a:t>
            </a:r>
          </a:p>
          <a:p>
            <a:pPr marL="0" indent="0">
              <a:buNone/>
            </a:pPr>
            <a:endParaRPr lang="en-US" sz="3638" dirty="0"/>
          </a:p>
          <a:p>
            <a:pPr marL="0" indent="0">
              <a:buNone/>
            </a:pPr>
            <a:r>
              <a:rPr lang="en-US" sz="3638" dirty="0" smtClean="0"/>
              <a:t>“a stepping stone to success”</a:t>
            </a:r>
          </a:p>
          <a:p>
            <a:pPr marL="0" indent="0">
              <a:buNone/>
            </a:pPr>
            <a:endParaRPr lang="en-US" sz="3638" dirty="0"/>
          </a:p>
          <a:p>
            <a:pPr marL="0" indent="0">
              <a:buNone/>
            </a:pPr>
            <a:r>
              <a:rPr lang="en-US" sz="3638" dirty="0" smtClean="0"/>
              <a:t>This more positive definition is how everyone should see failure.</a:t>
            </a:r>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failure?</a:t>
            </a:r>
            <a:endParaRPr sz="2426" spc="27" dirty="0"/>
          </a:p>
        </p:txBody>
      </p:sp>
      <p:pic>
        <p:nvPicPr>
          <p:cNvPr id="9" name="Picture 8"/>
          <p:cNvPicPr>
            <a:picLocks noChangeAspect="1"/>
          </p:cNvPicPr>
          <p:nvPr/>
        </p:nvPicPr>
        <p:blipFill>
          <a:blip r:embed="rId4"/>
          <a:stretch>
            <a:fillRect/>
          </a:stretch>
        </p:blipFill>
        <p:spPr>
          <a:xfrm>
            <a:off x="8779710" y="2911566"/>
            <a:ext cx="2533650" cy="1809750"/>
          </a:xfrm>
          <a:prstGeom prst="rect">
            <a:avLst/>
          </a:prstGeom>
        </p:spPr>
      </p:pic>
      <p:pic>
        <p:nvPicPr>
          <p:cNvPr id="11" name="Picture 10"/>
          <p:cNvPicPr>
            <a:picLocks noChangeAspect="1"/>
          </p:cNvPicPr>
          <p:nvPr/>
        </p:nvPicPr>
        <p:blipFill>
          <a:blip r:embed="rId5"/>
          <a:stretch>
            <a:fillRect/>
          </a:stretch>
        </p:blipFill>
        <p:spPr>
          <a:xfrm>
            <a:off x="7805687" y="4654641"/>
            <a:ext cx="3028950" cy="1514475"/>
          </a:xfrm>
          <a:prstGeom prst="rect">
            <a:avLst/>
          </a:prstGeom>
        </p:spPr>
      </p:pic>
      <p:pic>
        <p:nvPicPr>
          <p:cNvPr id="12" name="Picture 11"/>
          <p:cNvPicPr>
            <a:picLocks noChangeAspect="1"/>
          </p:cNvPicPr>
          <p:nvPr/>
        </p:nvPicPr>
        <p:blipFill>
          <a:blip r:embed="rId6"/>
          <a:stretch>
            <a:fillRect/>
          </a:stretch>
        </p:blipFill>
        <p:spPr>
          <a:xfrm>
            <a:off x="7805687" y="1375497"/>
            <a:ext cx="2828925" cy="1619250"/>
          </a:xfrm>
          <a:prstGeom prst="rect">
            <a:avLst/>
          </a:prstGeom>
        </p:spPr>
      </p:pic>
    </p:spTree>
    <p:extLst>
      <p:ext uri="{BB962C8B-B14F-4D97-AF65-F5344CB8AC3E}">
        <p14:creationId xmlns:p14="http://schemas.microsoft.com/office/powerpoint/2010/main" val="3600576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2054" y="2573835"/>
            <a:ext cx="1133633" cy="1143160"/>
          </a:xfrm>
          <a:prstGeom prst="rect">
            <a:avLst/>
          </a:prstGeom>
        </p:spPr>
      </p:pic>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a:bodyPr>
          <a:lstStyle/>
          <a:p>
            <a:pPr marL="0" indent="0">
              <a:buNone/>
            </a:pPr>
            <a:r>
              <a:rPr lang="en-US" sz="3638" dirty="0" smtClean="0"/>
              <a:t>This links to the Golden Thread of </a:t>
            </a:r>
            <a:r>
              <a:rPr lang="en-US" sz="3638" b="1" dirty="0" smtClean="0"/>
              <a:t>“Secure your Wellbeing”</a:t>
            </a:r>
          </a:p>
          <a:p>
            <a:pPr marL="0" indent="0">
              <a:buNone/>
            </a:pPr>
            <a:endParaRPr lang="en-US" sz="3638" b="1" dirty="0"/>
          </a:p>
          <a:p>
            <a:pPr marL="0" indent="0">
              <a:buNone/>
            </a:pPr>
            <a:r>
              <a:rPr lang="en-US" sz="3638" dirty="0" smtClean="0"/>
              <a:t>Failure is an inevitable part of life. Seeing failure as something positive will help protect against mental health issues. It will also improve your resilience and ultimately lead to even bigger success.</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86920" y="3044808"/>
            <a:ext cx="704948" cy="154326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34194" y="2749492"/>
            <a:ext cx="3277057" cy="590632"/>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76661" y="3716995"/>
            <a:ext cx="4607951" cy="744373"/>
          </a:xfrm>
          <a:prstGeom prst="rect">
            <a:avLst/>
          </a:prstGeom>
        </p:spPr>
      </p:pic>
    </p:spTree>
    <p:extLst>
      <p:ext uri="{BB962C8B-B14F-4D97-AF65-F5344CB8AC3E}">
        <p14:creationId xmlns:p14="http://schemas.microsoft.com/office/powerpoint/2010/main" val="2294626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10000"/>
          </a:bodyPr>
          <a:lstStyle/>
          <a:p>
            <a:pPr marL="0" indent="0">
              <a:buNone/>
            </a:pPr>
            <a:r>
              <a:rPr lang="en-US" sz="4000" dirty="0" smtClean="0"/>
              <a:t>Take out your </a:t>
            </a:r>
            <a:r>
              <a:rPr lang="en-US" sz="4000" dirty="0" err="1" smtClean="0"/>
              <a:t>oracy</a:t>
            </a:r>
            <a:r>
              <a:rPr lang="en-US" sz="4000" dirty="0" smtClean="0"/>
              <a:t> </a:t>
            </a:r>
            <a:r>
              <a:rPr lang="en-US" sz="4000" dirty="0" err="1" smtClean="0"/>
              <a:t>helpsheet</a:t>
            </a:r>
            <a:r>
              <a:rPr lang="en-US" sz="4000" dirty="0" smtClean="0"/>
              <a:t> from your learning wallet.</a:t>
            </a:r>
          </a:p>
          <a:p>
            <a:pPr marL="0" indent="0">
              <a:buNone/>
            </a:pPr>
            <a:endParaRPr lang="en-US" sz="4000" dirty="0"/>
          </a:p>
          <a:p>
            <a:pPr marL="0" indent="0">
              <a:buNone/>
            </a:pPr>
            <a:r>
              <a:rPr lang="en-US" sz="4000" dirty="0" smtClean="0"/>
              <a:t>You have 1 minute to think about the following question:</a:t>
            </a:r>
          </a:p>
          <a:p>
            <a:pPr marL="0" indent="0">
              <a:buNone/>
            </a:pPr>
            <a:endParaRPr lang="en-US" sz="4000" dirty="0"/>
          </a:p>
          <a:p>
            <a:pPr marL="0" indent="0">
              <a:buNone/>
            </a:pPr>
            <a:r>
              <a:rPr lang="en-US" sz="4000" dirty="0" smtClean="0"/>
              <a:t>“How do people normally feel after failure?”</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Failure</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337636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dirty="0" smtClean="0"/>
              <a:t>“</a:t>
            </a:r>
            <a:r>
              <a:rPr lang="en-US" sz="4000" dirty="0"/>
              <a:t>How do people normally feel after failure</a:t>
            </a:r>
            <a:r>
              <a:rPr lang="en-US" sz="4000" dirty="0" smtClean="0"/>
              <a:t>?”</a:t>
            </a:r>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Failure</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771469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454</TotalTime>
  <Words>584</Words>
  <Application>Microsoft Office PowerPoint</Application>
  <PresentationFormat>Widescreen</PresentationFormat>
  <Paragraphs>95</Paragraphs>
  <Slides>15</Slides>
  <Notes>2</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15</vt:i4>
      </vt:variant>
    </vt:vector>
  </HeadingPairs>
  <TitlesOfParts>
    <vt:vector size="26" baseType="lpstr">
      <vt:lpstr>Aptos</vt:lpstr>
      <vt:lpstr>Arial</vt:lpstr>
      <vt:lpstr>Calibri</vt:lpstr>
      <vt:lpstr>Calibri Light</vt:lpstr>
      <vt:lpstr>Comic Sans MS</vt:lpstr>
      <vt:lpstr>Lato</vt:lpstr>
      <vt:lpstr>Segoe UI</vt:lpstr>
      <vt:lpstr>Verdana</vt:lpstr>
      <vt:lpstr>3_Office Theme</vt:lpstr>
      <vt:lpstr>2_Office Theme</vt:lpstr>
      <vt:lpstr>Office Theme</vt:lpstr>
      <vt:lpstr>PowerPoint Presentation</vt:lpstr>
      <vt:lpstr>PowerPoint Presentation</vt:lpstr>
      <vt:lpstr>PowerPoint Presentation</vt:lpstr>
      <vt:lpstr>PowerPoint Presentation</vt:lpstr>
      <vt:lpstr>What is failure?</vt:lpstr>
      <vt:lpstr>What is failure?</vt:lpstr>
      <vt:lpstr>Why are we learning about this?</vt:lpstr>
      <vt:lpstr>Failure</vt:lpstr>
      <vt:lpstr>Failure</vt:lpstr>
      <vt:lpstr>Failure</vt:lpstr>
      <vt:lpstr>Failure Flowchart</vt:lpstr>
      <vt:lpstr>Famous examples of failure</vt:lpstr>
      <vt:lpstr>Failure</vt:lpstr>
      <vt:lpstr>Failure</vt:lpstr>
      <vt:lpstr>Failure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70</cp:revision>
  <dcterms:created xsi:type="dcterms:W3CDTF">2024-08-15T13:31:51Z</dcterms:created>
  <dcterms:modified xsi:type="dcterms:W3CDTF">2025-04-14T11:27:01Z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