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325" r:id="rId4"/>
    <p:sldId id="285" r:id="rId5"/>
    <p:sldId id="286" r:id="rId6"/>
    <p:sldId id="258" r:id="rId7"/>
    <p:sldId id="288" r:id="rId8"/>
    <p:sldId id="335" r:id="rId9"/>
    <p:sldId id="336" r:id="rId10"/>
    <p:sldId id="337" r:id="rId11"/>
    <p:sldId id="259" r:id="rId12"/>
    <p:sldId id="338" r:id="rId13"/>
    <p:sldId id="339" r:id="rId14"/>
    <p:sldId id="291" r:id="rId15"/>
    <p:sldId id="292" r:id="rId16"/>
    <p:sldId id="340" r:id="rId17"/>
    <p:sldId id="341" r:id="rId18"/>
    <p:sldId id="342" r:id="rId19"/>
    <p:sldId id="343" r:id="rId20"/>
    <p:sldId id="344"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fosiPsxfiV3nA+k1tpnuA==" hashData="s0+Eztb4QJaqo5Z9V6FmndsFIXFKdoy3QiXsWiOFfFeNiLAo7TB488s4nezhIaLnCwA06zM5lHiTn6gHhW2gK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317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37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22296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84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Fallouts can happen due to:</a:t>
            </a:r>
          </a:p>
          <a:p>
            <a:pPr marL="0" indent="0">
              <a:buNone/>
            </a:pPr>
            <a:endParaRPr lang="en-US" sz="3638" dirty="0"/>
          </a:p>
          <a:p>
            <a:pPr marL="742950" indent="-742950">
              <a:buAutoNum type="arabicPeriod"/>
            </a:pPr>
            <a:r>
              <a:rPr lang="en-US" sz="3638" dirty="0" smtClean="0"/>
              <a:t>Miscommunication or misunderstandings</a:t>
            </a:r>
          </a:p>
          <a:p>
            <a:pPr marL="742950" indent="-742950">
              <a:buAutoNum type="arabicPeriod"/>
            </a:pPr>
            <a:r>
              <a:rPr lang="en-US" sz="3638" dirty="0" smtClean="0"/>
              <a:t>Arguments or disagreements</a:t>
            </a:r>
          </a:p>
          <a:p>
            <a:pPr marL="742950" indent="-742950">
              <a:buAutoNum type="arabicPeriod"/>
            </a:pPr>
            <a:r>
              <a:rPr lang="en-US" sz="3638" dirty="0" smtClean="0"/>
              <a:t>Breaking a person’s trust</a:t>
            </a:r>
          </a:p>
          <a:p>
            <a:pPr marL="742950" indent="-742950">
              <a:buAutoNum type="arabicPeriod"/>
            </a:pPr>
            <a:r>
              <a:rPr lang="en-US" sz="3638" dirty="0" smtClean="0"/>
              <a:t>Feeling ignored by others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a:t>
            </a:r>
            <a:endParaRPr sz="2426" spc="27" dirty="0"/>
          </a:p>
        </p:txBody>
      </p:sp>
      <p:pic>
        <p:nvPicPr>
          <p:cNvPr id="5" name="Picture 4"/>
          <p:cNvPicPr>
            <a:picLocks noChangeAspect="1"/>
          </p:cNvPicPr>
          <p:nvPr/>
        </p:nvPicPr>
        <p:blipFill>
          <a:blip r:embed="rId4"/>
          <a:stretch>
            <a:fillRect/>
          </a:stretch>
        </p:blipFill>
        <p:spPr>
          <a:xfrm>
            <a:off x="7805687" y="1211027"/>
            <a:ext cx="2790825" cy="1638300"/>
          </a:xfrm>
          <a:prstGeom prst="rect">
            <a:avLst/>
          </a:prstGeom>
        </p:spPr>
      </p:pic>
      <p:pic>
        <p:nvPicPr>
          <p:cNvPr id="9" name="Picture 8"/>
          <p:cNvPicPr>
            <a:picLocks noChangeAspect="1"/>
          </p:cNvPicPr>
          <p:nvPr/>
        </p:nvPicPr>
        <p:blipFill>
          <a:blip r:embed="rId5"/>
          <a:stretch>
            <a:fillRect/>
          </a:stretch>
        </p:blipFill>
        <p:spPr>
          <a:xfrm>
            <a:off x="8680572" y="2915016"/>
            <a:ext cx="2867025" cy="1590675"/>
          </a:xfrm>
          <a:prstGeom prst="rect">
            <a:avLst/>
          </a:prstGeom>
        </p:spPr>
      </p:pic>
      <p:pic>
        <p:nvPicPr>
          <p:cNvPr id="11" name="Picture 10"/>
          <p:cNvPicPr>
            <a:picLocks noChangeAspect="1"/>
          </p:cNvPicPr>
          <p:nvPr/>
        </p:nvPicPr>
        <p:blipFill>
          <a:blip r:embed="rId6"/>
          <a:stretch>
            <a:fillRect/>
          </a:stretch>
        </p:blipFill>
        <p:spPr>
          <a:xfrm>
            <a:off x="7805687" y="4359885"/>
            <a:ext cx="3028950" cy="1514475"/>
          </a:xfrm>
          <a:prstGeom prst="rect">
            <a:avLst/>
          </a:prstGeom>
        </p:spPr>
      </p:pic>
    </p:spTree>
    <p:extLst>
      <p:ext uri="{BB962C8B-B14F-4D97-AF65-F5344CB8AC3E}">
        <p14:creationId xmlns:p14="http://schemas.microsoft.com/office/powerpoint/2010/main" val="96046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Fallouts can also happen due to differences in people’s expectations and also their emotions.</a:t>
            </a:r>
          </a:p>
          <a:p>
            <a:pPr marL="0" indent="0">
              <a:buNone/>
            </a:pPr>
            <a:endParaRPr lang="en-US" sz="3638" dirty="0"/>
          </a:p>
          <a:p>
            <a:pPr marL="0" indent="0">
              <a:buNone/>
            </a:pPr>
            <a:r>
              <a:rPr lang="en-US" sz="3638" dirty="0" smtClean="0"/>
              <a:t>During teenage years, emotions can feel more intense and are a common reason behind fallouts with family and/or friends.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a:t>
            </a:r>
            <a:endParaRPr sz="2426" spc="27" dirty="0"/>
          </a:p>
        </p:txBody>
      </p:sp>
      <p:pic>
        <p:nvPicPr>
          <p:cNvPr id="5" name="Picture 4"/>
          <p:cNvPicPr>
            <a:picLocks noChangeAspect="1"/>
          </p:cNvPicPr>
          <p:nvPr/>
        </p:nvPicPr>
        <p:blipFill>
          <a:blip r:embed="rId4"/>
          <a:stretch>
            <a:fillRect/>
          </a:stretch>
        </p:blipFill>
        <p:spPr>
          <a:xfrm>
            <a:off x="7805687" y="1211027"/>
            <a:ext cx="2790825" cy="1638300"/>
          </a:xfrm>
          <a:prstGeom prst="rect">
            <a:avLst/>
          </a:prstGeom>
        </p:spPr>
      </p:pic>
      <p:pic>
        <p:nvPicPr>
          <p:cNvPr id="9" name="Picture 8"/>
          <p:cNvPicPr>
            <a:picLocks noChangeAspect="1"/>
          </p:cNvPicPr>
          <p:nvPr/>
        </p:nvPicPr>
        <p:blipFill>
          <a:blip r:embed="rId5"/>
          <a:stretch>
            <a:fillRect/>
          </a:stretch>
        </p:blipFill>
        <p:spPr>
          <a:xfrm>
            <a:off x="8680572" y="2915016"/>
            <a:ext cx="2867025" cy="1590675"/>
          </a:xfrm>
          <a:prstGeom prst="rect">
            <a:avLst/>
          </a:prstGeom>
        </p:spPr>
      </p:pic>
      <p:pic>
        <p:nvPicPr>
          <p:cNvPr id="11" name="Picture 10"/>
          <p:cNvPicPr>
            <a:picLocks noChangeAspect="1"/>
          </p:cNvPicPr>
          <p:nvPr/>
        </p:nvPicPr>
        <p:blipFill>
          <a:blip r:embed="rId6"/>
          <a:stretch>
            <a:fillRect/>
          </a:stretch>
        </p:blipFill>
        <p:spPr>
          <a:xfrm>
            <a:off x="7805687" y="4359885"/>
            <a:ext cx="3028950" cy="1514475"/>
          </a:xfrm>
          <a:prstGeom prst="rect">
            <a:avLst/>
          </a:prstGeom>
        </p:spPr>
      </p:pic>
    </p:spTree>
    <p:extLst>
      <p:ext uri="{BB962C8B-B14F-4D97-AF65-F5344CB8AC3E}">
        <p14:creationId xmlns:p14="http://schemas.microsoft.com/office/powerpoint/2010/main" val="264845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might fallouts happen between friends?”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 between friends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437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“Why might fallouts happen between friends?”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Fallouts between friends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8894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Fallouts between friends can happen due to:</a:t>
            </a:r>
          </a:p>
          <a:p>
            <a:pPr marL="0" indent="0">
              <a:buNone/>
            </a:pPr>
            <a:endParaRPr lang="en-US" sz="3638" dirty="0"/>
          </a:p>
          <a:p>
            <a:pPr marL="742950" indent="-742950">
              <a:buAutoNum type="arabicPeriod"/>
            </a:pPr>
            <a:r>
              <a:rPr lang="en-US" sz="3638" dirty="0" smtClean="0"/>
              <a:t>Misunderstanding over a joke</a:t>
            </a:r>
          </a:p>
          <a:p>
            <a:pPr marL="742950" indent="-742950">
              <a:buAutoNum type="arabicPeriod"/>
            </a:pPr>
            <a:r>
              <a:rPr lang="en-US" sz="3638" dirty="0" smtClean="0"/>
              <a:t>Exclusion from a group chat</a:t>
            </a:r>
          </a:p>
          <a:p>
            <a:pPr marL="742950" indent="-742950">
              <a:buAutoNum type="arabicPeriod"/>
            </a:pPr>
            <a:r>
              <a:rPr lang="en-US" sz="3638" dirty="0" smtClean="0"/>
              <a:t>Content of social media posts</a:t>
            </a:r>
          </a:p>
          <a:p>
            <a:pPr marL="742950" indent="-742950">
              <a:buAutoNum type="arabicPeriod"/>
            </a:pPr>
            <a:r>
              <a:rPr lang="en-US" sz="3638" dirty="0" smtClean="0"/>
              <a:t>Jealousy</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 between friends</a:t>
            </a:r>
            <a:endParaRPr sz="2426" spc="27" dirty="0"/>
          </a:p>
        </p:txBody>
      </p:sp>
      <p:pic>
        <p:nvPicPr>
          <p:cNvPr id="5" name="Picture 4"/>
          <p:cNvPicPr>
            <a:picLocks noChangeAspect="1"/>
          </p:cNvPicPr>
          <p:nvPr/>
        </p:nvPicPr>
        <p:blipFill>
          <a:blip r:embed="rId4"/>
          <a:stretch>
            <a:fillRect/>
          </a:stretch>
        </p:blipFill>
        <p:spPr>
          <a:xfrm>
            <a:off x="7805687" y="1211027"/>
            <a:ext cx="2790825" cy="1638300"/>
          </a:xfrm>
          <a:prstGeom prst="rect">
            <a:avLst/>
          </a:prstGeom>
        </p:spPr>
      </p:pic>
      <p:pic>
        <p:nvPicPr>
          <p:cNvPr id="9" name="Picture 8"/>
          <p:cNvPicPr>
            <a:picLocks noChangeAspect="1"/>
          </p:cNvPicPr>
          <p:nvPr/>
        </p:nvPicPr>
        <p:blipFill>
          <a:blip r:embed="rId5"/>
          <a:stretch>
            <a:fillRect/>
          </a:stretch>
        </p:blipFill>
        <p:spPr>
          <a:xfrm>
            <a:off x="8680572" y="2915016"/>
            <a:ext cx="2867025" cy="1590675"/>
          </a:xfrm>
          <a:prstGeom prst="rect">
            <a:avLst/>
          </a:prstGeom>
        </p:spPr>
      </p:pic>
      <p:pic>
        <p:nvPicPr>
          <p:cNvPr id="11" name="Picture 10"/>
          <p:cNvPicPr>
            <a:picLocks noChangeAspect="1"/>
          </p:cNvPicPr>
          <p:nvPr/>
        </p:nvPicPr>
        <p:blipFill>
          <a:blip r:embed="rId6"/>
          <a:stretch>
            <a:fillRect/>
          </a:stretch>
        </p:blipFill>
        <p:spPr>
          <a:xfrm>
            <a:off x="7805687" y="4359885"/>
            <a:ext cx="3028950" cy="1514475"/>
          </a:xfrm>
          <a:prstGeom prst="rect">
            <a:avLst/>
          </a:prstGeom>
        </p:spPr>
      </p:pic>
    </p:spTree>
    <p:extLst>
      <p:ext uri="{BB962C8B-B14F-4D97-AF65-F5344CB8AC3E}">
        <p14:creationId xmlns:p14="http://schemas.microsoft.com/office/powerpoint/2010/main" val="153528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might fallouts happen between family?”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 between family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485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“Why might fallouts happen between </a:t>
            </a:r>
            <a:r>
              <a:rPr lang="en-US" sz="4000" dirty="0" smtClean="0"/>
              <a:t>family?”</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Fallouts between </a:t>
            </a:r>
            <a:r>
              <a:rPr lang="en-US" sz="2426" spc="6" dirty="0" smtClean="0"/>
              <a:t>family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5250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Fallouts between family can happen due to:</a:t>
            </a:r>
          </a:p>
          <a:p>
            <a:pPr marL="0" indent="0">
              <a:buNone/>
            </a:pPr>
            <a:endParaRPr lang="en-US" sz="3638" dirty="0"/>
          </a:p>
          <a:p>
            <a:pPr marL="742950" indent="-742950">
              <a:buAutoNum type="arabicPeriod"/>
            </a:pPr>
            <a:r>
              <a:rPr lang="en-US" sz="3638" dirty="0" smtClean="0"/>
              <a:t>Disagreement over rules</a:t>
            </a:r>
          </a:p>
          <a:p>
            <a:pPr marL="742950" indent="-742950">
              <a:buAutoNum type="arabicPeriod"/>
            </a:pPr>
            <a:r>
              <a:rPr lang="en-US" sz="3638" dirty="0" smtClean="0"/>
              <a:t>Having to do chores or a difference in opinion of how well chores have been completed</a:t>
            </a:r>
          </a:p>
          <a:p>
            <a:pPr marL="742950" indent="-742950">
              <a:buAutoNum type="arabicPeriod"/>
            </a:pPr>
            <a:r>
              <a:rPr lang="en-US" sz="3638" dirty="0" smtClean="0"/>
              <a:t>Perceived </a:t>
            </a:r>
            <a:r>
              <a:rPr lang="en-US" sz="3638" dirty="0" err="1" smtClean="0"/>
              <a:t>favouritism</a:t>
            </a:r>
            <a:r>
              <a:rPr lang="en-US" sz="3638" dirty="0" smtClean="0"/>
              <a:t> of a younger/older sibling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 between family</a:t>
            </a:r>
            <a:endParaRPr sz="2426" spc="27" dirty="0"/>
          </a:p>
        </p:txBody>
      </p:sp>
      <p:pic>
        <p:nvPicPr>
          <p:cNvPr id="5" name="Picture 4"/>
          <p:cNvPicPr>
            <a:picLocks noChangeAspect="1"/>
          </p:cNvPicPr>
          <p:nvPr/>
        </p:nvPicPr>
        <p:blipFill>
          <a:blip r:embed="rId4"/>
          <a:stretch>
            <a:fillRect/>
          </a:stretch>
        </p:blipFill>
        <p:spPr>
          <a:xfrm>
            <a:off x="7805687" y="1211027"/>
            <a:ext cx="2790825" cy="1638300"/>
          </a:xfrm>
          <a:prstGeom prst="rect">
            <a:avLst/>
          </a:prstGeom>
        </p:spPr>
      </p:pic>
      <p:pic>
        <p:nvPicPr>
          <p:cNvPr id="9" name="Picture 8"/>
          <p:cNvPicPr>
            <a:picLocks noChangeAspect="1"/>
          </p:cNvPicPr>
          <p:nvPr/>
        </p:nvPicPr>
        <p:blipFill>
          <a:blip r:embed="rId5"/>
          <a:stretch>
            <a:fillRect/>
          </a:stretch>
        </p:blipFill>
        <p:spPr>
          <a:xfrm>
            <a:off x="8680572" y="2915016"/>
            <a:ext cx="2867025" cy="1590675"/>
          </a:xfrm>
          <a:prstGeom prst="rect">
            <a:avLst/>
          </a:prstGeom>
        </p:spPr>
      </p:pic>
      <p:pic>
        <p:nvPicPr>
          <p:cNvPr id="11" name="Picture 10"/>
          <p:cNvPicPr>
            <a:picLocks noChangeAspect="1"/>
          </p:cNvPicPr>
          <p:nvPr/>
        </p:nvPicPr>
        <p:blipFill>
          <a:blip r:embed="rId6"/>
          <a:stretch>
            <a:fillRect/>
          </a:stretch>
        </p:blipFill>
        <p:spPr>
          <a:xfrm>
            <a:off x="7805687" y="4359885"/>
            <a:ext cx="3028950" cy="1514475"/>
          </a:xfrm>
          <a:prstGeom prst="rect">
            <a:avLst/>
          </a:prstGeom>
        </p:spPr>
      </p:pic>
    </p:spTree>
    <p:extLst>
      <p:ext uri="{BB962C8B-B14F-4D97-AF65-F5344CB8AC3E}">
        <p14:creationId xmlns:p14="http://schemas.microsoft.com/office/powerpoint/2010/main" val="309591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In your Personal Development lesson this week you will learn more about how to deal with fallouts and the importance of not leaving a fallout unresolved.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a:t>
            </a:r>
            <a:endParaRPr sz="2426" spc="27" dirty="0"/>
          </a:p>
        </p:txBody>
      </p:sp>
      <p:pic>
        <p:nvPicPr>
          <p:cNvPr id="5" name="Picture 4"/>
          <p:cNvPicPr>
            <a:picLocks noChangeAspect="1"/>
          </p:cNvPicPr>
          <p:nvPr/>
        </p:nvPicPr>
        <p:blipFill>
          <a:blip r:embed="rId4"/>
          <a:stretch>
            <a:fillRect/>
          </a:stretch>
        </p:blipFill>
        <p:spPr>
          <a:xfrm>
            <a:off x="7805687" y="1211027"/>
            <a:ext cx="2790825" cy="1638300"/>
          </a:xfrm>
          <a:prstGeom prst="rect">
            <a:avLst/>
          </a:prstGeom>
        </p:spPr>
      </p:pic>
      <p:pic>
        <p:nvPicPr>
          <p:cNvPr id="9" name="Picture 8"/>
          <p:cNvPicPr>
            <a:picLocks noChangeAspect="1"/>
          </p:cNvPicPr>
          <p:nvPr/>
        </p:nvPicPr>
        <p:blipFill>
          <a:blip r:embed="rId5"/>
          <a:stretch>
            <a:fillRect/>
          </a:stretch>
        </p:blipFill>
        <p:spPr>
          <a:xfrm>
            <a:off x="8680572" y="2915016"/>
            <a:ext cx="2867025" cy="1590675"/>
          </a:xfrm>
          <a:prstGeom prst="rect">
            <a:avLst/>
          </a:prstGeom>
        </p:spPr>
      </p:pic>
      <p:pic>
        <p:nvPicPr>
          <p:cNvPr id="11" name="Picture 10"/>
          <p:cNvPicPr>
            <a:picLocks noChangeAspect="1"/>
          </p:cNvPicPr>
          <p:nvPr/>
        </p:nvPicPr>
        <p:blipFill>
          <a:blip r:embed="rId6"/>
          <a:stretch>
            <a:fillRect/>
          </a:stretch>
        </p:blipFill>
        <p:spPr>
          <a:xfrm>
            <a:off x="7805687" y="4359885"/>
            <a:ext cx="3028950" cy="1514475"/>
          </a:xfrm>
          <a:prstGeom prst="rect">
            <a:avLst/>
          </a:prstGeom>
        </p:spPr>
      </p:pic>
    </p:spTree>
    <p:extLst>
      <p:ext uri="{BB962C8B-B14F-4D97-AF65-F5344CB8AC3E}">
        <p14:creationId xmlns:p14="http://schemas.microsoft.com/office/powerpoint/2010/main" val="284805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a fallout between friends or family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098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012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smtClean="0"/>
              <a:t>Honest and open communication is the only way to resolve conflict</a:t>
            </a:r>
            <a:r>
              <a:rPr lang="en-GB" dirty="0" smtClean="0"/>
              <a:t>”</a:t>
            </a:r>
          </a:p>
          <a:p>
            <a:pPr algn="ctr">
              <a:lnSpc>
                <a:spcPct val="100000"/>
              </a:lnSpc>
            </a:pPr>
            <a:r>
              <a:rPr lang="en-GB" sz="4000" dirty="0" smtClean="0"/>
              <a:t>Mike Krzyzewski</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2"/>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to deal with fallouts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fallouts happen?</a:t>
            </a:r>
          </a:p>
          <a:p>
            <a:pPr marL="138623" indent="-138623" defTabSz="554499">
              <a:lnSpc>
                <a:spcPct val="110000"/>
              </a:lnSpc>
              <a:spcBef>
                <a:spcPts val="607"/>
              </a:spcBef>
              <a:buFontTx/>
              <a:buChar char="-"/>
              <a:defRPr/>
            </a:pPr>
            <a:r>
              <a:rPr lang="en-US" sz="1940" b="1" dirty="0" smtClean="0">
                <a:solidFill>
                  <a:prstClr val="black"/>
                </a:solidFill>
                <a:latin typeface="Comic Sans MS"/>
              </a:rPr>
              <a:t>Differences between fallouts with friends or family</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a:t>Being able to resolve </a:t>
            </a:r>
            <a:r>
              <a:rPr lang="en-US" sz="3638" dirty="0" smtClean="0"/>
              <a:t>a fallout or conflict </a:t>
            </a:r>
            <a:r>
              <a:rPr lang="en-US" sz="3638" dirty="0"/>
              <a:t>quickly is a great characteristic to develop.</a:t>
            </a:r>
          </a:p>
          <a:p>
            <a:pPr marL="0" indent="0">
              <a:buNone/>
            </a:pPr>
            <a:endParaRPr lang="en-US" sz="3638" dirty="0"/>
          </a:p>
          <a:p>
            <a:pPr marL="0" indent="0">
              <a:buNone/>
            </a:pPr>
            <a:r>
              <a:rPr lang="en-US" sz="3638" dirty="0" smtClean="0"/>
              <a:t>Fallouts/conflicts </a:t>
            </a:r>
            <a:r>
              <a:rPr lang="en-US" sz="3638" dirty="0"/>
              <a:t>will happen between family and friends, so being able to resolve these conflicts quickly will ensure that the relationship is secured and not broken.</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598" y="3354589"/>
            <a:ext cx="5647533" cy="680203"/>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4000" b="1" kern="0" dirty="0" smtClean="0">
                <a:solidFill>
                  <a:srgbClr val="323232"/>
                </a:solidFill>
                <a:latin typeface="Calibri" panose="020F0502020204030204"/>
              </a:rPr>
              <a:t>Mutual respect and tolerance </a:t>
            </a:r>
            <a:r>
              <a:rPr lang="en-US" sz="4000" kern="0" dirty="0" smtClean="0">
                <a:solidFill>
                  <a:srgbClr val="323232"/>
                </a:solidFill>
                <a:latin typeface="Calibri" panose="020F0502020204030204"/>
              </a:rPr>
              <a:t>are British Values. These mean that respect and tolerance is shown to people even when they disagree with each other. If these values are followed it reduces the chances of fallouts happening.</a:t>
            </a:r>
            <a:endParaRPr lang="en-US" sz="4000" kern="0" dirty="0">
              <a:solidFill>
                <a:srgbClr val="323232"/>
              </a:solidFill>
              <a:latin typeface="Calibri" panose="020F0502020204030204"/>
            </a:endParaRPr>
          </a:p>
          <a:p>
            <a:pPr lvl="0" defTabSz="914400"/>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61090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rPr>
              <a:t>Article </a:t>
            </a: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13</a:t>
            </a:r>
            <a:r>
              <a:rPr kumimoji="0" lang="en-US" sz="3200" i="0" u="none" strike="noStrike" kern="1200" cap="none" spc="0" normalizeH="0" baseline="0" noProof="0" dirty="0" smtClean="0">
                <a:ln>
                  <a:noFill/>
                </a:ln>
                <a:solidFill>
                  <a:srgbClr val="323232"/>
                </a:solidFill>
                <a:effectLst/>
                <a:uLnTx/>
                <a:uFillTx/>
                <a:latin typeface="Calibri" panose="020F0502020204030204"/>
                <a:ea typeface="+mn-ea"/>
                <a:cs typeface="+mn-cs"/>
              </a:rPr>
              <a:t> states that children have the right to voice how the feel. However this</a:t>
            </a:r>
            <a:r>
              <a:rPr kumimoji="0" lang="en-US" sz="3200" i="0" u="none" strike="noStrike" kern="1200" cap="none" spc="0" normalizeH="0" noProof="0" dirty="0" smtClean="0">
                <a:ln>
                  <a:noFill/>
                </a:ln>
                <a:solidFill>
                  <a:srgbClr val="323232"/>
                </a:solidFill>
                <a:effectLst/>
                <a:uLnTx/>
                <a:uFillTx/>
                <a:latin typeface="Calibri" panose="020F0502020204030204"/>
                <a:ea typeface="+mn-ea"/>
                <a:cs typeface="+mn-cs"/>
              </a:rPr>
              <a:t> should only happen if the child is sure that what they say will not harm other people. Fallouts and conflicts can happen when people miscommunicate their thoughts or share thoughts that cause offence to other people.</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4"/>
          <a:srcRect l="67529" t="41747" r="20948" b="31099"/>
          <a:stretch/>
        </p:blipFill>
        <p:spPr>
          <a:xfrm>
            <a:off x="8818683" y="3611042"/>
            <a:ext cx="2312378" cy="3065243"/>
          </a:xfrm>
          <a:prstGeom prst="rect">
            <a:avLst/>
          </a:prstGeom>
        </p:spPr>
      </p:pic>
    </p:spTree>
    <p:extLst>
      <p:ext uri="{BB962C8B-B14F-4D97-AF65-F5344CB8AC3E}">
        <p14:creationId xmlns:p14="http://schemas.microsoft.com/office/powerpoint/2010/main" val="247776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3200" kern="0" dirty="0" smtClean="0">
                <a:solidFill>
                  <a:srgbClr val="323232"/>
                </a:solidFill>
                <a:latin typeface="Calibri" panose="020F0502020204030204"/>
              </a:rPr>
              <a:t>The Equality Act (2010) states that people should be discriminated against due to the 9 protected characteristics. This should mean that these characteristics are not the reason behind a fallout/conflict.</a:t>
            </a:r>
            <a:endParaRPr kumimoji="0" lang="en-US" sz="32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62722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Everyone will experience multiple fallouts throughout their life time.</a:t>
            </a:r>
          </a:p>
          <a:p>
            <a:pPr marL="0" indent="0">
              <a:buNone/>
            </a:pPr>
            <a:endParaRPr lang="en-US" sz="3638" dirty="0"/>
          </a:p>
          <a:p>
            <a:pPr marL="0" indent="0">
              <a:buNone/>
            </a:pPr>
            <a:r>
              <a:rPr lang="en-US" sz="3638" dirty="0" smtClean="0"/>
              <a:t>It is normal for fallouts to happen between family and friends.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Fallouts</a:t>
            </a:r>
            <a:endParaRPr sz="2426" spc="27" dirty="0"/>
          </a:p>
        </p:txBody>
      </p:sp>
      <p:pic>
        <p:nvPicPr>
          <p:cNvPr id="5" name="Picture 4"/>
          <p:cNvPicPr>
            <a:picLocks noChangeAspect="1"/>
          </p:cNvPicPr>
          <p:nvPr/>
        </p:nvPicPr>
        <p:blipFill>
          <a:blip r:embed="rId4"/>
          <a:stretch>
            <a:fillRect/>
          </a:stretch>
        </p:blipFill>
        <p:spPr>
          <a:xfrm>
            <a:off x="7805687" y="1211027"/>
            <a:ext cx="2790825" cy="1638300"/>
          </a:xfrm>
          <a:prstGeom prst="rect">
            <a:avLst/>
          </a:prstGeom>
        </p:spPr>
      </p:pic>
      <p:pic>
        <p:nvPicPr>
          <p:cNvPr id="9" name="Picture 8"/>
          <p:cNvPicPr>
            <a:picLocks noChangeAspect="1"/>
          </p:cNvPicPr>
          <p:nvPr/>
        </p:nvPicPr>
        <p:blipFill>
          <a:blip r:embed="rId5"/>
          <a:stretch>
            <a:fillRect/>
          </a:stretch>
        </p:blipFill>
        <p:spPr>
          <a:xfrm>
            <a:off x="8680572" y="2915016"/>
            <a:ext cx="2867025" cy="1590675"/>
          </a:xfrm>
          <a:prstGeom prst="rect">
            <a:avLst/>
          </a:prstGeom>
        </p:spPr>
      </p:pic>
      <p:pic>
        <p:nvPicPr>
          <p:cNvPr id="11" name="Picture 10"/>
          <p:cNvPicPr>
            <a:picLocks noChangeAspect="1"/>
          </p:cNvPicPr>
          <p:nvPr/>
        </p:nvPicPr>
        <p:blipFill>
          <a:blip r:embed="rId6"/>
          <a:stretch>
            <a:fillRect/>
          </a:stretch>
        </p:blipFill>
        <p:spPr>
          <a:xfrm>
            <a:off x="7805687" y="4359885"/>
            <a:ext cx="3028950" cy="1514475"/>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802</Words>
  <Application>Microsoft Office PowerPoint</Application>
  <PresentationFormat>Widescreen</PresentationFormat>
  <Paragraphs>114</Paragraphs>
  <Slides>19</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Why are we learning about this?</vt:lpstr>
      <vt:lpstr>Fallouts</vt:lpstr>
      <vt:lpstr>Fallouts</vt:lpstr>
      <vt:lpstr>Fallouts</vt:lpstr>
      <vt:lpstr>Fallouts between friends</vt:lpstr>
      <vt:lpstr>Fallouts between friends</vt:lpstr>
      <vt:lpstr>Fallouts between friends</vt:lpstr>
      <vt:lpstr>Fallouts between family</vt:lpstr>
      <vt:lpstr>Fallouts between family</vt:lpstr>
      <vt:lpstr>Fallouts between family</vt:lpstr>
      <vt:lpstr>Fallouts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55</cp:revision>
  <dcterms:created xsi:type="dcterms:W3CDTF">2024-08-15T13:31:51Z</dcterms:created>
  <dcterms:modified xsi:type="dcterms:W3CDTF">2025-04-14T11:25:57Z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