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0"/>
  </p:notesMasterIdLst>
  <p:sldIdLst>
    <p:sldId id="287" r:id="rId4"/>
    <p:sldId id="285" r:id="rId5"/>
    <p:sldId id="286" r:id="rId6"/>
    <p:sldId id="258" r:id="rId7"/>
    <p:sldId id="288" r:id="rId8"/>
    <p:sldId id="289" r:id="rId9"/>
    <p:sldId id="290" r:id="rId10"/>
    <p:sldId id="291" r:id="rId11"/>
    <p:sldId id="292" r:id="rId12"/>
    <p:sldId id="259" r:id="rId13"/>
    <p:sldId id="293" r:id="rId14"/>
    <p:sldId id="294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p7dUV/Ynl11ybDTp1SESNA==" hashData="ya5tLhB4hOJ886dGhu27wRa9ntQcpik7VZR4AuxWbtCz2QjKCdEm+QHZykN7A5s3yRBcqyVSXraZmeyM+pROl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D6A70-63EA-426D-B8D5-D5B61176F0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661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7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6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8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ought for the day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>
            <a:normAutofit/>
          </a:bodyPr>
          <a:lstStyle>
            <a:lvl1pPr marL="0" indent="0">
              <a:buNone/>
              <a:defRPr sz="5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95966" y="219073"/>
            <a:ext cx="4480560" cy="565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Thought for the Day</a:t>
            </a:r>
          </a:p>
        </p:txBody>
      </p:sp>
    </p:spTree>
    <p:extLst>
      <p:ext uri="{BB962C8B-B14F-4D97-AF65-F5344CB8AC3E}">
        <p14:creationId xmlns:p14="http://schemas.microsoft.com/office/powerpoint/2010/main" val="1335125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9" y="722979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3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90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212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44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78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92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00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500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61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92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74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56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12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828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03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48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1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05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9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7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5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5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5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32" r:id="rId12"/>
    <p:sldLayoutId id="2147483733" r:id="rId13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0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86EFE-4154-FD82-C862-6582C0A4E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25002" y="240569"/>
            <a:ext cx="7769673" cy="23867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Remember to complete all homework tasks on SAM Learning </a:t>
            </a:r>
            <a:endParaRPr lang="en-GB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17376" y="2332807"/>
            <a:ext cx="6855595" cy="1655182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We still use Classcharts for announcements, surveys and revision material </a:t>
            </a:r>
          </a:p>
          <a:p>
            <a:endParaRPr lang="en-GB" sz="1800" dirty="0"/>
          </a:p>
          <a:p>
            <a:r>
              <a:rPr lang="en-GB" sz="1800" dirty="0"/>
              <a:t>Homework Club every morning in West Canteen from 8am </a:t>
            </a:r>
          </a:p>
          <a:p>
            <a:endParaRPr lang="en-GB" sz="1800" dirty="0"/>
          </a:p>
          <a:p>
            <a:r>
              <a:rPr lang="en-GB" sz="1800" dirty="0"/>
              <a:t>Library is open before school and at break times</a:t>
            </a:r>
          </a:p>
          <a:p>
            <a:endParaRPr lang="en-GB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782" t="1680" r="4835"/>
          <a:stretch/>
        </p:blipFill>
        <p:spPr>
          <a:xfrm>
            <a:off x="8294675" y="542438"/>
            <a:ext cx="2212626" cy="1354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6769" t="41600" r="41731" b="55600"/>
          <a:stretch/>
        </p:blipFill>
        <p:spPr>
          <a:xfrm>
            <a:off x="1642745" y="5344318"/>
            <a:ext cx="10267364" cy="513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82519" y="2572239"/>
            <a:ext cx="2924782" cy="876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98" b="1" dirty="0"/>
              <a:t>Make sure you are completing the SET TASKS! These are the tasks your teachers have set.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072974" y="3729141"/>
            <a:ext cx="1467019" cy="14842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53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617914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Gambling is…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“risking something valuable on an event with an uncertain outcome”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Money is normally the “something valuable” that people gamble with. </a:t>
            </a:r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gambling?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18473"/>
            <a:ext cx="261937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1007" y="3161548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904623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6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Take out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 from your learning wallet.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You have 1 minute to think about the following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“What types of gambling are there?”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Types of gambling?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4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Using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, with the person next to you, discuss your response to the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“What types of gambling are there</a:t>
            </a:r>
            <a:r>
              <a:rPr lang="en-US" sz="4000" dirty="0" smtClean="0"/>
              <a:t>?”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your discussion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Types of gambling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8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617914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There are lots of different types of gambling: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b="1" dirty="0" smtClean="0"/>
              <a:t>1. Lottery tickets </a:t>
            </a:r>
            <a:r>
              <a:rPr lang="en-US" sz="3638" dirty="0" smtClean="0"/>
              <a:t>– this is when a person selects a certain amount of numbers. Numbers are then randomly selected. A person wins if 4 or more numbers match</a:t>
            </a:r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Types of gambling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18473"/>
            <a:ext cx="261937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1007" y="3161548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904623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3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617914" cy="510888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38" dirty="0" smtClean="0"/>
              <a:t>There are lots of different types of gambling: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b="1" dirty="0" smtClean="0"/>
              <a:t>2. Sports Betting </a:t>
            </a:r>
            <a:r>
              <a:rPr lang="en-US" sz="3638" dirty="0" smtClean="0"/>
              <a:t>– this is when a person bets on the outcome of a sporting event. This is normally who will win a match or race. However there are now “in play” bets such as who will receive a yellow card</a:t>
            </a:r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Types of gambling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18473"/>
            <a:ext cx="261937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1007" y="3161548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904623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2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617914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There are lots of different types of gambling: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b="1" dirty="0" smtClean="0"/>
              <a:t>3. Card Games – </a:t>
            </a:r>
            <a:r>
              <a:rPr lang="en-US" sz="3638" dirty="0" smtClean="0"/>
              <a:t>These are games played using a deck of cards. A common example is poker</a:t>
            </a:r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Types of gambling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18473"/>
            <a:ext cx="261937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1007" y="3161548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904623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617914" cy="51088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There are lots of different types of gambling: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b="1" dirty="0" smtClean="0"/>
              <a:t>4. Scratch Cards - </a:t>
            </a:r>
            <a:r>
              <a:rPr lang="en-US" sz="3638" dirty="0" smtClean="0"/>
              <a:t> These are cards that an area that needs to be scratched off. If an amount of money is unveiled a certain number of times, that amount is then won</a:t>
            </a:r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Types of gambling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18473"/>
            <a:ext cx="261937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1007" y="3161548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904623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2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617914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There are lots of different types of gambling: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b="1" dirty="0" smtClean="0"/>
              <a:t>5. Casino games</a:t>
            </a:r>
            <a:r>
              <a:rPr lang="en-US" sz="3638" dirty="0" smtClean="0"/>
              <a:t> – These can be played in a casino or online. An example of this is blackjack or roulette</a:t>
            </a:r>
            <a:endParaRPr lang="en-US" sz="3638" b="1" dirty="0" smtClean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Types of gambling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18473"/>
            <a:ext cx="261937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1007" y="3161548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904623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0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617914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All types of gambling has the risk of losing money. </a:t>
            </a:r>
          </a:p>
          <a:p>
            <a:pPr marL="0" indent="0">
              <a:buNone/>
            </a:pPr>
            <a:endParaRPr lang="en-US" sz="3638" b="1" dirty="0"/>
          </a:p>
          <a:p>
            <a:pPr marL="0" indent="0">
              <a:buNone/>
            </a:pPr>
            <a:r>
              <a:rPr lang="en-US" sz="3638" dirty="0" smtClean="0"/>
              <a:t>Although the odds of this different between the type of game being played.</a:t>
            </a:r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Types of gambling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18473"/>
            <a:ext cx="261937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1007" y="3161548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904623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617914" cy="51088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What are the odds of winning in the following types of gambling?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What are the odds of winning a small prize in a lottery?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A – 1 in 10,000</a:t>
            </a:r>
          </a:p>
          <a:p>
            <a:pPr marL="0" indent="0">
              <a:buNone/>
            </a:pPr>
            <a:r>
              <a:rPr lang="en-US" sz="3638" dirty="0" smtClean="0"/>
              <a:t>B – 1 in 100</a:t>
            </a:r>
          </a:p>
          <a:p>
            <a:pPr marL="0" indent="0">
              <a:buNone/>
            </a:pPr>
            <a:r>
              <a:rPr lang="en-US" sz="3638" dirty="0" smtClean="0"/>
              <a:t>C – 1 in 5,000</a:t>
            </a:r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Odds of winning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18473"/>
            <a:ext cx="261937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1007" y="3161548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904623"/>
            <a:ext cx="2847975" cy="1600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5421" y="5036304"/>
            <a:ext cx="668419" cy="66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5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2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617914" cy="510888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What are the odds of winning in the following types of gambling?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What are the odds of winning the big jackpot (normally millions of pounds) in the lottery ?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A – 1 in 1 million</a:t>
            </a:r>
          </a:p>
          <a:p>
            <a:pPr marL="0" indent="0">
              <a:buNone/>
            </a:pPr>
            <a:r>
              <a:rPr lang="en-US" sz="3638" dirty="0" smtClean="0"/>
              <a:t>B – 1 in 45 million</a:t>
            </a:r>
          </a:p>
          <a:p>
            <a:pPr marL="0" indent="0">
              <a:buNone/>
            </a:pPr>
            <a:r>
              <a:rPr lang="en-US" sz="3638" dirty="0" smtClean="0"/>
              <a:t>C – 1 in 100,000</a:t>
            </a:r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Odds of winning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18473"/>
            <a:ext cx="261937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1007" y="3161548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904623"/>
            <a:ext cx="2847975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4253" y="4730834"/>
            <a:ext cx="668419" cy="66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8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617914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What are the odds of winning in the following types of gambling?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What are the odds of having the highest selection of cards in poker?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A – 1 in 31,000</a:t>
            </a:r>
          </a:p>
          <a:p>
            <a:pPr marL="0" indent="0">
              <a:buNone/>
            </a:pPr>
            <a:r>
              <a:rPr lang="en-US" sz="3638" dirty="0" smtClean="0"/>
              <a:t>B – 1 in 100,000</a:t>
            </a:r>
          </a:p>
          <a:p>
            <a:pPr marL="0" indent="0">
              <a:buNone/>
            </a:pPr>
            <a:r>
              <a:rPr lang="en-US" sz="3638" dirty="0" smtClean="0"/>
              <a:t>C – 1 in 100</a:t>
            </a:r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Odds of winning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18473"/>
            <a:ext cx="261937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1007" y="3161548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904623"/>
            <a:ext cx="2847975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9548" y="4394620"/>
            <a:ext cx="668419" cy="66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6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617914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What are the odds of winning in the following types of gambling?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What are the odds of winning a small prize on a slot machine?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A – 1 in 5,000</a:t>
            </a:r>
          </a:p>
          <a:p>
            <a:pPr marL="0" indent="0">
              <a:buNone/>
            </a:pPr>
            <a:r>
              <a:rPr lang="en-US" sz="3638" dirty="0" smtClean="0"/>
              <a:t>B – 1 in 10,000</a:t>
            </a:r>
          </a:p>
          <a:p>
            <a:pPr marL="0" indent="0">
              <a:buNone/>
            </a:pPr>
            <a:r>
              <a:rPr lang="en-US" sz="3638" dirty="0" smtClean="0"/>
              <a:t>C – 1 in 15,000</a:t>
            </a:r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Odds of winning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18473"/>
            <a:ext cx="261937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1007" y="3161548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904623"/>
            <a:ext cx="2847975" cy="1600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3778" y="4392851"/>
            <a:ext cx="670618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2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617914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What are the odds of winning in the following types of gambling?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What are the odds of winning a large jackpot prize on a slot machine?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A – 1 in 10 million</a:t>
            </a:r>
          </a:p>
          <a:p>
            <a:pPr marL="0" indent="0">
              <a:buNone/>
            </a:pPr>
            <a:r>
              <a:rPr lang="en-US" sz="3638" dirty="0" smtClean="0"/>
              <a:t>B – 1 in 34 million</a:t>
            </a:r>
          </a:p>
          <a:p>
            <a:pPr marL="0" indent="0">
              <a:buNone/>
            </a:pPr>
            <a:r>
              <a:rPr lang="en-US" sz="3638" dirty="0" smtClean="0"/>
              <a:t>C – 1 in 15 million</a:t>
            </a:r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Odds of winning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18473"/>
            <a:ext cx="261937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1007" y="3161548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904623"/>
            <a:ext cx="2847975" cy="1600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3975" y="4904623"/>
            <a:ext cx="670618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9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Take out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 from your learning wallet.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You have 1 minute to think about the following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“Why do people gambling even if the chances of winning are low?”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do people gamble?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5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Using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, with the person next to you, discuss your response to the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</a:t>
            </a:r>
            <a:r>
              <a:rPr lang="en-US" sz="4000" dirty="0"/>
              <a:t>Why do people gambling even if the chances of winning are low?”</a:t>
            </a: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your discussion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do people gamble?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4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/>
          </a:bodyPr>
          <a:lstStyle/>
          <a:p>
            <a:r>
              <a:rPr lang="en-GB" sz="4851" dirty="0"/>
              <a:t>Support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79264" y="1514351"/>
            <a:ext cx="11275785" cy="896305"/>
          </a:xfrm>
          <a:prstGeom prst="rect">
            <a:avLst/>
          </a:prstGeom>
        </p:spPr>
        <p:txBody>
          <a:bodyPr vert="horz" lIns="55449" tIns="27725" rIns="55449" bIns="27725" rtlCol="0">
            <a:normAutofit fontScale="85000" lnSpcReduction="20000"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58">
              <a:spcBef>
                <a:spcPts val="1000"/>
              </a:spcBef>
              <a:buNone/>
            </a:pPr>
            <a:r>
              <a:rPr lang="en-US" sz="4366" dirty="0"/>
              <a:t>If you ever need support about </a:t>
            </a:r>
            <a:r>
              <a:rPr lang="en-US" sz="4366" dirty="0" smtClean="0"/>
              <a:t>gambling for yourself, a friend or family member you can find it here:</a:t>
            </a:r>
            <a:endParaRPr lang="en-US" sz="4366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264" y="2799109"/>
            <a:ext cx="4804620" cy="322201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769" y="2601762"/>
            <a:ext cx="2161767" cy="143855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9395" y="4551315"/>
            <a:ext cx="2011239" cy="201123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069311" y="2562422"/>
            <a:ext cx="2043935" cy="188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Childline.org.uk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 – 08001111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Email or chat online for support</a:t>
            </a:r>
            <a:endParaRPr lang="en-GB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05687" y="4644666"/>
            <a:ext cx="3949362" cy="218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Themix.org.uk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can email or have one-to-chat online.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is also a crisis messenger which is available 24/7</a:t>
            </a:r>
            <a:endParaRPr lang="en-GB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98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173C55-CE5D-D7C3-166E-EB96ECDFDD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b="1" u="sng" dirty="0" smtClean="0"/>
              <a:t>Thought of the Day</a:t>
            </a:r>
            <a:endParaRPr lang="en-GB" b="1" u="sng" dirty="0" smtClean="0"/>
          </a:p>
          <a:p>
            <a:pPr algn="ctr">
              <a:lnSpc>
                <a:spcPct val="100000"/>
              </a:lnSpc>
            </a:pPr>
            <a:r>
              <a:rPr lang="en-GB" dirty="0" smtClean="0"/>
              <a:t>“Gambling: The sure way of getting nothing for something”</a:t>
            </a:r>
          </a:p>
        </p:txBody>
      </p:sp>
    </p:spTree>
    <p:extLst>
      <p:ext uri="{BB962C8B-B14F-4D97-AF65-F5344CB8AC3E}">
        <p14:creationId xmlns:p14="http://schemas.microsoft.com/office/powerpoint/2010/main" val="225354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97" y="1061918"/>
            <a:ext cx="5647533" cy="56475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308" y="68840"/>
            <a:ext cx="6514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77246">
              <a:defRPr/>
            </a:pPr>
            <a:r>
              <a:rPr lang="en-GB" sz="4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Secure your </a:t>
            </a:r>
            <a:r>
              <a:rPr lang="en-GB" sz="4000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Wellbeing: </a:t>
            </a:r>
            <a:r>
              <a:rPr lang="en-GB" sz="4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Learning Journey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81290" y="1586889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mental health?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25775" y="1618155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Impact of drugs and alcohol on mental health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70261" y="1592857"/>
            <a:ext cx="1446050" cy="1008041"/>
          </a:xfrm>
          <a:prstGeom prst="roundRect">
            <a:avLst/>
          </a:prstGeom>
          <a:solidFill>
            <a:schemeClr val="accent4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gambling?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414746" y="1586888"/>
            <a:ext cx="1446050" cy="1008041"/>
          </a:xfrm>
          <a:prstGeom prst="roundRect">
            <a:avLst/>
          </a:prstGeom>
          <a:noFill/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are eating disorders?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422755" y="1606240"/>
            <a:ext cx="1514832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How to deal with emotions?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499546" y="1605223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How to deal with fallouts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75490" y="3123340"/>
            <a:ext cx="6774910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Today we will look at: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What is gambling?</a:t>
            </a: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This includes: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Definition of gambling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Different types of gambling</a:t>
            </a:r>
            <a:endParaRPr lang="en-US" sz="1940" b="1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74975" y="3095752"/>
            <a:ext cx="4674666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Please remember that during the lesson we should not be asking any pupil or teacher personal questions.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2183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416506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Learning about gambling helps you to secure your wellbeing as you will learn about the potential negative side effects to your mental health.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Although gambling is prohibited by some religions, it is still important for everyone to learn about gambling and the negative effects it can have.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we learning about this?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2859845"/>
            <a:ext cx="5489557" cy="117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5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40524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we learning about this?</a:t>
            </a:r>
            <a:endParaRPr sz="2426" spc="27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49213" t="20601" r="36219" b="59099"/>
          <a:stretch/>
        </p:blipFill>
        <p:spPr>
          <a:xfrm>
            <a:off x="7689948" y="2271251"/>
            <a:ext cx="4083018" cy="3200204"/>
          </a:xfrm>
          <a:prstGeom prst="rect">
            <a:avLst/>
          </a:prstGeom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100B3622-258B-DE1F-F1C6-17158B493C2C}"/>
              </a:ext>
            </a:extLst>
          </p:cNvPr>
          <p:cNvSpPr/>
          <p:nvPr/>
        </p:nvSpPr>
        <p:spPr>
          <a:xfrm>
            <a:off x="354551" y="1465007"/>
            <a:ext cx="7335397" cy="5213402"/>
          </a:xfrm>
          <a:custGeom>
            <a:avLst/>
            <a:gdLst>
              <a:gd name="connsiteX0" fmla="*/ 107409 w 10026261"/>
              <a:gd name="connsiteY0" fmla="*/ 751881 h 4451752"/>
              <a:gd name="connsiteX1" fmla="*/ 995941 w 10026261"/>
              <a:gd name="connsiteY1" fmla="*/ 24881 h 4451752"/>
              <a:gd name="connsiteX2" fmla="*/ 5011041 w 10026261"/>
              <a:gd name="connsiteY2" fmla="*/ 55374 h 4451752"/>
              <a:gd name="connsiteX3" fmla="*/ 8263615 w 10026261"/>
              <a:gd name="connsiteY3" fmla="*/ 29201 h 4451752"/>
              <a:gd name="connsiteX4" fmla="*/ 9111500 w 10026261"/>
              <a:gd name="connsiteY4" fmla="*/ 251672 h 4451752"/>
              <a:gd name="connsiteX5" fmla="*/ 9858147 w 10026261"/>
              <a:gd name="connsiteY5" fmla="*/ 1167854 h 4451752"/>
              <a:gd name="connsiteX6" fmla="*/ 10022643 w 10026261"/>
              <a:gd name="connsiteY6" fmla="*/ 3288247 h 4451752"/>
              <a:gd name="connsiteX7" fmla="*/ 9389810 w 10026261"/>
              <a:gd name="connsiteY7" fmla="*/ 4243689 h 4451752"/>
              <a:gd name="connsiteX8" fmla="*/ 5631045 w 10026261"/>
              <a:gd name="connsiteY8" fmla="*/ 4367184 h 4451752"/>
              <a:gd name="connsiteX9" fmla="*/ 1125506 w 10026261"/>
              <a:gd name="connsiteY9" fmla="*/ 4400727 h 4451752"/>
              <a:gd name="connsiteX10" fmla="*/ 62442 w 10026261"/>
              <a:gd name="connsiteY10" fmla="*/ 3157255 h 4451752"/>
              <a:gd name="connsiteX11" fmla="*/ 49740 w 10026261"/>
              <a:gd name="connsiteY11" fmla="*/ 1010689 h 4451752"/>
              <a:gd name="connsiteX12" fmla="*/ 107409 w 10026261"/>
              <a:gd name="connsiteY12" fmla="*/ 751881 h 4451752"/>
              <a:gd name="connsiteX0" fmla="*/ 107409 w 10022772"/>
              <a:gd name="connsiteY0" fmla="*/ 751881 h 4419426"/>
              <a:gd name="connsiteX1" fmla="*/ 995941 w 10022772"/>
              <a:gd name="connsiteY1" fmla="*/ 24881 h 4419426"/>
              <a:gd name="connsiteX2" fmla="*/ 5011041 w 10022772"/>
              <a:gd name="connsiteY2" fmla="*/ 55374 h 4419426"/>
              <a:gd name="connsiteX3" fmla="*/ 8263615 w 10022772"/>
              <a:gd name="connsiteY3" fmla="*/ 29201 h 4419426"/>
              <a:gd name="connsiteX4" fmla="*/ 9111500 w 10022772"/>
              <a:gd name="connsiteY4" fmla="*/ 251672 h 4419426"/>
              <a:gd name="connsiteX5" fmla="*/ 9858147 w 10022772"/>
              <a:gd name="connsiteY5" fmla="*/ 1167854 h 4419426"/>
              <a:gd name="connsiteX6" fmla="*/ 10014861 w 10022772"/>
              <a:gd name="connsiteY6" fmla="*/ 3354395 h 4419426"/>
              <a:gd name="connsiteX7" fmla="*/ 9389810 w 10022772"/>
              <a:gd name="connsiteY7" fmla="*/ 4243689 h 4419426"/>
              <a:gd name="connsiteX8" fmla="*/ 5631045 w 10022772"/>
              <a:gd name="connsiteY8" fmla="*/ 4367184 h 4419426"/>
              <a:gd name="connsiteX9" fmla="*/ 1125506 w 10022772"/>
              <a:gd name="connsiteY9" fmla="*/ 4400727 h 4419426"/>
              <a:gd name="connsiteX10" fmla="*/ 62442 w 10022772"/>
              <a:gd name="connsiteY10" fmla="*/ 3157255 h 4419426"/>
              <a:gd name="connsiteX11" fmla="*/ 49740 w 10022772"/>
              <a:gd name="connsiteY11" fmla="*/ 1010689 h 4419426"/>
              <a:gd name="connsiteX12" fmla="*/ 107409 w 10022772"/>
              <a:gd name="connsiteY12" fmla="*/ 751881 h 4419426"/>
              <a:gd name="connsiteX0" fmla="*/ 107409 w 10019239"/>
              <a:gd name="connsiteY0" fmla="*/ 751881 h 4419426"/>
              <a:gd name="connsiteX1" fmla="*/ 995941 w 10019239"/>
              <a:gd name="connsiteY1" fmla="*/ 24881 h 4419426"/>
              <a:gd name="connsiteX2" fmla="*/ 5011041 w 10019239"/>
              <a:gd name="connsiteY2" fmla="*/ 55374 h 4419426"/>
              <a:gd name="connsiteX3" fmla="*/ 8263615 w 10019239"/>
              <a:gd name="connsiteY3" fmla="*/ 29201 h 4419426"/>
              <a:gd name="connsiteX4" fmla="*/ 9111500 w 10019239"/>
              <a:gd name="connsiteY4" fmla="*/ 251672 h 4419426"/>
              <a:gd name="connsiteX5" fmla="*/ 9858147 w 10019239"/>
              <a:gd name="connsiteY5" fmla="*/ 1167854 h 4419426"/>
              <a:gd name="connsiteX6" fmla="*/ 10010970 w 10019239"/>
              <a:gd name="connsiteY6" fmla="*/ 3373850 h 4419426"/>
              <a:gd name="connsiteX7" fmla="*/ 9389810 w 10019239"/>
              <a:gd name="connsiteY7" fmla="*/ 4243689 h 4419426"/>
              <a:gd name="connsiteX8" fmla="*/ 5631045 w 10019239"/>
              <a:gd name="connsiteY8" fmla="*/ 4367184 h 4419426"/>
              <a:gd name="connsiteX9" fmla="*/ 1125506 w 10019239"/>
              <a:gd name="connsiteY9" fmla="*/ 4400727 h 4419426"/>
              <a:gd name="connsiteX10" fmla="*/ 62442 w 10019239"/>
              <a:gd name="connsiteY10" fmla="*/ 3157255 h 4419426"/>
              <a:gd name="connsiteX11" fmla="*/ 49740 w 10019239"/>
              <a:gd name="connsiteY11" fmla="*/ 1010689 h 4419426"/>
              <a:gd name="connsiteX12" fmla="*/ 107409 w 10019239"/>
              <a:gd name="connsiteY12" fmla="*/ 751881 h 4419426"/>
              <a:gd name="connsiteX0" fmla="*/ 107409 w 10014837"/>
              <a:gd name="connsiteY0" fmla="*/ 751881 h 4419426"/>
              <a:gd name="connsiteX1" fmla="*/ 995941 w 10014837"/>
              <a:gd name="connsiteY1" fmla="*/ 24881 h 4419426"/>
              <a:gd name="connsiteX2" fmla="*/ 5011041 w 10014837"/>
              <a:gd name="connsiteY2" fmla="*/ 55374 h 4419426"/>
              <a:gd name="connsiteX3" fmla="*/ 8263615 w 10014837"/>
              <a:gd name="connsiteY3" fmla="*/ 29201 h 4419426"/>
              <a:gd name="connsiteX4" fmla="*/ 9111500 w 10014837"/>
              <a:gd name="connsiteY4" fmla="*/ 251672 h 4419426"/>
              <a:gd name="connsiteX5" fmla="*/ 9858147 w 10014837"/>
              <a:gd name="connsiteY5" fmla="*/ 1167854 h 4419426"/>
              <a:gd name="connsiteX6" fmla="*/ 10010970 w 10014837"/>
              <a:gd name="connsiteY6" fmla="*/ 3373850 h 4419426"/>
              <a:gd name="connsiteX7" fmla="*/ 9389810 w 10014837"/>
              <a:gd name="connsiteY7" fmla="*/ 4243689 h 4419426"/>
              <a:gd name="connsiteX8" fmla="*/ 5631045 w 10014837"/>
              <a:gd name="connsiteY8" fmla="*/ 4367184 h 4419426"/>
              <a:gd name="connsiteX9" fmla="*/ 1125506 w 10014837"/>
              <a:gd name="connsiteY9" fmla="*/ 4400727 h 4419426"/>
              <a:gd name="connsiteX10" fmla="*/ 62442 w 10014837"/>
              <a:gd name="connsiteY10" fmla="*/ 3157255 h 4419426"/>
              <a:gd name="connsiteX11" fmla="*/ 49740 w 10014837"/>
              <a:gd name="connsiteY11" fmla="*/ 1010689 h 4419426"/>
              <a:gd name="connsiteX12" fmla="*/ 107409 w 10014837"/>
              <a:gd name="connsiteY12" fmla="*/ 751881 h 4419426"/>
              <a:gd name="connsiteX0" fmla="*/ 107409 w 10014837"/>
              <a:gd name="connsiteY0" fmla="*/ 751881 h 4438300"/>
              <a:gd name="connsiteX1" fmla="*/ 995941 w 10014837"/>
              <a:gd name="connsiteY1" fmla="*/ 24881 h 4438300"/>
              <a:gd name="connsiteX2" fmla="*/ 5011041 w 10014837"/>
              <a:gd name="connsiteY2" fmla="*/ 55374 h 4438300"/>
              <a:gd name="connsiteX3" fmla="*/ 8263615 w 10014837"/>
              <a:gd name="connsiteY3" fmla="*/ 29201 h 4438300"/>
              <a:gd name="connsiteX4" fmla="*/ 9111500 w 10014837"/>
              <a:gd name="connsiteY4" fmla="*/ 251672 h 4438300"/>
              <a:gd name="connsiteX5" fmla="*/ 9858147 w 10014837"/>
              <a:gd name="connsiteY5" fmla="*/ 1167854 h 4438300"/>
              <a:gd name="connsiteX6" fmla="*/ 10010970 w 10014837"/>
              <a:gd name="connsiteY6" fmla="*/ 3373850 h 4438300"/>
              <a:gd name="connsiteX7" fmla="*/ 8833896 w 10014837"/>
              <a:gd name="connsiteY7" fmla="*/ 3853724 h 4438300"/>
              <a:gd name="connsiteX8" fmla="*/ 5631045 w 10014837"/>
              <a:gd name="connsiteY8" fmla="*/ 4367184 h 4438300"/>
              <a:gd name="connsiteX9" fmla="*/ 1125506 w 10014837"/>
              <a:gd name="connsiteY9" fmla="*/ 4400727 h 4438300"/>
              <a:gd name="connsiteX10" fmla="*/ 62442 w 10014837"/>
              <a:gd name="connsiteY10" fmla="*/ 3157255 h 4438300"/>
              <a:gd name="connsiteX11" fmla="*/ 49740 w 10014837"/>
              <a:gd name="connsiteY11" fmla="*/ 1010689 h 4438300"/>
              <a:gd name="connsiteX12" fmla="*/ 107409 w 10014837"/>
              <a:gd name="connsiteY12" fmla="*/ 751881 h 4438300"/>
              <a:gd name="connsiteX0" fmla="*/ 107409 w 9914524"/>
              <a:gd name="connsiteY0" fmla="*/ 751881 h 4438300"/>
              <a:gd name="connsiteX1" fmla="*/ 995941 w 9914524"/>
              <a:gd name="connsiteY1" fmla="*/ 24881 h 4438300"/>
              <a:gd name="connsiteX2" fmla="*/ 5011041 w 9914524"/>
              <a:gd name="connsiteY2" fmla="*/ 55374 h 4438300"/>
              <a:gd name="connsiteX3" fmla="*/ 8263615 w 9914524"/>
              <a:gd name="connsiteY3" fmla="*/ 29201 h 4438300"/>
              <a:gd name="connsiteX4" fmla="*/ 9111500 w 9914524"/>
              <a:gd name="connsiteY4" fmla="*/ 251672 h 4438300"/>
              <a:gd name="connsiteX5" fmla="*/ 9858147 w 9914524"/>
              <a:gd name="connsiteY5" fmla="*/ 1167854 h 4438300"/>
              <a:gd name="connsiteX6" fmla="*/ 9852137 w 9914524"/>
              <a:gd name="connsiteY6" fmla="*/ 2567027 h 4438300"/>
              <a:gd name="connsiteX7" fmla="*/ 8833896 w 9914524"/>
              <a:gd name="connsiteY7" fmla="*/ 3853724 h 4438300"/>
              <a:gd name="connsiteX8" fmla="*/ 5631045 w 9914524"/>
              <a:gd name="connsiteY8" fmla="*/ 4367184 h 4438300"/>
              <a:gd name="connsiteX9" fmla="*/ 1125506 w 9914524"/>
              <a:gd name="connsiteY9" fmla="*/ 4400727 h 4438300"/>
              <a:gd name="connsiteX10" fmla="*/ 62442 w 9914524"/>
              <a:gd name="connsiteY10" fmla="*/ 3157255 h 4438300"/>
              <a:gd name="connsiteX11" fmla="*/ 49740 w 9914524"/>
              <a:gd name="connsiteY11" fmla="*/ 1010689 h 4438300"/>
              <a:gd name="connsiteX12" fmla="*/ 107409 w 9914524"/>
              <a:gd name="connsiteY12" fmla="*/ 751881 h 4438300"/>
              <a:gd name="connsiteX0" fmla="*/ 107409 w 9914524"/>
              <a:gd name="connsiteY0" fmla="*/ 751881 h 4385857"/>
              <a:gd name="connsiteX1" fmla="*/ 995941 w 9914524"/>
              <a:gd name="connsiteY1" fmla="*/ 24881 h 4385857"/>
              <a:gd name="connsiteX2" fmla="*/ 5011041 w 9914524"/>
              <a:gd name="connsiteY2" fmla="*/ 55374 h 4385857"/>
              <a:gd name="connsiteX3" fmla="*/ 8263615 w 9914524"/>
              <a:gd name="connsiteY3" fmla="*/ 29201 h 4385857"/>
              <a:gd name="connsiteX4" fmla="*/ 9111500 w 9914524"/>
              <a:gd name="connsiteY4" fmla="*/ 251672 h 4385857"/>
              <a:gd name="connsiteX5" fmla="*/ 9858147 w 9914524"/>
              <a:gd name="connsiteY5" fmla="*/ 1167854 h 4385857"/>
              <a:gd name="connsiteX6" fmla="*/ 9852137 w 9914524"/>
              <a:gd name="connsiteY6" fmla="*/ 2567027 h 4385857"/>
              <a:gd name="connsiteX7" fmla="*/ 8833896 w 9914524"/>
              <a:gd name="connsiteY7" fmla="*/ 3853724 h 4385857"/>
              <a:gd name="connsiteX8" fmla="*/ 5631045 w 9914524"/>
              <a:gd name="connsiteY8" fmla="*/ 4367184 h 4385857"/>
              <a:gd name="connsiteX9" fmla="*/ 1077855 w 9914524"/>
              <a:gd name="connsiteY9" fmla="*/ 4252809 h 4385857"/>
              <a:gd name="connsiteX10" fmla="*/ 62442 w 9914524"/>
              <a:gd name="connsiteY10" fmla="*/ 3157255 h 4385857"/>
              <a:gd name="connsiteX11" fmla="*/ 49740 w 9914524"/>
              <a:gd name="connsiteY11" fmla="*/ 1010689 h 4385857"/>
              <a:gd name="connsiteX12" fmla="*/ 107409 w 9914524"/>
              <a:gd name="connsiteY12" fmla="*/ 751881 h 4385857"/>
              <a:gd name="connsiteX0" fmla="*/ 107409 w 9914524"/>
              <a:gd name="connsiteY0" fmla="*/ 751881 h 4426575"/>
              <a:gd name="connsiteX1" fmla="*/ 995941 w 9914524"/>
              <a:gd name="connsiteY1" fmla="*/ 24881 h 4426575"/>
              <a:gd name="connsiteX2" fmla="*/ 5011041 w 9914524"/>
              <a:gd name="connsiteY2" fmla="*/ 55374 h 4426575"/>
              <a:gd name="connsiteX3" fmla="*/ 8263615 w 9914524"/>
              <a:gd name="connsiteY3" fmla="*/ 29201 h 4426575"/>
              <a:gd name="connsiteX4" fmla="*/ 9111500 w 9914524"/>
              <a:gd name="connsiteY4" fmla="*/ 251672 h 4426575"/>
              <a:gd name="connsiteX5" fmla="*/ 9858147 w 9914524"/>
              <a:gd name="connsiteY5" fmla="*/ 1167854 h 4426575"/>
              <a:gd name="connsiteX6" fmla="*/ 9852137 w 9914524"/>
              <a:gd name="connsiteY6" fmla="*/ 2567027 h 4426575"/>
              <a:gd name="connsiteX7" fmla="*/ 8833896 w 9914524"/>
              <a:gd name="connsiteY7" fmla="*/ 3853724 h 4426575"/>
              <a:gd name="connsiteX8" fmla="*/ 5631045 w 9914524"/>
              <a:gd name="connsiteY8" fmla="*/ 4367184 h 4426575"/>
              <a:gd name="connsiteX9" fmla="*/ 1077855 w 9914524"/>
              <a:gd name="connsiteY9" fmla="*/ 4252809 h 4426575"/>
              <a:gd name="connsiteX10" fmla="*/ 62442 w 9914524"/>
              <a:gd name="connsiteY10" fmla="*/ 2915208 h 4426575"/>
              <a:gd name="connsiteX11" fmla="*/ 49740 w 9914524"/>
              <a:gd name="connsiteY11" fmla="*/ 1010689 h 4426575"/>
              <a:gd name="connsiteX12" fmla="*/ 107409 w 9914524"/>
              <a:gd name="connsiteY12" fmla="*/ 751881 h 4426575"/>
              <a:gd name="connsiteX0" fmla="*/ 122717 w 9929832"/>
              <a:gd name="connsiteY0" fmla="*/ 751881 h 4426575"/>
              <a:gd name="connsiteX1" fmla="*/ 1011249 w 9929832"/>
              <a:gd name="connsiteY1" fmla="*/ 24881 h 4426575"/>
              <a:gd name="connsiteX2" fmla="*/ 5026349 w 9929832"/>
              <a:gd name="connsiteY2" fmla="*/ 55374 h 4426575"/>
              <a:gd name="connsiteX3" fmla="*/ 8278923 w 9929832"/>
              <a:gd name="connsiteY3" fmla="*/ 29201 h 4426575"/>
              <a:gd name="connsiteX4" fmla="*/ 9126808 w 9929832"/>
              <a:gd name="connsiteY4" fmla="*/ 251672 h 4426575"/>
              <a:gd name="connsiteX5" fmla="*/ 9873455 w 9929832"/>
              <a:gd name="connsiteY5" fmla="*/ 1167854 h 4426575"/>
              <a:gd name="connsiteX6" fmla="*/ 9867445 w 9929832"/>
              <a:gd name="connsiteY6" fmla="*/ 2567027 h 4426575"/>
              <a:gd name="connsiteX7" fmla="*/ 8849204 w 9929832"/>
              <a:gd name="connsiteY7" fmla="*/ 3853724 h 4426575"/>
              <a:gd name="connsiteX8" fmla="*/ 5646353 w 9929832"/>
              <a:gd name="connsiteY8" fmla="*/ 4367184 h 4426575"/>
              <a:gd name="connsiteX9" fmla="*/ 1093163 w 9929832"/>
              <a:gd name="connsiteY9" fmla="*/ 4252809 h 4426575"/>
              <a:gd name="connsiteX10" fmla="*/ 77750 w 9929832"/>
              <a:gd name="connsiteY10" fmla="*/ 2915208 h 4426575"/>
              <a:gd name="connsiteX11" fmla="*/ 65048 w 9929832"/>
              <a:gd name="connsiteY11" fmla="*/ 1010689 h 4426575"/>
              <a:gd name="connsiteX12" fmla="*/ 122717 w 9929832"/>
              <a:gd name="connsiteY12" fmla="*/ 751881 h 4426575"/>
              <a:gd name="connsiteX0" fmla="*/ 122717 w 9929832"/>
              <a:gd name="connsiteY0" fmla="*/ 751881 h 4426575"/>
              <a:gd name="connsiteX1" fmla="*/ 1011249 w 9929832"/>
              <a:gd name="connsiteY1" fmla="*/ 24881 h 4426575"/>
              <a:gd name="connsiteX2" fmla="*/ 5026349 w 9929832"/>
              <a:gd name="connsiteY2" fmla="*/ 55374 h 4426575"/>
              <a:gd name="connsiteX3" fmla="*/ 8278923 w 9929832"/>
              <a:gd name="connsiteY3" fmla="*/ 29201 h 4426575"/>
              <a:gd name="connsiteX4" fmla="*/ 9126808 w 9929832"/>
              <a:gd name="connsiteY4" fmla="*/ 251672 h 4426575"/>
              <a:gd name="connsiteX5" fmla="*/ 9873455 w 9929832"/>
              <a:gd name="connsiteY5" fmla="*/ 1167854 h 4426575"/>
              <a:gd name="connsiteX6" fmla="*/ 9867445 w 9929832"/>
              <a:gd name="connsiteY6" fmla="*/ 2567027 h 4426575"/>
              <a:gd name="connsiteX7" fmla="*/ 8849204 w 9929832"/>
              <a:gd name="connsiteY7" fmla="*/ 3853724 h 4426575"/>
              <a:gd name="connsiteX8" fmla="*/ 5646353 w 9929832"/>
              <a:gd name="connsiteY8" fmla="*/ 4367184 h 4426575"/>
              <a:gd name="connsiteX9" fmla="*/ 1093163 w 9929832"/>
              <a:gd name="connsiteY9" fmla="*/ 4252809 h 4426575"/>
              <a:gd name="connsiteX10" fmla="*/ 77750 w 9929832"/>
              <a:gd name="connsiteY10" fmla="*/ 2915208 h 4426575"/>
              <a:gd name="connsiteX11" fmla="*/ 65048 w 9929832"/>
              <a:gd name="connsiteY11" fmla="*/ 1010689 h 4426575"/>
              <a:gd name="connsiteX12" fmla="*/ 122717 w 9929832"/>
              <a:gd name="connsiteY12" fmla="*/ 751881 h 4426575"/>
              <a:gd name="connsiteX0" fmla="*/ 66834 w 9873949"/>
              <a:gd name="connsiteY0" fmla="*/ 751881 h 4426575"/>
              <a:gd name="connsiteX1" fmla="*/ 955366 w 9873949"/>
              <a:gd name="connsiteY1" fmla="*/ 24881 h 4426575"/>
              <a:gd name="connsiteX2" fmla="*/ 4970466 w 9873949"/>
              <a:gd name="connsiteY2" fmla="*/ 55374 h 4426575"/>
              <a:gd name="connsiteX3" fmla="*/ 8223040 w 9873949"/>
              <a:gd name="connsiteY3" fmla="*/ 29201 h 4426575"/>
              <a:gd name="connsiteX4" fmla="*/ 9070925 w 9873949"/>
              <a:gd name="connsiteY4" fmla="*/ 251672 h 4426575"/>
              <a:gd name="connsiteX5" fmla="*/ 9817572 w 9873949"/>
              <a:gd name="connsiteY5" fmla="*/ 1167854 h 4426575"/>
              <a:gd name="connsiteX6" fmla="*/ 9811562 w 9873949"/>
              <a:gd name="connsiteY6" fmla="*/ 2567027 h 4426575"/>
              <a:gd name="connsiteX7" fmla="*/ 8793321 w 9873949"/>
              <a:gd name="connsiteY7" fmla="*/ 3853724 h 4426575"/>
              <a:gd name="connsiteX8" fmla="*/ 5590470 w 9873949"/>
              <a:gd name="connsiteY8" fmla="*/ 4367184 h 4426575"/>
              <a:gd name="connsiteX9" fmla="*/ 1037280 w 9873949"/>
              <a:gd name="connsiteY9" fmla="*/ 4252809 h 4426575"/>
              <a:gd name="connsiteX10" fmla="*/ 21867 w 9873949"/>
              <a:gd name="connsiteY10" fmla="*/ 2915208 h 4426575"/>
              <a:gd name="connsiteX11" fmla="*/ 9165 w 9873949"/>
              <a:gd name="connsiteY11" fmla="*/ 1010689 h 4426575"/>
              <a:gd name="connsiteX12" fmla="*/ 66834 w 9873949"/>
              <a:gd name="connsiteY12" fmla="*/ 751881 h 4426575"/>
              <a:gd name="connsiteX0" fmla="*/ 66832 w 9873947"/>
              <a:gd name="connsiteY0" fmla="*/ 751881 h 4371175"/>
              <a:gd name="connsiteX1" fmla="*/ 955364 w 9873947"/>
              <a:gd name="connsiteY1" fmla="*/ 24881 h 4371175"/>
              <a:gd name="connsiteX2" fmla="*/ 4970464 w 9873947"/>
              <a:gd name="connsiteY2" fmla="*/ 55374 h 4371175"/>
              <a:gd name="connsiteX3" fmla="*/ 8223038 w 9873947"/>
              <a:gd name="connsiteY3" fmla="*/ 29201 h 4371175"/>
              <a:gd name="connsiteX4" fmla="*/ 9070923 w 9873947"/>
              <a:gd name="connsiteY4" fmla="*/ 251672 h 4371175"/>
              <a:gd name="connsiteX5" fmla="*/ 9817570 w 9873947"/>
              <a:gd name="connsiteY5" fmla="*/ 1167854 h 4371175"/>
              <a:gd name="connsiteX6" fmla="*/ 9811560 w 9873947"/>
              <a:gd name="connsiteY6" fmla="*/ 2567027 h 4371175"/>
              <a:gd name="connsiteX7" fmla="*/ 8793319 w 9873947"/>
              <a:gd name="connsiteY7" fmla="*/ 3853724 h 4371175"/>
              <a:gd name="connsiteX8" fmla="*/ 5568542 w 9873947"/>
              <a:gd name="connsiteY8" fmla="*/ 4259607 h 4371175"/>
              <a:gd name="connsiteX9" fmla="*/ 1037278 w 9873947"/>
              <a:gd name="connsiteY9" fmla="*/ 4252809 h 4371175"/>
              <a:gd name="connsiteX10" fmla="*/ 21865 w 9873947"/>
              <a:gd name="connsiteY10" fmla="*/ 2915208 h 4371175"/>
              <a:gd name="connsiteX11" fmla="*/ 9163 w 9873947"/>
              <a:gd name="connsiteY11" fmla="*/ 1010689 h 4371175"/>
              <a:gd name="connsiteX12" fmla="*/ 66832 w 9873947"/>
              <a:gd name="connsiteY12" fmla="*/ 751881 h 4371175"/>
              <a:gd name="connsiteX0" fmla="*/ 66832 w 9873947"/>
              <a:gd name="connsiteY0" fmla="*/ 751881 h 4305677"/>
              <a:gd name="connsiteX1" fmla="*/ 955364 w 9873947"/>
              <a:gd name="connsiteY1" fmla="*/ 24881 h 4305677"/>
              <a:gd name="connsiteX2" fmla="*/ 4970464 w 9873947"/>
              <a:gd name="connsiteY2" fmla="*/ 55374 h 4305677"/>
              <a:gd name="connsiteX3" fmla="*/ 8223038 w 9873947"/>
              <a:gd name="connsiteY3" fmla="*/ 29201 h 4305677"/>
              <a:gd name="connsiteX4" fmla="*/ 9070923 w 9873947"/>
              <a:gd name="connsiteY4" fmla="*/ 251672 h 4305677"/>
              <a:gd name="connsiteX5" fmla="*/ 9817570 w 9873947"/>
              <a:gd name="connsiteY5" fmla="*/ 1167854 h 4305677"/>
              <a:gd name="connsiteX6" fmla="*/ 9811560 w 9873947"/>
              <a:gd name="connsiteY6" fmla="*/ 2567027 h 4305677"/>
              <a:gd name="connsiteX7" fmla="*/ 8793319 w 9873947"/>
              <a:gd name="connsiteY7" fmla="*/ 3853724 h 4305677"/>
              <a:gd name="connsiteX8" fmla="*/ 5568542 w 9873947"/>
              <a:gd name="connsiteY8" fmla="*/ 4259607 h 4305677"/>
              <a:gd name="connsiteX9" fmla="*/ 971498 w 9873947"/>
              <a:gd name="connsiteY9" fmla="*/ 4145233 h 4305677"/>
              <a:gd name="connsiteX10" fmla="*/ 21865 w 9873947"/>
              <a:gd name="connsiteY10" fmla="*/ 2915208 h 4305677"/>
              <a:gd name="connsiteX11" fmla="*/ 9163 w 9873947"/>
              <a:gd name="connsiteY11" fmla="*/ 1010689 h 4305677"/>
              <a:gd name="connsiteX12" fmla="*/ 66832 w 9873947"/>
              <a:gd name="connsiteY12" fmla="*/ 751881 h 4305677"/>
              <a:gd name="connsiteX0" fmla="*/ 66832 w 9873947"/>
              <a:gd name="connsiteY0" fmla="*/ 753657 h 4307453"/>
              <a:gd name="connsiteX1" fmla="*/ 955364 w 9873947"/>
              <a:gd name="connsiteY1" fmla="*/ 26657 h 4307453"/>
              <a:gd name="connsiteX2" fmla="*/ 4902480 w 9873947"/>
              <a:gd name="connsiteY2" fmla="*/ 0 h 4307453"/>
              <a:gd name="connsiteX3" fmla="*/ 8223038 w 9873947"/>
              <a:gd name="connsiteY3" fmla="*/ 30977 h 4307453"/>
              <a:gd name="connsiteX4" fmla="*/ 9070923 w 9873947"/>
              <a:gd name="connsiteY4" fmla="*/ 253448 h 4307453"/>
              <a:gd name="connsiteX5" fmla="*/ 9817570 w 9873947"/>
              <a:gd name="connsiteY5" fmla="*/ 1169630 h 4307453"/>
              <a:gd name="connsiteX6" fmla="*/ 9811560 w 9873947"/>
              <a:gd name="connsiteY6" fmla="*/ 2568803 h 4307453"/>
              <a:gd name="connsiteX7" fmla="*/ 8793319 w 9873947"/>
              <a:gd name="connsiteY7" fmla="*/ 3855500 h 4307453"/>
              <a:gd name="connsiteX8" fmla="*/ 5568542 w 9873947"/>
              <a:gd name="connsiteY8" fmla="*/ 4261383 h 4307453"/>
              <a:gd name="connsiteX9" fmla="*/ 971498 w 9873947"/>
              <a:gd name="connsiteY9" fmla="*/ 4147009 h 4307453"/>
              <a:gd name="connsiteX10" fmla="*/ 21865 w 9873947"/>
              <a:gd name="connsiteY10" fmla="*/ 2916984 h 4307453"/>
              <a:gd name="connsiteX11" fmla="*/ 9163 w 9873947"/>
              <a:gd name="connsiteY11" fmla="*/ 1012465 h 4307453"/>
              <a:gd name="connsiteX12" fmla="*/ 66832 w 9873947"/>
              <a:gd name="connsiteY12" fmla="*/ 753657 h 4307453"/>
              <a:gd name="connsiteX0" fmla="*/ 66832 w 9861364"/>
              <a:gd name="connsiteY0" fmla="*/ 753657 h 4307453"/>
              <a:gd name="connsiteX1" fmla="*/ 955364 w 9861364"/>
              <a:gd name="connsiteY1" fmla="*/ 26657 h 4307453"/>
              <a:gd name="connsiteX2" fmla="*/ 4902480 w 9861364"/>
              <a:gd name="connsiteY2" fmla="*/ 0 h 4307453"/>
              <a:gd name="connsiteX3" fmla="*/ 8223038 w 9861364"/>
              <a:gd name="connsiteY3" fmla="*/ 30977 h 4307453"/>
              <a:gd name="connsiteX4" fmla="*/ 9240884 w 9861364"/>
              <a:gd name="connsiteY4" fmla="*/ 276308 h 4307453"/>
              <a:gd name="connsiteX5" fmla="*/ 9817570 w 9861364"/>
              <a:gd name="connsiteY5" fmla="*/ 1169630 h 4307453"/>
              <a:gd name="connsiteX6" fmla="*/ 9811560 w 9861364"/>
              <a:gd name="connsiteY6" fmla="*/ 2568803 h 4307453"/>
              <a:gd name="connsiteX7" fmla="*/ 8793319 w 9861364"/>
              <a:gd name="connsiteY7" fmla="*/ 3855500 h 4307453"/>
              <a:gd name="connsiteX8" fmla="*/ 5568542 w 9861364"/>
              <a:gd name="connsiteY8" fmla="*/ 4261383 h 4307453"/>
              <a:gd name="connsiteX9" fmla="*/ 971498 w 9861364"/>
              <a:gd name="connsiteY9" fmla="*/ 4147009 h 4307453"/>
              <a:gd name="connsiteX10" fmla="*/ 21865 w 9861364"/>
              <a:gd name="connsiteY10" fmla="*/ 2916984 h 4307453"/>
              <a:gd name="connsiteX11" fmla="*/ 9163 w 9861364"/>
              <a:gd name="connsiteY11" fmla="*/ 1012465 h 4307453"/>
              <a:gd name="connsiteX12" fmla="*/ 66832 w 9861364"/>
              <a:gd name="connsiteY12" fmla="*/ 753657 h 4307453"/>
              <a:gd name="connsiteX0" fmla="*/ 66832 w 9861364"/>
              <a:gd name="connsiteY0" fmla="*/ 753657 h 4261383"/>
              <a:gd name="connsiteX1" fmla="*/ 955364 w 9861364"/>
              <a:gd name="connsiteY1" fmla="*/ 26657 h 4261383"/>
              <a:gd name="connsiteX2" fmla="*/ 4902480 w 9861364"/>
              <a:gd name="connsiteY2" fmla="*/ 0 h 4261383"/>
              <a:gd name="connsiteX3" fmla="*/ 8223038 w 9861364"/>
              <a:gd name="connsiteY3" fmla="*/ 30977 h 4261383"/>
              <a:gd name="connsiteX4" fmla="*/ 9240884 w 9861364"/>
              <a:gd name="connsiteY4" fmla="*/ 276308 h 4261383"/>
              <a:gd name="connsiteX5" fmla="*/ 9817570 w 9861364"/>
              <a:gd name="connsiteY5" fmla="*/ 1169630 h 4261383"/>
              <a:gd name="connsiteX6" fmla="*/ 9811560 w 9861364"/>
              <a:gd name="connsiteY6" fmla="*/ 2568803 h 4261383"/>
              <a:gd name="connsiteX7" fmla="*/ 8804650 w 9861364"/>
              <a:gd name="connsiteY7" fmla="*/ 3912650 h 4261383"/>
              <a:gd name="connsiteX8" fmla="*/ 5568542 w 9861364"/>
              <a:gd name="connsiteY8" fmla="*/ 4261383 h 4261383"/>
              <a:gd name="connsiteX9" fmla="*/ 971498 w 9861364"/>
              <a:gd name="connsiteY9" fmla="*/ 4147009 h 4261383"/>
              <a:gd name="connsiteX10" fmla="*/ 21865 w 9861364"/>
              <a:gd name="connsiteY10" fmla="*/ 2916984 h 4261383"/>
              <a:gd name="connsiteX11" fmla="*/ 9163 w 9861364"/>
              <a:gd name="connsiteY11" fmla="*/ 1012465 h 4261383"/>
              <a:gd name="connsiteX12" fmla="*/ 66832 w 9861364"/>
              <a:gd name="connsiteY12" fmla="*/ 753657 h 4261383"/>
              <a:gd name="connsiteX0" fmla="*/ 66832 w 9861364"/>
              <a:gd name="connsiteY0" fmla="*/ 753657 h 4261383"/>
              <a:gd name="connsiteX1" fmla="*/ 955364 w 9861364"/>
              <a:gd name="connsiteY1" fmla="*/ 26657 h 4261383"/>
              <a:gd name="connsiteX2" fmla="*/ 4902480 w 9861364"/>
              <a:gd name="connsiteY2" fmla="*/ 0 h 4261383"/>
              <a:gd name="connsiteX3" fmla="*/ 8223038 w 9861364"/>
              <a:gd name="connsiteY3" fmla="*/ 30977 h 4261383"/>
              <a:gd name="connsiteX4" fmla="*/ 9240884 w 9861364"/>
              <a:gd name="connsiteY4" fmla="*/ 276308 h 4261383"/>
              <a:gd name="connsiteX5" fmla="*/ 9817570 w 9861364"/>
              <a:gd name="connsiteY5" fmla="*/ 1169630 h 4261383"/>
              <a:gd name="connsiteX6" fmla="*/ 9811560 w 9861364"/>
              <a:gd name="connsiteY6" fmla="*/ 2568803 h 4261383"/>
              <a:gd name="connsiteX7" fmla="*/ 8804650 w 9861364"/>
              <a:gd name="connsiteY7" fmla="*/ 3912650 h 4261383"/>
              <a:gd name="connsiteX8" fmla="*/ 5568542 w 9861364"/>
              <a:gd name="connsiteY8" fmla="*/ 4261383 h 4261383"/>
              <a:gd name="connsiteX9" fmla="*/ 971498 w 9861364"/>
              <a:gd name="connsiteY9" fmla="*/ 4147009 h 4261383"/>
              <a:gd name="connsiteX10" fmla="*/ 21865 w 9861364"/>
              <a:gd name="connsiteY10" fmla="*/ 2916984 h 4261383"/>
              <a:gd name="connsiteX11" fmla="*/ 9163 w 9861364"/>
              <a:gd name="connsiteY11" fmla="*/ 1012465 h 4261383"/>
              <a:gd name="connsiteX12" fmla="*/ 66832 w 9861364"/>
              <a:gd name="connsiteY12" fmla="*/ 753657 h 426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61364" h="4261383">
                <a:moveTo>
                  <a:pt x="66832" y="753657"/>
                </a:moveTo>
                <a:cubicBezTo>
                  <a:pt x="166292" y="329299"/>
                  <a:pt x="533137" y="30088"/>
                  <a:pt x="955364" y="26657"/>
                </a:cubicBezTo>
                <a:lnTo>
                  <a:pt x="4902480" y="0"/>
                </a:lnTo>
                <a:lnTo>
                  <a:pt x="8223038" y="30977"/>
                </a:lnTo>
                <a:cubicBezTo>
                  <a:pt x="8946105" y="77028"/>
                  <a:pt x="8924595" y="106183"/>
                  <a:pt x="9240884" y="276308"/>
                </a:cubicBezTo>
                <a:cubicBezTo>
                  <a:pt x="9557174" y="446432"/>
                  <a:pt x="9722457" y="787548"/>
                  <a:pt x="9817570" y="1169630"/>
                </a:cubicBezTo>
                <a:cubicBezTo>
                  <a:pt x="9912683" y="1551713"/>
                  <a:pt x="9825292" y="1886765"/>
                  <a:pt x="9811560" y="2568803"/>
                </a:cubicBezTo>
                <a:cubicBezTo>
                  <a:pt x="9789458" y="3175610"/>
                  <a:pt x="9511820" y="3630553"/>
                  <a:pt x="8804650" y="3912650"/>
                </a:cubicBezTo>
                <a:cubicBezTo>
                  <a:pt x="8097480" y="4194747"/>
                  <a:pt x="6874067" y="4222323"/>
                  <a:pt x="5568542" y="4261383"/>
                </a:cubicBezTo>
                <a:cubicBezTo>
                  <a:pt x="4036194" y="4223258"/>
                  <a:pt x="1756016" y="4253714"/>
                  <a:pt x="971498" y="4147009"/>
                </a:cubicBezTo>
                <a:cubicBezTo>
                  <a:pt x="186980" y="4040304"/>
                  <a:pt x="108659" y="3457709"/>
                  <a:pt x="21865" y="2916984"/>
                </a:cubicBezTo>
                <a:cubicBezTo>
                  <a:pt x="-6868" y="2157840"/>
                  <a:pt x="-2989" y="1908964"/>
                  <a:pt x="9163" y="1012465"/>
                </a:cubicBezTo>
                <a:cubicBezTo>
                  <a:pt x="29741" y="917175"/>
                  <a:pt x="48668" y="831286"/>
                  <a:pt x="66832" y="753657"/>
                </a:cubicBezTo>
                <a:close/>
              </a:path>
            </a:pathLst>
          </a:custGeom>
          <a:solidFill>
            <a:srgbClr val="E85119">
              <a:alpha val="15000"/>
            </a:srgbClr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Rule of Law</a:t>
            </a:r>
            <a:r>
              <a:rPr kumimoji="0" lang="en-US" sz="4000" i="0" u="none" strike="noStrike" kern="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a British Value.</a:t>
            </a:r>
            <a:r>
              <a:rPr kumimoji="0" lang="en-US" sz="4000" i="0" u="none" strike="noStrike" kern="0" cap="none" spc="0" normalizeH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the UK it is illegal for those U18 to gamble or enter a licensed gambling premise (such as a bingo hall or casino). This is in the Gambling Act 2005. 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80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40524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we learning about this?</a:t>
            </a:r>
            <a:endParaRPr sz="2426" spc="27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223EBB9-3A7F-C565-EAA7-0BB380AF50A5}"/>
              </a:ext>
            </a:extLst>
          </p:cNvPr>
          <p:cNvGrpSpPr/>
          <p:nvPr/>
        </p:nvGrpSpPr>
        <p:grpSpPr>
          <a:xfrm>
            <a:off x="8080438" y="1243282"/>
            <a:ext cx="3788217" cy="2367760"/>
            <a:chOff x="3539766" y="641202"/>
            <a:chExt cx="3708683" cy="1638445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2B643A7-1D8B-9E38-C376-8F04E25E7DC7}"/>
                </a:ext>
              </a:extLst>
            </p:cNvPr>
            <p:cNvSpPr/>
            <p:nvPr/>
          </p:nvSpPr>
          <p:spPr>
            <a:xfrm>
              <a:off x="3541409" y="641202"/>
              <a:ext cx="3608995" cy="1638445"/>
            </a:xfrm>
            <a:custGeom>
              <a:avLst/>
              <a:gdLst>
                <a:gd name="connsiteX0" fmla="*/ 9241 w 3608995"/>
                <a:gd name="connsiteY0" fmla="*/ 224360 h 1553607"/>
                <a:gd name="connsiteX1" fmla="*/ 67675 w 3608995"/>
                <a:gd name="connsiteY1" fmla="*/ 68332 h 1553607"/>
                <a:gd name="connsiteX2" fmla="*/ 260887 w 3608995"/>
                <a:gd name="connsiteY2" fmla="*/ 32628 h 1553607"/>
                <a:gd name="connsiteX3" fmla="*/ 2647769 w 3608995"/>
                <a:gd name="connsiteY3" fmla="*/ 1118 h 1553607"/>
                <a:gd name="connsiteX4" fmla="*/ 3133148 w 3608995"/>
                <a:gd name="connsiteY4" fmla="*/ 4040 h 1553607"/>
                <a:gd name="connsiteX5" fmla="*/ 3578513 w 3608995"/>
                <a:gd name="connsiteY5" fmla="*/ 174680 h 1553607"/>
                <a:gd name="connsiteX6" fmla="*/ 3594519 w 3608995"/>
                <a:gd name="connsiteY6" fmla="*/ 1223805 h 1553607"/>
                <a:gd name="connsiteX7" fmla="*/ 3583594 w 3608995"/>
                <a:gd name="connsiteY7" fmla="*/ 1303598 h 1553607"/>
                <a:gd name="connsiteX8" fmla="*/ 2952004 w 3608995"/>
                <a:gd name="connsiteY8" fmla="*/ 1508798 h 1553607"/>
                <a:gd name="connsiteX9" fmla="*/ 788821 w 3608995"/>
                <a:gd name="connsiteY9" fmla="*/ 1541198 h 1553607"/>
                <a:gd name="connsiteX10" fmla="*/ 149482 w 3608995"/>
                <a:gd name="connsiteY10" fmla="*/ 1530525 h 1553607"/>
                <a:gd name="connsiteX11" fmla="*/ 62594 w 3608995"/>
                <a:gd name="connsiteY11" fmla="*/ 1470172 h 1553607"/>
                <a:gd name="connsiteX12" fmla="*/ 13814 w 3608995"/>
                <a:gd name="connsiteY12" fmla="*/ 1319861 h 1553607"/>
                <a:gd name="connsiteX13" fmla="*/ 4668 w 3608995"/>
                <a:gd name="connsiteY13" fmla="*/ 1003485 h 1553607"/>
                <a:gd name="connsiteX14" fmla="*/ 2382 w 3608995"/>
                <a:gd name="connsiteY14" fmla="*/ 517231 h 1553607"/>
                <a:gd name="connsiteX15" fmla="*/ 9241 w 3608995"/>
                <a:gd name="connsiteY15" fmla="*/ 224360 h 155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08995" h="1553607">
                  <a:moveTo>
                    <a:pt x="9241" y="224360"/>
                  </a:moveTo>
                  <a:cubicBezTo>
                    <a:pt x="8733" y="149395"/>
                    <a:pt x="32996" y="85104"/>
                    <a:pt x="67675" y="68332"/>
                  </a:cubicBezTo>
                  <a:cubicBezTo>
                    <a:pt x="108960" y="48384"/>
                    <a:pt x="172728" y="34026"/>
                    <a:pt x="260887" y="32628"/>
                  </a:cubicBezTo>
                  <a:cubicBezTo>
                    <a:pt x="840776" y="23353"/>
                    <a:pt x="2550083" y="3659"/>
                    <a:pt x="2647769" y="1118"/>
                  </a:cubicBezTo>
                  <a:cubicBezTo>
                    <a:pt x="2764382" y="-1932"/>
                    <a:pt x="2822180" y="2007"/>
                    <a:pt x="3133148" y="4040"/>
                  </a:cubicBezTo>
                  <a:cubicBezTo>
                    <a:pt x="3444116" y="6073"/>
                    <a:pt x="3549804" y="87899"/>
                    <a:pt x="3578513" y="174680"/>
                  </a:cubicBezTo>
                  <a:cubicBezTo>
                    <a:pt x="3634660" y="344558"/>
                    <a:pt x="3596424" y="1035123"/>
                    <a:pt x="3594519" y="1223805"/>
                  </a:cubicBezTo>
                  <a:cubicBezTo>
                    <a:pt x="3594265" y="1252139"/>
                    <a:pt x="3590962" y="1280219"/>
                    <a:pt x="3583594" y="1303598"/>
                  </a:cubicBezTo>
                  <a:cubicBezTo>
                    <a:pt x="3520079" y="1505494"/>
                    <a:pt x="3221052" y="1501682"/>
                    <a:pt x="2952004" y="1508798"/>
                  </a:cubicBezTo>
                  <a:cubicBezTo>
                    <a:pt x="2660217" y="1516548"/>
                    <a:pt x="1093183" y="1529889"/>
                    <a:pt x="788821" y="1541198"/>
                  </a:cubicBezTo>
                  <a:cubicBezTo>
                    <a:pt x="484458" y="1552506"/>
                    <a:pt x="229891" y="1566482"/>
                    <a:pt x="149482" y="1530525"/>
                  </a:cubicBezTo>
                  <a:cubicBezTo>
                    <a:pt x="133095" y="1523283"/>
                    <a:pt x="80124" y="1488341"/>
                    <a:pt x="62594" y="1470172"/>
                  </a:cubicBezTo>
                  <a:cubicBezTo>
                    <a:pt x="15974" y="1421635"/>
                    <a:pt x="6828" y="1373480"/>
                    <a:pt x="13814" y="1319861"/>
                  </a:cubicBezTo>
                  <a:cubicBezTo>
                    <a:pt x="14704" y="1312619"/>
                    <a:pt x="9622" y="1151254"/>
                    <a:pt x="4668" y="1003485"/>
                  </a:cubicBezTo>
                  <a:cubicBezTo>
                    <a:pt x="-667" y="841358"/>
                    <a:pt x="-1429" y="679104"/>
                    <a:pt x="2382" y="517231"/>
                  </a:cubicBezTo>
                  <a:lnTo>
                    <a:pt x="9241" y="224360"/>
                  </a:lnTo>
                  <a:close/>
                </a:path>
              </a:pathLst>
            </a:custGeom>
            <a:solidFill>
              <a:srgbClr val="3476B7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414427-990A-BDC5-82F7-26390A095568}"/>
                </a:ext>
              </a:extLst>
            </p:cNvPr>
            <p:cNvSpPr txBox="1"/>
            <p:nvPr/>
          </p:nvSpPr>
          <p:spPr>
            <a:xfrm rot="21548433">
              <a:off x="3539766" y="765226"/>
              <a:ext cx="3708683" cy="638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2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ndrinaSolid-Black"/>
                  <a:ea typeface="+mn-ea"/>
                  <a:cs typeface="+mn-cs"/>
                  <a:sym typeface="LondrinaSolid-Black"/>
                  <a:rtl val="0"/>
                </a:rPr>
                <a:t>UN Rights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1C6E39-C95B-6EFD-F944-F6967525D7AA}"/>
                </a:ext>
              </a:extLst>
            </p:cNvPr>
            <p:cNvSpPr txBox="1"/>
            <p:nvPr/>
          </p:nvSpPr>
          <p:spPr>
            <a:xfrm rot="21548433">
              <a:off x="3645563" y="1513898"/>
              <a:ext cx="3294375" cy="638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2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ndrinaSolid-Black"/>
                  <a:ea typeface="+mn-ea"/>
                  <a:cs typeface="+mn-cs"/>
                  <a:sym typeface="LondrinaSolid-Black"/>
                  <a:rtl val="0"/>
                </a:rPr>
                <a:t>of a Child</a:t>
              </a:r>
            </a:p>
          </p:txBody>
        </p:sp>
      </p:grpSp>
      <p:sp>
        <p:nvSpPr>
          <p:cNvPr id="16" name="Freeform 15">
            <a:extLst>
              <a:ext uri="{FF2B5EF4-FFF2-40B4-BE49-F238E27FC236}">
                <a16:creationId xmlns:a16="http://schemas.microsoft.com/office/drawing/2014/main" id="{EB93A297-9606-DD29-9D48-26123FE4EA25}"/>
              </a:ext>
            </a:extLst>
          </p:cNvPr>
          <p:cNvSpPr/>
          <p:nvPr/>
        </p:nvSpPr>
        <p:spPr>
          <a:xfrm>
            <a:off x="275303" y="1394153"/>
            <a:ext cx="7481656" cy="5340944"/>
          </a:xfrm>
          <a:custGeom>
            <a:avLst/>
            <a:gdLst>
              <a:gd name="connsiteX0" fmla="*/ 115100 w 5690469"/>
              <a:gd name="connsiteY0" fmla="*/ 792594 h 4128458"/>
              <a:gd name="connsiteX1" fmla="*/ 1069853 w 5690469"/>
              <a:gd name="connsiteY1" fmla="*/ 134175 h 4128458"/>
              <a:gd name="connsiteX2" fmla="*/ 3796412 w 5690469"/>
              <a:gd name="connsiteY2" fmla="*/ 16646 h 4128458"/>
              <a:gd name="connsiteX3" fmla="*/ 4707467 w 5690469"/>
              <a:gd name="connsiteY3" fmla="*/ 218161 h 4128458"/>
              <a:gd name="connsiteX4" fmla="*/ 5509784 w 5690469"/>
              <a:gd name="connsiteY4" fmla="*/ 1047982 h 4128458"/>
              <a:gd name="connsiteX5" fmla="*/ 5686609 w 5690469"/>
              <a:gd name="connsiteY5" fmla="*/ 2968350 h 4128458"/>
              <a:gd name="connsiteX6" fmla="*/ 5006748 w 5690469"/>
              <a:gd name="connsiteY6" fmla="*/ 3833747 h 4128458"/>
              <a:gd name="connsiteX7" fmla="*/ 1209332 w 5690469"/>
              <a:gd name="connsiteY7" fmla="*/ 4097394 h 4128458"/>
              <a:gd name="connsiteX8" fmla="*/ 67083 w 5690469"/>
              <a:gd name="connsiteY8" fmla="*/ 2971272 h 4128458"/>
              <a:gd name="connsiteX9" fmla="*/ 53491 w 5690469"/>
              <a:gd name="connsiteY9" fmla="*/ 1027145 h 4128458"/>
              <a:gd name="connsiteX10" fmla="*/ 115100 w 5690469"/>
              <a:gd name="connsiteY10" fmla="*/ 792594 h 4128458"/>
              <a:gd name="connsiteX0" fmla="*/ 137099 w 5712468"/>
              <a:gd name="connsiteY0" fmla="*/ 792594 h 4128458"/>
              <a:gd name="connsiteX1" fmla="*/ 1091852 w 5712468"/>
              <a:gd name="connsiteY1" fmla="*/ 134175 h 4128458"/>
              <a:gd name="connsiteX2" fmla="*/ 3818411 w 5712468"/>
              <a:gd name="connsiteY2" fmla="*/ 16646 h 4128458"/>
              <a:gd name="connsiteX3" fmla="*/ 4729466 w 5712468"/>
              <a:gd name="connsiteY3" fmla="*/ 218161 h 4128458"/>
              <a:gd name="connsiteX4" fmla="*/ 5531783 w 5712468"/>
              <a:gd name="connsiteY4" fmla="*/ 1047982 h 4128458"/>
              <a:gd name="connsiteX5" fmla="*/ 5708608 w 5712468"/>
              <a:gd name="connsiteY5" fmla="*/ 2968350 h 4128458"/>
              <a:gd name="connsiteX6" fmla="*/ 5028747 w 5712468"/>
              <a:gd name="connsiteY6" fmla="*/ 3833747 h 4128458"/>
              <a:gd name="connsiteX7" fmla="*/ 1231331 w 5712468"/>
              <a:gd name="connsiteY7" fmla="*/ 4097394 h 4128458"/>
              <a:gd name="connsiteX8" fmla="*/ 89082 w 5712468"/>
              <a:gd name="connsiteY8" fmla="*/ 2971272 h 4128458"/>
              <a:gd name="connsiteX9" fmla="*/ 75490 w 5712468"/>
              <a:gd name="connsiteY9" fmla="*/ 1027145 h 4128458"/>
              <a:gd name="connsiteX10" fmla="*/ 137099 w 5712468"/>
              <a:gd name="connsiteY10" fmla="*/ 792594 h 4128458"/>
              <a:gd name="connsiteX0" fmla="*/ 137099 w 5712468"/>
              <a:gd name="connsiteY0" fmla="*/ 792594 h 4128458"/>
              <a:gd name="connsiteX1" fmla="*/ 1091852 w 5712468"/>
              <a:gd name="connsiteY1" fmla="*/ 134175 h 4128458"/>
              <a:gd name="connsiteX2" fmla="*/ 3818411 w 5712468"/>
              <a:gd name="connsiteY2" fmla="*/ 16646 h 4128458"/>
              <a:gd name="connsiteX3" fmla="*/ 4729466 w 5712468"/>
              <a:gd name="connsiteY3" fmla="*/ 218161 h 4128458"/>
              <a:gd name="connsiteX4" fmla="*/ 5531783 w 5712468"/>
              <a:gd name="connsiteY4" fmla="*/ 1047982 h 4128458"/>
              <a:gd name="connsiteX5" fmla="*/ 5708608 w 5712468"/>
              <a:gd name="connsiteY5" fmla="*/ 2968350 h 4128458"/>
              <a:gd name="connsiteX6" fmla="*/ 5028747 w 5712468"/>
              <a:gd name="connsiteY6" fmla="*/ 3833747 h 4128458"/>
              <a:gd name="connsiteX7" fmla="*/ 1231331 w 5712468"/>
              <a:gd name="connsiteY7" fmla="*/ 4097394 h 4128458"/>
              <a:gd name="connsiteX8" fmla="*/ 89082 w 5712468"/>
              <a:gd name="connsiteY8" fmla="*/ 2971272 h 4128458"/>
              <a:gd name="connsiteX9" fmla="*/ 75490 w 5712468"/>
              <a:gd name="connsiteY9" fmla="*/ 1027145 h 4128458"/>
              <a:gd name="connsiteX10" fmla="*/ 137099 w 5712468"/>
              <a:gd name="connsiteY10" fmla="*/ 792594 h 4128458"/>
              <a:gd name="connsiteX0" fmla="*/ 101994 w 5677363"/>
              <a:gd name="connsiteY0" fmla="*/ 792594 h 4128458"/>
              <a:gd name="connsiteX1" fmla="*/ 1056747 w 5677363"/>
              <a:gd name="connsiteY1" fmla="*/ 134175 h 4128458"/>
              <a:gd name="connsiteX2" fmla="*/ 3783306 w 5677363"/>
              <a:gd name="connsiteY2" fmla="*/ 16646 h 4128458"/>
              <a:gd name="connsiteX3" fmla="*/ 4694361 w 5677363"/>
              <a:gd name="connsiteY3" fmla="*/ 218161 h 4128458"/>
              <a:gd name="connsiteX4" fmla="*/ 5496678 w 5677363"/>
              <a:gd name="connsiteY4" fmla="*/ 1047982 h 4128458"/>
              <a:gd name="connsiteX5" fmla="*/ 5673503 w 5677363"/>
              <a:gd name="connsiteY5" fmla="*/ 2968350 h 4128458"/>
              <a:gd name="connsiteX6" fmla="*/ 4993642 w 5677363"/>
              <a:gd name="connsiteY6" fmla="*/ 3833747 h 4128458"/>
              <a:gd name="connsiteX7" fmla="*/ 1196226 w 5677363"/>
              <a:gd name="connsiteY7" fmla="*/ 4097394 h 4128458"/>
              <a:gd name="connsiteX8" fmla="*/ 53977 w 5677363"/>
              <a:gd name="connsiteY8" fmla="*/ 2971272 h 4128458"/>
              <a:gd name="connsiteX9" fmla="*/ 40385 w 5677363"/>
              <a:gd name="connsiteY9" fmla="*/ 1027145 h 4128458"/>
              <a:gd name="connsiteX10" fmla="*/ 101994 w 5677363"/>
              <a:gd name="connsiteY10" fmla="*/ 792594 h 412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77363" h="4128458">
                <a:moveTo>
                  <a:pt x="101994" y="792594"/>
                </a:moveTo>
                <a:cubicBezTo>
                  <a:pt x="208953" y="408241"/>
                  <a:pt x="603125" y="137352"/>
                  <a:pt x="1056747" y="134175"/>
                </a:cubicBezTo>
                <a:cubicBezTo>
                  <a:pt x="2412151" y="124900"/>
                  <a:pt x="3252958" y="-54507"/>
                  <a:pt x="3783306" y="16646"/>
                </a:cubicBezTo>
                <a:cubicBezTo>
                  <a:pt x="4313654" y="87799"/>
                  <a:pt x="4354430" y="64039"/>
                  <a:pt x="4694361" y="218161"/>
                </a:cubicBezTo>
                <a:cubicBezTo>
                  <a:pt x="5034291" y="372284"/>
                  <a:pt x="5415126" y="633008"/>
                  <a:pt x="5496678" y="1047982"/>
                </a:cubicBezTo>
                <a:cubicBezTo>
                  <a:pt x="5578231" y="1462957"/>
                  <a:pt x="5700687" y="2340044"/>
                  <a:pt x="5673503" y="2968350"/>
                </a:cubicBezTo>
                <a:cubicBezTo>
                  <a:pt x="5649749" y="3517879"/>
                  <a:pt x="5429988" y="3669715"/>
                  <a:pt x="4993642" y="3833747"/>
                </a:cubicBezTo>
                <a:cubicBezTo>
                  <a:pt x="4055403" y="4186336"/>
                  <a:pt x="1971359" y="4144787"/>
                  <a:pt x="1196226" y="4097394"/>
                </a:cubicBezTo>
                <a:cubicBezTo>
                  <a:pt x="421092" y="4050002"/>
                  <a:pt x="108365" y="3410218"/>
                  <a:pt x="53977" y="2971272"/>
                </a:cubicBezTo>
                <a:cubicBezTo>
                  <a:pt x="769" y="2310651"/>
                  <a:pt x="-28573" y="1767791"/>
                  <a:pt x="40385" y="1027145"/>
                </a:cubicBezTo>
                <a:cubicBezTo>
                  <a:pt x="62107" y="940745"/>
                  <a:pt x="82432" y="862858"/>
                  <a:pt x="101994" y="792594"/>
                </a:cubicBezTo>
                <a:close/>
              </a:path>
            </a:pathLst>
          </a:custGeom>
          <a:solidFill>
            <a:srgbClr val="5ABBC9">
              <a:alpha val="30000"/>
            </a:srgbClr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Article 41 </a:t>
            </a:r>
            <a:r>
              <a:rPr lang="en-US" sz="3600" dirty="0" smtClean="0">
                <a:solidFill>
                  <a:srgbClr val="323232"/>
                </a:solidFill>
                <a:latin typeface="Calibri" panose="020F0502020204030204"/>
              </a:rPr>
              <a:t>of the UN Rights of a Child states that the best law applies for children. This means that if a law protects children better than the UN Rights of a Child, the law stands. The UN Rights of a Child does not mention gambling but as the UK have made it illegal for children to gamble this protects them better than the UN Rights of a Child.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0015" y="3656079"/>
            <a:ext cx="2024813" cy="262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47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Take out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 from your learning wallet.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You have 1 minute to think about the following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“What is gambling?”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gambling?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7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Using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, with the person next to you, discuss your response to the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“What is gambling?”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your discussion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gambling?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4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1203</Words>
  <Application>Microsoft Office PowerPoint</Application>
  <PresentationFormat>Widescreen</PresentationFormat>
  <Paragraphs>161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Aptos</vt:lpstr>
      <vt:lpstr>Arial</vt:lpstr>
      <vt:lpstr>Calibri</vt:lpstr>
      <vt:lpstr>Calibri Light</vt:lpstr>
      <vt:lpstr>Comic Sans MS</vt:lpstr>
      <vt:lpstr>Lato</vt:lpstr>
      <vt:lpstr>LondrinaSolid-Black</vt:lpstr>
      <vt:lpstr>Segoe UI</vt:lpstr>
      <vt:lpstr>Verdana</vt:lpstr>
      <vt:lpstr>3_Office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Why are we learning about this?</vt:lpstr>
      <vt:lpstr>Why are we learning about this?</vt:lpstr>
      <vt:lpstr>Why are we learning about this?</vt:lpstr>
      <vt:lpstr>What is gambling?</vt:lpstr>
      <vt:lpstr>What is gambling?</vt:lpstr>
      <vt:lpstr>What is gambling?</vt:lpstr>
      <vt:lpstr>Types of gambling?</vt:lpstr>
      <vt:lpstr>Types of gambling</vt:lpstr>
      <vt:lpstr>Types of gambling</vt:lpstr>
      <vt:lpstr>Types of gambling</vt:lpstr>
      <vt:lpstr>Types of gambling</vt:lpstr>
      <vt:lpstr>Types of gambling</vt:lpstr>
      <vt:lpstr>Types of gambling</vt:lpstr>
      <vt:lpstr>Types of gambling</vt:lpstr>
      <vt:lpstr>Odds of winning</vt:lpstr>
      <vt:lpstr>Odds of winning</vt:lpstr>
      <vt:lpstr>Odds of winning</vt:lpstr>
      <vt:lpstr>Odds of winning</vt:lpstr>
      <vt:lpstr>Odds of winning</vt:lpstr>
      <vt:lpstr>Why do people gamble?</vt:lpstr>
      <vt:lpstr>Why do people gamble?</vt:lpstr>
      <vt:lpstr>Support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Ryan Stewart</cp:lastModifiedBy>
  <cp:revision>38</cp:revision>
  <dcterms:created xsi:type="dcterms:W3CDTF">2024-08-15T13:31:51Z</dcterms:created>
  <dcterms:modified xsi:type="dcterms:W3CDTF">2025-04-14T11:27:21Z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