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325" r:id="rId4"/>
    <p:sldId id="285" r:id="rId5"/>
    <p:sldId id="286" r:id="rId6"/>
    <p:sldId id="258" r:id="rId7"/>
    <p:sldId id="288" r:id="rId8"/>
    <p:sldId id="345" r:id="rId9"/>
    <p:sldId id="336" r:id="rId10"/>
    <p:sldId id="337" r:id="rId11"/>
    <p:sldId id="346" r:id="rId12"/>
    <p:sldId id="347" r:id="rId13"/>
    <p:sldId id="348" r:id="rId14"/>
    <p:sldId id="349" r:id="rId15"/>
    <p:sldId id="350" r:id="rId16"/>
    <p:sldId id="3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H5lwlVp1Uy6wRKyKnTy1Q==" hashData="RcJk9PdfeB23Ngt/lg+q9uDT9F+I5hAe4tM2kh83NeBLSASOwl6yt98v30eiWaahJz1v3GNeG/U/szagm+rfV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317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37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https://www.youtube.com/watch?v=v6n52uy3iRg</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9</a:t>
            </a:fld>
            <a:endParaRPr lang="en-GB"/>
          </a:p>
        </p:txBody>
      </p:sp>
    </p:spTree>
    <p:extLst>
      <p:ext uri="{BB962C8B-B14F-4D97-AF65-F5344CB8AC3E}">
        <p14:creationId xmlns:p14="http://schemas.microsoft.com/office/powerpoint/2010/main" val="32080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22296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ideo" Target="https://www.youtube.com/embed/v6n52uy3iRg?si=h9Mi2T0AVC6O5J8x&amp;start=0&amp;end=294" TargetMode="Externa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841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In the next few slides, staff will outline:</a:t>
            </a:r>
          </a:p>
          <a:p>
            <a:pPr marL="0" indent="0">
              <a:buNone/>
            </a:pPr>
            <a:endParaRPr lang="en-US" sz="3638" dirty="0"/>
          </a:p>
          <a:p>
            <a:pPr marL="742950" indent="-742950">
              <a:buAutoNum type="arabicPeriod"/>
            </a:pPr>
            <a:r>
              <a:rPr lang="en-US" sz="3638" dirty="0" smtClean="0"/>
              <a:t>Who their role model is</a:t>
            </a:r>
          </a:p>
          <a:p>
            <a:pPr marL="742950" indent="-742950">
              <a:buAutoNum type="arabicPeriod"/>
            </a:pPr>
            <a:r>
              <a:rPr lang="en-US" sz="3638" dirty="0" smtClean="0"/>
              <a:t>What qualities their role model has</a:t>
            </a:r>
          </a:p>
          <a:p>
            <a:pPr marL="742950" indent="-742950">
              <a:buAutoNum type="arabicPeriod"/>
            </a:pPr>
            <a:r>
              <a:rPr lang="en-US" sz="3638" dirty="0" smtClean="0"/>
              <a:t>How they have been inspired by their role model</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Role Models</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4" name="Picture 3"/>
          <p:cNvPicPr>
            <a:picLocks noChangeAspect="1"/>
          </p:cNvPicPr>
          <p:nvPr/>
        </p:nvPicPr>
        <p:blipFill>
          <a:blip r:embed="rId5"/>
          <a:stretch>
            <a:fillRect/>
          </a:stretch>
        </p:blipFill>
        <p:spPr>
          <a:xfrm>
            <a:off x="8943003" y="2846711"/>
            <a:ext cx="2628900" cy="1743075"/>
          </a:xfrm>
          <a:prstGeom prst="rect">
            <a:avLst/>
          </a:prstGeom>
        </p:spPr>
      </p:pic>
      <p:pic>
        <p:nvPicPr>
          <p:cNvPr id="5" name="Picture 4"/>
          <p:cNvPicPr>
            <a:picLocks noChangeAspect="1"/>
          </p:cNvPicPr>
          <p:nvPr/>
        </p:nvPicPr>
        <p:blipFill>
          <a:blip r:embed="rId6"/>
          <a:stretch>
            <a:fillRect/>
          </a:stretch>
        </p:blipFill>
        <p:spPr>
          <a:xfrm>
            <a:off x="7807072" y="4482395"/>
            <a:ext cx="2619375" cy="1743075"/>
          </a:xfrm>
          <a:prstGeom prst="rect">
            <a:avLst/>
          </a:prstGeom>
        </p:spPr>
      </p:pic>
    </p:spTree>
    <p:extLst>
      <p:ext uri="{BB962C8B-B14F-4D97-AF65-F5344CB8AC3E}">
        <p14:creationId xmlns:p14="http://schemas.microsoft.com/office/powerpoint/2010/main" val="134191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88255" cy="5827601"/>
          </a:xfrm>
        </p:spPr>
        <p:txBody>
          <a:bodyPr>
            <a:normAutofit fontScale="77500" lnSpcReduction="20000"/>
          </a:bodyPr>
          <a:lstStyle/>
          <a:p>
            <a:pPr marL="0" indent="0">
              <a:buNone/>
            </a:pPr>
            <a:r>
              <a:rPr lang="en-US" sz="3638" dirty="0" err="1" smtClean="0"/>
              <a:t>Mr</a:t>
            </a:r>
            <a:r>
              <a:rPr lang="en-US" sz="3638" dirty="0" smtClean="0"/>
              <a:t> Mughal’s role model is The Prophet Muhammad.</a:t>
            </a:r>
          </a:p>
          <a:p>
            <a:pPr marL="0" indent="0">
              <a:buNone/>
            </a:pPr>
            <a:endParaRPr lang="en-US" sz="3638" dirty="0"/>
          </a:p>
          <a:p>
            <a:pPr marL="0" indent="0">
              <a:buNone/>
            </a:pPr>
            <a:r>
              <a:rPr lang="en-US" sz="3638" dirty="0" err="1" smtClean="0"/>
              <a:t>Mr</a:t>
            </a:r>
            <a:r>
              <a:rPr lang="en-US" sz="3638" dirty="0" smtClean="0"/>
              <a:t> Mughal’s says that The Prophet Muhammad is the best character of any living man (in his opinion!). The Prophet Muhammad also shows all of the qualities we have in our CARE brand.</a:t>
            </a:r>
          </a:p>
          <a:p>
            <a:pPr marL="0" indent="0">
              <a:buNone/>
            </a:pPr>
            <a:endParaRPr lang="en-US" sz="3638" dirty="0"/>
          </a:p>
          <a:p>
            <a:pPr marL="0" indent="0">
              <a:buNone/>
            </a:pPr>
            <a:r>
              <a:rPr lang="en-US" sz="3638" dirty="0" smtClean="0"/>
              <a:t>The Prophet Muhammad has inspired </a:t>
            </a:r>
            <a:r>
              <a:rPr lang="en-US" sz="3638" dirty="0" err="1" smtClean="0"/>
              <a:t>Mr</a:t>
            </a:r>
            <a:r>
              <a:rPr lang="en-US" sz="3638" dirty="0" smtClean="0"/>
              <a:t> Mughal to be a better person, treat people with kindness, speak good or remain silent, to exercise patience and to be positive. This has allowed him to be the best of his ability and connect his inner self with spirituality.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Role Models</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4" name="Picture 3"/>
          <p:cNvPicPr>
            <a:picLocks noChangeAspect="1"/>
          </p:cNvPicPr>
          <p:nvPr/>
        </p:nvPicPr>
        <p:blipFill>
          <a:blip r:embed="rId5"/>
          <a:stretch>
            <a:fillRect/>
          </a:stretch>
        </p:blipFill>
        <p:spPr>
          <a:xfrm>
            <a:off x="8943003" y="2846711"/>
            <a:ext cx="2628900" cy="1743075"/>
          </a:xfrm>
          <a:prstGeom prst="rect">
            <a:avLst/>
          </a:prstGeom>
        </p:spPr>
      </p:pic>
      <p:pic>
        <p:nvPicPr>
          <p:cNvPr id="5" name="Picture 4"/>
          <p:cNvPicPr>
            <a:picLocks noChangeAspect="1"/>
          </p:cNvPicPr>
          <p:nvPr/>
        </p:nvPicPr>
        <p:blipFill>
          <a:blip r:embed="rId6"/>
          <a:stretch>
            <a:fillRect/>
          </a:stretch>
        </p:blipFill>
        <p:spPr>
          <a:xfrm>
            <a:off x="7807072" y="4482395"/>
            <a:ext cx="2619375" cy="1743075"/>
          </a:xfrm>
          <a:prstGeom prst="rect">
            <a:avLst/>
          </a:prstGeom>
        </p:spPr>
      </p:pic>
    </p:spTree>
    <p:extLst>
      <p:ext uri="{BB962C8B-B14F-4D97-AF65-F5344CB8AC3E}">
        <p14:creationId xmlns:p14="http://schemas.microsoft.com/office/powerpoint/2010/main" val="29930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88255" cy="5596003"/>
          </a:xfrm>
        </p:spPr>
        <p:txBody>
          <a:bodyPr>
            <a:normAutofit fontScale="70000" lnSpcReduction="20000"/>
          </a:bodyPr>
          <a:lstStyle/>
          <a:p>
            <a:pPr marL="0" indent="0">
              <a:buNone/>
            </a:pPr>
            <a:r>
              <a:rPr lang="en-US" sz="3638" dirty="0" err="1" smtClean="0"/>
              <a:t>Mr</a:t>
            </a:r>
            <a:r>
              <a:rPr lang="en-US" sz="3638" dirty="0" smtClean="0"/>
              <a:t> Patel’s role model is his Dad.</a:t>
            </a:r>
          </a:p>
          <a:p>
            <a:pPr marL="0" indent="0">
              <a:buNone/>
            </a:pPr>
            <a:endParaRPr lang="en-US" sz="3638" dirty="0"/>
          </a:p>
          <a:p>
            <a:pPr marL="0" indent="0">
              <a:buNone/>
            </a:pPr>
            <a:r>
              <a:rPr lang="en-US" sz="3638" dirty="0" err="1" smtClean="0"/>
              <a:t>Mr</a:t>
            </a:r>
            <a:r>
              <a:rPr lang="en-US" sz="3638" dirty="0" smtClean="0"/>
              <a:t> Patel says that his Dad is hard working, decisive when it comes to important decisions, practical and works well in a crisis.</a:t>
            </a:r>
          </a:p>
          <a:p>
            <a:pPr marL="0" indent="0">
              <a:buNone/>
            </a:pPr>
            <a:endParaRPr lang="en-US" sz="3638" dirty="0"/>
          </a:p>
          <a:p>
            <a:pPr marL="0" indent="0">
              <a:buNone/>
            </a:pPr>
            <a:r>
              <a:rPr lang="en-US" sz="3638" dirty="0" err="1" smtClean="0"/>
              <a:t>Mr</a:t>
            </a:r>
            <a:r>
              <a:rPr lang="en-US" sz="3638" dirty="0" smtClean="0"/>
              <a:t> Patel has been inspired by his Dad as he came to UK at 6 years old as a non-English speaking migrant. He spent much of his time in the EAL hub at school. However he went on to have a 35 year career as a motor vehicle technician working for VW, Nissan, BMW and Audi. He has shown that with hard work and determination you can accomplish anything. He has always put his family first which is something that </a:t>
            </a:r>
            <a:r>
              <a:rPr lang="en-US" sz="3638" dirty="0" err="1" smtClean="0"/>
              <a:t>Mr</a:t>
            </a:r>
            <a:r>
              <a:rPr lang="en-US" sz="3638" dirty="0" smtClean="0"/>
              <a:t> Patel hold dear everyday.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Role Models</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4" name="Picture 3"/>
          <p:cNvPicPr>
            <a:picLocks noChangeAspect="1"/>
          </p:cNvPicPr>
          <p:nvPr/>
        </p:nvPicPr>
        <p:blipFill>
          <a:blip r:embed="rId5"/>
          <a:stretch>
            <a:fillRect/>
          </a:stretch>
        </p:blipFill>
        <p:spPr>
          <a:xfrm>
            <a:off x="8943003" y="2846711"/>
            <a:ext cx="2628900" cy="1743075"/>
          </a:xfrm>
          <a:prstGeom prst="rect">
            <a:avLst/>
          </a:prstGeom>
        </p:spPr>
      </p:pic>
      <p:pic>
        <p:nvPicPr>
          <p:cNvPr id="5" name="Picture 4"/>
          <p:cNvPicPr>
            <a:picLocks noChangeAspect="1"/>
          </p:cNvPicPr>
          <p:nvPr/>
        </p:nvPicPr>
        <p:blipFill>
          <a:blip r:embed="rId6"/>
          <a:stretch>
            <a:fillRect/>
          </a:stretch>
        </p:blipFill>
        <p:spPr>
          <a:xfrm>
            <a:off x="7807072" y="4482395"/>
            <a:ext cx="2619375" cy="1743075"/>
          </a:xfrm>
          <a:prstGeom prst="rect">
            <a:avLst/>
          </a:prstGeom>
        </p:spPr>
      </p:pic>
    </p:spTree>
    <p:extLst>
      <p:ext uri="{BB962C8B-B14F-4D97-AF65-F5344CB8AC3E}">
        <p14:creationId xmlns:p14="http://schemas.microsoft.com/office/powerpoint/2010/main" val="2609846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88255" cy="5596003"/>
          </a:xfrm>
        </p:spPr>
        <p:txBody>
          <a:bodyPr>
            <a:normAutofit fontScale="77500" lnSpcReduction="20000"/>
          </a:bodyPr>
          <a:lstStyle/>
          <a:p>
            <a:pPr marL="0" indent="0">
              <a:buNone/>
            </a:pPr>
            <a:r>
              <a:rPr lang="en-US" sz="3638" dirty="0" err="1" smtClean="0"/>
              <a:t>Mrs</a:t>
            </a:r>
            <a:r>
              <a:rPr lang="en-US" sz="3638" dirty="0" smtClean="0"/>
              <a:t> Abdul-Karim’s role model is </a:t>
            </a:r>
            <a:r>
              <a:rPr lang="en-US" sz="3638" dirty="0" err="1" smtClean="0"/>
              <a:t>Jalauddin</a:t>
            </a:r>
            <a:r>
              <a:rPr lang="en-US" sz="3638" dirty="0" smtClean="0"/>
              <a:t> Rumi, a Persian poet and influential in Muslim writing and culture.</a:t>
            </a:r>
          </a:p>
          <a:p>
            <a:pPr marL="0" indent="0">
              <a:buNone/>
            </a:pPr>
            <a:endParaRPr lang="en-US" sz="3638" dirty="0"/>
          </a:p>
          <a:p>
            <a:pPr marL="0" indent="0">
              <a:buNone/>
            </a:pPr>
            <a:r>
              <a:rPr lang="en-US" sz="3638" dirty="0" err="1" smtClean="0"/>
              <a:t>Mrs</a:t>
            </a:r>
            <a:r>
              <a:rPr lang="en-US" sz="3638" dirty="0" smtClean="0"/>
              <a:t> Abdul-Karim says that </a:t>
            </a:r>
            <a:r>
              <a:rPr lang="en-US" sz="3638" dirty="0" err="1" smtClean="0"/>
              <a:t>Jalauddin</a:t>
            </a:r>
            <a:r>
              <a:rPr lang="en-US" sz="3638" dirty="0" smtClean="0"/>
              <a:t> is a brilliant writer and poet and alongside his love for faith has used his words to have meaning for millions of people.</a:t>
            </a:r>
          </a:p>
          <a:p>
            <a:pPr marL="0" indent="0">
              <a:buNone/>
            </a:pPr>
            <a:endParaRPr lang="en-US" sz="3638" dirty="0"/>
          </a:p>
          <a:p>
            <a:pPr marL="0" indent="0">
              <a:buNone/>
            </a:pPr>
            <a:r>
              <a:rPr lang="en-US" sz="3638" dirty="0" smtClean="0"/>
              <a:t>They have inspired </a:t>
            </a:r>
            <a:r>
              <a:rPr lang="en-US" sz="3638" dirty="0" err="1" smtClean="0"/>
              <a:t>Mrs</a:t>
            </a:r>
            <a:r>
              <a:rPr lang="en-US" sz="3638" dirty="0" smtClean="0"/>
              <a:t> Abdul-Karim to be unapologetically true to herself and use poetry as a vehicle to understand and reflect upon the world around them.</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Examples of Role Models</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4" name="Picture 3"/>
          <p:cNvPicPr>
            <a:picLocks noChangeAspect="1"/>
          </p:cNvPicPr>
          <p:nvPr/>
        </p:nvPicPr>
        <p:blipFill>
          <a:blip r:embed="rId5"/>
          <a:stretch>
            <a:fillRect/>
          </a:stretch>
        </p:blipFill>
        <p:spPr>
          <a:xfrm>
            <a:off x="8943003" y="2846711"/>
            <a:ext cx="2628900" cy="1743075"/>
          </a:xfrm>
          <a:prstGeom prst="rect">
            <a:avLst/>
          </a:prstGeom>
        </p:spPr>
      </p:pic>
      <p:pic>
        <p:nvPicPr>
          <p:cNvPr id="5" name="Picture 4"/>
          <p:cNvPicPr>
            <a:picLocks noChangeAspect="1"/>
          </p:cNvPicPr>
          <p:nvPr/>
        </p:nvPicPr>
        <p:blipFill>
          <a:blip r:embed="rId6"/>
          <a:stretch>
            <a:fillRect/>
          </a:stretch>
        </p:blipFill>
        <p:spPr>
          <a:xfrm>
            <a:off x="7807072" y="4482395"/>
            <a:ext cx="2619375" cy="1743075"/>
          </a:xfrm>
          <a:prstGeom prst="rect">
            <a:avLst/>
          </a:prstGeom>
        </p:spPr>
      </p:pic>
    </p:spTree>
    <p:extLst>
      <p:ext uri="{BB962C8B-B14F-4D97-AF65-F5344CB8AC3E}">
        <p14:creationId xmlns:p14="http://schemas.microsoft.com/office/powerpoint/2010/main" val="80334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88255" cy="5596003"/>
          </a:xfrm>
        </p:spPr>
        <p:txBody>
          <a:bodyPr>
            <a:normAutofit/>
          </a:bodyPr>
          <a:lstStyle/>
          <a:p>
            <a:pPr marL="0" indent="0">
              <a:buNone/>
            </a:pPr>
            <a:r>
              <a:rPr lang="en-US" sz="3638" dirty="0" smtClean="0"/>
              <a:t>In your Personal Development lesson this week you will look more at role models. This will include how to choose a role model.</a:t>
            </a:r>
          </a:p>
          <a:p>
            <a:pPr marL="0" indent="0">
              <a:buNone/>
            </a:pPr>
            <a:endParaRPr lang="en-US" sz="3638" dirty="0"/>
          </a:p>
          <a:p>
            <a:pPr marL="0" indent="0">
              <a:buNone/>
            </a:pPr>
            <a:r>
              <a:rPr lang="en-US" sz="3638" dirty="0" smtClean="0"/>
              <a:t>Before the lesson think about do you currently have a role model? Why are they your role model?</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4" name="Picture 3"/>
          <p:cNvPicPr>
            <a:picLocks noChangeAspect="1"/>
          </p:cNvPicPr>
          <p:nvPr/>
        </p:nvPicPr>
        <p:blipFill>
          <a:blip r:embed="rId5"/>
          <a:stretch>
            <a:fillRect/>
          </a:stretch>
        </p:blipFill>
        <p:spPr>
          <a:xfrm>
            <a:off x="8943003" y="2846711"/>
            <a:ext cx="2628900" cy="1743075"/>
          </a:xfrm>
          <a:prstGeom prst="rect">
            <a:avLst/>
          </a:prstGeom>
        </p:spPr>
      </p:pic>
      <p:pic>
        <p:nvPicPr>
          <p:cNvPr id="5" name="Picture 4"/>
          <p:cNvPicPr>
            <a:picLocks noChangeAspect="1"/>
          </p:cNvPicPr>
          <p:nvPr/>
        </p:nvPicPr>
        <p:blipFill>
          <a:blip r:embed="rId6"/>
          <a:stretch>
            <a:fillRect/>
          </a:stretch>
        </p:blipFill>
        <p:spPr>
          <a:xfrm>
            <a:off x="7807072" y="4482395"/>
            <a:ext cx="2619375" cy="1743075"/>
          </a:xfrm>
          <a:prstGeom prst="rect">
            <a:avLst/>
          </a:prstGeom>
        </p:spPr>
      </p:pic>
    </p:spTree>
    <p:extLst>
      <p:ext uri="{BB962C8B-B14F-4D97-AF65-F5344CB8AC3E}">
        <p14:creationId xmlns:p14="http://schemas.microsoft.com/office/powerpoint/2010/main" val="392220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012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smtClean="0"/>
              <a:t>We all need someone to look up to and remind us that we can achieve more than we think is possible</a:t>
            </a:r>
            <a:r>
              <a:rPr lang="en-GB" dirty="0" smtClean="0"/>
              <a:t>”</a:t>
            </a:r>
          </a:p>
          <a:p>
            <a:pPr algn="ctr">
              <a:lnSpc>
                <a:spcPct val="100000"/>
              </a:lnSpc>
            </a:pPr>
            <a:r>
              <a:rPr lang="en-GB" sz="4000" dirty="0" smtClean="0"/>
              <a:t>Mike Krzyzewski</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role models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is failure a good thing</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criminal activity?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gang culture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knife crime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your online presence look like?</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Importance of role models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a role model?</a:t>
            </a:r>
          </a:p>
          <a:p>
            <a:pPr marL="138623" indent="-138623" defTabSz="554499">
              <a:lnSpc>
                <a:spcPct val="110000"/>
              </a:lnSpc>
              <a:spcBef>
                <a:spcPts val="607"/>
              </a:spcBef>
              <a:buFontTx/>
              <a:buChar char="-"/>
              <a:defRPr/>
            </a:pPr>
            <a:r>
              <a:rPr lang="en-US" sz="1940" b="1" dirty="0" smtClean="0">
                <a:solidFill>
                  <a:prstClr val="black"/>
                </a:solidFill>
                <a:latin typeface="Comic Sans MS"/>
              </a:rPr>
              <a:t>Examples of role </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A role model is…</a:t>
            </a:r>
          </a:p>
          <a:p>
            <a:pPr marL="0" indent="0">
              <a:buNone/>
            </a:pPr>
            <a:endParaRPr lang="en-US" sz="3638" dirty="0"/>
          </a:p>
          <a:p>
            <a:pPr marL="0" indent="0">
              <a:buNone/>
            </a:pPr>
            <a:r>
              <a:rPr lang="en-US" sz="3638" dirty="0" smtClean="0"/>
              <a:t>“A person who inspires others by their actions, words or achievements.”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role models?</a:t>
            </a:r>
            <a:endParaRPr sz="2426" spc="27" dirty="0"/>
          </a:p>
        </p:txBody>
      </p:sp>
      <p:pic>
        <p:nvPicPr>
          <p:cNvPr id="3" name="Picture 2"/>
          <p:cNvPicPr>
            <a:picLocks noChangeAspect="1"/>
          </p:cNvPicPr>
          <p:nvPr/>
        </p:nvPicPr>
        <p:blipFill>
          <a:blip r:embed="rId4"/>
          <a:stretch>
            <a:fillRect/>
          </a:stretch>
        </p:blipFill>
        <p:spPr>
          <a:xfrm>
            <a:off x="7805687" y="1261997"/>
            <a:ext cx="2619375" cy="1743075"/>
          </a:xfrm>
          <a:prstGeom prst="rect">
            <a:avLst/>
          </a:prstGeom>
        </p:spPr>
      </p:pic>
      <p:pic>
        <p:nvPicPr>
          <p:cNvPr id="4" name="Picture 3"/>
          <p:cNvPicPr>
            <a:picLocks noChangeAspect="1"/>
          </p:cNvPicPr>
          <p:nvPr/>
        </p:nvPicPr>
        <p:blipFill>
          <a:blip r:embed="rId5"/>
          <a:stretch>
            <a:fillRect/>
          </a:stretch>
        </p:blipFill>
        <p:spPr>
          <a:xfrm>
            <a:off x="8943003" y="2846711"/>
            <a:ext cx="2628900" cy="1743075"/>
          </a:xfrm>
          <a:prstGeom prst="rect">
            <a:avLst/>
          </a:prstGeom>
        </p:spPr>
      </p:pic>
      <p:pic>
        <p:nvPicPr>
          <p:cNvPr id="5" name="Picture 4"/>
          <p:cNvPicPr>
            <a:picLocks noChangeAspect="1"/>
          </p:cNvPicPr>
          <p:nvPr/>
        </p:nvPicPr>
        <p:blipFill>
          <a:blip r:embed="rId6"/>
          <a:stretch>
            <a:fillRect/>
          </a:stretch>
        </p:blipFill>
        <p:spPr>
          <a:xfrm>
            <a:off x="7807072" y="4482395"/>
            <a:ext cx="2619375" cy="1743075"/>
          </a:xfrm>
          <a:prstGeom prst="rect">
            <a:avLst/>
          </a:prstGeom>
        </p:spPr>
      </p:pic>
    </p:spTree>
    <p:extLst>
      <p:ext uri="{BB962C8B-B14F-4D97-AF65-F5344CB8AC3E}">
        <p14:creationId xmlns:p14="http://schemas.microsoft.com/office/powerpoint/2010/main" val="30493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Role models can help to instill good </a:t>
            </a:r>
            <a:r>
              <a:rPr lang="en-US" sz="3638" dirty="0" err="1" smtClean="0"/>
              <a:t>behaviours</a:t>
            </a:r>
            <a:r>
              <a:rPr lang="en-US" sz="3638" dirty="0" smtClean="0"/>
              <a:t> and habits in people. This means a role model can help to guide a person and inspire them to be the best possible version of themselves.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661" y="3716995"/>
            <a:ext cx="4607951" cy="744373"/>
          </a:xfrm>
          <a:prstGeom prst="rect">
            <a:avLst/>
          </a:prstGeom>
        </p:spPr>
      </p:pic>
    </p:spTree>
    <p:extLst>
      <p:ext uri="{BB962C8B-B14F-4D97-AF65-F5344CB8AC3E}">
        <p14:creationId xmlns:p14="http://schemas.microsoft.com/office/powerpoint/2010/main" val="2294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17 </a:t>
            </a:r>
            <a:r>
              <a:rPr kumimoji="0" lang="en-US" sz="3200" i="0" u="none" strike="noStrike" kern="1200" cap="none" spc="0" normalizeH="0" baseline="0" noProof="0" dirty="0" smtClean="0">
                <a:ln>
                  <a:noFill/>
                </a:ln>
                <a:solidFill>
                  <a:srgbClr val="323232"/>
                </a:solidFill>
                <a:effectLst/>
                <a:uLnTx/>
                <a:uFillTx/>
                <a:latin typeface="Calibri" panose="020F0502020204030204"/>
                <a:ea typeface="+mn-ea"/>
                <a:cs typeface="+mn-cs"/>
              </a:rPr>
              <a:t>of the UN Rights of a Child states that</a:t>
            </a:r>
            <a:r>
              <a:rPr kumimoji="0" lang="en-US" sz="3200" i="0" u="none" strike="noStrike" kern="1200" cap="none" spc="0" normalizeH="0" noProof="0" dirty="0" smtClean="0">
                <a:ln>
                  <a:noFill/>
                </a:ln>
                <a:solidFill>
                  <a:srgbClr val="323232"/>
                </a:solidFill>
                <a:effectLst/>
                <a:uLnTx/>
                <a:uFillTx/>
                <a:latin typeface="Calibri" panose="020F0502020204030204"/>
                <a:ea typeface="+mn-ea"/>
                <a:cs typeface="+mn-cs"/>
              </a:rPr>
              <a:t> children have the right to information that is not harmful. Many role models pass on positive messages and displays </a:t>
            </a:r>
            <a:r>
              <a:rPr kumimoji="0" lang="en-US" sz="3200" i="0" u="none" strike="noStrike" kern="1200" cap="none" spc="0" normalizeH="0" noProof="0" dirty="0" err="1" smtClean="0">
                <a:ln>
                  <a:noFill/>
                </a:ln>
                <a:solidFill>
                  <a:srgbClr val="323232"/>
                </a:solidFill>
                <a:effectLst/>
                <a:uLnTx/>
                <a:uFillTx/>
                <a:latin typeface="Calibri" panose="020F0502020204030204"/>
                <a:ea typeface="+mn-ea"/>
                <a:cs typeface="+mn-cs"/>
              </a:rPr>
              <a:t>behaviours</a:t>
            </a:r>
            <a:r>
              <a:rPr kumimoji="0" lang="en-US" sz="3200" i="0" u="none" strike="noStrike" kern="1200" cap="none" spc="0" normalizeH="0" noProof="0" dirty="0" smtClean="0">
                <a:ln>
                  <a:noFill/>
                </a:ln>
                <a:solidFill>
                  <a:srgbClr val="323232"/>
                </a:solidFill>
                <a:effectLst/>
                <a:uLnTx/>
                <a:uFillTx/>
                <a:latin typeface="Calibri" panose="020F0502020204030204"/>
                <a:ea typeface="+mn-ea"/>
                <a:cs typeface="+mn-cs"/>
              </a:rPr>
              <a:t> which promote respect and inclusivity. </a:t>
            </a:r>
            <a:r>
              <a:rPr lang="en-US" sz="3200" dirty="0" smtClean="0">
                <a:solidFill>
                  <a:srgbClr val="323232"/>
                </a:solidFill>
                <a:latin typeface="Calibri" panose="020F0502020204030204"/>
              </a:rPr>
              <a:t>Having access to this information can help a child become the best possible version of themselves.</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4"/>
          <a:srcRect l="67529" t="41747" r="20948" b="31099"/>
          <a:stretch/>
        </p:blipFill>
        <p:spPr>
          <a:xfrm>
            <a:off x="8818683" y="3611042"/>
            <a:ext cx="2312378" cy="3065243"/>
          </a:xfrm>
          <a:prstGeom prst="rect">
            <a:avLst/>
          </a:prstGeom>
        </p:spPr>
      </p:pic>
    </p:spTree>
    <p:extLst>
      <p:ext uri="{BB962C8B-B14F-4D97-AF65-F5344CB8AC3E}">
        <p14:creationId xmlns:p14="http://schemas.microsoft.com/office/powerpoint/2010/main" val="247776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5" y="2739929"/>
            <a:ext cx="6050023"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3200" kern="0" dirty="0" smtClean="0">
                <a:solidFill>
                  <a:srgbClr val="323232"/>
                </a:solidFill>
                <a:latin typeface="Calibri" panose="020F0502020204030204"/>
              </a:rPr>
              <a:t>A role model may celebrate one or more of the protected characteristics. This can be very empowering for a person who also identifies with one of these characteristics as they may initially not embrace the characteristics as they don’t want to be “different”</a:t>
            </a:r>
            <a:endParaRPr kumimoji="0" lang="en-US" sz="3200" b="0"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162722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role models?</a:t>
            </a:r>
            <a:endParaRPr sz="2426" spc="27" dirty="0"/>
          </a:p>
        </p:txBody>
      </p:sp>
      <p:pic>
        <p:nvPicPr>
          <p:cNvPr id="9" name="v6n52uy3iRg"/>
          <p:cNvPicPr>
            <a:picLocks noRot="1" noChangeAspect="1"/>
          </p:cNvPicPr>
          <p:nvPr>
            <a:videoFile r:link="rId1"/>
          </p:nvPr>
        </p:nvPicPr>
        <p:blipFill>
          <a:blip r:embed="rId6"/>
          <a:stretch>
            <a:fillRect/>
          </a:stretch>
        </p:blipFill>
        <p:spPr>
          <a:xfrm>
            <a:off x="1197979" y="1165449"/>
            <a:ext cx="9905450" cy="5571816"/>
          </a:xfrm>
          <a:prstGeom prst="rect">
            <a:avLst/>
          </a:prstGeom>
        </p:spPr>
      </p:pic>
    </p:spTree>
    <p:extLst>
      <p:ext uri="{BB962C8B-B14F-4D97-AF65-F5344CB8AC3E}">
        <p14:creationId xmlns:p14="http://schemas.microsoft.com/office/powerpoint/2010/main" val="366994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804</Words>
  <Application>Microsoft Office PowerPoint</Application>
  <PresentationFormat>Widescreen</PresentationFormat>
  <Paragraphs>77</Paragraphs>
  <Slides>14</Slides>
  <Notes>3</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What are role models?</vt:lpstr>
      <vt:lpstr>Why are we learning about this?</vt:lpstr>
      <vt:lpstr>Why are we learning about this?</vt:lpstr>
      <vt:lpstr>Why are we learning about this?</vt:lpstr>
      <vt:lpstr>What are role models?</vt:lpstr>
      <vt:lpstr>Examples of Role Models</vt:lpstr>
      <vt:lpstr>Examples of Role Models</vt:lpstr>
      <vt:lpstr>Examples of Role Models</vt:lpstr>
      <vt:lpstr>Examples of Role Models</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63</cp:revision>
  <dcterms:created xsi:type="dcterms:W3CDTF">2024-08-15T13:31:51Z</dcterms:created>
  <dcterms:modified xsi:type="dcterms:W3CDTF">2025-04-14T11:26:28Z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