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3"/>
  </p:notesMasterIdLst>
  <p:sldIdLst>
    <p:sldId id="277" r:id="rId5"/>
    <p:sldId id="257" r:id="rId6"/>
    <p:sldId id="258" r:id="rId7"/>
    <p:sldId id="259" r:id="rId8"/>
    <p:sldId id="273"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gPiNrpEDjqCO9DMKFD3iw==" hashData="qyB4SXD9xxv7+TI9URYpCaRw+vw7qKvRiHU5yYBhGBU0A7bOy75GXxs53wK62HBZV5S/nRuaCKMTdYU702aZ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572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9935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1960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396559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66277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94728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1837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278411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674318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80127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99530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23547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54934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903652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video" Target="https://www.youtube.com/embed/AArIv-tvxWE?si=FokbljeMqxRTOd6k"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610986" y="1030923"/>
            <a:ext cx="7772400" cy="2387600"/>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mtClean="0"/>
              <a:t>Remember to complete all homework tasks on SAM Learning </a:t>
            </a:r>
            <a:endParaRPr lang="en-GB" dirty="0"/>
          </a:p>
        </p:txBody>
      </p:sp>
      <p:sp>
        <p:nvSpPr>
          <p:cNvPr id="7" name="Subtitle 2"/>
          <p:cNvSpPr txBox="1">
            <a:spLocks/>
          </p:cNvSpPr>
          <p:nvPr/>
        </p:nvSpPr>
        <p:spPr>
          <a:xfrm>
            <a:off x="303255" y="3123896"/>
            <a:ext cx="6858000" cy="165576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We still use Classcharts for announcements, surveys and revision material </a:t>
            </a:r>
          </a:p>
          <a:p>
            <a:endParaRPr lang="en-GB" sz="1800" dirty="0" smtClean="0"/>
          </a:p>
          <a:p>
            <a:r>
              <a:rPr lang="en-GB" sz="1800" dirty="0" smtClean="0"/>
              <a:t>Homework Club every morning in West Canteen from 8am </a:t>
            </a:r>
          </a:p>
          <a:p>
            <a:endParaRPr lang="en-GB" sz="1800" dirty="0" smtClean="0"/>
          </a:p>
          <a:p>
            <a:r>
              <a:rPr lang="en-GB" sz="1800" dirty="0" smtClean="0"/>
              <a:t>Library is open before school and at break times</a:t>
            </a:r>
          </a:p>
          <a:p>
            <a:endParaRPr lang="en-GB" sz="1800" dirty="0"/>
          </a:p>
          <a:p>
            <a:r>
              <a:rPr lang="en-GB" sz="1800" dirty="0" smtClean="0"/>
              <a:t>Students on the following slides have incomplete Homework Tasks </a:t>
            </a:r>
            <a:endParaRPr lang="en-GB" sz="1800" dirty="0"/>
          </a:p>
        </p:txBody>
      </p:sp>
      <p:pic>
        <p:nvPicPr>
          <p:cNvPr id="8" name="Picture 7"/>
          <p:cNvPicPr>
            <a:picLocks noChangeAspect="1"/>
          </p:cNvPicPr>
          <p:nvPr/>
        </p:nvPicPr>
        <p:blipFill rotWithShape="1">
          <a:blip r:embed="rId3"/>
          <a:srcRect l="1782" t="1680" r="4835"/>
          <a:stretch/>
        </p:blipFill>
        <p:spPr>
          <a:xfrm>
            <a:off x="8229601" y="2305252"/>
            <a:ext cx="2213403" cy="1354975"/>
          </a:xfrm>
          <a:prstGeom prst="rect">
            <a:avLst/>
          </a:prstGeom>
        </p:spPr>
      </p:pic>
    </p:spTree>
    <p:extLst>
      <p:ext uri="{BB962C8B-B14F-4D97-AF65-F5344CB8AC3E}">
        <p14:creationId xmlns:p14="http://schemas.microsoft.com/office/powerpoint/2010/main" val="92612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the media on relationships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consent in romantic relationships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impact of pornography?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sexting and the law?</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contraception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STI’s?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consent in romantic relationships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Recap what is consent</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In your Personal Development lessons last year you looked at consent.</a:t>
            </a:r>
          </a:p>
          <a:p>
            <a:pPr marL="0" indent="0">
              <a:buNone/>
            </a:pPr>
            <a:endParaRPr lang="en-US" sz="3638" dirty="0"/>
          </a:p>
          <a:p>
            <a:pPr marL="0" indent="0">
              <a:buNone/>
            </a:pPr>
            <a:r>
              <a:rPr lang="en-US" sz="3638" dirty="0" smtClean="0"/>
              <a:t>With the person next to you discuss what you can remember about consent.</a:t>
            </a:r>
          </a:p>
          <a:p>
            <a:pPr marL="0" indent="0">
              <a:buNone/>
            </a:pPr>
            <a:endParaRPr lang="en-US" sz="3638" dirty="0"/>
          </a:p>
          <a:p>
            <a:pPr marL="0" indent="0">
              <a:buNone/>
            </a:pPr>
            <a:r>
              <a:rPr lang="en-US" sz="3638" dirty="0" smtClean="0"/>
              <a:t>Remember to listen to what your partner has to say and respond to their opinions.</a:t>
            </a:r>
          </a:p>
          <a:p>
            <a:pPr marL="0" indent="0">
              <a:buNone/>
            </a:pPr>
            <a:endParaRPr lang="en-US" sz="3638" dirty="0"/>
          </a:p>
          <a:p>
            <a:pPr marL="0" indent="0">
              <a:buNone/>
            </a:pPr>
            <a:r>
              <a:rPr lang="en-US" sz="3638" dirty="0" smtClean="0"/>
              <a:t>Be ready to share your thoughts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consent?</a:t>
            </a:r>
            <a:endParaRPr sz="2426" spc="27" dirty="0"/>
          </a:p>
        </p:txBody>
      </p:sp>
      <p:pic>
        <p:nvPicPr>
          <p:cNvPr id="2" name="Picture 1"/>
          <p:cNvPicPr>
            <a:picLocks noChangeAspect="1"/>
          </p:cNvPicPr>
          <p:nvPr/>
        </p:nvPicPr>
        <p:blipFill>
          <a:blip r:embed="rId4"/>
          <a:stretch>
            <a:fillRect/>
          </a:stretch>
        </p:blipFill>
        <p:spPr>
          <a:xfrm>
            <a:off x="7133331" y="1211027"/>
            <a:ext cx="3965539" cy="5597274"/>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a:t>The definition of </a:t>
            </a:r>
            <a:r>
              <a:rPr lang="en-US" sz="4000" dirty="0" smtClean="0"/>
              <a:t>consent is</a:t>
            </a:r>
            <a:r>
              <a:rPr lang="en-US" sz="4000" dirty="0"/>
              <a:t>…</a:t>
            </a:r>
          </a:p>
          <a:p>
            <a:pPr marL="0" indent="0">
              <a:buNone/>
            </a:pPr>
            <a:endParaRPr lang="en-US" sz="4000" dirty="0"/>
          </a:p>
          <a:p>
            <a:pPr marL="0" indent="0">
              <a:buNone/>
            </a:pPr>
            <a:r>
              <a:rPr lang="en-US" sz="4000" dirty="0" smtClean="0"/>
              <a:t>“An agreement by </a:t>
            </a:r>
            <a:r>
              <a:rPr lang="en-US" sz="4000" b="1" u="sng" dirty="0" smtClean="0"/>
              <a:t>choice</a:t>
            </a:r>
            <a:r>
              <a:rPr lang="en-US" sz="4000" dirty="0" smtClean="0"/>
              <a:t> made by someone with the </a:t>
            </a:r>
            <a:r>
              <a:rPr lang="en-US" sz="4000" b="1" u="sng" dirty="0" smtClean="0"/>
              <a:t>freedom</a:t>
            </a:r>
            <a:r>
              <a:rPr lang="en-US" sz="4000" dirty="0" smtClean="0"/>
              <a:t> and </a:t>
            </a:r>
            <a:r>
              <a:rPr lang="en-US" sz="4000" b="1" u="sng" dirty="0" smtClean="0"/>
              <a:t>capacity</a:t>
            </a:r>
            <a:r>
              <a:rPr lang="en-US" sz="4000" dirty="0" smtClean="0"/>
              <a:t> to provide consent”</a:t>
            </a:r>
            <a:endParaRPr lang="en-US" sz="4000" dirty="0"/>
          </a:p>
          <a:p>
            <a:pPr marL="0" indent="0">
              <a:buNone/>
            </a:pP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Consent</a:t>
            </a:r>
            <a:endParaRPr sz="2426" spc="27" dirty="0"/>
          </a:p>
        </p:txBody>
      </p:sp>
      <p:pic>
        <p:nvPicPr>
          <p:cNvPr id="2" name="Picture 1"/>
          <p:cNvPicPr>
            <a:picLocks noChangeAspect="1"/>
          </p:cNvPicPr>
          <p:nvPr/>
        </p:nvPicPr>
        <p:blipFill>
          <a:blip r:embed="rId4"/>
          <a:stretch>
            <a:fillRect/>
          </a:stretch>
        </p:blipFill>
        <p:spPr>
          <a:xfrm>
            <a:off x="6893175" y="1861365"/>
            <a:ext cx="4950381" cy="3712786"/>
          </a:xfrm>
          <a:prstGeom prst="rect">
            <a:avLst/>
          </a:prstGeom>
        </p:spPr>
      </p:pic>
    </p:spTree>
    <p:extLst>
      <p:ext uri="{BB962C8B-B14F-4D97-AF65-F5344CB8AC3E}">
        <p14:creationId xmlns:p14="http://schemas.microsoft.com/office/powerpoint/2010/main" val="208870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8935453" y="1262557"/>
            <a:ext cx="3111588" cy="5596003"/>
          </a:xfrm>
        </p:spPr>
        <p:txBody>
          <a:bodyPr>
            <a:normAutofit fontScale="70000" lnSpcReduction="20000"/>
          </a:bodyPr>
          <a:lstStyle/>
          <a:p>
            <a:pPr marL="0" indent="0">
              <a:buNone/>
            </a:pPr>
            <a:r>
              <a:rPr lang="en-US" sz="4000" dirty="0" smtClean="0"/>
              <a:t>Think about the questions while watching the video</a:t>
            </a:r>
          </a:p>
          <a:p>
            <a:pPr marL="0" indent="0">
              <a:buNone/>
            </a:pPr>
            <a:endParaRPr lang="en-US" sz="4000" dirty="0"/>
          </a:p>
          <a:p>
            <a:pPr marL="742950" indent="-742950">
              <a:buAutoNum type="arabicPeriod"/>
            </a:pPr>
            <a:r>
              <a:rPr lang="en-US" sz="4000" dirty="0" smtClean="0"/>
              <a:t>What does the circle around the character represent?</a:t>
            </a:r>
          </a:p>
          <a:p>
            <a:pPr marL="742950" indent="-742950">
              <a:buAutoNum type="arabicPeriod"/>
            </a:pPr>
            <a:r>
              <a:rPr lang="en-US" sz="4000" dirty="0" smtClean="0"/>
              <a:t>What is the rule about consent?</a:t>
            </a:r>
          </a:p>
          <a:p>
            <a:pPr marL="742950" indent="-742950">
              <a:buAutoNum type="arabicPeriod"/>
            </a:pPr>
            <a:r>
              <a:rPr lang="en-US" sz="4000" dirty="0" smtClean="0"/>
              <a:t>True or False – consent is about getting the answer you want?</a:t>
            </a: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Consent</a:t>
            </a:r>
            <a:endParaRPr sz="2426" spc="27" dirty="0"/>
          </a:p>
        </p:txBody>
      </p:sp>
      <p:pic>
        <p:nvPicPr>
          <p:cNvPr id="2" name="AArIv-tvxWE"/>
          <p:cNvPicPr>
            <a:picLocks noRot="1" noChangeAspect="1"/>
          </p:cNvPicPr>
          <p:nvPr>
            <a:videoFile r:link="rId1"/>
          </p:nvPr>
        </p:nvPicPr>
        <p:blipFill>
          <a:blip r:embed="rId5"/>
          <a:stretch>
            <a:fillRect/>
          </a:stretch>
        </p:blipFill>
        <p:spPr>
          <a:xfrm>
            <a:off x="99647" y="1429218"/>
            <a:ext cx="8916521" cy="5015543"/>
          </a:xfrm>
          <a:prstGeom prst="rect">
            <a:avLst/>
          </a:prstGeom>
        </p:spPr>
      </p:pic>
    </p:spTree>
    <p:extLst>
      <p:ext uri="{BB962C8B-B14F-4D97-AF65-F5344CB8AC3E}">
        <p14:creationId xmlns:p14="http://schemas.microsoft.com/office/powerpoint/2010/main" val="145668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fontScale="85000" lnSpcReduction="20000"/>
          </a:bodyPr>
          <a:lstStyle/>
          <a:p>
            <a:pPr marL="0" indent="0">
              <a:buNone/>
            </a:pPr>
            <a:r>
              <a:rPr lang="en-US" dirty="0" smtClean="0"/>
              <a:t>You will be learning more about consent in your Personal Development lessons this week. If you ever need support about consent for either yourself or a friend/family member you can get support from the following places</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2" name="Picture 11"/>
          <p:cNvPicPr>
            <a:picLocks noChangeAspect="1"/>
          </p:cNvPicPr>
          <p:nvPr/>
        </p:nvPicPr>
        <p:blipFill>
          <a:blip r:embed="rId5"/>
          <a:stretch>
            <a:fillRect/>
          </a:stretch>
        </p:blipFill>
        <p:spPr>
          <a:xfrm>
            <a:off x="6066216" y="2817606"/>
            <a:ext cx="2619375" cy="1743075"/>
          </a:xfrm>
          <a:prstGeom prst="rect">
            <a:avLst/>
          </a:prstGeom>
        </p:spPr>
      </p:pic>
      <p:pic>
        <p:nvPicPr>
          <p:cNvPr id="13" name="Picture 12"/>
          <p:cNvPicPr>
            <a:picLocks noChangeAspect="1"/>
          </p:cNvPicPr>
          <p:nvPr/>
        </p:nvPicPr>
        <p:blipFill>
          <a:blip r:embed="rId6"/>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r>
              <a:rPr lang="en-US" dirty="0" smtClean="0"/>
              <a:t>Childline.org.uk</a:t>
            </a:r>
          </a:p>
          <a:p>
            <a:endParaRPr lang="en-US" dirty="0"/>
          </a:p>
          <a:p>
            <a:r>
              <a:rPr lang="en-US" dirty="0" smtClean="0"/>
              <a:t>Call – 08001111</a:t>
            </a:r>
          </a:p>
          <a:p>
            <a:endParaRPr lang="en-US" dirty="0"/>
          </a:p>
          <a:p>
            <a:r>
              <a:rPr lang="en-US" dirty="0" smtClean="0"/>
              <a:t>Email or chat online for support</a:t>
            </a:r>
            <a:endParaRPr lang="en-GB" dirty="0"/>
          </a:p>
        </p:txBody>
      </p:sp>
      <p:sp>
        <p:nvSpPr>
          <p:cNvPr id="15" name="TextBox 14"/>
          <p:cNvSpPr txBox="1"/>
          <p:nvPr/>
        </p:nvSpPr>
        <p:spPr>
          <a:xfrm>
            <a:off x="8753506" y="4694464"/>
            <a:ext cx="3381119" cy="2308324"/>
          </a:xfrm>
          <a:prstGeom prst="rect">
            <a:avLst/>
          </a:prstGeom>
          <a:noFill/>
        </p:spPr>
        <p:txBody>
          <a:bodyPr wrap="square" rtlCol="0">
            <a:spAutoFit/>
          </a:bodyPr>
          <a:lstStyle/>
          <a:p>
            <a:r>
              <a:rPr lang="en-US" dirty="0" smtClean="0"/>
              <a:t>Themix.org.uk</a:t>
            </a:r>
          </a:p>
          <a:p>
            <a:endParaRPr lang="en-US" dirty="0"/>
          </a:p>
          <a:p>
            <a:r>
              <a:rPr lang="en-US" dirty="0" smtClean="0"/>
              <a:t>You can email or have one-to-chat online.</a:t>
            </a:r>
          </a:p>
          <a:p>
            <a:endParaRPr lang="en-US" dirty="0"/>
          </a:p>
          <a:p>
            <a:r>
              <a:rPr lang="en-US" dirty="0" smtClean="0"/>
              <a:t>There is also a crisis messenger which is available 24/7</a:t>
            </a:r>
            <a:endParaRPr lang="en-GB" dirty="0"/>
          </a:p>
        </p:txBody>
      </p:sp>
    </p:spTree>
    <p:extLst>
      <p:ext uri="{BB962C8B-B14F-4D97-AF65-F5344CB8AC3E}">
        <p14:creationId xmlns:p14="http://schemas.microsoft.com/office/powerpoint/2010/main" val="41986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62500" lnSpcReduction="20000"/>
          </a:bodyPr>
          <a:lstStyle/>
          <a:p>
            <a:pPr marL="0" indent="0">
              <a:buNone/>
            </a:pPr>
            <a:r>
              <a:rPr lang="en-US" sz="4000" dirty="0"/>
              <a:t>Carly and Luca are best friends at school and spend every lunchtime together. However as they are in different classes, after lunch they have to work separately to their next lesson. At the end of every lunchtime, they give each other a hug.</a:t>
            </a:r>
          </a:p>
          <a:p>
            <a:pPr marL="0" indent="0">
              <a:buNone/>
            </a:pPr>
            <a:endParaRPr lang="en-US" sz="4000" dirty="0"/>
          </a:p>
          <a:p>
            <a:pPr marL="0" indent="0">
              <a:buNone/>
            </a:pPr>
            <a:r>
              <a:rPr lang="en-US" sz="4000" dirty="0"/>
              <a:t>One day, Luca was not in school so Carly sat with another friend at lunch. However she did not know all the boys sitting at the table, especially the boy sitting next to her. Throughout lunch, the boy sitting next to Carly kept moving closer and closer to her until their legs were touching. Even when Carly moved, the boy moved closer again. When Carly got up to walk to lesson, they boy she was sitting beside smacked her bum.</a:t>
            </a:r>
          </a:p>
          <a:p>
            <a:pPr marL="0" indent="0">
              <a:buNone/>
            </a:pP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Consent scenario</a:t>
            </a:r>
            <a:endParaRPr sz="2426" spc="27" dirty="0"/>
          </a:p>
        </p:txBody>
      </p:sp>
      <p:sp>
        <p:nvSpPr>
          <p:cNvPr id="9" name="Content Placeholder 2"/>
          <p:cNvSpPr txBox="1">
            <a:spLocks/>
          </p:cNvSpPr>
          <p:nvPr/>
        </p:nvSpPr>
        <p:spPr>
          <a:xfrm>
            <a:off x="6946551" y="947401"/>
            <a:ext cx="5055416" cy="5785595"/>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Read the scenario on the left and answer the questions with the person next to you. You should use your </a:t>
            </a:r>
            <a:r>
              <a:rPr lang="en-US" dirty="0" err="1" smtClean="0"/>
              <a:t>oracy</a:t>
            </a:r>
            <a:r>
              <a:rPr lang="en-US" dirty="0" smtClean="0"/>
              <a:t> </a:t>
            </a:r>
            <a:r>
              <a:rPr lang="en-US" dirty="0" err="1" smtClean="0"/>
              <a:t>helpsheet</a:t>
            </a:r>
            <a:r>
              <a:rPr lang="en-US" dirty="0" smtClean="0"/>
              <a:t> for this. Be ready to share your answers with the class</a:t>
            </a:r>
          </a:p>
          <a:p>
            <a:pPr marL="0" indent="0">
              <a:buFont typeface="Arial" panose="020B0604020202020204" pitchFamily="34" charset="0"/>
              <a:buNone/>
            </a:pPr>
            <a:endParaRPr lang="en-US" dirty="0"/>
          </a:p>
          <a:p>
            <a:pPr marL="1143000" indent="-1143000">
              <a:buFont typeface="Arial" panose="020B0604020202020204" pitchFamily="34" charset="0"/>
              <a:buAutoNum type="arabicPeriod"/>
            </a:pPr>
            <a:r>
              <a:rPr lang="en-US" dirty="0" smtClean="0"/>
              <a:t>Give an example of when consent was given</a:t>
            </a:r>
          </a:p>
          <a:p>
            <a:pPr marL="1143000" indent="-1143000">
              <a:buFont typeface="Arial" panose="020B0604020202020204" pitchFamily="34" charset="0"/>
              <a:buAutoNum type="arabicPeriod"/>
            </a:pPr>
            <a:r>
              <a:rPr lang="en-US" dirty="0" smtClean="0"/>
              <a:t>Give an example of when consent was not given</a:t>
            </a:r>
          </a:p>
          <a:p>
            <a:pPr marL="1143000" indent="-1143000">
              <a:buFont typeface="Arial" panose="020B0604020202020204" pitchFamily="34" charset="0"/>
              <a:buAutoNum type="arabicPeriod"/>
            </a:pPr>
            <a:r>
              <a:rPr lang="en-US" dirty="0" smtClean="0"/>
              <a:t>What advice do you have for Carly at the end of the scenario?</a:t>
            </a:r>
          </a:p>
        </p:txBody>
      </p:sp>
    </p:spTree>
    <p:extLst>
      <p:ext uri="{BB962C8B-B14F-4D97-AF65-F5344CB8AC3E}">
        <p14:creationId xmlns:p14="http://schemas.microsoft.com/office/powerpoint/2010/main" val="289749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547</Words>
  <Application>Microsoft Office PowerPoint</Application>
  <PresentationFormat>Widescreen</PresentationFormat>
  <Paragraphs>65</Paragraphs>
  <Slides>8</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What is consent?</vt:lpstr>
      <vt:lpstr>Consent</vt:lpstr>
      <vt:lpstr>Consent</vt:lpstr>
      <vt:lpstr>Support</vt:lpstr>
      <vt:lpstr>Consent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21</cp:revision>
  <dcterms:created xsi:type="dcterms:W3CDTF">2024-08-15T13:31:51Z</dcterms:created>
  <dcterms:modified xsi:type="dcterms:W3CDTF">2024-10-11T14:36:16Z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