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32" r:id="rId3"/>
  </p:sldMasterIdLst>
  <p:notesMasterIdLst>
    <p:notesMasterId r:id="rId50"/>
  </p:notesMasterIdLst>
  <p:sldIdLst>
    <p:sldId id="515" r:id="rId4"/>
    <p:sldId id="516" r:id="rId5"/>
    <p:sldId id="517" r:id="rId6"/>
    <p:sldId id="313" r:id="rId7"/>
    <p:sldId id="519" r:id="rId8"/>
    <p:sldId id="520" r:id="rId9"/>
    <p:sldId id="549" r:id="rId10"/>
    <p:sldId id="578" r:id="rId11"/>
    <p:sldId id="579" r:id="rId12"/>
    <p:sldId id="580" r:id="rId13"/>
    <p:sldId id="581" r:id="rId14"/>
    <p:sldId id="582" r:id="rId15"/>
    <p:sldId id="583" r:id="rId16"/>
    <p:sldId id="584" r:id="rId17"/>
    <p:sldId id="585" r:id="rId18"/>
    <p:sldId id="586" r:id="rId19"/>
    <p:sldId id="587" r:id="rId20"/>
    <p:sldId id="588" r:id="rId21"/>
    <p:sldId id="506" r:id="rId22"/>
    <p:sldId id="589" r:id="rId23"/>
    <p:sldId id="590" r:id="rId24"/>
    <p:sldId id="525" r:id="rId25"/>
    <p:sldId id="528"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612"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4cQ3BMt42hHropxpzs0A==" hashData="Xq1IozenKyQRuPgNn6gYTDcvNuDOPLIoWRZRnQiQuY2tP6o4T5Dn9vJYRR9ARJD/z6e/epemWDT4fEuvDUl2J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9" autoAdjust="0"/>
    <p:restoredTop sz="87069" autoAdjust="0"/>
  </p:normalViewPr>
  <p:slideViewPr>
    <p:cSldViewPr snapToGrid="0">
      <p:cViewPr varScale="1">
        <p:scale>
          <a:sx n="107" d="100"/>
          <a:sy n="107"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laws </a:t>
              </a:r>
              <a:r>
                <a:rPr lang="en-US" sz="2800" kern="0" smtClean="0">
                  <a:solidFill>
                    <a:prstClr val="black"/>
                  </a:solidFill>
                  <a:latin typeface="Franklin Gothic Book" panose="020B0503020102020204" pitchFamily="34" charset="0"/>
                </a:rPr>
                <a:t>impact society</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Relationships</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1706"/>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a:t>“a criminal act motivated by prejudice, hostility or hatred towards a person’s race, religion, sexual orientation or gender </a:t>
            </a:r>
            <a:r>
              <a:rPr lang="en-US" sz="2400" dirty="0" smtClean="0"/>
              <a:t>identity”</a:t>
            </a:r>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Give 3 examples of protected characteristics</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How can people celebrate culture and diversity?</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33546" y="4055817"/>
            <a:ext cx="11220992" cy="87570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Hate crime</a:t>
            </a:r>
            <a:endParaRPr lang="en-GB" sz="1940" b="1" kern="0" dirty="0">
              <a:solidFill>
                <a:prstClr val="white"/>
              </a:solidFill>
              <a:latin typeface="Calibri" panose="020F0502020204030204"/>
            </a:endParaRPr>
          </a:p>
        </p:txBody>
      </p:sp>
      <p:sp>
        <p:nvSpPr>
          <p:cNvPr id="22" name="Rectangle 21"/>
          <p:cNvSpPr/>
          <p:nvPr/>
        </p:nvSpPr>
        <p:spPr>
          <a:xfrm>
            <a:off x="609197" y="4869823"/>
            <a:ext cx="11228342" cy="8694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Sex, sexual orientation, age, disability, gender reassignment, marriage/civil partnership, pregnancy/maternity, race, religion/belief</a:t>
            </a:r>
            <a:endParaRPr lang="en-GB" sz="1940" b="1" kern="0" dirty="0">
              <a:solidFill>
                <a:prstClr val="white"/>
              </a:solidFill>
              <a:latin typeface="Calibri" panose="020F0502020204030204"/>
            </a:endParaRPr>
          </a:p>
        </p:txBody>
      </p:sp>
      <p:sp>
        <p:nvSpPr>
          <p:cNvPr id="24" name="Rectangle 23"/>
          <p:cNvSpPr/>
          <p:nvPr/>
        </p:nvSpPr>
        <p:spPr>
          <a:xfrm>
            <a:off x="609197" y="5743400"/>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Learn about traditions from friends/</a:t>
            </a:r>
            <a:r>
              <a:rPr lang="en-US" sz="1940" b="1" kern="0" dirty="0" err="1" smtClean="0">
                <a:solidFill>
                  <a:prstClr val="white"/>
                </a:solidFill>
                <a:latin typeface="Calibri" panose="020F0502020204030204"/>
              </a:rPr>
              <a:t>neighbours</a:t>
            </a:r>
            <a:r>
              <a:rPr lang="en-US" sz="1940" b="1" kern="0" dirty="0" smtClean="0">
                <a:solidFill>
                  <a:prstClr val="white"/>
                </a:solidFill>
                <a:latin typeface="Calibri" panose="020F0502020204030204"/>
              </a:rPr>
              <a:t>, explore cultural art/music exhibitions, learn simple words in different languages, try food from different cultures</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586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Children Act (1989)…</a:t>
            </a:r>
          </a:p>
          <a:p>
            <a:pPr marL="0" indent="0">
              <a:buNone/>
            </a:pPr>
            <a:endParaRPr lang="en-US" sz="3638" dirty="0"/>
          </a:p>
          <a:p>
            <a:pPr marL="0" indent="0">
              <a:buNone/>
            </a:pPr>
            <a:r>
              <a:rPr lang="en-US" sz="3638" dirty="0" smtClean="0"/>
              <a:t>“ensures children’s rights and protect them from harm”</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195279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Road Traffic Act (1988)…</a:t>
            </a:r>
          </a:p>
          <a:p>
            <a:pPr marL="0" indent="0">
              <a:buNone/>
            </a:pPr>
            <a:endParaRPr lang="en-US" sz="3638" dirty="0"/>
          </a:p>
          <a:p>
            <a:pPr marL="0" indent="0">
              <a:buNone/>
            </a:pPr>
            <a:r>
              <a:rPr lang="en-US" sz="3638" dirty="0" smtClean="0"/>
              <a:t>“regulates road safety to help prevent accidents and deaths on the road”</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130247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Misuse of Drugs Act (1971)…</a:t>
            </a:r>
          </a:p>
          <a:p>
            <a:pPr marL="0" indent="0">
              <a:buNone/>
            </a:pPr>
            <a:endParaRPr lang="en-US" sz="3638" dirty="0"/>
          </a:p>
          <a:p>
            <a:pPr marL="0" indent="0">
              <a:buNone/>
            </a:pPr>
            <a:r>
              <a:rPr lang="en-US" sz="3638" dirty="0" smtClean="0"/>
              <a:t>“classifies drugs as Class A, Class B and Class C. This controls possession, use and supply of drugs”</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401711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Environmental Protection Act (1990)…</a:t>
            </a:r>
          </a:p>
          <a:p>
            <a:pPr marL="0" indent="0">
              <a:buNone/>
            </a:pPr>
            <a:endParaRPr lang="en-US" sz="3638" dirty="0"/>
          </a:p>
          <a:p>
            <a:pPr marL="0" indent="0">
              <a:buNone/>
            </a:pPr>
            <a:r>
              <a:rPr lang="en-US" sz="3638" dirty="0" smtClean="0"/>
              <a:t>“helps protect the environment by reducing pollution and managing waste”</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37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Data Protection Act (2018)…</a:t>
            </a:r>
          </a:p>
          <a:p>
            <a:pPr marL="0" indent="0">
              <a:buNone/>
            </a:pPr>
            <a:endParaRPr lang="en-US" sz="3638" dirty="0"/>
          </a:p>
          <a:p>
            <a:pPr marL="0" indent="0">
              <a:buNone/>
            </a:pPr>
            <a:r>
              <a:rPr lang="en-US" sz="3638" dirty="0" smtClean="0"/>
              <a:t>“protects personal data from being misused by companies and individuals”</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305765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Smoking and Health and Social Care Act (2005)…</a:t>
            </a:r>
          </a:p>
          <a:p>
            <a:pPr marL="0" indent="0">
              <a:buNone/>
            </a:pPr>
            <a:endParaRPr lang="en-US" sz="3638" dirty="0"/>
          </a:p>
          <a:p>
            <a:pPr marL="0" indent="0">
              <a:buNone/>
            </a:pPr>
            <a:r>
              <a:rPr lang="en-US" sz="3638" dirty="0" smtClean="0"/>
              <a:t>“bans smoking in indoor public places and sets restrictions for buying tobacco and vapes”</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49493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Consumer Rights Act (2015)…</a:t>
            </a:r>
          </a:p>
          <a:p>
            <a:pPr marL="0" indent="0">
              <a:buNone/>
            </a:pPr>
            <a:endParaRPr lang="en-US" sz="3638" dirty="0"/>
          </a:p>
          <a:p>
            <a:pPr marL="0" indent="0">
              <a:buNone/>
            </a:pPr>
            <a:r>
              <a:rPr lang="en-US" sz="3638" dirty="0" smtClean="0"/>
              <a:t>“protects people when they buy products or services. This ensures shops must be honest about the prices and product quality”</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383971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Sexual Offences Act (2003)…</a:t>
            </a:r>
          </a:p>
          <a:p>
            <a:pPr marL="0" indent="0">
              <a:buNone/>
            </a:pPr>
            <a:endParaRPr lang="en-US" sz="3638" dirty="0"/>
          </a:p>
          <a:p>
            <a:pPr marL="0" indent="0">
              <a:buNone/>
            </a:pPr>
            <a:r>
              <a:rPr lang="en-US" sz="3638" dirty="0" smtClean="0"/>
              <a:t>“defines crimes such as sexual assault, harassment and grooming. It protects people from unwanted sexual </a:t>
            </a:r>
            <a:r>
              <a:rPr lang="en-US" sz="3638" dirty="0" err="1" smtClean="0"/>
              <a:t>behaviour</a:t>
            </a:r>
            <a:r>
              <a:rPr lang="en-US" sz="3638" dirty="0" smtClean="0"/>
              <a:t>”</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156448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742950" indent="-742950">
              <a:buFont typeface="Arial" panose="020B0604020202020204" pitchFamily="34" charset="0"/>
              <a:buAutoNum type="arabicPeriod"/>
            </a:pPr>
            <a:r>
              <a:rPr lang="en-US" sz="3600" dirty="0"/>
              <a:t>In the margin write “SYV” – this stands for “Secure Your Voice”</a:t>
            </a:r>
          </a:p>
          <a:p>
            <a:pPr marL="742950" indent="-742950">
              <a:buFont typeface="Arial" panose="020B0604020202020204" pitchFamily="34" charset="0"/>
              <a:buAutoNum type="arabicPeriod"/>
            </a:pPr>
            <a:r>
              <a:rPr lang="en-US" sz="3600" dirty="0"/>
              <a:t>Highlight “SYV”</a:t>
            </a:r>
          </a:p>
          <a:p>
            <a:pPr marL="742950" indent="-742950">
              <a:buFont typeface="Arial" panose="020B0604020202020204" pitchFamily="34" charset="0"/>
              <a:buAutoNum type="arabicPeriod"/>
            </a:pPr>
            <a:r>
              <a:rPr lang="en-US" sz="3600" dirty="0" smtClean="0"/>
              <a:t>Complete the following sentences...</a:t>
            </a:r>
            <a:endParaRPr lang="en-US" sz="3600" dirty="0"/>
          </a:p>
          <a:p>
            <a:pPr marL="0" indent="0">
              <a:buNone/>
            </a:pPr>
            <a:endParaRPr lang="en-US" sz="3638" dirty="0" smtClean="0"/>
          </a:p>
          <a:p>
            <a:pPr marL="0" indent="0">
              <a:buNone/>
            </a:pPr>
            <a:r>
              <a:rPr lang="en-US" sz="3638" b="1" dirty="0" smtClean="0"/>
              <a:t>“I think the law that affects people most in society is…”</a:t>
            </a:r>
          </a:p>
          <a:p>
            <a:pPr marL="0" indent="0">
              <a:buNone/>
            </a:pPr>
            <a:r>
              <a:rPr lang="en-US" sz="3638" b="1" dirty="0" smtClean="0"/>
              <a:t>“I think this because…”</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Laws</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365355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law do you think affects people most in society? Why?”</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Laws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65822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779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00" dirty="0" smtClean="0"/>
              <a:t>We are now going to look at 3 laws in more detail.</a:t>
            </a:r>
          </a:p>
          <a:p>
            <a:pPr marL="0" indent="0">
              <a:buNone/>
            </a:pPr>
            <a:endParaRPr lang="en-US" sz="3600" b="1" dirty="0" smtClean="0"/>
          </a:p>
          <a:p>
            <a:pPr marL="0" indent="0">
              <a:buNone/>
            </a:pPr>
            <a:r>
              <a:rPr lang="en-US" sz="3600" dirty="0" smtClean="0"/>
              <a:t>These are:</a:t>
            </a:r>
          </a:p>
          <a:p>
            <a:pPr marL="0" indent="0">
              <a:buNone/>
            </a:pPr>
            <a:endParaRPr lang="en-US" sz="3600" dirty="0"/>
          </a:p>
          <a:p>
            <a:pPr marL="742950" indent="-742950">
              <a:buAutoNum type="arabicPeriod"/>
            </a:pPr>
            <a:r>
              <a:rPr lang="en-US" sz="3600" dirty="0" smtClean="0"/>
              <a:t>The Road Traffic Act (1988)</a:t>
            </a:r>
          </a:p>
          <a:p>
            <a:pPr marL="742950" indent="-742950">
              <a:buAutoNum type="arabicPeriod"/>
            </a:pPr>
            <a:r>
              <a:rPr lang="en-US" sz="3600" dirty="0" smtClean="0"/>
              <a:t>The Public Order Act (1986)</a:t>
            </a:r>
          </a:p>
          <a:p>
            <a:pPr marL="742950" indent="-742950">
              <a:buAutoNum type="arabicPeriod"/>
            </a:pPr>
            <a:r>
              <a:rPr lang="en-US" sz="3600" dirty="0" smtClean="0"/>
              <a:t>The Environmental Protection Act (1990)</a:t>
            </a:r>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Laws</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133359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a:t>The Road Traffic Act (1988)…</a:t>
            </a:r>
          </a:p>
          <a:p>
            <a:pPr marL="0" indent="0">
              <a:buNone/>
            </a:pPr>
            <a:endParaRPr lang="en-US" sz="3638" dirty="0"/>
          </a:p>
          <a:p>
            <a:pPr marL="0" indent="0">
              <a:buNone/>
            </a:pPr>
            <a:r>
              <a:rPr lang="en-US" sz="3638" dirty="0"/>
              <a:t>“regulates road safety to help prevent accidents and deaths on the road”</a:t>
            </a:r>
          </a:p>
          <a:p>
            <a:pPr marL="0" indent="0">
              <a:buNone/>
            </a:pPr>
            <a:endParaRPr lang="en-US" sz="3638" dirty="0" smtClean="0"/>
          </a:p>
          <a:p>
            <a:pPr marL="0" indent="0">
              <a:buNone/>
            </a:pPr>
            <a:r>
              <a:rPr lang="en-US" sz="3638" dirty="0" smtClean="0"/>
              <a:t>This includes setting speed limits, seatbelts, drink &amp; drug driving and mobile phone use while driving</a:t>
            </a:r>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Road Traffic Act (1988)</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127247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6470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the minimum legal driving age in the UK for a car?</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16</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17</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- 18</a:t>
            </a:r>
          </a:p>
        </p:txBody>
      </p:sp>
      <p:pic>
        <p:nvPicPr>
          <p:cNvPr id="6" name="Picture 5"/>
          <p:cNvPicPr>
            <a:picLocks noChangeAspect="1"/>
          </p:cNvPicPr>
          <p:nvPr/>
        </p:nvPicPr>
        <p:blipFill>
          <a:blip r:embed="rId4"/>
          <a:stretch>
            <a:fillRect/>
          </a:stretch>
        </p:blipFill>
        <p:spPr>
          <a:xfrm>
            <a:off x="1674565" y="3396391"/>
            <a:ext cx="974684" cy="974684"/>
          </a:xfrm>
          <a:prstGeom prst="rect">
            <a:avLst/>
          </a:prstGeom>
        </p:spPr>
      </p:pic>
    </p:spTree>
    <p:extLst>
      <p:ext uri="{BB962C8B-B14F-4D97-AF65-F5344CB8AC3E}">
        <p14:creationId xmlns:p14="http://schemas.microsoft.com/office/powerpoint/2010/main" val="7387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If you are caught using a handheld phone while driving, what is the minimum penalty?</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A warning</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£200 fine and 6 penalty points</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£1000 fine and a driving ban</a:t>
            </a:r>
          </a:p>
          <a:p>
            <a:pPr marL="0" indent="0">
              <a:buNone/>
            </a:pPr>
            <a:endParaRPr lang="en-US" sz="2911" dirty="0">
              <a:solidFill>
                <a:srgbClr val="FF0000"/>
              </a:solidFill>
            </a:endParaRPr>
          </a:p>
          <a:p>
            <a:pPr marL="0" indent="0">
              <a:buNone/>
            </a:pPr>
            <a:r>
              <a:rPr lang="en-US" sz="2911" dirty="0" smtClean="0">
                <a:solidFill>
                  <a:srgbClr val="FF0000"/>
                </a:solidFill>
              </a:rPr>
              <a:t>12 penalty points = a driving ban. However in the first 2 years after passing your driving test, 6 penalty points = a driving ban. This means that using a mobile phone when driving can lead to many young people getting banned.</a:t>
            </a: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5283685" y="3247353"/>
            <a:ext cx="974684" cy="974684"/>
          </a:xfrm>
          <a:prstGeom prst="rect">
            <a:avLst/>
          </a:prstGeom>
        </p:spPr>
      </p:pic>
    </p:spTree>
    <p:extLst>
      <p:ext uri="{BB962C8B-B14F-4D97-AF65-F5344CB8AC3E}">
        <p14:creationId xmlns:p14="http://schemas.microsoft.com/office/powerpoint/2010/main" val="355713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does a red traffic light mean?</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a:t>
            </a:r>
            <a:r>
              <a:rPr lang="en-US" sz="2911" dirty="0" smtClean="0">
                <a:solidFill>
                  <a:srgbClr val="FF0000"/>
                </a:solidFill>
              </a:rPr>
              <a:t>Stop and Wait</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Slow down and check if it’s safe to go</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Keep driving if there are no other cars</a:t>
            </a:r>
          </a:p>
        </p:txBody>
      </p:sp>
      <p:pic>
        <p:nvPicPr>
          <p:cNvPr id="6" name="Picture 5"/>
          <p:cNvPicPr>
            <a:picLocks noChangeAspect="1"/>
          </p:cNvPicPr>
          <p:nvPr/>
        </p:nvPicPr>
        <p:blipFill>
          <a:blip r:embed="rId4"/>
          <a:stretch>
            <a:fillRect/>
          </a:stretch>
        </p:blipFill>
        <p:spPr>
          <a:xfrm>
            <a:off x="3261000" y="2348995"/>
            <a:ext cx="974684" cy="974684"/>
          </a:xfrm>
          <a:prstGeom prst="rect">
            <a:avLst/>
          </a:prstGeom>
        </p:spPr>
      </p:pic>
    </p:spTree>
    <p:extLst>
      <p:ext uri="{BB962C8B-B14F-4D97-AF65-F5344CB8AC3E}">
        <p14:creationId xmlns:p14="http://schemas.microsoft.com/office/powerpoint/2010/main" val="22561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dirty="0" smtClean="0"/>
              <a:t>What must all passengers wear while in a moving car?</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a:t>
            </a:r>
            <a:r>
              <a:rPr lang="en-US" sz="2911" dirty="0" smtClean="0">
                <a:solidFill>
                  <a:srgbClr val="FF0000"/>
                </a:solidFill>
              </a:rPr>
              <a:t>A seatbelt</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A helmet</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Nothing</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If a passenger is found not wearing a seatbelt and they are 13 years old or younger, the driver is fined. If the passenger is 14 years old or older, the passenger gets fined</a:t>
            </a:r>
          </a:p>
        </p:txBody>
      </p:sp>
      <p:pic>
        <p:nvPicPr>
          <p:cNvPr id="6" name="Picture 5"/>
          <p:cNvPicPr>
            <a:picLocks noChangeAspect="1"/>
          </p:cNvPicPr>
          <p:nvPr/>
        </p:nvPicPr>
        <p:blipFill>
          <a:blip r:embed="rId4"/>
          <a:stretch>
            <a:fillRect/>
          </a:stretch>
        </p:blipFill>
        <p:spPr>
          <a:xfrm>
            <a:off x="2486227" y="2204616"/>
            <a:ext cx="974684" cy="974684"/>
          </a:xfrm>
          <a:prstGeom prst="rect">
            <a:avLst/>
          </a:prstGeom>
        </p:spPr>
      </p:pic>
    </p:spTree>
    <p:extLst>
      <p:ext uri="{BB962C8B-B14F-4D97-AF65-F5344CB8AC3E}">
        <p14:creationId xmlns:p14="http://schemas.microsoft.com/office/powerpoint/2010/main" val="148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How old must a child be to legally ride in the front seat without a car seat?</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a:t>
            </a:r>
            <a:r>
              <a:rPr lang="en-US" sz="2911" dirty="0" smtClean="0">
                <a:solidFill>
                  <a:srgbClr val="FF0000"/>
                </a:solidFill>
              </a:rPr>
              <a:t>8 years old</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12 years old or 135cm tall</a:t>
            </a: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16 years old</a:t>
            </a:r>
          </a:p>
          <a:p>
            <a:pPr marL="0" indent="0">
              <a:buNone/>
            </a:pP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5091533" y="3375689"/>
            <a:ext cx="974684" cy="974684"/>
          </a:xfrm>
          <a:prstGeom prst="rect">
            <a:avLst/>
          </a:prstGeom>
        </p:spPr>
      </p:pic>
    </p:spTree>
    <p:extLst>
      <p:ext uri="{BB962C8B-B14F-4D97-AF65-F5344CB8AC3E}">
        <p14:creationId xmlns:p14="http://schemas.microsoft.com/office/powerpoint/2010/main" val="37371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From June 2023 to June 2024, there were 1,607 deaths and 128,920 accidents which caused injury.</a:t>
            </a:r>
          </a:p>
          <a:p>
            <a:pPr marL="742950" indent="-742950">
              <a:buFont typeface="+mj-lt"/>
              <a:buAutoNum type="arabicPeriod"/>
            </a:pPr>
            <a:r>
              <a:rPr lang="en-US" sz="4000" dirty="0" smtClean="0"/>
              <a:t>Take a subtitle “The Road Traffic Act 1988)</a:t>
            </a:r>
          </a:p>
          <a:p>
            <a:pPr marL="742950" indent="-742950">
              <a:buFont typeface="+mj-lt"/>
              <a:buAutoNum type="arabicPeriod"/>
            </a:pPr>
            <a:r>
              <a:rPr lang="en-US" sz="4000" dirty="0" smtClean="0"/>
              <a:t>In </a:t>
            </a:r>
            <a:r>
              <a:rPr lang="en-US" sz="4000" dirty="0"/>
              <a:t>the margin write “SYV” – this stands for “Secure Your Voice”</a:t>
            </a:r>
          </a:p>
          <a:p>
            <a:pPr marL="742950" indent="-742950">
              <a:buFont typeface="+mj-lt"/>
              <a:buAutoNum type="arabicPeriod"/>
            </a:pPr>
            <a:r>
              <a:rPr lang="en-US" sz="4000" dirty="0"/>
              <a:t>Highlight “SYV”</a:t>
            </a:r>
          </a:p>
          <a:p>
            <a:pPr marL="742950" indent="-742950">
              <a:buFont typeface="+mj-lt"/>
              <a:buAutoNum type="arabicPeriod"/>
            </a:pPr>
            <a:r>
              <a:rPr lang="en-US" sz="4000" dirty="0"/>
              <a:t>Complete the following </a:t>
            </a:r>
            <a:r>
              <a:rPr lang="en-US" sz="4000" dirty="0" smtClean="0"/>
              <a:t>question:</a:t>
            </a:r>
          </a:p>
          <a:p>
            <a:pPr marL="742950" indent="-742950">
              <a:buFont typeface="+mj-lt"/>
              <a:buAutoNum type="arabicPeriod"/>
            </a:pPr>
            <a:endParaRPr lang="en-US" sz="4000" dirty="0"/>
          </a:p>
          <a:p>
            <a:pPr marL="0" indent="0">
              <a:buNone/>
            </a:pPr>
            <a:r>
              <a:rPr lang="en-US" sz="4000" dirty="0" smtClean="0"/>
              <a:t>Should punishments be stricter for dangerous driving to reduce the number of accidents on UK roads?</a:t>
            </a:r>
            <a:endParaRPr lang="en-US" sz="4000" dirty="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Road Traffic Act (1988)</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169851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a:t>
            </a:r>
            <a:r>
              <a:rPr lang="en-US" sz="3600" b="1" dirty="0"/>
              <a:t>Should punishments be stricter for dangerous driving to reduce the number of accidents on UK roads</a:t>
            </a:r>
            <a:r>
              <a:rPr lang="en-US" sz="3600" b="1" dirty="0" smtClean="0"/>
              <a:t>?”</a:t>
            </a:r>
            <a:endParaRPr lang="en-US" sz="3600"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Laws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01906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a:t>
            </a:r>
            <a:r>
              <a:rPr kumimoji="0" lang="en-GB" sz="4000" b="0" i="0" u="sng" strike="noStrike" kern="1200" cap="none" spc="0" normalizeH="0" baseline="0" noProof="0">
                <a:ln>
                  <a:noFill/>
                </a:ln>
                <a:solidFill>
                  <a:prstClr val="black"/>
                </a:solidFill>
                <a:effectLst/>
                <a:uLnTx/>
                <a:uFillTx/>
                <a:latin typeface="Comic Sans MS" panose="030F0702030302020204" pitchFamily="66" charset="0"/>
                <a:ea typeface="+mn-ea"/>
                <a:cs typeface="+mn-cs"/>
              </a:rPr>
              <a:t>your </a:t>
            </a:r>
            <a:r>
              <a:rPr kumimoji="0" lang="en-GB" sz="4000" b="0" i="0" u="sng"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the difference between equality and equity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Celebrating culture and diversity in Birmingham</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Protected</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Characteristics?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a hate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laws impact society?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Comic Sans MS" panose="030F0702030302020204" pitchFamily="66" charset="0"/>
              </a:rPr>
              <a:t>Current issues in the UK</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indent="0" defTabSz="554499">
              <a:lnSpc>
                <a:spcPct val="110000"/>
              </a:lnSpc>
              <a:spcBef>
                <a:spcPts val="607"/>
              </a:spcBef>
              <a:buNone/>
              <a:defRPr/>
            </a:pPr>
            <a:r>
              <a:rPr lang="en-US" sz="1940" b="1" dirty="0" smtClean="0">
                <a:solidFill>
                  <a:prstClr val="black"/>
                </a:solidFill>
                <a:latin typeface="Comic Sans MS"/>
              </a:rPr>
              <a:t>What laws impact society?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r>
              <a:rPr lang="en-US" sz="1940" b="1" dirty="0" smtClean="0">
                <a:solidFill>
                  <a:prstClr val="black"/>
                </a:solidFill>
                <a:latin typeface="Comic Sans MS"/>
              </a:rPr>
              <a:t>:</a:t>
            </a:r>
          </a:p>
          <a:p>
            <a:pPr defTabSz="554499">
              <a:lnSpc>
                <a:spcPct val="110000"/>
              </a:lnSpc>
              <a:spcBef>
                <a:spcPts val="607"/>
              </a:spcBef>
              <a:buFontTx/>
              <a:buChar char="-"/>
              <a:defRPr/>
            </a:pPr>
            <a:r>
              <a:rPr lang="en-US" sz="1940" b="1" dirty="0" smtClean="0">
                <a:solidFill>
                  <a:prstClr val="black"/>
                </a:solidFill>
                <a:latin typeface="Comic Sans MS"/>
              </a:rPr>
              <a:t>Looking at specific laws to understand why they exist and the impact they have on society</a:t>
            </a:r>
          </a:p>
          <a:p>
            <a:pPr defTabSz="554499">
              <a:lnSpc>
                <a:spcPct val="110000"/>
              </a:lnSpc>
              <a:spcBef>
                <a:spcPts val="607"/>
              </a:spcBef>
              <a:buFontTx/>
              <a:buChar char="-"/>
              <a:defRPr/>
            </a:pPr>
            <a:endParaRPr lang="en-US" sz="1940" b="1" dirty="0" smtClean="0">
              <a:solidFill>
                <a:prstClr val="black"/>
              </a:solidFill>
              <a:latin typeface="Comic Sans MS"/>
            </a:endParaRPr>
          </a:p>
          <a:p>
            <a:pPr defTabSz="554499">
              <a:lnSpc>
                <a:spcPct val="110000"/>
              </a:lnSpc>
              <a:spcBef>
                <a:spcPts val="607"/>
              </a:spcBef>
              <a:buFontTx/>
              <a:buChar char="-"/>
              <a:defRPr/>
            </a:pP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545892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a:t>The Public Order Act (1986)…</a:t>
            </a:r>
          </a:p>
          <a:p>
            <a:pPr marL="0" indent="0">
              <a:buNone/>
            </a:pPr>
            <a:endParaRPr lang="en-US" sz="3638" dirty="0"/>
          </a:p>
          <a:p>
            <a:pPr marL="0" indent="0">
              <a:buNone/>
            </a:pPr>
            <a:r>
              <a:rPr lang="en-US" sz="3638" dirty="0"/>
              <a:t>“prevents riots, violent protests and hate speech”</a:t>
            </a:r>
          </a:p>
          <a:p>
            <a:pPr marL="0" indent="0">
              <a:buNone/>
            </a:pPr>
            <a:endParaRPr lang="en-US" sz="3638" dirty="0" smtClean="0"/>
          </a:p>
          <a:p>
            <a:pPr marL="0" indent="0">
              <a:buNone/>
            </a:pPr>
            <a:r>
              <a:rPr lang="en-US" sz="3638" dirty="0" smtClean="0"/>
              <a:t>This law also covers anti-social </a:t>
            </a:r>
            <a:r>
              <a:rPr lang="en-US" sz="3638" dirty="0" err="1" smtClean="0"/>
              <a:t>behaviour</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Public Order Act (1986)</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107307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Anti-social </a:t>
            </a:r>
            <a:r>
              <a:rPr lang="en-US" sz="3638" dirty="0" err="1" smtClean="0"/>
              <a:t>behaviour</a:t>
            </a:r>
            <a:r>
              <a:rPr lang="en-US" sz="3638" dirty="0" smtClean="0"/>
              <a:t> can cause distress, harassment or alarm to others. </a:t>
            </a:r>
          </a:p>
          <a:p>
            <a:pPr marL="0" indent="0">
              <a:buNone/>
            </a:pPr>
            <a:endParaRPr lang="en-US" sz="3638" dirty="0"/>
          </a:p>
          <a:p>
            <a:pPr marL="0" indent="0">
              <a:buNone/>
            </a:pPr>
            <a:r>
              <a:rPr lang="en-US" sz="3638" dirty="0" smtClean="0"/>
              <a:t>It may not always be violent but it affects society and make public places unsafe</a:t>
            </a:r>
            <a:endParaRPr lang="en-US" sz="3638" dirty="0"/>
          </a:p>
          <a:p>
            <a:pPr marL="0" indent="0">
              <a:buNone/>
            </a:pPr>
            <a:endParaRPr lang="en-US" sz="3638" dirty="0" smtClean="0"/>
          </a:p>
          <a:p>
            <a:pPr marL="0" indent="0">
              <a:buNone/>
            </a:pPr>
            <a:r>
              <a:rPr lang="en-US" sz="3638" dirty="0" smtClean="0"/>
              <a:t>An example of anti social </a:t>
            </a:r>
            <a:r>
              <a:rPr lang="en-US" sz="3638" dirty="0" err="1" smtClean="0"/>
              <a:t>behaviour</a:t>
            </a:r>
            <a:r>
              <a:rPr lang="en-US" sz="3638" dirty="0" smtClean="0"/>
              <a:t> is in Manchester in 2023. There were large number of teenagers </a:t>
            </a:r>
            <a:r>
              <a:rPr lang="en-US" sz="3638" dirty="0" err="1" smtClean="0"/>
              <a:t>vandalising</a:t>
            </a:r>
            <a:r>
              <a:rPr lang="en-US" sz="3638" dirty="0" smtClean="0"/>
              <a:t> bus stops and intimidating shop owners. This made local residents feel unsafe and stopped some people from using public transport.</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Public Order Act (1986)</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379151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5383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description </a:t>
            </a:r>
            <a:r>
              <a:rPr lang="en-US" b="1" dirty="0" smtClean="0"/>
              <a:t>legal </a:t>
            </a:r>
            <a:r>
              <a:rPr lang="en-US" b="1" dirty="0" err="1" smtClean="0"/>
              <a:t>behaviour</a:t>
            </a:r>
            <a:r>
              <a:rPr lang="en-US" dirty="0" smtClean="0"/>
              <a:t> or </a:t>
            </a:r>
            <a:r>
              <a:rPr lang="en-US" b="1" dirty="0" smtClean="0"/>
              <a:t>anti-social </a:t>
            </a:r>
            <a:r>
              <a:rPr lang="en-US" b="1" dirty="0" err="1" smtClean="0"/>
              <a:t>behaviour</a:t>
            </a:r>
            <a:r>
              <a:rPr lang="en-US" b="1" dirty="0" smtClean="0"/>
              <a:t>?</a:t>
            </a:r>
          </a:p>
          <a:p>
            <a:pPr marL="0" indent="0">
              <a:buNone/>
            </a:pPr>
            <a:endParaRPr lang="en-US" b="1" dirty="0"/>
          </a:p>
          <a:p>
            <a:pPr marL="0" indent="0">
              <a:buNone/>
            </a:pPr>
            <a:r>
              <a:rPr lang="en-US" b="1" dirty="0" smtClean="0"/>
              <a:t>“</a:t>
            </a:r>
            <a:r>
              <a:rPr lang="en-US" dirty="0" smtClean="0"/>
              <a:t>A group of teenagers playing extremely loud music in their back garden at 1am, disturbing </a:t>
            </a:r>
            <a:r>
              <a:rPr lang="en-US" dirty="0" err="1" smtClean="0"/>
              <a:t>neighbours</a:t>
            </a:r>
            <a:r>
              <a:rPr lang="en-US" dirty="0" smtClean="0"/>
              <a:t> trying to sleep”</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legal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anti-social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373983" y="4809517"/>
            <a:ext cx="974684" cy="974684"/>
          </a:xfrm>
          <a:prstGeom prst="rect">
            <a:avLst/>
          </a:prstGeom>
        </p:spPr>
      </p:pic>
    </p:spTree>
    <p:extLst>
      <p:ext uri="{BB962C8B-B14F-4D97-AF65-F5344CB8AC3E}">
        <p14:creationId xmlns:p14="http://schemas.microsoft.com/office/powerpoint/2010/main" val="73271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description </a:t>
            </a:r>
            <a:r>
              <a:rPr lang="en-US" b="1" dirty="0" smtClean="0"/>
              <a:t>legal </a:t>
            </a:r>
            <a:r>
              <a:rPr lang="en-US" b="1" dirty="0" err="1" smtClean="0"/>
              <a:t>behaviour</a:t>
            </a:r>
            <a:r>
              <a:rPr lang="en-US" dirty="0" smtClean="0"/>
              <a:t> or </a:t>
            </a:r>
            <a:r>
              <a:rPr lang="en-US" b="1" dirty="0" smtClean="0"/>
              <a:t>anti-social </a:t>
            </a:r>
            <a:r>
              <a:rPr lang="en-US" b="1" dirty="0" err="1" smtClean="0"/>
              <a:t>behaviour</a:t>
            </a:r>
            <a:r>
              <a:rPr lang="en-US" b="1" dirty="0" smtClean="0"/>
              <a:t>?</a:t>
            </a:r>
          </a:p>
          <a:p>
            <a:pPr marL="0" indent="0">
              <a:buNone/>
            </a:pPr>
            <a:endParaRPr lang="en-US" b="1" dirty="0"/>
          </a:p>
          <a:p>
            <a:pPr marL="0" indent="0">
              <a:buNone/>
            </a:pPr>
            <a:r>
              <a:rPr lang="en-US" b="1" dirty="0" smtClean="0"/>
              <a:t>“</a:t>
            </a:r>
            <a:r>
              <a:rPr lang="en-US" dirty="0" smtClean="0"/>
              <a:t>A group of teenagers playing football in the public park without disturbing other park users”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legal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anti-social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91668" y="3734695"/>
            <a:ext cx="974684" cy="974684"/>
          </a:xfrm>
          <a:prstGeom prst="rect">
            <a:avLst/>
          </a:prstGeom>
        </p:spPr>
      </p:pic>
    </p:spTree>
    <p:extLst>
      <p:ext uri="{BB962C8B-B14F-4D97-AF65-F5344CB8AC3E}">
        <p14:creationId xmlns:p14="http://schemas.microsoft.com/office/powerpoint/2010/main" val="319669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description </a:t>
            </a:r>
            <a:r>
              <a:rPr lang="en-US" b="1" dirty="0" smtClean="0"/>
              <a:t>legal </a:t>
            </a:r>
            <a:r>
              <a:rPr lang="en-US" b="1" dirty="0" err="1" smtClean="0"/>
              <a:t>behaviour</a:t>
            </a:r>
            <a:r>
              <a:rPr lang="en-US" dirty="0" smtClean="0"/>
              <a:t> or </a:t>
            </a:r>
            <a:r>
              <a:rPr lang="en-US" b="1" dirty="0" smtClean="0"/>
              <a:t>anti-social </a:t>
            </a:r>
            <a:r>
              <a:rPr lang="en-US" b="1" dirty="0" err="1" smtClean="0"/>
              <a:t>behaviour</a:t>
            </a:r>
            <a:r>
              <a:rPr lang="en-US" b="1" dirty="0" smtClean="0"/>
              <a:t>?</a:t>
            </a:r>
          </a:p>
          <a:p>
            <a:pPr marL="0" indent="0">
              <a:buNone/>
            </a:pPr>
            <a:endParaRPr lang="en-US" b="1" dirty="0"/>
          </a:p>
          <a:p>
            <a:pPr marL="0" indent="0">
              <a:buNone/>
            </a:pPr>
            <a:r>
              <a:rPr lang="en-US" b="1" dirty="0" smtClean="0"/>
              <a:t>“</a:t>
            </a:r>
            <a:r>
              <a:rPr lang="en-US" dirty="0" smtClean="0"/>
              <a:t>Two drivers race their cars at high speeds down a residential street, nearly hitting pedestrians”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legal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anti-social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197521" y="4761389"/>
            <a:ext cx="974684" cy="974684"/>
          </a:xfrm>
          <a:prstGeom prst="rect">
            <a:avLst/>
          </a:prstGeom>
        </p:spPr>
      </p:pic>
    </p:spTree>
    <p:extLst>
      <p:ext uri="{BB962C8B-B14F-4D97-AF65-F5344CB8AC3E}">
        <p14:creationId xmlns:p14="http://schemas.microsoft.com/office/powerpoint/2010/main" val="24902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description </a:t>
            </a:r>
            <a:r>
              <a:rPr lang="en-US" b="1" dirty="0" smtClean="0"/>
              <a:t>legal </a:t>
            </a:r>
            <a:r>
              <a:rPr lang="en-US" b="1" dirty="0" err="1" smtClean="0"/>
              <a:t>behaviour</a:t>
            </a:r>
            <a:r>
              <a:rPr lang="en-US" dirty="0" smtClean="0"/>
              <a:t> or </a:t>
            </a:r>
            <a:r>
              <a:rPr lang="en-US" b="1" dirty="0" smtClean="0"/>
              <a:t>anti-social </a:t>
            </a:r>
            <a:r>
              <a:rPr lang="en-US" b="1" dirty="0" err="1" smtClean="0"/>
              <a:t>behaviour</a:t>
            </a:r>
            <a:r>
              <a:rPr lang="en-US" b="1" dirty="0" smtClean="0"/>
              <a:t>?</a:t>
            </a:r>
          </a:p>
          <a:p>
            <a:pPr marL="0" indent="0">
              <a:buNone/>
            </a:pPr>
            <a:endParaRPr lang="en-US" b="1" dirty="0"/>
          </a:p>
          <a:p>
            <a:pPr marL="0" indent="0">
              <a:buNone/>
            </a:pPr>
            <a:r>
              <a:rPr lang="en-US" b="1" dirty="0" smtClean="0"/>
              <a:t>“</a:t>
            </a:r>
            <a:r>
              <a:rPr lang="en-US" dirty="0" smtClean="0"/>
              <a:t>Two teenagers kick and smash the glass panels of a bus stop, leaving broken glass everywhere”</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legal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anti-social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197521" y="4761389"/>
            <a:ext cx="974684" cy="974684"/>
          </a:xfrm>
          <a:prstGeom prst="rect">
            <a:avLst/>
          </a:prstGeom>
        </p:spPr>
      </p:pic>
    </p:spTree>
    <p:extLst>
      <p:ext uri="{BB962C8B-B14F-4D97-AF65-F5344CB8AC3E}">
        <p14:creationId xmlns:p14="http://schemas.microsoft.com/office/powerpoint/2010/main" val="418589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description </a:t>
            </a:r>
            <a:r>
              <a:rPr lang="en-US" b="1" dirty="0" smtClean="0"/>
              <a:t>legal </a:t>
            </a:r>
            <a:r>
              <a:rPr lang="en-US" b="1" dirty="0" err="1" smtClean="0"/>
              <a:t>behaviour</a:t>
            </a:r>
            <a:r>
              <a:rPr lang="en-US" dirty="0" smtClean="0"/>
              <a:t> or </a:t>
            </a:r>
            <a:r>
              <a:rPr lang="en-US" b="1" dirty="0" smtClean="0"/>
              <a:t>anti-social </a:t>
            </a:r>
            <a:r>
              <a:rPr lang="en-US" b="1" dirty="0" err="1" smtClean="0"/>
              <a:t>behaviour</a:t>
            </a:r>
            <a:r>
              <a:rPr lang="en-US" b="1" dirty="0" smtClean="0"/>
              <a:t>?</a:t>
            </a:r>
          </a:p>
          <a:p>
            <a:pPr marL="0" indent="0">
              <a:buNone/>
            </a:pPr>
            <a:endParaRPr lang="en-US" b="1" dirty="0"/>
          </a:p>
          <a:p>
            <a:pPr marL="0" indent="0">
              <a:buNone/>
            </a:pPr>
            <a:r>
              <a:rPr lang="en-US" b="1" dirty="0" smtClean="0"/>
              <a:t>“</a:t>
            </a:r>
            <a:r>
              <a:rPr lang="en-US" dirty="0" smtClean="0"/>
              <a:t>A group of friends sitting on a bench in a park, talking and laughing during the afternoon”</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legal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endParaRPr lang="en-US" sz="2911" dirty="0">
              <a:solidFill>
                <a:srgbClr val="FF0000"/>
              </a:solidFill>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anti-social </a:t>
            </a:r>
            <a:r>
              <a:rPr lang="en-US" sz="2911" dirty="0" err="1" smtClean="0">
                <a:solidFill>
                  <a:srgbClr val="FF0000"/>
                </a:solidFill>
                <a:latin typeface="Calibri" panose="020F0502020204030204" pitchFamily="34" charset="0"/>
                <a:cs typeface="Calibri" panose="020F0502020204030204" pitchFamily="34" charset="0"/>
              </a:rPr>
              <a:t>behaviour</a:t>
            </a: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91668" y="3734695"/>
            <a:ext cx="974684" cy="974684"/>
          </a:xfrm>
          <a:prstGeom prst="rect">
            <a:avLst/>
          </a:prstGeom>
        </p:spPr>
      </p:pic>
    </p:spTree>
    <p:extLst>
      <p:ext uri="{BB962C8B-B14F-4D97-AF65-F5344CB8AC3E}">
        <p14:creationId xmlns:p14="http://schemas.microsoft.com/office/powerpoint/2010/main" val="41747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In 2024 there were over 19,000 anti social </a:t>
            </a:r>
            <a:r>
              <a:rPr lang="en-US" sz="3638" dirty="0" err="1" smtClean="0"/>
              <a:t>behaviour</a:t>
            </a:r>
            <a:r>
              <a:rPr lang="en-US" sz="3638" dirty="0" smtClean="0"/>
              <a:t> crimes</a:t>
            </a:r>
          </a:p>
          <a:p>
            <a:pPr marL="0" indent="0">
              <a:buNone/>
            </a:pPr>
            <a:endParaRPr lang="en-US" sz="3638" dirty="0"/>
          </a:p>
          <a:p>
            <a:pPr marL="742950" indent="-742950">
              <a:buFont typeface="+mj-lt"/>
              <a:buAutoNum type="arabicPeriod"/>
            </a:pPr>
            <a:r>
              <a:rPr lang="en-US" sz="4000" dirty="0" smtClean="0"/>
              <a:t>Take a subtitle “The Public Order Act (1986)</a:t>
            </a:r>
          </a:p>
          <a:p>
            <a:pPr marL="742950" indent="-742950">
              <a:buFont typeface="+mj-lt"/>
              <a:buAutoNum type="arabicPeriod"/>
            </a:pPr>
            <a:r>
              <a:rPr lang="en-US" sz="4000" dirty="0" smtClean="0"/>
              <a:t>In </a:t>
            </a:r>
            <a:r>
              <a:rPr lang="en-US" sz="4000" dirty="0"/>
              <a:t>the margin write “SYV” – this stands for “Secure Your Voice”</a:t>
            </a:r>
          </a:p>
          <a:p>
            <a:pPr marL="742950" indent="-742950">
              <a:buFont typeface="+mj-lt"/>
              <a:buAutoNum type="arabicPeriod"/>
            </a:pPr>
            <a:r>
              <a:rPr lang="en-US" sz="4000" dirty="0"/>
              <a:t>Highlight “SYV”</a:t>
            </a:r>
          </a:p>
          <a:p>
            <a:pPr marL="742950" indent="-742950">
              <a:buFont typeface="+mj-lt"/>
              <a:buAutoNum type="arabicPeriod"/>
            </a:pPr>
            <a:r>
              <a:rPr lang="en-US" sz="4000" dirty="0"/>
              <a:t>Complete the following </a:t>
            </a:r>
            <a:r>
              <a:rPr lang="en-US" sz="4000" dirty="0" smtClean="0"/>
              <a:t>question:</a:t>
            </a:r>
          </a:p>
          <a:p>
            <a:pPr marL="742950" indent="-742950">
              <a:buFont typeface="+mj-lt"/>
              <a:buAutoNum type="arabicPeriod"/>
            </a:pPr>
            <a:endParaRPr lang="en-US" sz="4000" dirty="0"/>
          </a:p>
          <a:p>
            <a:pPr marL="0" indent="0">
              <a:buNone/>
            </a:pPr>
            <a:r>
              <a:rPr lang="en-US" sz="4000" dirty="0" smtClean="0"/>
              <a:t>Give an example of anti social </a:t>
            </a:r>
            <a:r>
              <a:rPr lang="en-US" sz="4000" dirty="0" err="1" smtClean="0"/>
              <a:t>behaviour</a:t>
            </a:r>
            <a:r>
              <a:rPr lang="en-US" sz="4000" dirty="0" smtClean="0"/>
              <a:t> and explain how it can negatively impact local communities</a:t>
            </a:r>
            <a:endParaRPr lang="en-US" sz="4000" dirty="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The Public Order Act (1986)</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9599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a:t>
            </a:r>
            <a:r>
              <a:rPr lang="en-US" sz="3600" b="1" dirty="0" smtClean="0"/>
              <a:t>What example of anti-social </a:t>
            </a:r>
            <a:r>
              <a:rPr lang="en-US" sz="3600" b="1" dirty="0" err="1" smtClean="0"/>
              <a:t>behaviour</a:t>
            </a:r>
            <a:r>
              <a:rPr lang="en-US" sz="3600" b="1" dirty="0" smtClean="0"/>
              <a:t> did you choose? How does this affect local communities?”</a:t>
            </a:r>
            <a:endParaRPr lang="en-US" sz="3600"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Laws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8228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In your Personal Development Tutor Time activity, you started to look at laws that impact society</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are laws?”</a:t>
            </a:r>
          </a:p>
          <a:p>
            <a:pPr marL="0" indent="0">
              <a:buNone/>
            </a:pPr>
            <a:endParaRPr lang="en-US" sz="3638" dirty="0"/>
          </a:p>
          <a:p>
            <a:pPr marL="0" indent="0">
              <a:buNone/>
            </a:pPr>
            <a:r>
              <a:rPr lang="en-US" sz="3638" b="1" dirty="0" smtClean="0"/>
              <a:t>Sentence starter – </a:t>
            </a:r>
            <a:r>
              <a:rPr lang="en-US" sz="3638" dirty="0" smtClean="0"/>
              <a:t>“Laws are…”</a:t>
            </a:r>
            <a:endParaRPr lang="en-US" sz="3638" b="1"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16062" y="1261997"/>
            <a:ext cx="3468925" cy="4889416"/>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a:t>The </a:t>
            </a:r>
            <a:r>
              <a:rPr lang="en-US" sz="3638" dirty="0" smtClean="0"/>
              <a:t>Environmental Protection Act (1990)…</a:t>
            </a:r>
          </a:p>
          <a:p>
            <a:pPr marL="0" indent="0">
              <a:buNone/>
            </a:pPr>
            <a:endParaRPr lang="en-US" sz="3638" dirty="0"/>
          </a:p>
          <a:p>
            <a:pPr marL="0" indent="0">
              <a:buNone/>
            </a:pPr>
            <a:r>
              <a:rPr lang="en-US" sz="3638" dirty="0" smtClean="0"/>
              <a:t>“helps protect the environment by reducing pollution and managing waste”</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Environmental Protection Act (1990)</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316465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This law makes it illegal to:</a:t>
            </a:r>
          </a:p>
          <a:p>
            <a:pPr marL="0" indent="0">
              <a:buNone/>
            </a:pPr>
            <a:endParaRPr lang="en-US" sz="3638" dirty="0"/>
          </a:p>
          <a:p>
            <a:pPr marL="742950" indent="-742950">
              <a:buAutoNum type="arabicPeriod"/>
            </a:pPr>
            <a:r>
              <a:rPr lang="en-US" sz="3638" dirty="0" smtClean="0"/>
              <a:t>Dump waste irresponsibly such as fly tipping</a:t>
            </a:r>
          </a:p>
          <a:p>
            <a:pPr marL="742950" indent="-742950">
              <a:buAutoNum type="arabicPeriod"/>
            </a:pPr>
            <a:r>
              <a:rPr lang="en-US" sz="3638" dirty="0" smtClean="0"/>
              <a:t>Release dangerous chemicals into the air, land or water</a:t>
            </a:r>
          </a:p>
          <a:p>
            <a:pPr marL="742950" indent="-742950">
              <a:buAutoNum type="arabicPeriod"/>
            </a:pPr>
            <a:r>
              <a:rPr lang="en-US" sz="3638" dirty="0" smtClean="0"/>
              <a:t>Cause excessive noise or air pollution</a:t>
            </a:r>
          </a:p>
          <a:p>
            <a:pPr marL="742950" indent="-742950">
              <a:buAutoNum type="arabicPeriod"/>
            </a:pPr>
            <a:r>
              <a:rPr lang="en-US" sz="3638" dirty="0" smtClean="0"/>
              <a:t>Allow businesses to pollute the environment without proper permits</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Environmental Protection Act (1990)</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353917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Water companies are allowed to release untreated waste water (raw sewage) into rivers and seas during heavy rainfalls.</a:t>
            </a:r>
          </a:p>
          <a:p>
            <a:pPr marL="0" indent="0">
              <a:buNone/>
            </a:pPr>
            <a:endParaRPr lang="en-US" sz="3638" dirty="0"/>
          </a:p>
          <a:p>
            <a:pPr marL="0" indent="0">
              <a:buNone/>
            </a:pPr>
            <a:r>
              <a:rPr lang="en-US" sz="3638" dirty="0" smtClean="0"/>
              <a:t>However many companies have been fined for illegal releases of untreated waste water into UK rivers and seas.</a:t>
            </a:r>
          </a:p>
          <a:p>
            <a:pPr marL="0" indent="0">
              <a:buNone/>
            </a:pPr>
            <a:endParaRPr lang="en-US" sz="3638" dirty="0"/>
          </a:p>
          <a:p>
            <a:pPr marL="0" indent="0">
              <a:buNone/>
            </a:pPr>
            <a:r>
              <a:rPr lang="en-US" sz="3638" dirty="0" smtClean="0"/>
              <a:t>In 2023 there were over 3.5 million hours worth of untreated waste water disposed into UK rivers and seas. This is extremely bad for local wildlife and makes the rivers and seas unsuitable for human use.</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Environmental Protection Act (1990)</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327887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endParaRPr lang="en-US" sz="3638" dirty="0"/>
          </a:p>
          <a:p>
            <a:pPr marL="742950" indent="-742950">
              <a:buFont typeface="+mj-lt"/>
              <a:buAutoNum type="arabicPeriod"/>
            </a:pPr>
            <a:r>
              <a:rPr lang="en-US" sz="4000" dirty="0" smtClean="0"/>
              <a:t>Take a subtitle “The Environmental Protection Act (1990)</a:t>
            </a:r>
          </a:p>
          <a:p>
            <a:pPr marL="742950" indent="-742950">
              <a:buFont typeface="+mj-lt"/>
              <a:buAutoNum type="arabicPeriod"/>
            </a:pPr>
            <a:r>
              <a:rPr lang="en-US" sz="4000" dirty="0" smtClean="0"/>
              <a:t>In </a:t>
            </a:r>
            <a:r>
              <a:rPr lang="en-US" sz="4000" dirty="0"/>
              <a:t>the margin write “SYV” – this stands for “Secure Your Voice”</a:t>
            </a:r>
          </a:p>
          <a:p>
            <a:pPr marL="742950" indent="-742950">
              <a:buFont typeface="+mj-lt"/>
              <a:buAutoNum type="arabicPeriod"/>
            </a:pPr>
            <a:r>
              <a:rPr lang="en-US" sz="4000" dirty="0"/>
              <a:t>Highlight “SYV”</a:t>
            </a:r>
          </a:p>
          <a:p>
            <a:pPr marL="742950" indent="-742950">
              <a:buFont typeface="+mj-lt"/>
              <a:buAutoNum type="arabicPeriod"/>
            </a:pPr>
            <a:r>
              <a:rPr lang="en-US" sz="4000" dirty="0"/>
              <a:t>Complete the following </a:t>
            </a:r>
            <a:r>
              <a:rPr lang="en-US" sz="4000" dirty="0" smtClean="0"/>
              <a:t>question:</a:t>
            </a:r>
          </a:p>
          <a:p>
            <a:pPr marL="742950" indent="-742950">
              <a:buFont typeface="+mj-lt"/>
              <a:buAutoNum type="arabicPeriod"/>
            </a:pPr>
            <a:endParaRPr lang="en-US" sz="4000" dirty="0"/>
          </a:p>
          <a:p>
            <a:pPr marL="0" indent="0">
              <a:buNone/>
            </a:pPr>
            <a:r>
              <a:rPr lang="en-US" sz="4000" dirty="0" smtClean="0"/>
              <a:t>Why should businesses care more for the environment?</a:t>
            </a:r>
            <a:endParaRPr lang="en-US" sz="4000" dirty="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Environmental Protection Act (1990)</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208800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a:t>
            </a:r>
            <a:r>
              <a:rPr lang="en-US" sz="3600" b="1" dirty="0" smtClean="0"/>
              <a:t>Why should businesses care more about the environment?”</a:t>
            </a:r>
            <a:endParaRPr lang="en-US" sz="3600"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Laws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25125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There are many laws in the UK.</a:t>
            </a:r>
          </a:p>
          <a:p>
            <a:pPr marL="0" indent="0">
              <a:buNone/>
            </a:pPr>
            <a:endParaRPr lang="en-US" sz="3638" dirty="0"/>
          </a:p>
          <a:p>
            <a:pPr marL="0" indent="0">
              <a:buNone/>
            </a:pPr>
            <a:r>
              <a:rPr lang="en-US" sz="3638" dirty="0" smtClean="0"/>
              <a:t>All laws are designed to keep people safe and free from harm.</a:t>
            </a:r>
          </a:p>
          <a:p>
            <a:pPr marL="0" indent="0">
              <a:buNone/>
            </a:pPr>
            <a:endParaRPr lang="en-US" sz="3638" dirty="0"/>
          </a:p>
          <a:p>
            <a:pPr marL="0" indent="0">
              <a:buNone/>
            </a:pPr>
            <a:r>
              <a:rPr lang="en-US" sz="3638" dirty="0" smtClean="0"/>
              <a:t>Some laws impact people more than others. However it is important that all laws are respected and followed to ensure everyone can live peacefully alongside each other</a:t>
            </a:r>
            <a:endParaRPr lang="en-US" sz="4000" dirty="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Summary</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268372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Laws are…</a:t>
            </a:r>
          </a:p>
          <a:p>
            <a:pPr marL="0" indent="0">
              <a:buNone/>
            </a:pPr>
            <a:endParaRPr lang="en-US" sz="3638" dirty="0"/>
          </a:p>
          <a:p>
            <a:pPr marL="0" indent="0">
              <a:buNone/>
            </a:pPr>
            <a:r>
              <a:rPr lang="en-US" sz="3600" dirty="0"/>
              <a:t>“rules created by the government to ensure safety, fairness and order in society”</a:t>
            </a:r>
            <a:endParaRPr lang="en-US" sz="3638" dirty="0" smtClean="0"/>
          </a:p>
          <a:p>
            <a:pPr marL="0" indent="0">
              <a:buNone/>
            </a:pPr>
            <a:endParaRPr lang="en-US" sz="3638" dirty="0"/>
          </a:p>
          <a:p>
            <a:pPr marL="0" indent="0">
              <a:buNone/>
            </a:pPr>
            <a:r>
              <a:rPr lang="en-US" sz="3638" b="1" dirty="0"/>
              <a:t>Task</a:t>
            </a:r>
            <a:r>
              <a:rPr lang="en-US" sz="3638" dirty="0"/>
              <a:t> – use your red pen to add to the </a:t>
            </a:r>
            <a:r>
              <a:rPr lang="en-US" sz="3638" dirty="0" smtClean="0"/>
              <a:t>definitions </a:t>
            </a:r>
            <a:r>
              <a:rPr lang="en-US" sz="3638" dirty="0"/>
              <a:t>you had written down.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05687" y="1261997"/>
            <a:ext cx="3468925" cy="4889416"/>
          </a:xfrm>
          <a:prstGeom prst="rect">
            <a:avLst/>
          </a:prstGeom>
        </p:spPr>
      </p:pic>
    </p:spTree>
    <p:extLst>
      <p:ext uri="{BB962C8B-B14F-4D97-AF65-F5344CB8AC3E}">
        <p14:creationId xmlns:p14="http://schemas.microsoft.com/office/powerpoint/2010/main" val="189492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7095" y="1165449"/>
            <a:ext cx="6494534" cy="5655417"/>
          </a:xfrm>
        </p:spPr>
        <p:txBody>
          <a:bodyPr>
            <a:normAutofit fontScale="62500" lnSpcReduction="20000"/>
          </a:bodyPr>
          <a:lstStyle/>
          <a:p>
            <a:pPr marL="0" indent="0">
              <a:buNone/>
            </a:pPr>
            <a:r>
              <a:rPr lang="en-US" sz="3300" dirty="0" smtClean="0"/>
              <a:t>This links to the Golden Thread of </a:t>
            </a:r>
            <a:r>
              <a:rPr lang="en-US" sz="3300" b="1" dirty="0" smtClean="0"/>
              <a:t>“Secure your Relationships” </a:t>
            </a:r>
            <a:r>
              <a:rPr lang="en-US" sz="3300" dirty="0" smtClean="0"/>
              <a:t>as respecting and following laws ensure that people feel safe around you and do not think they will be harmed.</a:t>
            </a:r>
          </a:p>
          <a:p>
            <a:pPr marL="0" indent="0">
              <a:buNone/>
            </a:pPr>
            <a:endParaRPr lang="en-US" sz="3300" b="1" dirty="0"/>
          </a:p>
          <a:p>
            <a:pPr marL="0" indent="0">
              <a:buNone/>
            </a:pPr>
            <a:r>
              <a:rPr lang="en-US" sz="3300" b="1" dirty="0" smtClean="0"/>
              <a:t>Rule of Law </a:t>
            </a:r>
            <a:r>
              <a:rPr lang="en-US" sz="3300" dirty="0" smtClean="0"/>
              <a:t>is a British Value that means people are expected to follow the laws to keep everyone safe. There are lots of laws all designed to keep everyone safe and free from harm.</a:t>
            </a:r>
          </a:p>
          <a:p>
            <a:pPr marL="0" indent="0">
              <a:buNone/>
            </a:pPr>
            <a:endParaRPr lang="en-US" sz="3300" b="1" dirty="0"/>
          </a:p>
          <a:p>
            <a:pPr marL="0" indent="0">
              <a:buNone/>
            </a:pPr>
            <a:r>
              <a:rPr lang="en-US" sz="3300" b="1" dirty="0" smtClean="0"/>
              <a:t>Article 41</a:t>
            </a:r>
            <a:r>
              <a:rPr lang="en-US" sz="3300" dirty="0" smtClean="0"/>
              <a:t> states that if a country’s law is better for children than the convention, the law should be used. In the UK there is The Children’s Act (1989) which keeps children safe.</a:t>
            </a:r>
          </a:p>
          <a:p>
            <a:pPr marL="0" indent="0">
              <a:buNone/>
            </a:pPr>
            <a:endParaRPr lang="en-US" sz="3300" dirty="0" smtClean="0"/>
          </a:p>
          <a:p>
            <a:pPr marL="0" lvl="0" indent="0">
              <a:buNone/>
            </a:pPr>
            <a:r>
              <a:rPr lang="en-US" sz="3300" kern="0" dirty="0">
                <a:solidFill>
                  <a:srgbClr val="323232"/>
                </a:solidFill>
                <a:latin typeface="Calibri" panose="020F0502020204030204"/>
              </a:rPr>
              <a:t>The Equality Act (2010) sets out </a:t>
            </a:r>
            <a:r>
              <a:rPr lang="en-US" sz="3300" b="1" kern="0" dirty="0">
                <a:solidFill>
                  <a:srgbClr val="323232"/>
                </a:solidFill>
                <a:latin typeface="Calibri" panose="020F0502020204030204"/>
              </a:rPr>
              <a:t>9 Protected Characteristics.</a:t>
            </a:r>
            <a:r>
              <a:rPr lang="en-US" sz="3300" kern="0" dirty="0">
                <a:solidFill>
                  <a:srgbClr val="323232"/>
                </a:solidFill>
                <a:latin typeface="Calibri" panose="020F0502020204030204"/>
              </a:rPr>
              <a:t> This means people who identify with 1 or more of the characteristics should not be discriminated against and have equal opportunities in employment, education and public services</a:t>
            </a:r>
            <a:r>
              <a:rPr lang="en-US" sz="3300" kern="0" dirty="0" smtClean="0">
                <a:solidFill>
                  <a:srgbClr val="323232"/>
                </a:solidFill>
                <a:latin typeface="Calibri" panose="020F0502020204030204"/>
              </a:rPr>
              <a:t>.</a:t>
            </a:r>
            <a:endParaRPr lang="en-US" sz="3300" kern="0"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rotWithShape="1">
          <a:blip r:embed="rId4"/>
          <a:srcRect l="49213" t="27332" r="36219" b="59099"/>
          <a:stretch/>
        </p:blipFill>
        <p:spPr>
          <a:xfrm>
            <a:off x="7943508" y="2385982"/>
            <a:ext cx="2849715" cy="1493012"/>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909556" y="3864199"/>
            <a:ext cx="3169458" cy="1504578"/>
            <a:chOff x="3499167" y="641202"/>
            <a:chExt cx="3789882"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99167" y="665738"/>
              <a:ext cx="3789882"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02907" y="1414411"/>
              <a:ext cx="3379688"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pic>
        <p:nvPicPr>
          <p:cNvPr id="16" name="Picture 15"/>
          <p:cNvPicPr>
            <a:picLocks noChangeAspect="1"/>
          </p:cNvPicPr>
          <p:nvPr/>
        </p:nvPicPr>
        <p:blipFill>
          <a:blip r:embed="rId5"/>
          <a:stretch>
            <a:fillRect/>
          </a:stretch>
        </p:blipFill>
        <p:spPr>
          <a:xfrm>
            <a:off x="7527453" y="979989"/>
            <a:ext cx="3611772" cy="1364020"/>
          </a:xfrm>
          <a:prstGeom prst="rect">
            <a:avLst/>
          </a:prstGeom>
        </p:spPr>
      </p:pic>
      <p:pic>
        <p:nvPicPr>
          <p:cNvPr id="2" name="Picture 1"/>
          <p:cNvPicPr>
            <a:picLocks noChangeAspect="1"/>
          </p:cNvPicPr>
          <p:nvPr/>
        </p:nvPicPr>
        <p:blipFill>
          <a:blip r:embed="rId6"/>
          <a:stretch>
            <a:fillRect/>
          </a:stretch>
        </p:blipFill>
        <p:spPr>
          <a:xfrm>
            <a:off x="7177604" y="5255173"/>
            <a:ext cx="4633362" cy="1603387"/>
          </a:xfrm>
          <a:prstGeom prst="rect">
            <a:avLst/>
          </a:prstGeom>
        </p:spPr>
      </p:pic>
    </p:spTree>
    <p:extLst>
      <p:ext uri="{BB962C8B-B14F-4D97-AF65-F5344CB8AC3E}">
        <p14:creationId xmlns:p14="http://schemas.microsoft.com/office/powerpoint/2010/main" val="26419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On your worksheet draw a line from the law to the matching description.</a:t>
            </a:r>
            <a:endParaRPr lang="en-US" sz="3638"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261075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Public Order Act (1986)…</a:t>
            </a:r>
          </a:p>
          <a:p>
            <a:pPr marL="0" indent="0">
              <a:buNone/>
            </a:pPr>
            <a:endParaRPr lang="en-US" sz="3638" dirty="0"/>
          </a:p>
          <a:p>
            <a:pPr marL="0" indent="0">
              <a:buNone/>
            </a:pPr>
            <a:r>
              <a:rPr lang="en-US" sz="3638" dirty="0" smtClean="0"/>
              <a:t>“prevents riots, violent protests and hate speech”</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421274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Equality Act (2010)…</a:t>
            </a:r>
          </a:p>
          <a:p>
            <a:pPr marL="0" indent="0">
              <a:buNone/>
            </a:pPr>
            <a:endParaRPr lang="en-US" sz="3638" dirty="0"/>
          </a:p>
          <a:p>
            <a:pPr marL="0" indent="0">
              <a:buNone/>
            </a:pPr>
            <a:r>
              <a:rPr lang="en-US" sz="3638" dirty="0" smtClean="0"/>
              <a:t>“protects people from discrimination based on 9 Protected Characteristics”</a:t>
            </a:r>
          </a:p>
          <a:p>
            <a:pPr marL="0" indent="0">
              <a:buNone/>
            </a:pPr>
            <a:endParaRPr lang="en-US" sz="3638" dirty="0"/>
          </a:p>
          <a:p>
            <a:pPr marL="0" indent="0">
              <a:buNone/>
            </a:pPr>
            <a:r>
              <a:rPr lang="en-US" sz="3638" b="1" dirty="0" smtClean="0"/>
              <a:t>Use your red pen to mark your answer as correct or make a correction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Laws - answers</a:t>
            </a:r>
            <a:endParaRPr sz="2426" spc="27" dirty="0"/>
          </a:p>
        </p:txBody>
      </p:sp>
      <p:pic>
        <p:nvPicPr>
          <p:cNvPr id="3" name="Picture 2"/>
          <p:cNvPicPr>
            <a:picLocks noChangeAspect="1"/>
          </p:cNvPicPr>
          <p:nvPr/>
        </p:nvPicPr>
        <p:blipFill>
          <a:blip r:embed="rId4"/>
          <a:stretch>
            <a:fillRect/>
          </a:stretch>
        </p:blipFill>
        <p:spPr>
          <a:xfrm>
            <a:off x="7577132" y="1040445"/>
            <a:ext cx="3961181" cy="5785595"/>
          </a:xfrm>
          <a:prstGeom prst="rect">
            <a:avLst/>
          </a:prstGeom>
        </p:spPr>
      </p:pic>
    </p:spTree>
    <p:extLst>
      <p:ext uri="{BB962C8B-B14F-4D97-AF65-F5344CB8AC3E}">
        <p14:creationId xmlns:p14="http://schemas.microsoft.com/office/powerpoint/2010/main" val="345998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2740</TotalTime>
  <Words>2443</Words>
  <Application>Microsoft Office PowerPoint</Application>
  <PresentationFormat>Widescreen</PresentationFormat>
  <Paragraphs>422</Paragraphs>
  <Slides>46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Comic Sans MS</vt:lpstr>
      <vt:lpstr>Franklin Gothic Book</vt:lpstr>
      <vt:lpstr>Lato</vt:lpstr>
      <vt:lpstr>LondrinaSolid-Black</vt:lpstr>
      <vt:lpstr>Office Theme</vt:lpstr>
      <vt:lpstr>6_Office Theme</vt:lpstr>
      <vt:lpstr>9_Office Theme</vt:lpstr>
      <vt:lpstr>PowerPoint Presentation</vt:lpstr>
      <vt:lpstr>PowerPoint Presentation</vt:lpstr>
      <vt:lpstr>PowerPoint Presentation</vt:lpstr>
      <vt:lpstr>Tutor Time Recap</vt:lpstr>
      <vt:lpstr>Tutor Time Recap</vt:lpstr>
      <vt:lpstr>Tutor Time Recap</vt:lpstr>
      <vt:lpstr>Examples of Laws</vt:lpstr>
      <vt:lpstr>Examples of Laws - answers</vt:lpstr>
      <vt:lpstr>Examples of Laws - answers</vt:lpstr>
      <vt:lpstr>Examples of Laws - answers</vt:lpstr>
      <vt:lpstr>Examples of Laws - answers</vt:lpstr>
      <vt:lpstr>Examples of Laws - answers</vt:lpstr>
      <vt:lpstr>Examples of Laws - answers</vt:lpstr>
      <vt:lpstr>Examples of Laws - answers</vt:lpstr>
      <vt:lpstr>Examples of Laws - answers</vt:lpstr>
      <vt:lpstr>Examples of Laws - answers</vt:lpstr>
      <vt:lpstr>Examples of Laws - answers</vt:lpstr>
      <vt:lpstr>UK Laws</vt:lpstr>
      <vt:lpstr>UK Laws</vt:lpstr>
      <vt:lpstr>UK Laws</vt:lpstr>
      <vt:lpstr>The Road Traffic Act (1988)</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The Road Traffic Act (1988)</vt:lpstr>
      <vt:lpstr>UK Laws</vt:lpstr>
      <vt:lpstr>The Public Order Act (1986)</vt:lpstr>
      <vt:lpstr>The Public Order Act (1986)</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The Public Order Act (1986)</vt:lpstr>
      <vt:lpstr>UK Laws</vt:lpstr>
      <vt:lpstr>The Environmental Protection Act (1990)</vt:lpstr>
      <vt:lpstr>The Environmental Protection Act (1990)</vt:lpstr>
      <vt:lpstr>The Environmental Protection Act (1990)</vt:lpstr>
      <vt:lpstr>The Environmental Protection Act (1990)</vt:lpstr>
      <vt:lpstr>UK Laws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131</cp:revision>
  <dcterms:created xsi:type="dcterms:W3CDTF">2024-08-15T13:31:51Z</dcterms:created>
  <dcterms:modified xsi:type="dcterms:W3CDTF">2025-04-14T10:32:46Z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