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0" r:id="rId3"/>
    <p:sldMasterId id="2147483732" r:id="rId4"/>
  </p:sldMasterIdLst>
  <p:notesMasterIdLst>
    <p:notesMasterId r:id="rId35"/>
  </p:notesMasterIdLst>
  <p:sldIdLst>
    <p:sldId id="515" r:id="rId5"/>
    <p:sldId id="516" r:id="rId6"/>
    <p:sldId id="517" r:id="rId7"/>
    <p:sldId id="313" r:id="rId8"/>
    <p:sldId id="518" r:id="rId9"/>
    <p:sldId id="519" r:id="rId10"/>
    <p:sldId id="520" r:id="rId11"/>
    <p:sldId id="495" r:id="rId12"/>
    <p:sldId id="496" r:id="rId13"/>
    <p:sldId id="497" r:id="rId14"/>
    <p:sldId id="498" r:id="rId15"/>
    <p:sldId id="499" r:id="rId16"/>
    <p:sldId id="500" r:id="rId17"/>
    <p:sldId id="501" r:id="rId18"/>
    <p:sldId id="502" r:id="rId19"/>
    <p:sldId id="503" r:id="rId20"/>
    <p:sldId id="411" r:id="rId21"/>
    <p:sldId id="475" r:id="rId22"/>
    <p:sldId id="504" r:id="rId23"/>
    <p:sldId id="507" r:id="rId24"/>
    <p:sldId id="508" r:id="rId25"/>
    <p:sldId id="509" r:id="rId26"/>
    <p:sldId id="510" r:id="rId27"/>
    <p:sldId id="505" r:id="rId28"/>
    <p:sldId id="506" r:id="rId29"/>
    <p:sldId id="511" r:id="rId30"/>
    <p:sldId id="512" r:id="rId31"/>
    <p:sldId id="513" r:id="rId32"/>
    <p:sldId id="514" r:id="rId33"/>
    <p:sldId id="30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7WzWGWVvx0zgasucYWh06g==" hashData="i/ajj8Fp+QSPogY2M+lGGBcdzNiOHXr5IZjOkMNudpYCmjpxHPTbpQPMgfgsWlYUFSeMP/kXSyiEaBNBUXc0W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069" autoAdjust="0"/>
  </p:normalViewPr>
  <p:slideViewPr>
    <p:cSldViewPr snapToGrid="0">
      <p:cViewPr varScale="1">
        <p:scale>
          <a:sx n="104" d="100"/>
          <a:sy n="104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https://www.youtube.com/watch?v=wlf6Un_Ks9Y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399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https://www.youtube.com/watch?v=170JWijdR9g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902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https://www.youtube.com/watch?v=K4rJ7pKVHQU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02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 smtClean="0"/>
              <a:t>https://www.youtube.com/watch?v=nfkiZrg3w0E</a:t>
            </a: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829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3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34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54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27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95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83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06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89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54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13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8" indent="0" algn="ctr">
              <a:buNone/>
              <a:defRPr sz="2000"/>
            </a:lvl2pPr>
            <a:lvl3pPr marL="914315" indent="0" algn="ctr">
              <a:buNone/>
              <a:defRPr sz="1800"/>
            </a:lvl3pPr>
            <a:lvl4pPr marL="1371472" indent="0" algn="ctr">
              <a:buNone/>
              <a:defRPr sz="1600"/>
            </a:lvl4pPr>
            <a:lvl5pPr marL="1828630" indent="0" algn="ctr">
              <a:buNone/>
              <a:defRPr sz="1600"/>
            </a:lvl5pPr>
            <a:lvl6pPr marL="2285788" indent="0" algn="ctr">
              <a:buNone/>
              <a:defRPr sz="1600"/>
            </a:lvl6pPr>
            <a:lvl7pPr marL="2742945" indent="0" algn="ctr">
              <a:buNone/>
              <a:defRPr sz="1600"/>
            </a:lvl7pPr>
            <a:lvl8pPr marL="3200104" indent="0" algn="ctr">
              <a:buNone/>
              <a:defRPr sz="1600"/>
            </a:lvl8pPr>
            <a:lvl9pPr marL="365726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56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18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70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57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5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30" indent="0">
              <a:buNone/>
              <a:defRPr sz="1600" b="1"/>
            </a:lvl5pPr>
            <a:lvl6pPr marL="2285788" indent="0">
              <a:buNone/>
              <a:defRPr sz="1600" b="1"/>
            </a:lvl6pPr>
            <a:lvl7pPr marL="2742945" indent="0">
              <a:buNone/>
              <a:defRPr sz="1600" b="1"/>
            </a:lvl7pPr>
            <a:lvl8pPr marL="3200104" indent="0">
              <a:buNone/>
              <a:defRPr sz="1600" b="1"/>
            </a:lvl8pPr>
            <a:lvl9pPr marL="365726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5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30" indent="0">
              <a:buNone/>
              <a:defRPr sz="1600" b="1"/>
            </a:lvl5pPr>
            <a:lvl6pPr marL="2285788" indent="0">
              <a:buNone/>
              <a:defRPr sz="1600" b="1"/>
            </a:lvl6pPr>
            <a:lvl7pPr marL="2742945" indent="0">
              <a:buNone/>
              <a:defRPr sz="1600" b="1"/>
            </a:lvl7pPr>
            <a:lvl8pPr marL="3200104" indent="0">
              <a:buNone/>
              <a:defRPr sz="1600" b="1"/>
            </a:lvl8pPr>
            <a:lvl9pPr marL="365726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08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39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4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8" indent="0">
              <a:buNone/>
              <a:defRPr sz="1400"/>
            </a:lvl2pPr>
            <a:lvl3pPr marL="914315" indent="0">
              <a:buNone/>
              <a:defRPr sz="1200"/>
            </a:lvl3pPr>
            <a:lvl4pPr marL="1371472" indent="0">
              <a:buNone/>
              <a:defRPr sz="1000"/>
            </a:lvl4pPr>
            <a:lvl5pPr marL="1828630" indent="0">
              <a:buNone/>
              <a:defRPr sz="1000"/>
            </a:lvl5pPr>
            <a:lvl6pPr marL="2285788" indent="0">
              <a:buNone/>
              <a:defRPr sz="1000"/>
            </a:lvl6pPr>
            <a:lvl7pPr marL="2742945" indent="0">
              <a:buNone/>
              <a:defRPr sz="1000"/>
            </a:lvl7pPr>
            <a:lvl8pPr marL="3200104" indent="0">
              <a:buNone/>
              <a:defRPr sz="1000"/>
            </a:lvl8pPr>
            <a:lvl9pPr marL="365726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89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5" indent="0">
              <a:buNone/>
              <a:defRPr sz="2400"/>
            </a:lvl3pPr>
            <a:lvl4pPr marL="1371472" indent="0">
              <a:buNone/>
              <a:defRPr sz="2000"/>
            </a:lvl4pPr>
            <a:lvl5pPr marL="1828630" indent="0">
              <a:buNone/>
              <a:defRPr sz="2000"/>
            </a:lvl5pPr>
            <a:lvl6pPr marL="2285788" indent="0">
              <a:buNone/>
              <a:defRPr sz="2000"/>
            </a:lvl6pPr>
            <a:lvl7pPr marL="2742945" indent="0">
              <a:buNone/>
              <a:defRPr sz="2000"/>
            </a:lvl7pPr>
            <a:lvl8pPr marL="3200104" indent="0">
              <a:buNone/>
              <a:defRPr sz="2000"/>
            </a:lvl8pPr>
            <a:lvl9pPr marL="365726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8" indent="0">
              <a:buNone/>
              <a:defRPr sz="1400"/>
            </a:lvl2pPr>
            <a:lvl3pPr marL="914315" indent="0">
              <a:buNone/>
              <a:defRPr sz="1200"/>
            </a:lvl3pPr>
            <a:lvl4pPr marL="1371472" indent="0">
              <a:buNone/>
              <a:defRPr sz="1000"/>
            </a:lvl4pPr>
            <a:lvl5pPr marL="1828630" indent="0">
              <a:buNone/>
              <a:defRPr sz="1000"/>
            </a:lvl5pPr>
            <a:lvl6pPr marL="2285788" indent="0">
              <a:buNone/>
              <a:defRPr sz="1000"/>
            </a:lvl6pPr>
            <a:lvl7pPr marL="2742945" indent="0">
              <a:buNone/>
              <a:defRPr sz="1000"/>
            </a:lvl7pPr>
            <a:lvl8pPr marL="3200104" indent="0">
              <a:buNone/>
              <a:defRPr sz="1000"/>
            </a:lvl8pPr>
            <a:lvl9pPr marL="365726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924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34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00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8" indent="0" algn="ctr">
              <a:buNone/>
              <a:defRPr sz="2000"/>
            </a:lvl2pPr>
            <a:lvl3pPr marL="914315" indent="0" algn="ctr">
              <a:buNone/>
              <a:defRPr sz="1800"/>
            </a:lvl3pPr>
            <a:lvl4pPr marL="1371472" indent="0" algn="ctr">
              <a:buNone/>
              <a:defRPr sz="1600"/>
            </a:lvl4pPr>
            <a:lvl5pPr marL="1828630" indent="0" algn="ctr">
              <a:buNone/>
              <a:defRPr sz="1600"/>
            </a:lvl5pPr>
            <a:lvl6pPr marL="2285788" indent="0" algn="ctr">
              <a:buNone/>
              <a:defRPr sz="1600"/>
            </a:lvl6pPr>
            <a:lvl7pPr marL="2742945" indent="0" algn="ctr">
              <a:buNone/>
              <a:defRPr sz="1600"/>
            </a:lvl7pPr>
            <a:lvl8pPr marL="3200104" indent="0" algn="ctr">
              <a:buNone/>
              <a:defRPr sz="1600"/>
            </a:lvl8pPr>
            <a:lvl9pPr marL="365726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27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92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537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918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5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30" indent="0">
              <a:buNone/>
              <a:defRPr sz="1600" b="1"/>
            </a:lvl5pPr>
            <a:lvl6pPr marL="2285788" indent="0">
              <a:buNone/>
              <a:defRPr sz="1600" b="1"/>
            </a:lvl6pPr>
            <a:lvl7pPr marL="2742945" indent="0">
              <a:buNone/>
              <a:defRPr sz="1600" b="1"/>
            </a:lvl7pPr>
            <a:lvl8pPr marL="3200104" indent="0">
              <a:buNone/>
              <a:defRPr sz="1600" b="1"/>
            </a:lvl8pPr>
            <a:lvl9pPr marL="365726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5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30" indent="0">
              <a:buNone/>
              <a:defRPr sz="1600" b="1"/>
            </a:lvl5pPr>
            <a:lvl6pPr marL="2285788" indent="0">
              <a:buNone/>
              <a:defRPr sz="1600" b="1"/>
            </a:lvl6pPr>
            <a:lvl7pPr marL="2742945" indent="0">
              <a:buNone/>
              <a:defRPr sz="1600" b="1"/>
            </a:lvl7pPr>
            <a:lvl8pPr marL="3200104" indent="0">
              <a:buNone/>
              <a:defRPr sz="1600" b="1"/>
            </a:lvl8pPr>
            <a:lvl9pPr marL="365726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443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11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96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8" indent="0">
              <a:buNone/>
              <a:defRPr sz="1400"/>
            </a:lvl2pPr>
            <a:lvl3pPr marL="914315" indent="0">
              <a:buNone/>
              <a:defRPr sz="1200"/>
            </a:lvl3pPr>
            <a:lvl4pPr marL="1371472" indent="0">
              <a:buNone/>
              <a:defRPr sz="1000"/>
            </a:lvl4pPr>
            <a:lvl5pPr marL="1828630" indent="0">
              <a:buNone/>
              <a:defRPr sz="1000"/>
            </a:lvl5pPr>
            <a:lvl6pPr marL="2285788" indent="0">
              <a:buNone/>
              <a:defRPr sz="1000"/>
            </a:lvl6pPr>
            <a:lvl7pPr marL="2742945" indent="0">
              <a:buNone/>
              <a:defRPr sz="1000"/>
            </a:lvl7pPr>
            <a:lvl8pPr marL="3200104" indent="0">
              <a:buNone/>
              <a:defRPr sz="1000"/>
            </a:lvl8pPr>
            <a:lvl9pPr marL="365726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882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5" indent="0">
              <a:buNone/>
              <a:defRPr sz="2400"/>
            </a:lvl3pPr>
            <a:lvl4pPr marL="1371472" indent="0">
              <a:buNone/>
              <a:defRPr sz="2000"/>
            </a:lvl4pPr>
            <a:lvl5pPr marL="1828630" indent="0">
              <a:buNone/>
              <a:defRPr sz="2000"/>
            </a:lvl5pPr>
            <a:lvl6pPr marL="2285788" indent="0">
              <a:buNone/>
              <a:defRPr sz="2000"/>
            </a:lvl6pPr>
            <a:lvl7pPr marL="2742945" indent="0">
              <a:buNone/>
              <a:defRPr sz="2000"/>
            </a:lvl7pPr>
            <a:lvl8pPr marL="3200104" indent="0">
              <a:buNone/>
              <a:defRPr sz="2000"/>
            </a:lvl8pPr>
            <a:lvl9pPr marL="365726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8" indent="0">
              <a:buNone/>
              <a:defRPr sz="1400"/>
            </a:lvl2pPr>
            <a:lvl3pPr marL="914315" indent="0">
              <a:buNone/>
              <a:defRPr sz="1200"/>
            </a:lvl3pPr>
            <a:lvl4pPr marL="1371472" indent="0">
              <a:buNone/>
              <a:defRPr sz="1000"/>
            </a:lvl4pPr>
            <a:lvl5pPr marL="1828630" indent="0">
              <a:buNone/>
              <a:defRPr sz="1000"/>
            </a:lvl5pPr>
            <a:lvl6pPr marL="2285788" indent="0">
              <a:buNone/>
              <a:defRPr sz="1000"/>
            </a:lvl6pPr>
            <a:lvl7pPr marL="2742945" indent="0">
              <a:buNone/>
              <a:defRPr sz="1000"/>
            </a:lvl7pPr>
            <a:lvl8pPr marL="3200104" indent="0">
              <a:buNone/>
              <a:defRPr sz="1000"/>
            </a:lvl8pPr>
            <a:lvl9pPr marL="365726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209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356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2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3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6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5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315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78" indent="-228578" algn="l" defTabSz="91431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36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894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052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210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366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4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82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40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5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8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5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4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6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2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315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78" indent="-228578" algn="l" defTabSz="91431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36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894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052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210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366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4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82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40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5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8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5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4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70JWijdR9g?si=uRqu19nTayI_V5WA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4rJ7pKVHQU?si=iGBSIS0KjJoJAnr1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fkiZrg3w0E?si=MN8KAfextLMraZvm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lf6Un_Ks9Y?si=7iPvAWk-7W6Uq4EV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859" y="-8608"/>
            <a:ext cx="12190286" cy="978029"/>
            <a:chOff x="2" y="1383733"/>
            <a:chExt cx="12191998" cy="762000"/>
          </a:xfrm>
        </p:grpSpPr>
        <p:sp>
          <p:nvSpPr>
            <p:cNvPr id="5" name="Rectangle 4"/>
            <p:cNvSpPr/>
            <p:nvPr/>
          </p:nvSpPr>
          <p:spPr>
            <a:xfrm>
              <a:off x="2" y="1383733"/>
              <a:ext cx="12191998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26">
                <a:defRPr/>
              </a:pPr>
              <a:endParaRPr lang="en-US" sz="1801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1236" y="1535991"/>
              <a:ext cx="8248524" cy="407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26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date: </a:t>
              </a:r>
              <a:fld id="{E9B3C7B6-A1A6-4450-882E-8E81154708EB}" type="datetime4">
                <a:rPr lang="en-GB" sz="2800" b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pPr defTabSz="914326">
                  <a:defRPr/>
                </a:pPr>
                <a:t>14 April 2025</a:t>
              </a:fld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764" y="1552802"/>
              <a:ext cx="473472" cy="473472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25" y="51188"/>
            <a:ext cx="6295162" cy="93216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59" y="965983"/>
            <a:ext cx="12190286" cy="1425002"/>
            <a:chOff x="1" y="2129870"/>
            <a:chExt cx="12191999" cy="791775"/>
          </a:xfrm>
        </p:grpSpPr>
        <p:sp>
          <p:nvSpPr>
            <p:cNvPr id="10" name="Rectangle 9"/>
            <p:cNvSpPr/>
            <p:nvPr/>
          </p:nvSpPr>
          <p:spPr>
            <a:xfrm>
              <a:off x="1" y="2129870"/>
              <a:ext cx="12191999" cy="762000"/>
            </a:xfrm>
            <a:prstGeom prst="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26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695" y="2272505"/>
              <a:ext cx="476730" cy="47673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1235" y="2152099"/>
              <a:ext cx="10203803" cy="769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Title and Golden Thread</a:t>
              </a:r>
            </a:p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Title – </a:t>
              </a:r>
              <a:r>
                <a:rPr lang="en-US" sz="2800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Culture and Diversity in Birmingham</a:t>
              </a:r>
              <a:endParaRPr lang="en-US" sz="2800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Golden Thread – </a:t>
              </a:r>
              <a:r>
                <a:rPr lang="en-US" sz="2800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Secure Your </a:t>
              </a:r>
              <a:r>
                <a:rPr lang="en-US" sz="2800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Relationships</a:t>
              </a:r>
              <a:endParaRPr lang="en-US" sz="2800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84" y="2333958"/>
            <a:ext cx="12190288" cy="989572"/>
            <a:chOff x="0" y="3061424"/>
            <a:chExt cx="12192000" cy="518758"/>
          </a:xfrm>
        </p:grpSpPr>
        <p:sp>
          <p:nvSpPr>
            <p:cNvPr id="14" name="Rectangle 13"/>
            <p:cNvSpPr/>
            <p:nvPr/>
          </p:nvSpPr>
          <p:spPr>
            <a:xfrm>
              <a:off x="0" y="3061424"/>
              <a:ext cx="12192000" cy="518758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26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2779" y="3098573"/>
              <a:ext cx="11105877" cy="274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Underline both using your ruler &amp; take out your </a:t>
              </a:r>
              <a:r>
                <a:rPr lang="en-US" sz="2800" b="1" kern="0" dirty="0" err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t>oracy</a:t>
              </a: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t>helpsheet</a:t>
              </a:r>
              <a:endParaRPr lang="en-US" sz="2800" b="1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245" y="3070535"/>
              <a:ext cx="500534" cy="500534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856" y="3327659"/>
            <a:ext cx="12190286" cy="352986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26">
              <a:defRPr/>
            </a:pPr>
            <a:endParaRPr lang="en-US" sz="1801" kern="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975" y="3390954"/>
            <a:ext cx="10444108" cy="426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26">
              <a:defRPr/>
            </a:pPr>
            <a:r>
              <a:rPr lang="en-US" sz="2426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Complete the following questions:</a:t>
            </a:r>
          </a:p>
          <a:p>
            <a:pPr defTabSz="914326"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r>
              <a:rPr lang="en-US" sz="2426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What is being described: </a:t>
            </a:r>
            <a:r>
              <a:rPr lang="en-US" sz="2400" dirty="0" smtClean="0"/>
              <a:t>“treating </a:t>
            </a:r>
            <a:r>
              <a:rPr lang="en-US" sz="2400" dirty="0"/>
              <a:t>everyone the same regardless of their individual needs or </a:t>
            </a:r>
            <a:r>
              <a:rPr lang="en-US" sz="2400" dirty="0" smtClean="0"/>
              <a:t>circumstances”</a:t>
            </a:r>
          </a:p>
          <a:p>
            <a:pPr marL="457158" indent="-457158" defTabSz="914326">
              <a:buFont typeface="+mj-lt"/>
              <a:buAutoNum type="arabicPeriod"/>
              <a:defRPr/>
            </a:pPr>
            <a:endParaRPr lang="en-US" sz="24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r>
              <a:rPr lang="en-US" sz="2426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True or False – </a:t>
            </a:r>
            <a:r>
              <a:rPr lang="en-US" sz="2426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Your online presence can impact future jobs and university places</a:t>
            </a:r>
            <a:endParaRPr lang="en-US" sz="2426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endParaRPr lang="en-US" sz="2426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r>
              <a:rPr lang="en-US" sz="2426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Explain the ripple effect of knife crime</a:t>
            </a:r>
            <a:endParaRPr lang="en-US" sz="2426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26"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26"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289" y="3428598"/>
            <a:ext cx="484906" cy="6361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09197" y="3874907"/>
            <a:ext cx="11087909" cy="1101297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1940" b="1" kern="0" dirty="0" smtClean="0">
                <a:solidFill>
                  <a:prstClr val="white"/>
                </a:solidFill>
                <a:latin typeface="Calibri" panose="020F0502020204030204"/>
              </a:rPr>
              <a:t>Equality</a:t>
            </a:r>
            <a:endParaRPr lang="en-GB" sz="194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2044" y="4895071"/>
            <a:ext cx="11087909" cy="104964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GB" sz="1940" b="1" kern="0" dirty="0" smtClean="0">
                <a:solidFill>
                  <a:prstClr val="white"/>
                </a:solidFill>
                <a:latin typeface="Calibri" panose="020F0502020204030204"/>
              </a:rPr>
              <a:t>True</a:t>
            </a:r>
            <a:endParaRPr lang="en-GB" sz="194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1614" y="5903485"/>
            <a:ext cx="11087033" cy="912804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1940" b="1" kern="0" dirty="0" smtClean="0">
                <a:solidFill>
                  <a:prstClr val="white"/>
                </a:solidFill>
                <a:latin typeface="Calibri" panose="020F0502020204030204"/>
              </a:rPr>
              <a:t>The effect of knife crime does not stop when an attack happens. It impacts many people for a long period of time</a:t>
            </a:r>
            <a:endParaRPr lang="en-GB" sz="194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5863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There are over 90 languages spoken in the city. These include English, Urdu, Punjab, Bengali, Polish and Somali</a:t>
            </a:r>
          </a:p>
          <a:p>
            <a:pPr marL="0" indent="0">
              <a:buNone/>
            </a:pPr>
            <a:endParaRPr lang="en-US" sz="3638" kern="0" dirty="0">
              <a:solidFill>
                <a:srgbClr val="323232"/>
              </a:solidFill>
              <a:latin typeface="Calibri" panose="020F0502020204030204"/>
            </a:endParaRPr>
          </a:p>
          <a:p>
            <a:pPr marL="0" indent="0">
              <a:buNone/>
            </a:pPr>
            <a:r>
              <a:rPr lang="en-US" sz="3638" kern="0" dirty="0" smtClean="0">
                <a:solidFill>
                  <a:srgbClr val="323232"/>
                </a:solidFill>
                <a:latin typeface="Calibri" panose="020F0502020204030204"/>
              </a:rPr>
              <a:t>There are lots of religions represented in the city including; Christianity, Islam, Hinduism, Sikhism, Buddhism, Judaism. </a:t>
            </a:r>
            <a:endParaRPr lang="en-US" sz="4000" kern="0" dirty="0">
              <a:solidFill>
                <a:srgbClr val="323232"/>
              </a:solidFill>
              <a:latin typeface="Calibri" panose="020F0502020204030204"/>
            </a:endParaRPr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Diversity in Birmingham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3804234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5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One way Birmingham celebrates different cultures is through religious events.</a:t>
            </a:r>
          </a:p>
          <a:p>
            <a:pPr marL="0" indent="0">
              <a:buNone/>
            </a:pPr>
            <a:endParaRPr lang="en-US" sz="3638" kern="0" dirty="0">
              <a:solidFill>
                <a:srgbClr val="323232"/>
              </a:solidFill>
              <a:latin typeface="Calibri" panose="020F0502020204030204"/>
            </a:endParaRPr>
          </a:p>
          <a:p>
            <a:pPr marL="0" indent="0">
              <a:buNone/>
            </a:pPr>
            <a:r>
              <a:rPr lang="en-US" sz="3638" kern="0" dirty="0" smtClean="0">
                <a:solidFill>
                  <a:srgbClr val="323232"/>
                </a:solidFill>
                <a:latin typeface="Calibri" panose="020F0502020204030204"/>
              </a:rPr>
              <a:t>Examples of these events are:</a:t>
            </a:r>
          </a:p>
          <a:p>
            <a:pPr marL="742950" indent="-742950">
              <a:buAutoNum type="arabicPeriod"/>
            </a:pPr>
            <a:r>
              <a:rPr lang="en-US" sz="3638" kern="0" dirty="0" smtClean="0">
                <a:solidFill>
                  <a:srgbClr val="323232"/>
                </a:solidFill>
                <a:latin typeface="Calibri" panose="020F0502020204030204"/>
              </a:rPr>
              <a:t>Diwali (Festival of Lights) at </a:t>
            </a:r>
            <a:r>
              <a:rPr lang="en-US" sz="3638" kern="0" dirty="0" err="1" smtClean="0">
                <a:solidFill>
                  <a:srgbClr val="323232"/>
                </a:solidFill>
                <a:latin typeface="Calibri" panose="020F0502020204030204"/>
              </a:rPr>
              <a:t>Soho</a:t>
            </a:r>
            <a:r>
              <a:rPr lang="en-US" sz="3638" kern="0" dirty="0" smtClean="0">
                <a:solidFill>
                  <a:srgbClr val="323232"/>
                </a:solidFill>
                <a:latin typeface="Calibri" panose="020F0502020204030204"/>
              </a:rPr>
              <a:t> Road</a:t>
            </a:r>
          </a:p>
          <a:p>
            <a:pPr marL="742950" indent="-742950">
              <a:buAutoNum type="arabicPeriod"/>
            </a:pPr>
            <a:r>
              <a:rPr lang="en-US" sz="3638" kern="0" dirty="0" err="1" smtClean="0">
                <a:solidFill>
                  <a:srgbClr val="323232"/>
                </a:solidFill>
                <a:latin typeface="Calibri" panose="020F0502020204030204"/>
              </a:rPr>
              <a:t>Eid</a:t>
            </a:r>
            <a:r>
              <a:rPr lang="en-US" sz="3638" kern="0" dirty="0" smtClean="0">
                <a:solidFill>
                  <a:srgbClr val="323232"/>
                </a:solidFill>
                <a:latin typeface="Calibri" panose="020F0502020204030204"/>
              </a:rPr>
              <a:t> in the Park Celebrations in Small Heath Park</a:t>
            </a:r>
            <a:endParaRPr lang="en-US" sz="4000" kern="0" dirty="0">
              <a:solidFill>
                <a:srgbClr val="323232"/>
              </a:solidFill>
              <a:latin typeface="Calibri" panose="020F0502020204030204"/>
            </a:endParaRPr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380053"/>
            <a:ext cx="6022811" cy="75400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How does Birmingham celebrate different cultures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3804234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9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380053"/>
            <a:ext cx="6022811" cy="75400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How does Birmingham celebrate different cultures – Diwali </a:t>
            </a:r>
            <a:r>
              <a:rPr lang="en-US" sz="2426" spc="6" dirty="0" err="1" smtClean="0"/>
              <a:t>Mela</a:t>
            </a:r>
            <a:endParaRPr sz="2426" spc="27" dirty="0"/>
          </a:p>
        </p:txBody>
      </p:sp>
      <p:pic>
        <p:nvPicPr>
          <p:cNvPr id="4" name="170JWijdR9g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197979" y="1149377"/>
            <a:ext cx="9838932" cy="553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4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One way Birmingham celebrates different cultures is through specific cultural events.</a:t>
            </a:r>
          </a:p>
          <a:p>
            <a:pPr marL="0" indent="0">
              <a:buNone/>
            </a:pPr>
            <a:endParaRPr lang="en-US" sz="3638" kern="0" dirty="0">
              <a:solidFill>
                <a:srgbClr val="323232"/>
              </a:solidFill>
              <a:latin typeface="Calibri" panose="020F0502020204030204"/>
            </a:endParaRPr>
          </a:p>
          <a:p>
            <a:pPr marL="0" indent="0">
              <a:buNone/>
            </a:pPr>
            <a:r>
              <a:rPr lang="en-US" sz="3638" kern="0" dirty="0" smtClean="0">
                <a:solidFill>
                  <a:srgbClr val="323232"/>
                </a:solidFill>
                <a:latin typeface="Calibri" panose="020F0502020204030204"/>
              </a:rPr>
              <a:t>Examples of these events are:</a:t>
            </a:r>
          </a:p>
          <a:p>
            <a:pPr marL="742950" indent="-742950">
              <a:buAutoNum type="arabicPeriod"/>
            </a:pPr>
            <a:r>
              <a:rPr lang="en-US" sz="3638" kern="0" dirty="0" smtClean="0">
                <a:solidFill>
                  <a:srgbClr val="323232"/>
                </a:solidFill>
                <a:latin typeface="Calibri" panose="020F0502020204030204"/>
              </a:rPr>
              <a:t>St Patrick’s Day parade in </a:t>
            </a:r>
            <a:r>
              <a:rPr lang="en-US" sz="3638" kern="0" dirty="0" err="1" smtClean="0">
                <a:solidFill>
                  <a:srgbClr val="323232"/>
                </a:solidFill>
                <a:latin typeface="Calibri" panose="020F0502020204030204"/>
              </a:rPr>
              <a:t>Digbeth</a:t>
            </a:r>
            <a:endParaRPr lang="en-US" sz="3638" kern="0" dirty="0" smtClean="0">
              <a:solidFill>
                <a:srgbClr val="323232"/>
              </a:solidFill>
              <a:latin typeface="Calibri" panose="020F0502020204030204"/>
            </a:endParaRPr>
          </a:p>
          <a:p>
            <a:pPr marL="742950" indent="-742950">
              <a:buAutoNum type="arabicPeriod"/>
            </a:pPr>
            <a:r>
              <a:rPr lang="en-US" sz="3638" kern="0" dirty="0" smtClean="0">
                <a:solidFill>
                  <a:srgbClr val="323232"/>
                </a:solidFill>
                <a:latin typeface="Calibri" panose="020F0502020204030204"/>
              </a:rPr>
              <a:t>Caribbean Carnival in Handsworth Park</a:t>
            </a:r>
            <a:endParaRPr lang="en-US" sz="4000" kern="0" dirty="0">
              <a:solidFill>
                <a:srgbClr val="323232"/>
              </a:solidFill>
              <a:latin typeface="Calibri" panose="020F0502020204030204"/>
            </a:endParaRPr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380053"/>
            <a:ext cx="6022811" cy="75400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How does Birmingham celebrate different cultures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3804234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9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380053"/>
            <a:ext cx="6022811" cy="75400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How does Birmingham celebrate different cultures – St Patrick’s Day Parade</a:t>
            </a:r>
            <a:endParaRPr sz="2426" spc="27" dirty="0"/>
          </a:p>
        </p:txBody>
      </p:sp>
      <p:pic>
        <p:nvPicPr>
          <p:cNvPr id="2" name="K4rJ7pKVHQU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197979" y="1211027"/>
            <a:ext cx="9840135" cy="553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4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One way Birmingham celebrates different cultures is through festivals</a:t>
            </a:r>
          </a:p>
          <a:p>
            <a:pPr marL="0" indent="0">
              <a:buNone/>
            </a:pPr>
            <a:endParaRPr lang="en-US" sz="3638" kern="0" dirty="0">
              <a:solidFill>
                <a:srgbClr val="323232"/>
              </a:solidFill>
              <a:latin typeface="Calibri" panose="020F0502020204030204"/>
            </a:endParaRPr>
          </a:p>
          <a:p>
            <a:pPr marL="0" indent="0">
              <a:buNone/>
            </a:pPr>
            <a:r>
              <a:rPr lang="en-US" sz="3638" kern="0" dirty="0" smtClean="0">
                <a:solidFill>
                  <a:srgbClr val="323232"/>
                </a:solidFill>
                <a:latin typeface="Calibri" panose="020F0502020204030204"/>
              </a:rPr>
              <a:t>Examples of these festivals are:</a:t>
            </a:r>
          </a:p>
          <a:p>
            <a:pPr marL="742950" indent="-742950">
              <a:buAutoNum type="arabicPeriod"/>
            </a:pPr>
            <a:r>
              <a:rPr lang="en-US" sz="3638" kern="0" dirty="0" smtClean="0">
                <a:solidFill>
                  <a:srgbClr val="323232"/>
                </a:solidFill>
                <a:latin typeface="Calibri" panose="020F0502020204030204"/>
              </a:rPr>
              <a:t>Birmingham International Dance Festival</a:t>
            </a:r>
          </a:p>
          <a:p>
            <a:pPr marL="742950" indent="-742950">
              <a:buAutoNum type="arabicPeriod"/>
            </a:pPr>
            <a:r>
              <a:rPr lang="en-US" sz="3638" kern="0" dirty="0" smtClean="0">
                <a:solidFill>
                  <a:srgbClr val="323232"/>
                </a:solidFill>
                <a:latin typeface="Calibri" panose="020F0502020204030204"/>
              </a:rPr>
              <a:t>German Christmas Markets</a:t>
            </a:r>
            <a:endParaRPr lang="en-US" sz="4000" kern="0" dirty="0">
              <a:solidFill>
                <a:srgbClr val="323232"/>
              </a:solidFill>
              <a:latin typeface="Calibri" panose="020F0502020204030204"/>
            </a:endParaRPr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380053"/>
            <a:ext cx="6022811" cy="75400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How does Birmingham celebrate different cultures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3804234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4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380053"/>
            <a:ext cx="6622204" cy="75400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How does Birmingham celebrate different cultures – Birmingham international dance festival</a:t>
            </a:r>
            <a:endParaRPr sz="2426" spc="27" dirty="0"/>
          </a:p>
        </p:txBody>
      </p:sp>
      <p:pic>
        <p:nvPicPr>
          <p:cNvPr id="3" name="nfkiZrg3w0E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197979" y="1134055"/>
            <a:ext cx="9938107" cy="559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4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Celebrating culture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966" y="1101534"/>
            <a:ext cx="3846611" cy="542976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89585" y="1422405"/>
            <a:ext cx="5874008" cy="5108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78" indent="-228578" algn="l" defTabSz="91431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36" indent="-228578" algn="l" defTabSz="9143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894" indent="-228578" algn="l" defTabSz="9143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052" indent="-228578" algn="l" defTabSz="9143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210" indent="-228578" algn="l" defTabSz="9143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366" indent="-228578" algn="l" defTabSz="9143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4" indent="-228578" algn="l" defTabSz="9143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82" indent="-228578" algn="l" defTabSz="9143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40" indent="-228578" algn="l" defTabSz="9143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4000" dirty="0" smtClean="0"/>
              <a:t>In the margin write “SYV” – this stands for “Secure Your Voice”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4000" dirty="0" smtClean="0"/>
              <a:t>Highlight “SYV”</a:t>
            </a:r>
            <a:endParaRPr lang="en-US" sz="3638" dirty="0" smtClean="0"/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Complete the following sentences – </a:t>
            </a:r>
            <a:r>
              <a:rPr lang="en-US" sz="3638" b="1" dirty="0" smtClean="0"/>
              <a:t>“one cultural event I would like to go to is… This is because…</a:t>
            </a:r>
          </a:p>
          <a:p>
            <a:pPr marL="0" indent="0">
              <a:buNone/>
            </a:pPr>
            <a:endParaRPr lang="en-US" sz="3638" dirty="0"/>
          </a:p>
        </p:txBody>
      </p:sp>
    </p:spTree>
    <p:extLst>
      <p:ext uri="{BB962C8B-B14F-4D97-AF65-F5344CB8AC3E}">
        <p14:creationId xmlns:p14="http://schemas.microsoft.com/office/powerpoint/2010/main" val="423280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2" y="1262150"/>
            <a:ext cx="5873595" cy="510853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/>
              <a:t>Using your </a:t>
            </a:r>
            <a:r>
              <a:rPr lang="en-US" sz="3638" dirty="0" err="1"/>
              <a:t>oracy</a:t>
            </a:r>
            <a:r>
              <a:rPr lang="en-US" sz="3638" dirty="0"/>
              <a:t> </a:t>
            </a:r>
            <a:r>
              <a:rPr lang="en-US" sz="3638" dirty="0" err="1"/>
              <a:t>helpsheet</a:t>
            </a:r>
            <a:r>
              <a:rPr lang="en-US" sz="3638" dirty="0"/>
              <a:t>, discuss with the person next to you the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“</a:t>
            </a:r>
            <a:r>
              <a:rPr lang="en-US" sz="3638" b="1" dirty="0"/>
              <a:t>From the events you have just seen, what event would you like to go to?”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Be ready to share your discussion with the class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Celebrating culture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966" y="1101534"/>
            <a:ext cx="3846611" cy="54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7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AutoNum type="arabicPeriod"/>
            </a:pPr>
            <a:r>
              <a:rPr lang="en-US" sz="3638" b="1" dirty="0" smtClean="0"/>
              <a:t>Promotes understanding</a:t>
            </a:r>
            <a:r>
              <a:rPr lang="en-US" sz="3638" dirty="0" smtClean="0"/>
              <a:t> – People can learn about different cultures in their own city. The more people learn the more cultural stereotypes reduce</a:t>
            </a:r>
          </a:p>
          <a:p>
            <a:pPr marL="742950" indent="-742950">
              <a:buAutoNum type="arabicPeriod"/>
            </a:pPr>
            <a:endParaRPr lang="en-US" sz="3638" b="1" kern="0" dirty="0">
              <a:solidFill>
                <a:srgbClr val="323232"/>
              </a:solidFill>
              <a:latin typeface="Calibri" panose="020F0502020204030204"/>
            </a:endParaRPr>
          </a:p>
          <a:p>
            <a:pPr marL="742950" indent="-742950">
              <a:buAutoNum type="arabicPeriod"/>
            </a:pPr>
            <a:r>
              <a:rPr lang="en-US" sz="3638" b="1" kern="0" dirty="0" smtClean="0">
                <a:solidFill>
                  <a:srgbClr val="323232"/>
                </a:solidFill>
                <a:latin typeface="Calibri" panose="020F0502020204030204"/>
              </a:rPr>
              <a:t>Fosters community spirit – </a:t>
            </a:r>
            <a:r>
              <a:rPr lang="en-US" sz="3638" kern="0" dirty="0" smtClean="0">
                <a:solidFill>
                  <a:srgbClr val="323232"/>
                </a:solidFill>
                <a:latin typeface="Calibri" panose="020F0502020204030204"/>
              </a:rPr>
              <a:t>Having cultural celebrations in the city you live in creates a sense of belonging specially when they are attended by people of other cultures.</a:t>
            </a:r>
            <a:endParaRPr lang="en-US" sz="4000" b="1" kern="0" dirty="0">
              <a:solidFill>
                <a:srgbClr val="323232"/>
              </a:solidFill>
              <a:latin typeface="Calibri" panose="020F0502020204030204"/>
            </a:endParaRPr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celebrate culture and diversity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3804234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2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Everyday ways of celebrating culture and diversity are: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1. Learn about traditions from friends and </a:t>
            </a:r>
            <a:r>
              <a:rPr lang="en-US" sz="3638" b="1" dirty="0" err="1" smtClean="0"/>
              <a:t>neighbours</a:t>
            </a:r>
            <a:r>
              <a:rPr lang="en-US" sz="3638" b="1" dirty="0" smtClean="0"/>
              <a:t> that come from a different background than you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Everyday celebrations of culture and diversity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3804234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4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Everyday ways of celebrating culture and diversity are: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2. Explore cultural art and music exhibitions in museums and art galleries in Birmingham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Everyday celebrations of culture and diversity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3804234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2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Everyday ways of celebrating culture and diversity are: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3. Learn to simple words in different languages of your friends and </a:t>
            </a:r>
            <a:r>
              <a:rPr lang="en-US" sz="3638" b="1" dirty="0" err="1" smtClean="0"/>
              <a:t>neighbours</a:t>
            </a:r>
            <a:endParaRPr lang="en-US" sz="3638" b="1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Everyday celebrations of culture and diversity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3804234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Everyday ways of celebrating culture and diversity are: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4. Be open to trying new foods or listening to different music of friends or </a:t>
            </a:r>
            <a:r>
              <a:rPr lang="en-US" sz="3638" b="1" dirty="0" err="1" smtClean="0"/>
              <a:t>neighbours</a:t>
            </a:r>
            <a:r>
              <a:rPr lang="en-US" sz="3638" b="1" dirty="0" smtClean="0"/>
              <a:t> in they are from a different culture to you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Everyday celebrations of culture and diversity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3804234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4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2" y="1262150"/>
            <a:ext cx="5873595" cy="510853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Everyday ways of celebrating diversity: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Learn </a:t>
            </a:r>
            <a:r>
              <a:rPr lang="en-US" sz="3638" dirty="0"/>
              <a:t>about traditions from friends and </a:t>
            </a:r>
            <a:r>
              <a:rPr lang="en-US" sz="3638" dirty="0" err="1"/>
              <a:t>neighbours</a:t>
            </a:r>
            <a:r>
              <a:rPr lang="en-US" sz="3638" dirty="0"/>
              <a:t> that come from a different background than </a:t>
            </a:r>
            <a:r>
              <a:rPr lang="en-US" sz="3638" dirty="0" smtClean="0"/>
              <a:t>you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Explore </a:t>
            </a:r>
            <a:r>
              <a:rPr lang="en-US" sz="3638" dirty="0"/>
              <a:t>cultural art and music exhibitions in museums and art galleries in </a:t>
            </a:r>
            <a:r>
              <a:rPr lang="en-US" sz="3638" dirty="0" smtClean="0"/>
              <a:t>Birmingham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Learn </a:t>
            </a:r>
            <a:r>
              <a:rPr lang="en-US" sz="3638" dirty="0"/>
              <a:t>to simple words in different languages of your friends and </a:t>
            </a:r>
            <a:r>
              <a:rPr lang="en-US" sz="3638" dirty="0" err="1" smtClean="0"/>
              <a:t>neighbours</a:t>
            </a:r>
            <a:endParaRPr lang="en-US" sz="3638" dirty="0" smtClean="0"/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/>
              <a:t>Be open to trying new foods or listening to different music of friends or </a:t>
            </a:r>
            <a:r>
              <a:rPr lang="en-US" sz="3638" dirty="0" err="1"/>
              <a:t>neighbours</a:t>
            </a:r>
            <a:r>
              <a:rPr lang="en-US" sz="3638" dirty="0"/>
              <a:t> in they are from a different culture to you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endParaRPr lang="en-US" sz="3638" b="1" dirty="0"/>
          </a:p>
          <a:p>
            <a:pPr marL="742950" indent="-742950">
              <a:buFont typeface="Arial" panose="020B0604020202020204" pitchFamily="34" charset="0"/>
              <a:buAutoNum type="arabicPeriod"/>
            </a:pPr>
            <a:endParaRPr lang="en-US" sz="3638" b="1" dirty="0"/>
          </a:p>
          <a:p>
            <a:pPr marL="742950" indent="-742950">
              <a:buAutoNum type="arabicPeriod"/>
            </a:pPr>
            <a:endParaRPr lang="en-US" sz="3638" b="1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Celebrating culture and diversity</a:t>
            </a:r>
            <a:endParaRPr sz="2426" spc="27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544566" y="1451370"/>
            <a:ext cx="5519089" cy="5108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78" indent="-228578" algn="l" defTabSz="91431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36" indent="-228578" algn="l" defTabSz="9143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894" indent="-228578" algn="l" defTabSz="9143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052" indent="-228578" algn="l" defTabSz="9143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210" indent="-228578" algn="l" defTabSz="9143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366" indent="-228578" algn="l" defTabSz="9143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4" indent="-228578" algn="l" defTabSz="9143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82" indent="-228578" algn="l" defTabSz="9143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40" indent="-228578" algn="l" defTabSz="9143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4000" dirty="0" smtClean="0"/>
              <a:t>In the margin write “SYV” – this stands for “Secure Your Voice”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4000" dirty="0" smtClean="0"/>
              <a:t>Highlight “SYV”</a:t>
            </a:r>
            <a:endParaRPr lang="en-US" sz="3638" dirty="0" smtClean="0"/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Write down the 4 everyday ways of celebrating diversity in order of what you think is most easy to do</a:t>
            </a:r>
            <a:endParaRPr lang="en-US" sz="3638" dirty="0"/>
          </a:p>
        </p:txBody>
      </p:sp>
    </p:spTree>
    <p:extLst>
      <p:ext uri="{BB962C8B-B14F-4D97-AF65-F5344CB8AC3E}">
        <p14:creationId xmlns:p14="http://schemas.microsoft.com/office/powerpoint/2010/main" val="85343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2" y="1262149"/>
            <a:ext cx="5873595" cy="53513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/>
              <a:t>Using your </a:t>
            </a:r>
            <a:r>
              <a:rPr lang="en-US" sz="3638" dirty="0" err="1"/>
              <a:t>oracy</a:t>
            </a:r>
            <a:r>
              <a:rPr lang="en-US" sz="3638" dirty="0"/>
              <a:t> </a:t>
            </a:r>
            <a:r>
              <a:rPr lang="en-US" sz="3638" dirty="0" err="1"/>
              <a:t>helpsheet</a:t>
            </a:r>
            <a:r>
              <a:rPr lang="en-US" sz="3638" dirty="0"/>
              <a:t>, discuss with the person next to you the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“What everyday way of celebrating culture and diversity is the easiest?”</a:t>
            </a:r>
            <a:endParaRPr lang="en-US" sz="3638" b="1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Be ready to share your discussion with the </a:t>
            </a:r>
            <a:r>
              <a:rPr lang="en-US" sz="3638" dirty="0" smtClean="0"/>
              <a:t>class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Celebrating culture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966" y="1101534"/>
            <a:ext cx="3846611" cy="54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2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It can seem daunting to celebrate a culture that you do not follow or know a lot about.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However, every small action that celebrates culture or promotes diversity has a huge impact.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The more culture and diversity is celebrate the more people feel welcome. This makes people happy. This makes the atmosphere and feeling around the city better.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you matter in celebrating diversity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3804234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5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2" y="1262150"/>
            <a:ext cx="5873595" cy="5108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/>
              <a:t>You now have 1 minute to think about the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“How would you like culture and diversity celebrated at Hodge Hill College?”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Celebrating culture and diversity</a:t>
            </a:r>
            <a:endParaRPr sz="2426" spc="27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317992" y="1312757"/>
            <a:ext cx="5874008" cy="5108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4000" dirty="0" smtClean="0"/>
              <a:t>In the margin write “SYV” – this stands for “Secure Your Voice”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4000" dirty="0" smtClean="0"/>
              <a:t>Highlight “SYV”</a:t>
            </a:r>
            <a:endParaRPr lang="en-US" sz="3638" dirty="0" smtClean="0"/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Complete the following sentence – </a:t>
            </a:r>
            <a:r>
              <a:rPr lang="en-US" sz="3638" b="1" dirty="0" smtClean="0"/>
              <a:t>“I would like culture and diversity celebrated at Hodge Hill College by…</a:t>
            </a:r>
            <a:endParaRPr lang="en-US" sz="3638" dirty="0"/>
          </a:p>
        </p:txBody>
      </p:sp>
    </p:spTree>
    <p:extLst>
      <p:ext uri="{BB962C8B-B14F-4D97-AF65-F5344CB8AC3E}">
        <p14:creationId xmlns:p14="http://schemas.microsoft.com/office/powerpoint/2010/main" val="113841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2" y="1262149"/>
            <a:ext cx="5873595" cy="53513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/>
              <a:t>Using your </a:t>
            </a:r>
            <a:r>
              <a:rPr lang="en-US" sz="3638" dirty="0" err="1"/>
              <a:t>oracy</a:t>
            </a:r>
            <a:r>
              <a:rPr lang="en-US" sz="3638" dirty="0"/>
              <a:t> </a:t>
            </a:r>
            <a:r>
              <a:rPr lang="en-US" sz="3638" dirty="0" err="1"/>
              <a:t>helpsheet</a:t>
            </a:r>
            <a:r>
              <a:rPr lang="en-US" sz="3638" dirty="0"/>
              <a:t>, discuss with the person next to you the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/>
              <a:t>“How would you like culture and diversity celebrated at Hodge Hill College?”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Be ready to share your discussion with the </a:t>
            </a:r>
            <a:r>
              <a:rPr lang="en-US" sz="3638" dirty="0" smtClean="0"/>
              <a:t>class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Celebrating culture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966" y="1101534"/>
            <a:ext cx="3846611" cy="54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Diversity is not just a fact in Birmingham and the UK, it is also a strength of the city and wider country.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Celebrating it just makes Birmingham and the UK more special.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It is important to never stop learning and sharing culture with other people.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Reflection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3804234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4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Secure </a:t>
            </a:r>
            <a:r>
              <a:rPr kumimoji="0" lang="en-GB" sz="4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your </a:t>
            </a:r>
            <a:r>
              <a:rPr kumimoji="0" lang="en-GB" sz="4000" b="0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Relationships: </a:t>
            </a: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is the difference between equality and equity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Celebrating culture and diversity in Birmingham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noFill/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are Protected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Characteristics?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noFill/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is a hate crime?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noFill/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laws impact society?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noFill/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Current issues in the UK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Today we will look at</a:t>
            </a:r>
            <a:r>
              <a:rPr kumimoji="0" lang="en-US" sz="194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: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Celebrating culture and diversity in Birmingham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Different celebrations of culture that happen in Birmingham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Why it is important to celebrate culture and diversity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Please remember that during the lesson we should not be asking any pupil or teacher personal questions.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8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5458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In your Personal Development Tutor Time activity, you started to look at culture and diversity.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In your books answer the following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“What is culture?”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Sentence starter – </a:t>
            </a:r>
            <a:r>
              <a:rPr lang="en-US" sz="3638" dirty="0" smtClean="0"/>
              <a:t>“Culture is…”</a:t>
            </a:r>
            <a:endParaRPr lang="en-US" sz="3638" b="1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3804234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In your Personal Development Tutor Time activity, you started to look at culture and diversity.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In your books answer the following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“What is diversity?”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Sentence starter – </a:t>
            </a:r>
            <a:r>
              <a:rPr lang="en-US" sz="3638" dirty="0" smtClean="0"/>
              <a:t>“Diversity is…”</a:t>
            </a:r>
            <a:endParaRPr lang="en-US" sz="3638" b="1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3804234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9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Culture is: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“a way of life of a group of people”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Diversity is: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“the variety of differences among people”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/>
              <a:t>Task</a:t>
            </a:r>
            <a:r>
              <a:rPr lang="en-US" sz="3638" dirty="0"/>
              <a:t> – use your red pen to add to the </a:t>
            </a:r>
            <a:r>
              <a:rPr lang="en-US" sz="3638" dirty="0" smtClean="0"/>
              <a:t>definitions </a:t>
            </a:r>
            <a:r>
              <a:rPr lang="en-US" sz="3638" dirty="0"/>
              <a:t>you had written down.</a:t>
            </a:r>
            <a:endParaRPr lang="en-US" sz="3638" b="1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3804234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2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937888"/>
            <a:ext cx="6241038" cy="619380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This links to the Golden Thread of </a:t>
            </a:r>
            <a:r>
              <a:rPr lang="en-US" sz="3638" b="1" dirty="0" smtClean="0"/>
              <a:t>“Secure your Relationships” </a:t>
            </a:r>
            <a:r>
              <a:rPr lang="en-US" sz="3638" dirty="0" smtClean="0"/>
              <a:t>as stronger relationships are formed if people understand and appreciate each others culture and celebrate diversity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b="1" dirty="0" smtClean="0"/>
              <a:t>Mutual Respect &amp; Tolerance </a:t>
            </a:r>
            <a:r>
              <a:rPr lang="en-US" sz="3638" dirty="0" smtClean="0"/>
              <a:t>is a British Value that means people should appreciate that everyone is different due to their culture but should be treated with respect regardless of their background.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There are lots of different UN Rights of a Child that link to culture and diversity including </a:t>
            </a:r>
            <a:r>
              <a:rPr lang="en-US" sz="3638" b="1" dirty="0" smtClean="0"/>
              <a:t>Article 30</a:t>
            </a:r>
            <a:r>
              <a:rPr lang="en-US" sz="3638" dirty="0" smtClean="0"/>
              <a:t> which states that children from a minority group have the right to share their culture, language and religion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The Equality Act (2010) sets out 9 Protected Characteristics which means people who identify with these characteristics should not be treated any differently and these differences should be celebrated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49213" t="27332" r="36219" b="59099"/>
          <a:stretch/>
        </p:blipFill>
        <p:spPr>
          <a:xfrm>
            <a:off x="7943508" y="2385982"/>
            <a:ext cx="2849715" cy="149301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223EBB9-3A7F-C565-EAA7-0BB380AF50A5}"/>
              </a:ext>
            </a:extLst>
          </p:cNvPr>
          <p:cNvGrpSpPr/>
          <p:nvPr/>
        </p:nvGrpSpPr>
        <p:grpSpPr>
          <a:xfrm>
            <a:off x="7909556" y="3864199"/>
            <a:ext cx="3169458" cy="1504578"/>
            <a:chOff x="3499167" y="641202"/>
            <a:chExt cx="3789882" cy="1638445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2B643A7-1D8B-9E38-C376-8F04E25E7DC7}"/>
                </a:ext>
              </a:extLst>
            </p:cNvPr>
            <p:cNvSpPr/>
            <p:nvPr/>
          </p:nvSpPr>
          <p:spPr>
            <a:xfrm>
              <a:off x="3541409" y="641202"/>
              <a:ext cx="3608995" cy="1638445"/>
            </a:xfrm>
            <a:custGeom>
              <a:avLst/>
              <a:gdLst>
                <a:gd name="connsiteX0" fmla="*/ 9241 w 3608995"/>
                <a:gd name="connsiteY0" fmla="*/ 224360 h 1553607"/>
                <a:gd name="connsiteX1" fmla="*/ 67675 w 3608995"/>
                <a:gd name="connsiteY1" fmla="*/ 68332 h 1553607"/>
                <a:gd name="connsiteX2" fmla="*/ 260887 w 3608995"/>
                <a:gd name="connsiteY2" fmla="*/ 32628 h 1553607"/>
                <a:gd name="connsiteX3" fmla="*/ 2647769 w 3608995"/>
                <a:gd name="connsiteY3" fmla="*/ 1118 h 1553607"/>
                <a:gd name="connsiteX4" fmla="*/ 3133148 w 3608995"/>
                <a:gd name="connsiteY4" fmla="*/ 4040 h 1553607"/>
                <a:gd name="connsiteX5" fmla="*/ 3578513 w 3608995"/>
                <a:gd name="connsiteY5" fmla="*/ 174680 h 1553607"/>
                <a:gd name="connsiteX6" fmla="*/ 3594519 w 3608995"/>
                <a:gd name="connsiteY6" fmla="*/ 1223805 h 1553607"/>
                <a:gd name="connsiteX7" fmla="*/ 3583594 w 3608995"/>
                <a:gd name="connsiteY7" fmla="*/ 1303598 h 1553607"/>
                <a:gd name="connsiteX8" fmla="*/ 2952004 w 3608995"/>
                <a:gd name="connsiteY8" fmla="*/ 1508798 h 1553607"/>
                <a:gd name="connsiteX9" fmla="*/ 788821 w 3608995"/>
                <a:gd name="connsiteY9" fmla="*/ 1541198 h 1553607"/>
                <a:gd name="connsiteX10" fmla="*/ 149482 w 3608995"/>
                <a:gd name="connsiteY10" fmla="*/ 1530525 h 1553607"/>
                <a:gd name="connsiteX11" fmla="*/ 62594 w 3608995"/>
                <a:gd name="connsiteY11" fmla="*/ 1470172 h 1553607"/>
                <a:gd name="connsiteX12" fmla="*/ 13814 w 3608995"/>
                <a:gd name="connsiteY12" fmla="*/ 1319861 h 1553607"/>
                <a:gd name="connsiteX13" fmla="*/ 4668 w 3608995"/>
                <a:gd name="connsiteY13" fmla="*/ 1003485 h 1553607"/>
                <a:gd name="connsiteX14" fmla="*/ 2382 w 3608995"/>
                <a:gd name="connsiteY14" fmla="*/ 517231 h 1553607"/>
                <a:gd name="connsiteX15" fmla="*/ 9241 w 3608995"/>
                <a:gd name="connsiteY15" fmla="*/ 224360 h 155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08995" h="1553607">
                  <a:moveTo>
                    <a:pt x="9241" y="224360"/>
                  </a:moveTo>
                  <a:cubicBezTo>
                    <a:pt x="8733" y="149395"/>
                    <a:pt x="32996" y="85104"/>
                    <a:pt x="67675" y="68332"/>
                  </a:cubicBezTo>
                  <a:cubicBezTo>
                    <a:pt x="108960" y="48384"/>
                    <a:pt x="172728" y="34026"/>
                    <a:pt x="260887" y="32628"/>
                  </a:cubicBezTo>
                  <a:cubicBezTo>
                    <a:pt x="840776" y="23353"/>
                    <a:pt x="2550083" y="3659"/>
                    <a:pt x="2647769" y="1118"/>
                  </a:cubicBezTo>
                  <a:cubicBezTo>
                    <a:pt x="2764382" y="-1932"/>
                    <a:pt x="2822180" y="2007"/>
                    <a:pt x="3133148" y="4040"/>
                  </a:cubicBezTo>
                  <a:cubicBezTo>
                    <a:pt x="3444116" y="6073"/>
                    <a:pt x="3549804" y="87899"/>
                    <a:pt x="3578513" y="174680"/>
                  </a:cubicBezTo>
                  <a:cubicBezTo>
                    <a:pt x="3634660" y="344558"/>
                    <a:pt x="3596424" y="1035123"/>
                    <a:pt x="3594519" y="1223805"/>
                  </a:cubicBezTo>
                  <a:cubicBezTo>
                    <a:pt x="3594265" y="1252139"/>
                    <a:pt x="3590962" y="1280219"/>
                    <a:pt x="3583594" y="1303598"/>
                  </a:cubicBezTo>
                  <a:cubicBezTo>
                    <a:pt x="3520079" y="1505494"/>
                    <a:pt x="3221052" y="1501682"/>
                    <a:pt x="2952004" y="1508798"/>
                  </a:cubicBezTo>
                  <a:cubicBezTo>
                    <a:pt x="2660217" y="1516548"/>
                    <a:pt x="1093183" y="1529889"/>
                    <a:pt x="788821" y="1541198"/>
                  </a:cubicBezTo>
                  <a:cubicBezTo>
                    <a:pt x="484458" y="1552506"/>
                    <a:pt x="229891" y="1566482"/>
                    <a:pt x="149482" y="1530525"/>
                  </a:cubicBezTo>
                  <a:cubicBezTo>
                    <a:pt x="133095" y="1523283"/>
                    <a:pt x="80124" y="1488341"/>
                    <a:pt x="62594" y="1470172"/>
                  </a:cubicBezTo>
                  <a:cubicBezTo>
                    <a:pt x="15974" y="1421635"/>
                    <a:pt x="6828" y="1373480"/>
                    <a:pt x="13814" y="1319861"/>
                  </a:cubicBezTo>
                  <a:cubicBezTo>
                    <a:pt x="14704" y="1312619"/>
                    <a:pt x="9622" y="1151254"/>
                    <a:pt x="4668" y="1003485"/>
                  </a:cubicBezTo>
                  <a:cubicBezTo>
                    <a:pt x="-667" y="841358"/>
                    <a:pt x="-1429" y="679104"/>
                    <a:pt x="2382" y="517231"/>
                  </a:cubicBezTo>
                  <a:lnTo>
                    <a:pt x="9241" y="224360"/>
                  </a:lnTo>
                  <a:close/>
                </a:path>
              </a:pathLst>
            </a:custGeom>
            <a:solidFill>
              <a:srgbClr val="3476B7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414427-990A-BDC5-82F7-26390A095568}"/>
                </a:ext>
              </a:extLst>
            </p:cNvPr>
            <p:cNvSpPr txBox="1"/>
            <p:nvPr/>
          </p:nvSpPr>
          <p:spPr>
            <a:xfrm rot="21548433">
              <a:off x="3499167" y="665738"/>
              <a:ext cx="3789882" cy="837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UN Rights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1C6E39-C95B-6EFD-F944-F6967525D7AA}"/>
                </a:ext>
              </a:extLst>
            </p:cNvPr>
            <p:cNvSpPr txBox="1"/>
            <p:nvPr/>
          </p:nvSpPr>
          <p:spPr>
            <a:xfrm rot="21548433">
              <a:off x="3602907" y="1414411"/>
              <a:ext cx="3379688" cy="837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of a Child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7453" y="979989"/>
            <a:ext cx="3611772" cy="13640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7604" y="5255173"/>
            <a:ext cx="4633362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Diversity in Birmingham</a:t>
            </a:r>
            <a:endParaRPr sz="2426" spc="27" dirty="0"/>
          </a:p>
        </p:txBody>
      </p:sp>
      <p:pic>
        <p:nvPicPr>
          <p:cNvPr id="4" name="wlf6Un_Ks9Y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197979" y="1211027"/>
            <a:ext cx="9985889" cy="56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3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Birmingham is home to 1.1 million people from over 187 nationalities.</a:t>
            </a:r>
          </a:p>
          <a:p>
            <a:pPr marL="0" indent="0">
              <a:buNone/>
            </a:pPr>
            <a:endParaRPr lang="en-US" sz="3638" kern="0" dirty="0">
              <a:solidFill>
                <a:srgbClr val="323232"/>
              </a:solidFill>
              <a:latin typeface="Calibri" panose="020F0502020204030204"/>
            </a:endParaRPr>
          </a:p>
          <a:p>
            <a:pPr marL="0" indent="0">
              <a:buNone/>
            </a:pPr>
            <a:r>
              <a:rPr lang="en-US" sz="3638" kern="0" dirty="0" smtClean="0">
                <a:solidFill>
                  <a:srgbClr val="323232"/>
                </a:solidFill>
                <a:latin typeface="Calibri" panose="020F0502020204030204"/>
              </a:rPr>
              <a:t>Each of these nationalities will have its own culture.</a:t>
            </a:r>
          </a:p>
          <a:p>
            <a:pPr marL="0" indent="0">
              <a:buNone/>
            </a:pPr>
            <a:endParaRPr lang="en-US" sz="3638" kern="0" dirty="0">
              <a:solidFill>
                <a:srgbClr val="323232"/>
              </a:solidFill>
              <a:latin typeface="Calibri" panose="020F0502020204030204"/>
            </a:endParaRPr>
          </a:p>
          <a:p>
            <a:pPr marL="0" indent="0">
              <a:buNone/>
            </a:pPr>
            <a:r>
              <a:rPr lang="en-US" sz="3638" kern="0" dirty="0" smtClean="0">
                <a:solidFill>
                  <a:srgbClr val="323232"/>
                </a:solidFill>
                <a:latin typeface="Calibri" panose="020F0502020204030204"/>
              </a:rPr>
              <a:t>This makes Birmingham one of the most diverse cities in the UK</a:t>
            </a:r>
            <a:endParaRPr lang="en-US" sz="4000" kern="0" dirty="0">
              <a:solidFill>
                <a:srgbClr val="323232"/>
              </a:solidFill>
              <a:latin typeface="Calibri" panose="020F0502020204030204"/>
            </a:endParaRPr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Diversity in Birmingham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3804234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0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9_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1426</Words>
  <Application>Microsoft Office PowerPoint</Application>
  <PresentationFormat>Widescreen</PresentationFormat>
  <Paragraphs>241</Paragraphs>
  <Slides>30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Calibri Light</vt:lpstr>
      <vt:lpstr>Comic Sans MS</vt:lpstr>
      <vt:lpstr>Franklin Gothic Book</vt:lpstr>
      <vt:lpstr>Lato</vt:lpstr>
      <vt:lpstr>LondrinaSolid-Black</vt:lpstr>
      <vt:lpstr>Office Theme</vt:lpstr>
      <vt:lpstr>6_Office Theme</vt:lpstr>
      <vt:lpstr>8_Office Theme</vt:lpstr>
      <vt:lpstr>9_Office Theme</vt:lpstr>
      <vt:lpstr>PowerPoint Presentation</vt:lpstr>
      <vt:lpstr>PowerPoint Presentation</vt:lpstr>
      <vt:lpstr>PowerPoint Presentation</vt:lpstr>
      <vt:lpstr>Tutor Time Recap</vt:lpstr>
      <vt:lpstr>Tutor Time Recap</vt:lpstr>
      <vt:lpstr>Tutor Time Recap</vt:lpstr>
      <vt:lpstr>Tutor Time Recap</vt:lpstr>
      <vt:lpstr>Diversity in Birmingham</vt:lpstr>
      <vt:lpstr>Diversity in Birmingham</vt:lpstr>
      <vt:lpstr>Diversity in Birmingham</vt:lpstr>
      <vt:lpstr>How does Birmingham celebrate different cultures</vt:lpstr>
      <vt:lpstr>How does Birmingham celebrate different cultures – Diwali Mela</vt:lpstr>
      <vt:lpstr>How does Birmingham celebrate different cultures</vt:lpstr>
      <vt:lpstr>How does Birmingham celebrate different cultures – St Patrick’s Day Parade</vt:lpstr>
      <vt:lpstr>How does Birmingham celebrate different cultures</vt:lpstr>
      <vt:lpstr>How does Birmingham celebrate different cultures – Birmingham international dance festival</vt:lpstr>
      <vt:lpstr>Celebrating culture</vt:lpstr>
      <vt:lpstr>Celebrating culture</vt:lpstr>
      <vt:lpstr>Why celebrate culture and diversity</vt:lpstr>
      <vt:lpstr>Everyday celebrations of culture and diversity</vt:lpstr>
      <vt:lpstr>Everyday celebrations of culture and diversity</vt:lpstr>
      <vt:lpstr>Everyday celebrations of culture and diversity</vt:lpstr>
      <vt:lpstr>Everyday celebrations of culture and diversity</vt:lpstr>
      <vt:lpstr>Celebrating culture and diversity</vt:lpstr>
      <vt:lpstr>Celebrating culture</vt:lpstr>
      <vt:lpstr>Why you matter in celebrating diversity</vt:lpstr>
      <vt:lpstr>Celebrating culture and diversity</vt:lpstr>
      <vt:lpstr>Celebrating culture</vt:lpstr>
      <vt:lpstr>Reflection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103</cp:revision>
  <dcterms:created xsi:type="dcterms:W3CDTF">2024-08-15T13:31:51Z</dcterms:created>
  <dcterms:modified xsi:type="dcterms:W3CDTF">2025-04-14T10:31:24Z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