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0"/>
  </p:notesMasterIdLst>
  <p:sldIdLst>
    <p:sldId id="409" r:id="rId3"/>
    <p:sldId id="410" r:id="rId4"/>
    <p:sldId id="411" r:id="rId5"/>
    <p:sldId id="259" r:id="rId6"/>
    <p:sldId id="313" r:id="rId7"/>
    <p:sldId id="383" r:id="rId8"/>
    <p:sldId id="412" r:id="rId9"/>
    <p:sldId id="382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413" r:id="rId18"/>
    <p:sldId id="391" r:id="rId19"/>
    <p:sldId id="392" r:id="rId20"/>
    <p:sldId id="393" r:id="rId21"/>
    <p:sldId id="394" r:id="rId22"/>
    <p:sldId id="395" r:id="rId23"/>
    <p:sldId id="396" r:id="rId24"/>
    <p:sldId id="414" r:id="rId25"/>
    <p:sldId id="397" r:id="rId26"/>
    <p:sldId id="398" r:id="rId27"/>
    <p:sldId id="399" r:id="rId28"/>
    <p:sldId id="400" r:id="rId29"/>
    <p:sldId id="401" r:id="rId30"/>
    <p:sldId id="415" r:id="rId31"/>
    <p:sldId id="402" r:id="rId32"/>
    <p:sldId id="403" r:id="rId33"/>
    <p:sldId id="404" r:id="rId34"/>
    <p:sldId id="405" r:id="rId35"/>
    <p:sldId id="407" r:id="rId36"/>
    <p:sldId id="408" r:id="rId37"/>
    <p:sldId id="373" r:id="rId38"/>
    <p:sldId id="30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pWwyc7Wu0zNTIa4/9ozDA==" hashData="/LWMX+v6AdXf4h8YgSM4lmH4SuGY+75N5iqZcX2v33FL3vUkC23mA3UOr98didq+6XTa/gHSQtFZpLgbi5Ulv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7" d="100"/>
          <a:sy n="10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859" y="-8608"/>
            <a:ext cx="12190286" cy="978029"/>
            <a:chOff x="2" y="1383733"/>
            <a:chExt cx="12191998" cy="762000"/>
          </a:xfrm>
        </p:grpSpPr>
        <p:sp>
          <p:nvSpPr>
            <p:cNvPr id="5" name="Rectangle 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6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236" y="1535991"/>
              <a:ext cx="8248524" cy="40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26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25" y="51188"/>
            <a:ext cx="6295162" cy="9321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9" y="965983"/>
            <a:ext cx="12190286" cy="1425002"/>
            <a:chOff x="1" y="2129870"/>
            <a:chExt cx="12191999" cy="791775"/>
          </a:xfrm>
        </p:grpSpPr>
        <p:sp>
          <p:nvSpPr>
            <p:cNvPr id="10" name="Rectangle 9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235" y="2152099"/>
              <a:ext cx="10203803" cy="76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 and Golden Thread</a:t>
              </a: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Title –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Current issues in the UK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Golden Thread – </a:t>
              </a:r>
              <a:r>
                <a:rPr lang="en-US" sz="2800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Secure Your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Relationships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84" y="2333958"/>
            <a:ext cx="12190288" cy="989572"/>
            <a:chOff x="0" y="3061424"/>
            <a:chExt cx="12192000" cy="518758"/>
          </a:xfrm>
        </p:grpSpPr>
        <p:sp>
          <p:nvSpPr>
            <p:cNvPr id="14" name="Rectangle 13"/>
            <p:cNvSpPr/>
            <p:nvPr/>
          </p:nvSpPr>
          <p:spPr>
            <a:xfrm>
              <a:off x="0" y="3061424"/>
              <a:ext cx="12192000" cy="518758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79" y="3098573"/>
              <a:ext cx="11105877" cy="27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 using your ruler &amp; take out your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45" y="3070535"/>
              <a:ext cx="500534" cy="50053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856" y="3327659"/>
            <a:ext cx="12190286" cy="352986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75" y="3390954"/>
            <a:ext cx="10444108" cy="389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6"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described: </a:t>
            </a:r>
            <a:r>
              <a:rPr lang="en-US" sz="2400" dirty="0"/>
              <a:t>““rules created by the government to ensure safety, fairness and order in society</a:t>
            </a:r>
            <a:r>
              <a:rPr lang="en-US" sz="2400" dirty="0" smtClean="0"/>
              <a:t>”</a:t>
            </a:r>
            <a:endParaRPr lang="en-US" sz="2800" dirty="0" smtClean="0"/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a hate crime</a:t>
            </a: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False:</a:t>
            </a:r>
            <a:r>
              <a:rPr lang="en-US" sz="2426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 age is a Protected Characteristic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9" y="3428598"/>
            <a:ext cx="484906" cy="636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6195" y="4028354"/>
            <a:ext cx="11220992" cy="87570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Laws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8845" y="4871888"/>
            <a:ext cx="11228342" cy="86944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Physical attacks, threats, vandalism, verbal abuse, online harassment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6195" y="5741336"/>
            <a:ext cx="11087033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True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88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Despite this research by Statista in September 2024 found that 46% of people thought racism was somewhat prevalent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34% of people thought that there was a great deal of racism in the UK.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racism an issue in the UK?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There are many reasons why racism is still an issue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Two of these reasons are: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Language used in popular culture such as music lyrics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Racist banter is common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is racism an issue?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Popular culture such as music is extremely influential, especially with young people.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Some artists, particularly rap and hip hop artists, use lyrics that normalize disrespectful attitudes to different races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Popular culture language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An example of this is the use of “N-word” in music lyrics largely by black artists.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Discuss with your partner why this could be an issue that leads to racism. Be ready to share your answers.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Popular culture language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This leads to the argument that if black people can use this word, then any non black person can use it too.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misconception. The “N-word” is used by black people as a form of resistance as historically it was used to </a:t>
            </a:r>
            <a:r>
              <a:rPr lang="en-US" sz="3638" dirty="0" err="1" smtClean="0"/>
              <a:t>dehumanise</a:t>
            </a:r>
            <a:r>
              <a:rPr lang="en-US" sz="3638" dirty="0" smtClean="0"/>
              <a:t> black people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Popular culture language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Hence why black people may feel upset or feel threatened when the “N-word” is used around them by a non black person.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Social rule – do not use the “N-word”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Popular culture language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One way that racism is “hidden” is through claiming it as banter.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Racist Banter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22990" y="2465614"/>
            <a:ext cx="6100323" cy="405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Answer the following question: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“have you ever heard racist banter?”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sz="3600" b="1" dirty="0"/>
          </a:p>
          <a:p>
            <a:pPr marL="0" indent="0">
              <a:buNone/>
            </a:pPr>
            <a:endParaRPr lang="en-US" sz="3638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31112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Discuss with the person next to you the question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b="1" dirty="0"/>
              <a:t>“have you ever heard racist banter?”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Racist banter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Racist banter is defined as…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jokes or comments targeting someone's race or ethnicity under the guise of </a:t>
            </a:r>
            <a:r>
              <a:rPr lang="en-US" sz="4000" dirty="0" err="1" smtClean="0"/>
              <a:t>humour</a:t>
            </a:r>
            <a:r>
              <a:rPr lang="en-US" sz="4000" dirty="0" smtClean="0"/>
              <a:t>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This banter may be presented as harmless fun or lighthearted teasing, but it carries harmful implications.</a:t>
            </a: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racist banter?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82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Despite this being described as a “joke” there are serious implications to racist banter:</a:t>
            </a:r>
          </a:p>
          <a:p>
            <a:pPr marL="0" indent="0">
              <a:buNone/>
            </a:pPr>
            <a:endParaRPr lang="en-US" sz="2400" dirty="0"/>
          </a:p>
          <a:p>
            <a:pPr marL="742950" indent="-742950">
              <a:buAutoNum type="arabicPeriod"/>
            </a:pPr>
            <a:r>
              <a:rPr lang="en-US" sz="2400" dirty="0" smtClean="0"/>
              <a:t>It reinforces negative stereotypes</a:t>
            </a:r>
          </a:p>
          <a:p>
            <a:pPr marL="742950" indent="-742950">
              <a:buAutoNum type="arabicPeriod"/>
            </a:pPr>
            <a:r>
              <a:rPr lang="en-US" sz="2400" dirty="0" smtClean="0"/>
              <a:t>Promotes a culture of exclusion – people of different races may not feel safe or welcome</a:t>
            </a:r>
          </a:p>
          <a:p>
            <a:pPr marL="742950" indent="-742950">
              <a:buAutoNum type="arabicPeriod"/>
            </a:pPr>
            <a:r>
              <a:rPr lang="en-US" sz="2400" dirty="0" err="1" smtClean="0"/>
              <a:t>Normalises</a:t>
            </a:r>
            <a:r>
              <a:rPr lang="en-US" sz="2400" dirty="0" smtClean="0"/>
              <a:t> racism – laughing at jokes can make racism socially acceptable even though discrimination of race is against the law</a:t>
            </a:r>
          </a:p>
          <a:p>
            <a:pPr marL="742950" indent="-742950">
              <a:buAutoNum type="arabicPeriod"/>
            </a:pPr>
            <a:r>
              <a:rPr lang="en-US" sz="2400" dirty="0" smtClean="0"/>
              <a:t>Impacts relationships – if one person thinks it’s a joke but the other doesn’t it erodes trust and respect in that relationship/friendship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Impact of racist banter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When people are called out on their racist comments or </a:t>
            </a:r>
            <a:r>
              <a:rPr lang="en-US" sz="3638" dirty="0" err="1" smtClean="0"/>
              <a:t>behaviour</a:t>
            </a:r>
            <a:r>
              <a:rPr lang="en-US" sz="3638" dirty="0" smtClean="0"/>
              <a:t>, they may say: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“it’s just a joke” </a:t>
            </a:r>
            <a:r>
              <a:rPr lang="en-US" sz="3638" dirty="0" smtClean="0"/>
              <a:t>– however it may have been deeply hurtful. </a:t>
            </a:r>
            <a:r>
              <a:rPr lang="en-US" sz="3638" dirty="0" err="1" smtClean="0"/>
              <a:t>Humour</a:t>
            </a:r>
            <a:r>
              <a:rPr lang="en-US" sz="3638" dirty="0" smtClean="0"/>
              <a:t> does not take away harm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“I don’t mean it seriously” </a:t>
            </a:r>
            <a:r>
              <a:rPr lang="en-US" sz="3638" dirty="0" smtClean="0"/>
              <a:t>– </a:t>
            </a:r>
            <a:r>
              <a:rPr lang="en-US" sz="4000" dirty="0"/>
              <a:t>Regardless of intent, racist banter can have serious effects on those who hear it.</a:t>
            </a: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Common justification of racist banter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When people are called out on their racist comments or </a:t>
            </a:r>
            <a:r>
              <a:rPr lang="en-US" sz="3638" dirty="0" err="1" smtClean="0"/>
              <a:t>behaviour</a:t>
            </a:r>
            <a:r>
              <a:rPr lang="en-US" sz="3638" dirty="0" smtClean="0"/>
              <a:t>, they may say: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 3.</a:t>
            </a:r>
            <a:r>
              <a:rPr lang="en-US" sz="4000" b="1" dirty="0" smtClean="0"/>
              <a:t>“</a:t>
            </a:r>
            <a:r>
              <a:rPr lang="en-US" sz="4000" b="1" dirty="0"/>
              <a:t>Everyone says things like this”</a:t>
            </a:r>
            <a:r>
              <a:rPr lang="en-US" sz="4000" dirty="0"/>
              <a:t>: Just because something is common doesn’t make it right. Challenging such behavior can create a more inclusive and respectful environment.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Common justification of racist banter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Impact of racism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Complete the following sentence...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b="1" dirty="0" smtClean="0"/>
              <a:t>“I think it is important for racism to no longer be an issue because…”</a:t>
            </a: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24028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Discuss with the person next to you the question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“Why is it important for racism to no longer be an issue in the UK?”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Impact of racism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Remember that it is illegal to discriminate against a person because of their race.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Mutual respect is also a British Value that means that people should value people’s differences.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If everyone followed this, everyone would feel safe and welcome in their communities regardless of their race or background.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Racism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Another issue faced by people in the UK is the NHS.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With the person next to you discuss what you know about why the NHS may be an issue for people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the NHS an issue in the UK?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60" y="2672718"/>
            <a:ext cx="4003208" cy="1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Although the NHS means that health care is free at the point of delivery, there are currently issues in receiving healthcare.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shown by there being over 7.5 million people waiting on a NHS appointment including some surgeries.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For context 10 years ago this number was 3 million.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the NHS an issue in the UK?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60" y="2672718"/>
            <a:ext cx="4003208" cy="1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Other pressures on the NHS include: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 smtClean="0"/>
              <a:t>Increasing A&amp;E waiting times. The average wait time is around 5 hours. In April 2024 10% of people attending A&amp;E waited over 12 hours. The target wait time is 4 hours</a:t>
            </a:r>
          </a:p>
          <a:p>
            <a:pPr>
              <a:buFontTx/>
              <a:buChar char="-"/>
            </a:pPr>
            <a:r>
              <a:rPr lang="en-US" sz="3638" dirty="0" smtClean="0"/>
              <a:t>NHS dental appointments are harder to book as many dental practices are now private customers only.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Other pressures on the NHS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60" y="2672718"/>
            <a:ext cx="4003208" cy="1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Impact of NHS waiting times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Complete the following sentences...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b="1" dirty="0" smtClean="0"/>
              <a:t>“A potential consequence of these waiting time is…”</a:t>
            </a:r>
            <a:endParaRPr lang="en-US" sz="3638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22866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Discuss with the person next to you the question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“What is the potential impact of these waiting times?”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Impact of NHS waiting times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</a:t>
            </a:r>
            <a:r>
              <a:rPr kumimoji="0" lang="en-GB" sz="4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your </a:t>
            </a:r>
            <a:r>
              <a:rPr kumimoji="0" lang="en-GB" sz="40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Relationships: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the difference between equality and equity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Celebrating culture and diversity in Birmingham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Protected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Characteristics?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a hate crime?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laws impact society?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Current issues in the UK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</a:t>
            </a: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Issues faced by people in the UK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Racism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NHS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Crime</a:t>
            </a:r>
          </a:p>
          <a:p>
            <a:pPr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19124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 potential impacts of these are: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 smtClean="0"/>
              <a:t>People do not use the NHS and ignore health problems. This leads to health problems becoming worse</a:t>
            </a:r>
          </a:p>
          <a:p>
            <a:pPr>
              <a:buFontTx/>
              <a:buChar char="-"/>
            </a:pPr>
            <a:r>
              <a:rPr lang="en-US" sz="3638" dirty="0" smtClean="0"/>
              <a:t>People treat themselves – this is more applicable to dentistry work – people may remove teeth themselves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Potential impacts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60" y="2672718"/>
            <a:ext cx="4003208" cy="1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Discuss with the person next to you the question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“Is crime an issue in the West Midlands?”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Crime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June 2024 it was reported that crime rates in the West Midlands had dropped by 10%.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that compared to 2023, there are around 35,000 fewer victims of crime.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097" y="2652690"/>
            <a:ext cx="4426538" cy="23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However 40% of all crimes in the West Midland region are classed as violent crimes.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may explain why the West Midlands Police Force have the highest rates of knife crime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Last year there were over 5,000 knife offences in the region.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097" y="2652690"/>
            <a:ext cx="4426538" cy="23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Ultimately the biggest impact is that people will feel unsafe in their local communities.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It is important to remember that “Rule of Law” is a British Value. Everyone has the responsibility of following the law to ensure that everyone remain safe.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Crime Impact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097" y="2652690"/>
            <a:ext cx="4426538" cy="23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We have looked at a range of different issues facing the people of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 your books complete the following reflection: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The biggest issue I think is…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 reason for this is…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Something I would like done about this issue is…</a:t>
            </a:r>
          </a:p>
          <a:p>
            <a:pPr marL="742950" indent="-742950">
              <a:buAutoNum type="arabicPeriod"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reflections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Personal Reflection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042" y="2125436"/>
            <a:ext cx="4357007" cy="30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988752"/>
          </a:xfrm>
          <a:prstGeom prst="rect">
            <a:avLst/>
          </a:prstGeom>
        </p:spPr>
        <p:txBody>
          <a:bodyPr vert="horz" lIns="55449" tIns="27725" rIns="55449" bIns="27725" rtlCol="0">
            <a:normAutofit fontScale="775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</a:t>
            </a:r>
            <a:r>
              <a:rPr lang="en-US" sz="4366" dirty="0" smtClean="0"/>
              <a:t>you, a friend or a family member </a:t>
            </a:r>
            <a:r>
              <a:rPr lang="en-US" sz="4366" dirty="0"/>
              <a:t>need any support about </a:t>
            </a:r>
            <a:r>
              <a:rPr lang="en-US" sz="4366" dirty="0" smtClean="0"/>
              <a:t>any of the issues discussed in this lesson, support </a:t>
            </a:r>
            <a:r>
              <a:rPr lang="en-US" sz="4366" smtClean="0"/>
              <a:t>is available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In your Personal Development Tutor Time activity, you started to look at </a:t>
            </a:r>
            <a:r>
              <a:rPr lang="en-US" sz="3638" dirty="0" smtClean="0"/>
              <a:t>issues currently faced in the UK, with a particular focus on the cost of living crisis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In your books answer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the cost of living crisis?”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/>
              <a:t>Sentence starter – </a:t>
            </a:r>
            <a:r>
              <a:rPr lang="en-US" sz="3638" dirty="0" smtClean="0"/>
              <a:t>“The cost of living crisis is…”</a:t>
            </a:r>
            <a:endParaRPr lang="en-US" sz="3638" b="1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00" y="1261997"/>
            <a:ext cx="3138437" cy="175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867" y="2822933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100" y="447744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Cost of </a:t>
            </a:r>
            <a:r>
              <a:rPr lang="en-US" sz="3638" dirty="0"/>
              <a:t>living crisis is 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3638" dirty="0"/>
              <a:t>a scenario in which the cost of everyday essentials like energy and food is rising much faster than the average household incomes”</a:t>
            </a:r>
          </a:p>
          <a:p>
            <a:pPr marL="0" indent="0">
              <a:buNone/>
            </a:pPr>
            <a:r>
              <a:rPr lang="en-US" sz="3638" dirty="0" smtClean="0"/>
              <a:t> </a:t>
            </a:r>
          </a:p>
          <a:p>
            <a:pPr marL="0" indent="0">
              <a:buNone/>
            </a:pPr>
            <a:r>
              <a:rPr lang="en-US" sz="3638" b="1" dirty="0"/>
              <a:t>Task</a:t>
            </a:r>
            <a:r>
              <a:rPr lang="en-US" sz="3638" dirty="0"/>
              <a:t> – use your red pen to add to the definitions you had written down.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00" y="1261997"/>
            <a:ext cx="3138437" cy="175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867" y="2822933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100" y="447744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Racism is defined as: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“when people are treated unfairly because of their skin </a:t>
            </a:r>
            <a:r>
              <a:rPr lang="en-US" sz="3638" dirty="0" err="1" smtClean="0"/>
              <a:t>colour</a:t>
            </a:r>
            <a:r>
              <a:rPr lang="en-US" sz="3638" dirty="0" smtClean="0"/>
              <a:t> or background”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racism an issue in the UK?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racism an issue in the UK?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69925" y="1262063"/>
            <a:ext cx="6253163" cy="5108575"/>
          </a:xfrm>
        </p:spPr>
        <p:txBody>
          <a:bodyPr>
            <a:normAutofit/>
          </a:bodyPr>
          <a:lstStyle/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Answer the question: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b="1" dirty="0" smtClean="0"/>
              <a:t>“Do you think racism is an issue in the UK?”</a:t>
            </a:r>
            <a:endParaRPr lang="en-US" sz="3638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2192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Discuss with the person next to you the question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“Do you think racism is an issue in the UK?”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racism an issue in the UK?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It is important to remember that “Race” is a protected characteristic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that people should not be treated unfairly because of their race.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If a person is treated unfairly, this is illegal as the protected characteristics form the Equality Act 2010.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racism an issue in the UK?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1765</Words>
  <Application>Microsoft Office PowerPoint</Application>
  <PresentationFormat>Widescreen</PresentationFormat>
  <Paragraphs>238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Franklin Gothic Book</vt:lpstr>
      <vt:lpstr>Lato</vt:lpstr>
      <vt:lpstr>Office Theme</vt:lpstr>
      <vt:lpstr>6_Office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Is racism an issue in the UK?</vt:lpstr>
      <vt:lpstr>Is racism an issue in the UK?</vt:lpstr>
      <vt:lpstr>Is racism an issue in the UK?</vt:lpstr>
      <vt:lpstr>Is racism an issue in the UK?</vt:lpstr>
      <vt:lpstr>Is racism an issue in the UK?</vt:lpstr>
      <vt:lpstr>Why is racism an issue?</vt:lpstr>
      <vt:lpstr>Popular culture language</vt:lpstr>
      <vt:lpstr>Popular culture language</vt:lpstr>
      <vt:lpstr>Popular culture language</vt:lpstr>
      <vt:lpstr>Popular culture language</vt:lpstr>
      <vt:lpstr>Racist Banter</vt:lpstr>
      <vt:lpstr>Racist banter</vt:lpstr>
      <vt:lpstr>What is racist banter?</vt:lpstr>
      <vt:lpstr>Impact of racist banter</vt:lpstr>
      <vt:lpstr>Common justification of racist banter</vt:lpstr>
      <vt:lpstr>Common justification of racist banter</vt:lpstr>
      <vt:lpstr>Impact of racism</vt:lpstr>
      <vt:lpstr>Impact of racism</vt:lpstr>
      <vt:lpstr>Racism</vt:lpstr>
      <vt:lpstr>Is the NHS an issue in the UK?</vt:lpstr>
      <vt:lpstr>Is the NHS an issue in the UK?</vt:lpstr>
      <vt:lpstr>Other pressures on the NHS</vt:lpstr>
      <vt:lpstr>Impact of NHS waiting times</vt:lpstr>
      <vt:lpstr>Impact of NHS waiting times</vt:lpstr>
      <vt:lpstr>Potential impacts</vt:lpstr>
      <vt:lpstr>Crime</vt:lpstr>
      <vt:lpstr>Crime</vt:lpstr>
      <vt:lpstr>Crime</vt:lpstr>
      <vt:lpstr>Crime Impact</vt:lpstr>
      <vt:lpstr>Personal Reflection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70</cp:revision>
  <dcterms:created xsi:type="dcterms:W3CDTF">2024-08-15T13:31:51Z</dcterms:created>
  <dcterms:modified xsi:type="dcterms:W3CDTF">2025-04-14T10:33:33Z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