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1"/>
  </p:notesMasterIdLst>
  <p:sldIdLst>
    <p:sldId id="409" r:id="rId3"/>
    <p:sldId id="410" r:id="rId4"/>
    <p:sldId id="416" r:id="rId5"/>
    <p:sldId id="259" r:id="rId6"/>
    <p:sldId id="313"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373"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9XikTSHMahYATZ8e+eZTw==" hashData="AXE9Rs9JO7imT7HfQb3yNwKNQuX7B8m3XKr/yf/jhpZ9EldDzrXbZTad3idFB+9s12ZQgGrz6h1gfTIHDJENS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4" d="100"/>
          <a:sy n="104"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https://www.youtube.com/watch?v=iM4CKYCrW7Y</a:t>
            </a:r>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9</a:t>
            </a:fld>
            <a:endParaRPr lang="en-US"/>
          </a:p>
        </p:txBody>
      </p:sp>
    </p:spTree>
    <p:extLst>
      <p:ext uri="{BB962C8B-B14F-4D97-AF65-F5344CB8AC3E}">
        <p14:creationId xmlns:p14="http://schemas.microsoft.com/office/powerpoint/2010/main" val="391288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iM4CKYCrW7Y?si=BpmsXcs-3n-qWKCE" TargetMode="Externa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How are laws made?</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Future</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522375"/>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a:t>
            </a:r>
            <a:r>
              <a:rPr lang="en-US" sz="2426" dirty="0" smtClean="0">
                <a:solidFill>
                  <a:prstClr val="black"/>
                </a:solidFill>
                <a:latin typeface="Franklin Gothic Book" panose="020B0503020102020204" pitchFamily="34" charset="0"/>
              </a:rPr>
              <a:t>You have to be 18 years old to drive in the UK?</a:t>
            </a:r>
            <a:endParaRPr lang="en-US" sz="2800" dirty="0" smtClean="0"/>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Give an example of a hate crime</a:t>
            </a: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a:t>
            </a:r>
            <a:r>
              <a:rPr lang="en-US" sz="2426" dirty="0" smtClean="0">
                <a:solidFill>
                  <a:prstClr val="black"/>
                </a:solidFill>
                <a:latin typeface="Franklin Gothic Book" panose="020B0503020102020204" pitchFamily="34" charset="0"/>
              </a:rPr>
              <a:t> age is a Protected Characteristic</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26195" y="3984857"/>
            <a:ext cx="11220992" cy="87570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
        <p:nvSpPr>
          <p:cNvPr id="22" name="Rectangle 21"/>
          <p:cNvSpPr/>
          <p:nvPr/>
        </p:nvSpPr>
        <p:spPr>
          <a:xfrm>
            <a:off x="618845" y="4871888"/>
            <a:ext cx="11228342" cy="8694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Physical attacks, threats, vandalism, verbal abuse, online harassment</a:t>
            </a:r>
            <a:endParaRPr lang="en-GB" sz="1940" b="1" kern="0" dirty="0">
              <a:solidFill>
                <a:prstClr val="white"/>
              </a:solidFill>
              <a:latin typeface="Calibri" panose="020F0502020204030204"/>
            </a:endParaRPr>
          </a:p>
        </p:txBody>
      </p:sp>
      <p:sp>
        <p:nvSpPr>
          <p:cNvPr id="24" name="Rectangle 23"/>
          <p:cNvSpPr/>
          <p:nvPr/>
        </p:nvSpPr>
        <p:spPr>
          <a:xfrm>
            <a:off x="626195" y="5741336"/>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20688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rmAutofit/>
          </a:bodyPr>
          <a:lstStyle/>
          <a:p>
            <a:pPr marL="0" indent="0">
              <a:buNone/>
            </a:pPr>
            <a:r>
              <a:rPr lang="en-US" sz="3638" dirty="0"/>
              <a:t>The first step is</a:t>
            </a:r>
          </a:p>
          <a:p>
            <a:pPr marL="0" indent="0">
              <a:buNone/>
            </a:pPr>
            <a:endParaRPr lang="en-US" sz="3638" dirty="0"/>
          </a:p>
          <a:p>
            <a:pPr marL="0" indent="0">
              <a:buNone/>
            </a:pPr>
            <a:r>
              <a:rPr lang="en-US" sz="3638" dirty="0"/>
              <a:t>“A bill is put forward”</a:t>
            </a:r>
          </a:p>
          <a:p>
            <a:pPr marL="0" indent="0">
              <a:buNone/>
            </a:pPr>
            <a:endParaRPr lang="en-US" sz="3638" dirty="0"/>
          </a:p>
          <a:p>
            <a:pPr marL="0" indent="0">
              <a:buNone/>
            </a:pPr>
            <a:r>
              <a:rPr lang="en-US" sz="3638" dirty="0"/>
              <a:t>This can be by a range of people or groups. The bill could be to propose a new law or to amend an existing law</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365927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rmAutofit/>
          </a:bodyPr>
          <a:lstStyle/>
          <a:p>
            <a:pPr marL="0" indent="0">
              <a:buNone/>
            </a:pPr>
            <a:r>
              <a:rPr lang="en-US" sz="3638" dirty="0"/>
              <a:t>The second step is</a:t>
            </a:r>
          </a:p>
          <a:p>
            <a:pPr marL="0" indent="0">
              <a:buNone/>
            </a:pPr>
            <a:endParaRPr lang="en-US" sz="3638" dirty="0"/>
          </a:p>
          <a:p>
            <a:pPr marL="0" indent="0">
              <a:buNone/>
            </a:pPr>
            <a:r>
              <a:rPr lang="en-US" sz="3638" dirty="0"/>
              <a:t>“A green paper is published”</a:t>
            </a:r>
          </a:p>
          <a:p>
            <a:pPr marL="0" indent="0">
              <a:buNone/>
            </a:pPr>
            <a:endParaRPr lang="en-US" sz="3638" dirty="0"/>
          </a:p>
          <a:p>
            <a:pPr marL="0" indent="0">
              <a:buNone/>
            </a:pPr>
            <a:r>
              <a:rPr lang="en-US" sz="3638" dirty="0"/>
              <a:t>This presents the Governments ideas for the bill and it is open to the public to discuss. This is called a public consultation.</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7756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rmAutofit/>
          </a:bodyPr>
          <a:lstStyle/>
          <a:p>
            <a:pPr marL="0" indent="0">
              <a:buNone/>
            </a:pPr>
            <a:r>
              <a:rPr lang="en-US" sz="3638" dirty="0"/>
              <a:t>The 3</a:t>
            </a:r>
            <a:r>
              <a:rPr lang="en-US" sz="3638" baseline="30000" dirty="0"/>
              <a:t>rd</a:t>
            </a:r>
            <a:r>
              <a:rPr lang="en-US" sz="3638" dirty="0"/>
              <a:t> step is</a:t>
            </a:r>
          </a:p>
          <a:p>
            <a:pPr marL="0" indent="0">
              <a:buNone/>
            </a:pPr>
            <a:endParaRPr lang="en-US" sz="3638" dirty="0"/>
          </a:p>
          <a:p>
            <a:pPr marL="0" indent="0">
              <a:buNone/>
            </a:pPr>
            <a:r>
              <a:rPr lang="en-US" sz="3638" dirty="0"/>
              <a:t>“A white paper is published”</a:t>
            </a:r>
          </a:p>
          <a:p>
            <a:pPr marL="0" indent="0">
              <a:buNone/>
            </a:pPr>
            <a:endParaRPr lang="en-US" sz="3638" dirty="0"/>
          </a:p>
          <a:p>
            <a:pPr marL="0" indent="0">
              <a:buNone/>
            </a:pPr>
            <a:r>
              <a:rPr lang="en-US" sz="3638" dirty="0"/>
              <a:t>This includes finding from the public consultation and outlines the proposed bill in more detail than the green paper</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170695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Autofit/>
          </a:bodyPr>
          <a:lstStyle/>
          <a:p>
            <a:pPr marL="0" indent="0">
              <a:buNone/>
            </a:pPr>
            <a:r>
              <a:rPr lang="en-US" sz="2426" dirty="0"/>
              <a:t>The 4th step is</a:t>
            </a:r>
          </a:p>
          <a:p>
            <a:pPr marL="0" indent="0">
              <a:buNone/>
            </a:pPr>
            <a:endParaRPr lang="en-US" sz="2426" dirty="0"/>
          </a:p>
          <a:p>
            <a:pPr marL="0" indent="0">
              <a:buNone/>
            </a:pPr>
            <a:r>
              <a:rPr lang="en-US" sz="2426" dirty="0"/>
              <a:t>“Government ministers must agree if the proposal is taken forward”</a:t>
            </a:r>
          </a:p>
          <a:p>
            <a:pPr marL="0" indent="0">
              <a:buNone/>
            </a:pPr>
            <a:endParaRPr lang="en-US" sz="2426" dirty="0"/>
          </a:p>
          <a:p>
            <a:pPr marL="0" indent="0">
              <a:buNone/>
            </a:pPr>
            <a:r>
              <a:rPr lang="en-US" sz="2426" dirty="0"/>
              <a:t>Government ministers are MP’s who are part of the Prime Ministers closest team. An easy way to think about this is SLT teachers support </a:t>
            </a:r>
            <a:r>
              <a:rPr lang="en-US" sz="2426" dirty="0" err="1"/>
              <a:t>Mrs</a:t>
            </a:r>
            <a:r>
              <a:rPr lang="en-US" sz="2426" dirty="0"/>
              <a:t> Herrmann. Government ministers have the same role for the Prime Minister.</a:t>
            </a:r>
          </a:p>
          <a:p>
            <a:pPr marL="0" indent="0">
              <a:buNone/>
            </a:pPr>
            <a:endParaRPr lang="en-US" sz="2426" dirty="0"/>
          </a:p>
          <a:p>
            <a:pPr marL="0" indent="0">
              <a:buNone/>
            </a:pPr>
            <a:r>
              <a:rPr lang="en-US" sz="2426" dirty="0"/>
              <a:t>These Government ministers have to agree that the proposal should be taken forward</a:t>
            </a:r>
          </a:p>
          <a:p>
            <a:pPr marL="0" indent="0">
              <a:buNone/>
            </a:pPr>
            <a:endParaRPr lang="en-US" sz="2426"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368277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rmAutofit/>
          </a:bodyPr>
          <a:lstStyle/>
          <a:p>
            <a:pPr marL="0" indent="0">
              <a:buNone/>
            </a:pPr>
            <a:r>
              <a:rPr lang="en-US" sz="3638" dirty="0"/>
              <a:t>The 5th step is</a:t>
            </a:r>
          </a:p>
          <a:p>
            <a:pPr marL="0" indent="0">
              <a:buNone/>
            </a:pPr>
            <a:endParaRPr lang="en-US" sz="3638" dirty="0"/>
          </a:p>
          <a:p>
            <a:pPr marL="0" indent="0">
              <a:buNone/>
            </a:pPr>
            <a:r>
              <a:rPr lang="en-US" sz="3638" dirty="0"/>
              <a:t>“The bill is presented to Parliament”</a:t>
            </a:r>
          </a:p>
          <a:p>
            <a:pPr marL="0" indent="0">
              <a:buNone/>
            </a:pPr>
            <a:endParaRPr lang="en-US" sz="3638" dirty="0"/>
          </a:p>
          <a:p>
            <a:pPr marL="0" indent="0">
              <a:buNone/>
            </a:pPr>
            <a:r>
              <a:rPr lang="en-US" sz="3638" dirty="0"/>
              <a:t>The Government Minister responsible for the area that will be impacted by the new or changed law presents it to all MP’s in the House of Commons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318551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rmAutofit fontScale="92500" lnSpcReduction="20000"/>
          </a:bodyPr>
          <a:lstStyle/>
          <a:p>
            <a:pPr marL="0" indent="0">
              <a:buNone/>
            </a:pPr>
            <a:r>
              <a:rPr lang="en-US" sz="3638" dirty="0"/>
              <a:t>The 6th step is</a:t>
            </a:r>
          </a:p>
          <a:p>
            <a:pPr marL="0" indent="0">
              <a:buNone/>
            </a:pPr>
            <a:endParaRPr lang="en-US" sz="3638" dirty="0"/>
          </a:p>
          <a:p>
            <a:pPr marL="0" indent="0">
              <a:buNone/>
            </a:pPr>
            <a:r>
              <a:rPr lang="en-US" sz="3638" dirty="0"/>
              <a:t>“MPs in the House of Commons and the House of Lords debate the bill”</a:t>
            </a:r>
          </a:p>
          <a:p>
            <a:pPr marL="0" indent="0">
              <a:buNone/>
            </a:pPr>
            <a:endParaRPr lang="en-US" sz="3638" dirty="0"/>
          </a:p>
          <a:p>
            <a:pPr marL="0" indent="0">
              <a:buNone/>
            </a:pPr>
            <a:r>
              <a:rPr lang="en-US" sz="3638" dirty="0"/>
              <a:t>This can happen multiple times as both the House of Commons and House of Lords can make changes to the proposal. Before it goes any further both the House of Commons and House of Lords have to agree on all changes.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347133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rmAutofit/>
          </a:bodyPr>
          <a:lstStyle/>
          <a:p>
            <a:pPr marL="0" indent="0">
              <a:buNone/>
            </a:pPr>
            <a:r>
              <a:rPr lang="en-US" sz="3638" dirty="0"/>
              <a:t>The 7th step is</a:t>
            </a:r>
          </a:p>
          <a:p>
            <a:pPr marL="0" indent="0">
              <a:buNone/>
            </a:pPr>
            <a:endParaRPr lang="en-US" sz="3638" dirty="0"/>
          </a:p>
          <a:p>
            <a:pPr marL="0" indent="0">
              <a:buNone/>
            </a:pPr>
            <a:r>
              <a:rPr lang="en-US" sz="3638" dirty="0"/>
              <a:t>“Passed to Monarch for formal approval”</a:t>
            </a:r>
          </a:p>
          <a:p>
            <a:pPr marL="0" indent="0">
              <a:buNone/>
            </a:pPr>
            <a:endParaRPr lang="en-US" sz="3638" dirty="0"/>
          </a:p>
          <a:p>
            <a:pPr marL="0" indent="0">
              <a:buNone/>
            </a:pPr>
            <a:r>
              <a:rPr lang="en-US" sz="3638" dirty="0"/>
              <a:t>The King is given a copy of the bill. Once they have approved it this is now law which is called an Act of Parliament</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70468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9156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3638" dirty="0"/>
              <a:t>“a system of laws that a country have agreed to follow”</a:t>
            </a:r>
          </a:p>
          <a:p>
            <a:pPr marL="0" indent="0">
              <a:buNone/>
            </a:pPr>
            <a:endParaRPr lang="en-US" sz="3638" dirty="0"/>
          </a:p>
          <a:p>
            <a:pPr marL="0" indent="0">
              <a:buNone/>
            </a:pPr>
            <a:r>
              <a:rPr lang="en-US" sz="3638" dirty="0">
                <a:solidFill>
                  <a:srgbClr val="FF0000"/>
                </a:solidFill>
              </a:rPr>
              <a:t>Laws</a:t>
            </a:r>
          </a:p>
        </p:txBody>
      </p:sp>
    </p:spTree>
    <p:extLst>
      <p:ext uri="{BB962C8B-B14F-4D97-AF65-F5344CB8AC3E}">
        <p14:creationId xmlns:p14="http://schemas.microsoft.com/office/powerpoint/2010/main" val="4533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Breaking the law can lead to a criminal record that may affect future employment</a:t>
            </a:r>
          </a:p>
          <a:p>
            <a:pPr marL="0" indent="0">
              <a:buNone/>
            </a:pPr>
            <a:endParaRPr lang="en-US" sz="3638" dirty="0"/>
          </a:p>
          <a:p>
            <a:pPr marL="0" indent="0">
              <a:buNone/>
            </a:pPr>
            <a:r>
              <a:rPr lang="en-US" sz="3638" dirty="0">
                <a:solidFill>
                  <a:srgbClr val="FF0000"/>
                </a:solidFill>
              </a:rPr>
              <a:t>A – True</a:t>
            </a:r>
          </a:p>
          <a:p>
            <a:pPr marL="0" indent="0">
              <a:buNone/>
            </a:pPr>
            <a:endParaRPr lang="en-US" sz="3638" dirty="0">
              <a:solidFill>
                <a:srgbClr val="FF0000"/>
              </a:solidFill>
            </a:endParaRPr>
          </a:p>
          <a:p>
            <a:pPr marL="0" indent="0">
              <a:buNone/>
            </a:pPr>
            <a:r>
              <a:rPr lang="en-US" sz="3638" dirty="0">
                <a:solidFill>
                  <a:srgbClr val="FF0000"/>
                </a:solidFill>
              </a:rPr>
              <a:t>B – False</a:t>
            </a: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035089" y="4206749"/>
            <a:ext cx="1204700" cy="1205316"/>
          </a:xfrm>
          <a:prstGeom prst="rect">
            <a:avLst/>
          </a:prstGeom>
        </p:spPr>
      </p:pic>
    </p:spTree>
    <p:extLst>
      <p:ext uri="{BB962C8B-B14F-4D97-AF65-F5344CB8AC3E}">
        <p14:creationId xmlns:p14="http://schemas.microsoft.com/office/powerpoint/2010/main" val="11625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7571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Rule of Law is a British Value</a:t>
            </a:r>
          </a:p>
          <a:p>
            <a:pPr marL="0" indent="0">
              <a:buNone/>
            </a:pPr>
            <a:endParaRPr lang="en-US" sz="3638" dirty="0"/>
          </a:p>
          <a:p>
            <a:pPr marL="0" indent="0">
              <a:buNone/>
            </a:pPr>
            <a:r>
              <a:rPr lang="en-US" sz="3638" dirty="0">
                <a:solidFill>
                  <a:srgbClr val="FF0000"/>
                </a:solidFill>
              </a:rPr>
              <a:t>A – True</a:t>
            </a:r>
          </a:p>
          <a:p>
            <a:pPr marL="0" indent="0">
              <a:buNone/>
            </a:pPr>
            <a:endParaRPr lang="en-US" sz="3638" dirty="0">
              <a:solidFill>
                <a:srgbClr val="FF0000"/>
              </a:solidFill>
            </a:endParaRPr>
          </a:p>
          <a:p>
            <a:pPr marL="0" indent="0">
              <a:buNone/>
            </a:pPr>
            <a:r>
              <a:rPr lang="en-US" sz="3638" dirty="0">
                <a:solidFill>
                  <a:srgbClr val="FF0000"/>
                </a:solidFill>
              </a:rPr>
              <a:t>B – False</a:t>
            </a: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035089" y="3734660"/>
            <a:ext cx="1204700" cy="1205316"/>
          </a:xfrm>
          <a:prstGeom prst="rect">
            <a:avLst/>
          </a:prstGeom>
        </p:spPr>
      </p:pic>
    </p:spTree>
    <p:extLst>
      <p:ext uri="{BB962C8B-B14F-4D97-AF65-F5344CB8AC3E}">
        <p14:creationId xmlns:p14="http://schemas.microsoft.com/office/powerpoint/2010/main" val="24193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Laws are unnecessary and they do not keep people safe</a:t>
            </a:r>
          </a:p>
          <a:p>
            <a:pPr marL="0" indent="0">
              <a:buNone/>
            </a:pPr>
            <a:endParaRPr lang="en-US" sz="3638" dirty="0"/>
          </a:p>
          <a:p>
            <a:pPr marL="0" indent="0">
              <a:buNone/>
            </a:pPr>
            <a:r>
              <a:rPr lang="en-US" sz="3638" dirty="0">
                <a:solidFill>
                  <a:srgbClr val="FF0000"/>
                </a:solidFill>
              </a:rPr>
              <a:t>A – True</a:t>
            </a:r>
          </a:p>
          <a:p>
            <a:pPr marL="0" indent="0">
              <a:buNone/>
            </a:pPr>
            <a:endParaRPr lang="en-US" sz="3638" dirty="0">
              <a:solidFill>
                <a:srgbClr val="FF0000"/>
              </a:solidFill>
            </a:endParaRPr>
          </a:p>
          <a:p>
            <a:pPr marL="0" indent="0">
              <a:buNone/>
            </a:pPr>
            <a:r>
              <a:rPr lang="en-US" sz="3638" dirty="0">
                <a:solidFill>
                  <a:srgbClr val="FF0000"/>
                </a:solidFill>
              </a:rPr>
              <a:t>B – False</a:t>
            </a: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22420" y="4951037"/>
            <a:ext cx="1204700" cy="1205316"/>
          </a:xfrm>
          <a:prstGeom prst="rect">
            <a:avLst/>
          </a:prstGeom>
        </p:spPr>
      </p:pic>
    </p:spTree>
    <p:extLst>
      <p:ext uri="{BB962C8B-B14F-4D97-AF65-F5344CB8AC3E}">
        <p14:creationId xmlns:p14="http://schemas.microsoft.com/office/powerpoint/2010/main" val="5487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The Prime Minister can immediately decide a law?</a:t>
            </a:r>
          </a:p>
          <a:p>
            <a:pPr marL="0" indent="0">
              <a:buNone/>
            </a:pPr>
            <a:endParaRPr lang="en-US" sz="3638" dirty="0"/>
          </a:p>
          <a:p>
            <a:pPr marL="0" indent="0">
              <a:buNone/>
            </a:pPr>
            <a:r>
              <a:rPr lang="en-US" sz="3638" dirty="0">
                <a:solidFill>
                  <a:srgbClr val="FF0000"/>
                </a:solidFill>
              </a:rPr>
              <a:t>A – True</a:t>
            </a:r>
          </a:p>
          <a:p>
            <a:pPr marL="0" indent="0">
              <a:buNone/>
            </a:pPr>
            <a:endParaRPr lang="en-US" sz="3638" dirty="0">
              <a:solidFill>
                <a:srgbClr val="FF0000"/>
              </a:solidFill>
            </a:endParaRPr>
          </a:p>
          <a:p>
            <a:pPr marL="0" indent="0">
              <a:buNone/>
            </a:pPr>
            <a:r>
              <a:rPr lang="en-US" sz="3638" dirty="0">
                <a:solidFill>
                  <a:srgbClr val="FF0000"/>
                </a:solidFill>
              </a:rPr>
              <a:t>B – False</a:t>
            </a: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22420" y="4951037"/>
            <a:ext cx="1204700" cy="1205316"/>
          </a:xfrm>
          <a:prstGeom prst="rect">
            <a:avLst/>
          </a:prstGeom>
        </p:spPr>
      </p:pic>
    </p:spTree>
    <p:extLst>
      <p:ext uri="{BB962C8B-B14F-4D97-AF65-F5344CB8AC3E}">
        <p14:creationId xmlns:p14="http://schemas.microsoft.com/office/powerpoint/2010/main" val="196805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There are 7 steps to a something becoming law. The final step is the Monarch (The King) giving approval</a:t>
            </a:r>
          </a:p>
          <a:p>
            <a:pPr marL="0" indent="0">
              <a:buNone/>
            </a:pPr>
            <a:endParaRPr lang="en-US" sz="3638" dirty="0"/>
          </a:p>
          <a:p>
            <a:pPr marL="0" indent="0">
              <a:buNone/>
            </a:pPr>
            <a:r>
              <a:rPr lang="en-US" sz="3638" dirty="0">
                <a:solidFill>
                  <a:srgbClr val="FF0000"/>
                </a:solidFill>
              </a:rPr>
              <a:t>A – True</a:t>
            </a:r>
          </a:p>
          <a:p>
            <a:pPr marL="0" indent="0">
              <a:buNone/>
            </a:pPr>
            <a:endParaRPr lang="en-US" sz="3638" dirty="0">
              <a:solidFill>
                <a:srgbClr val="FF0000"/>
              </a:solidFill>
            </a:endParaRPr>
          </a:p>
          <a:p>
            <a:pPr marL="0" indent="0">
              <a:buNone/>
            </a:pPr>
            <a:r>
              <a:rPr lang="en-US" sz="3638" dirty="0">
                <a:solidFill>
                  <a:srgbClr val="FF0000"/>
                </a:solidFill>
              </a:rPr>
              <a:t>B – False</a:t>
            </a: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22420" y="4212014"/>
            <a:ext cx="1204700" cy="1205316"/>
          </a:xfrm>
          <a:prstGeom prst="rect">
            <a:avLst/>
          </a:prstGeom>
        </p:spPr>
      </p:pic>
    </p:spTree>
    <p:extLst>
      <p:ext uri="{BB962C8B-B14F-4D97-AF65-F5344CB8AC3E}">
        <p14:creationId xmlns:p14="http://schemas.microsoft.com/office/powerpoint/2010/main" val="29695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Laws</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
        <p:nvSpPr>
          <p:cNvPr id="9" name="Content Placeholder 2"/>
          <p:cNvSpPr txBox="1">
            <a:spLocks/>
          </p:cNvSpPr>
          <p:nvPr/>
        </p:nvSpPr>
        <p:spPr>
          <a:xfrm>
            <a:off x="670590" y="1261997"/>
            <a:ext cx="6628568" cy="5331308"/>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3600" dirty="0" smtClean="0"/>
              <a:t>In the margin write “SYV” – this stands for “Secure Your Voice”</a:t>
            </a:r>
          </a:p>
          <a:p>
            <a:pPr marL="742950" indent="-742950">
              <a:buFont typeface="Arial" panose="020B0604020202020204" pitchFamily="34" charset="0"/>
              <a:buAutoNum type="arabicPeriod"/>
            </a:pPr>
            <a:r>
              <a:rPr lang="en-US" sz="3600" dirty="0" smtClean="0"/>
              <a:t>Highlight “SYV”</a:t>
            </a:r>
          </a:p>
          <a:p>
            <a:pPr marL="742950" indent="-742950">
              <a:buFont typeface="Arial" panose="020B0604020202020204" pitchFamily="34" charset="0"/>
              <a:buAutoNum type="arabicPeriod"/>
            </a:pPr>
            <a:r>
              <a:rPr lang="en-US" sz="3600" dirty="0" smtClean="0"/>
              <a:t>Complete the following sentence…</a:t>
            </a:r>
          </a:p>
          <a:p>
            <a:pPr marL="0" indent="0">
              <a:buFont typeface="Arial" panose="020B0604020202020204" pitchFamily="34" charset="0"/>
              <a:buNone/>
            </a:pPr>
            <a:endParaRPr lang="en-US" sz="3600" dirty="0" smtClean="0"/>
          </a:p>
          <a:p>
            <a:pPr marL="0" indent="0">
              <a:buFont typeface="Arial" panose="020B0604020202020204" pitchFamily="34" charset="0"/>
              <a:buNone/>
            </a:pPr>
            <a:r>
              <a:rPr lang="en-US" sz="3600" dirty="0" smtClean="0"/>
              <a:t>“A bill I would put forward to make as a law would be…”</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345361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a:t>
            </a:r>
          </a:p>
          <a:p>
            <a:pPr marL="0" indent="0">
              <a:buNone/>
            </a:pPr>
            <a:endParaRPr lang="en-US" sz="3638" dirty="0"/>
          </a:p>
          <a:p>
            <a:pPr marL="0" indent="0">
              <a:buNone/>
            </a:pPr>
            <a:r>
              <a:rPr lang="en-US" sz="3638" b="1" dirty="0" smtClean="0"/>
              <a:t>“</a:t>
            </a:r>
            <a:r>
              <a:rPr lang="en-US" sz="3638" b="1" dirty="0"/>
              <a:t>If you could put forward a bill as the first step to making a new law in the UK, what would you suggest?”</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are laws?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2131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9"/>
            <a:ext cx="6308624" cy="5398580"/>
          </a:xfrm>
        </p:spPr>
        <p:txBody>
          <a:bodyPr>
            <a:normAutofit lnSpcReduction="10000"/>
          </a:bodyPr>
          <a:lstStyle/>
          <a:p>
            <a:pPr marL="0" indent="0">
              <a:buNone/>
            </a:pPr>
            <a:r>
              <a:rPr lang="en-US" sz="3638" dirty="0"/>
              <a:t>When someone breaks the law, they may face consequences based on the severity of their actions.</a:t>
            </a:r>
          </a:p>
          <a:p>
            <a:pPr marL="0" indent="0">
              <a:buNone/>
            </a:pPr>
            <a:endParaRPr lang="en-US" sz="3638" dirty="0"/>
          </a:p>
          <a:p>
            <a:pPr marL="0" indent="0">
              <a:buNone/>
            </a:pPr>
            <a:r>
              <a:rPr lang="en-US" sz="3638" dirty="0"/>
              <a:t>Consequences can include:</a:t>
            </a:r>
          </a:p>
          <a:p>
            <a:pPr marL="0" indent="0">
              <a:buNone/>
            </a:pPr>
            <a:r>
              <a:rPr lang="en-US" sz="3638" b="1" dirty="0"/>
              <a:t>1. Cautions </a:t>
            </a:r>
            <a:r>
              <a:rPr lang="en-US" sz="3638" dirty="0"/>
              <a:t>– this is warning. If a person gets too many cautions then the consequence is escalated.</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happens when laws are broken?</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104108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9"/>
            <a:ext cx="6308624" cy="5398580"/>
          </a:xfrm>
        </p:spPr>
        <p:txBody>
          <a:bodyPr>
            <a:normAutofit lnSpcReduction="10000"/>
          </a:bodyPr>
          <a:lstStyle/>
          <a:p>
            <a:pPr marL="0" indent="0">
              <a:buNone/>
            </a:pPr>
            <a:r>
              <a:rPr lang="en-US" sz="3638" dirty="0"/>
              <a:t>When someone breaks the law, they may face consequences based on the severity of their actions.</a:t>
            </a:r>
          </a:p>
          <a:p>
            <a:pPr marL="0" indent="0">
              <a:buNone/>
            </a:pPr>
            <a:endParaRPr lang="en-US" sz="3638" dirty="0"/>
          </a:p>
          <a:p>
            <a:pPr marL="0" indent="0">
              <a:buNone/>
            </a:pPr>
            <a:r>
              <a:rPr lang="en-US" sz="3638" dirty="0"/>
              <a:t>Consequences can include:</a:t>
            </a:r>
          </a:p>
          <a:p>
            <a:pPr marL="0" indent="0">
              <a:buNone/>
            </a:pPr>
            <a:r>
              <a:rPr lang="en-US" sz="3638" b="1" dirty="0"/>
              <a:t>2. Fines</a:t>
            </a:r>
            <a:r>
              <a:rPr lang="en-US" sz="3638" dirty="0"/>
              <a:t> – a person is required to pay a fine. These are for minor offences such as parking tickets or littering</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happens when laws are broken?</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208150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9"/>
            <a:ext cx="6308624" cy="5398580"/>
          </a:xfrm>
        </p:spPr>
        <p:txBody>
          <a:bodyPr>
            <a:normAutofit fontScale="92500" lnSpcReduction="10000"/>
          </a:bodyPr>
          <a:lstStyle/>
          <a:p>
            <a:pPr marL="0" indent="0">
              <a:buNone/>
            </a:pPr>
            <a:r>
              <a:rPr lang="en-US" sz="3638" dirty="0"/>
              <a:t>When someone breaks the law, they may face consequences based on the severity of their actions.</a:t>
            </a:r>
          </a:p>
          <a:p>
            <a:pPr marL="0" indent="0">
              <a:buNone/>
            </a:pPr>
            <a:endParaRPr lang="en-US" sz="3638" dirty="0"/>
          </a:p>
          <a:p>
            <a:pPr marL="0" indent="0">
              <a:buNone/>
            </a:pPr>
            <a:r>
              <a:rPr lang="en-US" sz="3638" dirty="0"/>
              <a:t>Consequences can include:</a:t>
            </a:r>
          </a:p>
          <a:p>
            <a:pPr marL="0" indent="0">
              <a:buNone/>
            </a:pPr>
            <a:r>
              <a:rPr lang="en-US" sz="3638" b="1" dirty="0"/>
              <a:t>3. Community service</a:t>
            </a:r>
            <a:r>
              <a:rPr lang="en-US" sz="3638" dirty="0"/>
              <a:t>. A person will have to help out in the community (litter picking, cleaning graffiti). This is normally given for vandalism offences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happens when laws are broken?</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185737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9"/>
            <a:ext cx="6308624" cy="5398580"/>
          </a:xfrm>
        </p:spPr>
        <p:txBody>
          <a:bodyPr>
            <a:normAutofit lnSpcReduction="10000"/>
          </a:bodyPr>
          <a:lstStyle/>
          <a:p>
            <a:pPr marL="0" indent="0">
              <a:buNone/>
            </a:pPr>
            <a:r>
              <a:rPr lang="en-US" sz="3638" dirty="0"/>
              <a:t>When someone breaks the law, they may face consequences based on the severity of their actions.</a:t>
            </a:r>
          </a:p>
          <a:p>
            <a:pPr marL="0" indent="0">
              <a:buNone/>
            </a:pPr>
            <a:endParaRPr lang="en-US" sz="3638" dirty="0"/>
          </a:p>
          <a:p>
            <a:pPr marL="0" indent="0">
              <a:buNone/>
            </a:pPr>
            <a:r>
              <a:rPr lang="en-US" sz="3638" dirty="0"/>
              <a:t>Consequences can include:</a:t>
            </a:r>
          </a:p>
          <a:p>
            <a:pPr marL="0" indent="0">
              <a:buNone/>
            </a:pPr>
            <a:r>
              <a:rPr lang="en-US" sz="3638" b="1" dirty="0"/>
              <a:t>4. Prison</a:t>
            </a:r>
            <a:r>
              <a:rPr lang="en-US" sz="3638" dirty="0"/>
              <a:t>. A person can go to prison for committing very serious crimes such as robbery, assault or murder.</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happens when laws are broken?</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166164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a:t>
            </a:r>
            <a:r>
              <a:rPr kumimoji="0" lang="en-GB" sz="4000" b="0" i="0" u="sng" strike="noStrike" kern="1200" cap="none" spc="0" normalizeH="0" baseline="0" noProof="0">
                <a:ln>
                  <a:noFill/>
                </a:ln>
                <a:solidFill>
                  <a:prstClr val="black"/>
                </a:solidFill>
                <a:effectLst/>
                <a:uLnTx/>
                <a:uFillTx/>
                <a:latin typeface="Comic Sans MS" panose="030F0702030302020204" pitchFamily="66" charset="0"/>
                <a:ea typeface="+mn-ea"/>
                <a:cs typeface="+mn-cs"/>
              </a:rPr>
              <a:t>your </a:t>
            </a:r>
            <a:r>
              <a:rPr kumimoji="0" lang="en-GB" sz="4000" b="0" i="0" u="sng"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are laws made?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Comic Sans MS" panose="030F0702030302020204" pitchFamily="66" charset="0"/>
              </a:rPr>
              <a:t>What is the difference between civil and criminal law?</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Comic Sans MS" panose="030F0702030302020204" pitchFamily="66" charset="0"/>
              </a:rPr>
              <a:t>What is court and how does it work?</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the role of police in dealing with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Is</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youth crime really a problem?</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can communities</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do to help</a:t>
            </a:r>
            <a:r>
              <a:rPr lang="en-US" sz="1400" dirty="0" smtClean="0">
                <a:solidFill>
                  <a:prstClr val="black"/>
                </a:solidFill>
                <a:latin typeface="Comic Sans MS" panose="030F0702030302020204" pitchFamily="66" charset="0"/>
              </a:rPr>
              <a:t> prevent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914369">
              <a:lnSpc>
                <a:spcPct val="110000"/>
              </a:lnSpc>
              <a:spcBef>
                <a:spcPts val="1001"/>
              </a:spcBef>
              <a:buNone/>
              <a:defRPr/>
            </a:pPr>
            <a:r>
              <a:rPr lang="en-US" sz="2000" b="1" dirty="0" smtClean="0">
                <a:solidFill>
                  <a:prstClr val="black"/>
                </a:solidFill>
                <a:latin typeface="Comic Sans MS"/>
              </a:rPr>
              <a:t>How are laws made?</a:t>
            </a:r>
            <a:endParaRPr lang="en-US" sz="2000" b="1" dirty="0">
              <a:solidFill>
                <a:prstClr val="black"/>
              </a:solidFill>
              <a:latin typeface="Comic Sans MS"/>
            </a:endParaRPr>
          </a:p>
          <a:p>
            <a:pPr marL="0" indent="0" defTabSz="914369">
              <a:lnSpc>
                <a:spcPct val="110000"/>
              </a:lnSpc>
              <a:spcBef>
                <a:spcPts val="1001"/>
              </a:spcBef>
              <a:buNone/>
              <a:defRPr/>
            </a:pPr>
            <a:endParaRPr lang="en-US" sz="2000" b="1" dirty="0">
              <a:solidFill>
                <a:prstClr val="black"/>
              </a:solidFill>
              <a:latin typeface="Comic Sans MS"/>
            </a:endParaRPr>
          </a:p>
          <a:p>
            <a:pPr marL="0" indent="0" defTabSz="914369">
              <a:lnSpc>
                <a:spcPct val="110000"/>
              </a:lnSpc>
              <a:spcBef>
                <a:spcPts val="1001"/>
              </a:spcBef>
              <a:buNone/>
              <a:defRPr/>
            </a:pPr>
            <a:r>
              <a:rPr lang="en-US" sz="2000" b="1" dirty="0">
                <a:solidFill>
                  <a:prstClr val="black"/>
                </a:solidFill>
                <a:latin typeface="Comic Sans MS"/>
              </a:rPr>
              <a:t>This includes:</a:t>
            </a:r>
          </a:p>
          <a:p>
            <a:pPr marL="228589" indent="-228589" defTabSz="914369">
              <a:lnSpc>
                <a:spcPct val="110000"/>
              </a:lnSpc>
              <a:spcBef>
                <a:spcPts val="1001"/>
              </a:spcBef>
              <a:buFontTx/>
              <a:buChar char="-"/>
              <a:defRPr/>
            </a:pPr>
            <a:r>
              <a:rPr lang="en-US" sz="2000" b="1" dirty="0" smtClean="0">
                <a:solidFill>
                  <a:prstClr val="black"/>
                </a:solidFill>
                <a:latin typeface="Comic Sans MS"/>
              </a:rPr>
              <a:t>Process of making a law</a:t>
            </a:r>
            <a:endParaRPr lang="en-US" sz="2000" b="1" dirty="0">
              <a:solidFill>
                <a:prstClr val="black"/>
              </a:solidFill>
              <a:latin typeface="Comic Sans MS"/>
            </a:endParaRPr>
          </a:p>
          <a:p>
            <a:pPr marL="228589" indent="-228589" defTabSz="914369">
              <a:lnSpc>
                <a:spcPct val="110000"/>
              </a:lnSpc>
              <a:spcBef>
                <a:spcPts val="1001"/>
              </a:spcBef>
              <a:buFontTx/>
              <a:buChar char="-"/>
              <a:defRPr/>
            </a:pPr>
            <a:r>
              <a:rPr lang="en-US" sz="2000" b="1" dirty="0">
                <a:solidFill>
                  <a:prstClr val="black"/>
                </a:solidFill>
                <a:latin typeface="Comic Sans MS"/>
              </a:rPr>
              <a:t>What happens if laws are broken?</a:t>
            </a:r>
          </a:p>
          <a:p>
            <a:pPr marL="0" indent="0" defTabSz="554499">
              <a:lnSpc>
                <a:spcPct val="110000"/>
              </a:lnSpc>
              <a:spcBef>
                <a:spcPts val="607"/>
              </a:spcBef>
              <a:buNone/>
              <a:defRPr/>
            </a:pP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324816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Laws</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
        <p:nvSpPr>
          <p:cNvPr id="9" name="Content Placeholder 2"/>
          <p:cNvSpPr txBox="1">
            <a:spLocks/>
          </p:cNvSpPr>
          <p:nvPr/>
        </p:nvSpPr>
        <p:spPr>
          <a:xfrm>
            <a:off x="670590" y="1261997"/>
            <a:ext cx="6628568" cy="5331308"/>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None/>
              <a:tabLst/>
              <a:defRPr/>
            </a:pPr>
            <a:r>
              <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After the summer riots, people have</a:t>
            </a:r>
            <a:r>
              <a:rPr kumimoji="0" lang="en-US" sz="3600" b="0"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 been sent to prison for things they posted </a:t>
            </a:r>
            <a:r>
              <a:rPr lang="en-US" sz="3600" dirty="0" smtClean="0"/>
              <a:t>online</a:t>
            </a:r>
            <a:endPar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0" indent="-74295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3600" dirty="0"/>
          </a:p>
          <a:p>
            <a:pPr marL="742950" marR="0" lvl="0" indent="-74295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In the margin write “SYV” – this stands for “Secure Your Voice”</a:t>
            </a:r>
          </a:p>
          <a:p>
            <a:pPr marL="742950" marR="0" lvl="0" indent="-74295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Highlight “SYV”</a:t>
            </a:r>
          </a:p>
          <a:p>
            <a:pPr marL="742950" marR="0" lvl="0" indent="-74295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Complete the following sentence…</a:t>
            </a: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 agree/disagree</a:t>
            </a:r>
            <a:r>
              <a:rPr kumimoji="0" lang="en-US" sz="3600" b="0"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 with people being sent to prison for things they post online because…”</a:t>
            </a:r>
            <a:endParaRPr kumimoji="0" lang="en-US" sz="3600"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38"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38"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38"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38"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38"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38"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85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a:t>
            </a:r>
          </a:p>
          <a:p>
            <a:pPr marL="0" indent="0">
              <a:buNone/>
            </a:pPr>
            <a:endParaRPr lang="en-US" sz="3638" dirty="0"/>
          </a:p>
          <a:p>
            <a:pPr marL="0" indent="0">
              <a:buNone/>
            </a:pPr>
            <a:r>
              <a:rPr lang="en-US" sz="3638" b="1" dirty="0" smtClean="0"/>
              <a:t>“Do </a:t>
            </a:r>
            <a:r>
              <a:rPr lang="en-US" sz="3638" b="1" dirty="0"/>
              <a:t>you think people should go to prison for something posted on social media?”</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Consequences of breaking the law</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15885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9"/>
            <a:ext cx="6308624" cy="5398580"/>
          </a:xfrm>
        </p:spPr>
        <p:txBody>
          <a:bodyPr>
            <a:normAutofit/>
          </a:bodyPr>
          <a:lstStyle/>
          <a:p>
            <a:pPr marL="0" indent="0">
              <a:buNone/>
            </a:pPr>
            <a:r>
              <a:rPr lang="en-US" sz="3638" dirty="0"/>
              <a:t>It is everyone’s responsibility to know what the law says and to obey it.</a:t>
            </a:r>
          </a:p>
          <a:p>
            <a:pPr marL="0" indent="0">
              <a:buNone/>
            </a:pPr>
            <a:endParaRPr lang="en-US" sz="3638" dirty="0"/>
          </a:p>
          <a:p>
            <a:pPr marL="0" indent="0">
              <a:buNone/>
            </a:pPr>
            <a:r>
              <a:rPr lang="en-US" sz="3638" dirty="0"/>
              <a:t>Ignorance (saying “I didn’t know”) of the law is not regarded as a valid excuse if a person is found breaking the law.</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happens when laws are broken?</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416030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90074" y="1682372"/>
            <a:ext cx="6308624" cy="3782949"/>
          </a:xfrm>
        </p:spPr>
        <p:txBody>
          <a:bodyPr>
            <a:normAutofit/>
          </a:bodyPr>
          <a:lstStyle/>
          <a:p>
            <a:pPr marL="0" indent="0">
              <a:buNone/>
            </a:pPr>
            <a:r>
              <a:rPr lang="en-US" sz="3638" dirty="0"/>
              <a:t>A student is at a park and leaves their phone on a bench while playing football. Another person walking by notices the phone and decides to take it home, knowing it doesn’t belong to them.</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Scenarios</a:t>
            </a:r>
            <a:endParaRPr sz="2426" spc="27" dirty="0"/>
          </a:p>
        </p:txBody>
      </p:sp>
      <p:sp>
        <p:nvSpPr>
          <p:cNvPr id="9" name="Content Placeholder 2"/>
          <p:cNvSpPr txBox="1">
            <a:spLocks/>
          </p:cNvSpPr>
          <p:nvPr/>
        </p:nvSpPr>
        <p:spPr>
          <a:xfrm>
            <a:off x="7143977" y="1243773"/>
            <a:ext cx="4955076" cy="5067164"/>
          </a:xfrm>
          <a:prstGeom prst="rect">
            <a:avLst/>
          </a:prstGeom>
        </p:spPr>
        <p:txBody>
          <a:bodyPr vert="horz" lIns="55449" tIns="27725" rIns="55449" bIns="27725"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In your books answer the following questions:</a:t>
            </a:r>
          </a:p>
          <a:p>
            <a:pPr marL="0" indent="0">
              <a:buNone/>
            </a:pPr>
            <a:endParaRPr lang="en-US" sz="3638" dirty="0"/>
          </a:p>
          <a:p>
            <a:pPr marL="693115" indent="-693115">
              <a:buFont typeface="Arial" panose="020B0604020202020204" pitchFamily="34" charset="0"/>
              <a:buAutoNum type="arabicPeriod"/>
            </a:pPr>
            <a:r>
              <a:rPr lang="en-US" sz="3638" dirty="0"/>
              <a:t>Has a law been broken?</a:t>
            </a:r>
          </a:p>
          <a:p>
            <a:pPr marL="693115" indent="-693115">
              <a:buFont typeface="Arial" panose="020B0604020202020204" pitchFamily="34" charset="0"/>
              <a:buAutoNum type="arabicPeriod"/>
            </a:pPr>
            <a:r>
              <a:rPr lang="en-US" sz="3638" dirty="0"/>
              <a:t>What consequence could the person face?</a:t>
            </a:r>
          </a:p>
        </p:txBody>
      </p:sp>
    </p:spTree>
    <p:extLst>
      <p:ext uri="{BB962C8B-B14F-4D97-AF65-F5344CB8AC3E}">
        <p14:creationId xmlns:p14="http://schemas.microsoft.com/office/powerpoint/2010/main" val="174864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90074" y="1682372"/>
            <a:ext cx="6308624" cy="3782949"/>
          </a:xfrm>
        </p:spPr>
        <p:txBody>
          <a:bodyPr>
            <a:normAutofit/>
          </a:bodyPr>
          <a:lstStyle/>
          <a:p>
            <a:pPr marL="0" indent="0">
              <a:buNone/>
            </a:pPr>
            <a:r>
              <a:rPr lang="en-US" sz="3638" dirty="0"/>
              <a:t>A student is at a park and leaves their phone on a bench while playing football. Another person walking by notices the phone and decides to take it home, knowing it doesn’t belong to them.</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Scenarios</a:t>
            </a:r>
            <a:endParaRPr sz="2426" spc="27" dirty="0"/>
          </a:p>
        </p:txBody>
      </p:sp>
      <p:sp>
        <p:nvSpPr>
          <p:cNvPr id="9" name="Content Placeholder 2"/>
          <p:cNvSpPr txBox="1">
            <a:spLocks/>
          </p:cNvSpPr>
          <p:nvPr/>
        </p:nvSpPr>
        <p:spPr>
          <a:xfrm>
            <a:off x="7143977" y="1243773"/>
            <a:ext cx="4955076" cy="5067164"/>
          </a:xfrm>
          <a:prstGeom prst="rect">
            <a:avLst/>
          </a:prstGeom>
        </p:spPr>
        <p:txBody>
          <a:bodyPr vert="horz" lIns="55449" tIns="27725" rIns="55449" bIns="27725"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Using your </a:t>
            </a:r>
            <a:r>
              <a:rPr lang="en-US" sz="3638" dirty="0" err="1"/>
              <a:t>oracy</a:t>
            </a:r>
            <a:r>
              <a:rPr lang="en-US" sz="3638" dirty="0"/>
              <a:t> card, discuss with your partner your answers to the questions below. </a:t>
            </a:r>
          </a:p>
          <a:p>
            <a:pPr marL="693115" indent="-693115">
              <a:buFont typeface="Arial" panose="020B0604020202020204" pitchFamily="34" charset="0"/>
              <a:buAutoNum type="arabicPeriod"/>
            </a:pPr>
            <a:r>
              <a:rPr lang="en-US" sz="3638" dirty="0"/>
              <a:t>Has a law been broken?</a:t>
            </a:r>
          </a:p>
          <a:p>
            <a:pPr marL="693115" indent="-693115">
              <a:buFont typeface="Arial" panose="020B0604020202020204" pitchFamily="34" charset="0"/>
              <a:buAutoNum type="arabicPeriod"/>
            </a:pPr>
            <a:r>
              <a:rPr lang="en-US" sz="3638" dirty="0"/>
              <a:t>What consequence could the person face?</a:t>
            </a:r>
          </a:p>
          <a:p>
            <a:pPr marL="0" indent="0">
              <a:buNone/>
            </a:pPr>
            <a:r>
              <a:rPr lang="en-US" sz="3638" dirty="0"/>
              <a:t>Remember to add, build or challenge.</a:t>
            </a:r>
          </a:p>
        </p:txBody>
      </p:sp>
    </p:spTree>
    <p:extLst>
      <p:ext uri="{BB962C8B-B14F-4D97-AF65-F5344CB8AC3E}">
        <p14:creationId xmlns:p14="http://schemas.microsoft.com/office/powerpoint/2010/main" val="198215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90074" y="1682372"/>
            <a:ext cx="6308624" cy="3782949"/>
          </a:xfrm>
        </p:spPr>
        <p:txBody>
          <a:bodyPr>
            <a:normAutofit/>
          </a:bodyPr>
          <a:lstStyle/>
          <a:p>
            <a:pPr marL="0" indent="0">
              <a:buNone/>
            </a:pPr>
            <a:r>
              <a:rPr lang="en-US" sz="3638" dirty="0"/>
              <a:t>A car is driving through a school zone where the speed limit is 20 mph. The driver is in a rush and drives at 40 mph. They are pulled over by the police before anyone gets hurt.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Scenarios</a:t>
            </a:r>
            <a:endParaRPr sz="2426" spc="27" dirty="0"/>
          </a:p>
        </p:txBody>
      </p:sp>
      <p:sp>
        <p:nvSpPr>
          <p:cNvPr id="9" name="Content Placeholder 2"/>
          <p:cNvSpPr txBox="1">
            <a:spLocks/>
          </p:cNvSpPr>
          <p:nvPr/>
        </p:nvSpPr>
        <p:spPr>
          <a:xfrm>
            <a:off x="7143977" y="1243773"/>
            <a:ext cx="4955076" cy="5067164"/>
          </a:xfrm>
          <a:prstGeom prst="rect">
            <a:avLst/>
          </a:prstGeom>
        </p:spPr>
        <p:txBody>
          <a:bodyPr vert="horz" lIns="55449" tIns="27725" rIns="55449" bIns="27725"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In your books answer the following questions:</a:t>
            </a:r>
          </a:p>
          <a:p>
            <a:pPr marL="0" indent="0">
              <a:buNone/>
            </a:pPr>
            <a:endParaRPr lang="en-US" sz="3638" dirty="0"/>
          </a:p>
          <a:p>
            <a:pPr marL="693115" indent="-693115">
              <a:buFont typeface="Arial" panose="020B0604020202020204" pitchFamily="34" charset="0"/>
              <a:buAutoNum type="arabicPeriod"/>
            </a:pPr>
            <a:r>
              <a:rPr lang="en-US" sz="3638" dirty="0"/>
              <a:t>Has a law been broken?</a:t>
            </a:r>
          </a:p>
          <a:p>
            <a:pPr marL="693115" indent="-693115">
              <a:buFont typeface="Arial" panose="020B0604020202020204" pitchFamily="34" charset="0"/>
              <a:buAutoNum type="arabicPeriod"/>
            </a:pPr>
            <a:r>
              <a:rPr lang="en-US" sz="3638" dirty="0"/>
              <a:t>What consequence could the person face?</a:t>
            </a:r>
          </a:p>
        </p:txBody>
      </p:sp>
    </p:spTree>
    <p:extLst>
      <p:ext uri="{BB962C8B-B14F-4D97-AF65-F5344CB8AC3E}">
        <p14:creationId xmlns:p14="http://schemas.microsoft.com/office/powerpoint/2010/main" val="279238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90074" y="1682372"/>
            <a:ext cx="6308624" cy="3782949"/>
          </a:xfrm>
        </p:spPr>
        <p:txBody>
          <a:bodyPr>
            <a:normAutofit/>
          </a:bodyPr>
          <a:lstStyle/>
          <a:p>
            <a:pPr marL="0" indent="0">
              <a:buNone/>
            </a:pPr>
            <a:r>
              <a:rPr lang="en-US" sz="3638" dirty="0"/>
              <a:t>A car is driving through a school zone where the speed limit is 20 mph. The driver is in a rush and drives at 40 mph. They are pulled over by the police before anyone gets hurt.</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Scenarios</a:t>
            </a:r>
            <a:endParaRPr sz="2426" spc="27" dirty="0"/>
          </a:p>
        </p:txBody>
      </p:sp>
      <p:sp>
        <p:nvSpPr>
          <p:cNvPr id="9" name="Content Placeholder 2"/>
          <p:cNvSpPr txBox="1">
            <a:spLocks/>
          </p:cNvSpPr>
          <p:nvPr/>
        </p:nvSpPr>
        <p:spPr>
          <a:xfrm>
            <a:off x="7143977" y="1243773"/>
            <a:ext cx="4955076" cy="5067164"/>
          </a:xfrm>
          <a:prstGeom prst="rect">
            <a:avLst/>
          </a:prstGeom>
        </p:spPr>
        <p:txBody>
          <a:bodyPr vert="horz" lIns="55449" tIns="27725" rIns="55449" bIns="27725"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3638" dirty="0"/>
              <a:t>Using your </a:t>
            </a:r>
            <a:r>
              <a:rPr lang="en-US" sz="3638" dirty="0" err="1"/>
              <a:t>oracy</a:t>
            </a:r>
            <a:r>
              <a:rPr lang="en-US" sz="3638" dirty="0"/>
              <a:t> card, discuss with your partner your answers to the questions below. </a:t>
            </a:r>
          </a:p>
          <a:p>
            <a:pPr marL="693115" indent="-693115">
              <a:buFont typeface="Arial" panose="020B0604020202020204" pitchFamily="34" charset="0"/>
              <a:buAutoNum type="arabicPeriod"/>
            </a:pPr>
            <a:r>
              <a:rPr lang="en-US" sz="3638" dirty="0"/>
              <a:t>Has a law been broken?</a:t>
            </a:r>
          </a:p>
          <a:p>
            <a:pPr marL="693115" indent="-693115">
              <a:buFont typeface="Arial" panose="020B0604020202020204" pitchFamily="34" charset="0"/>
              <a:buAutoNum type="arabicPeriod"/>
            </a:pPr>
            <a:r>
              <a:rPr lang="en-US" sz="3638" dirty="0"/>
              <a:t>What consequence could the person face?</a:t>
            </a:r>
          </a:p>
          <a:p>
            <a:pPr marL="0" indent="0">
              <a:buNone/>
            </a:pPr>
            <a:r>
              <a:rPr lang="en-US" sz="3638" dirty="0"/>
              <a:t>Remember to add, build or challenge.</a:t>
            </a:r>
          </a:p>
        </p:txBody>
      </p:sp>
    </p:spTree>
    <p:extLst>
      <p:ext uri="{BB962C8B-B14F-4D97-AF65-F5344CB8AC3E}">
        <p14:creationId xmlns:p14="http://schemas.microsoft.com/office/powerpoint/2010/main" val="168500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26" name="Content Placeholder 2"/>
          <p:cNvSpPr txBox="1">
            <a:spLocks/>
          </p:cNvSpPr>
          <p:nvPr/>
        </p:nvSpPr>
        <p:spPr>
          <a:xfrm>
            <a:off x="479264" y="1514351"/>
            <a:ext cx="11275785" cy="988752"/>
          </a:xfrm>
          <a:prstGeom prst="rect">
            <a:avLst/>
          </a:prstGeom>
        </p:spPr>
        <p:txBody>
          <a:bodyPr vert="horz" lIns="55449" tIns="27725" rIns="55449" bIns="27725" rtlCol="0">
            <a:normAutofit fontScale="9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a:t>
            </a:r>
            <a:r>
              <a:rPr lang="en-US" sz="4366" dirty="0" smtClean="0"/>
              <a:t>you, a friend or a family member </a:t>
            </a:r>
            <a:r>
              <a:rPr lang="en-US" sz="4366" dirty="0"/>
              <a:t>need any support about </a:t>
            </a:r>
            <a:r>
              <a:rPr lang="en-US" sz="4366" dirty="0" smtClean="0"/>
              <a:t>any laws being broken, support is available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044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a:t>In your Personal Development Tutor Time activity, you started to look at </a:t>
            </a:r>
            <a:r>
              <a:rPr lang="en-US" sz="3638" dirty="0" smtClean="0"/>
              <a:t>what are laws</a:t>
            </a:r>
            <a:endParaRPr lang="en-US" sz="3638" dirty="0"/>
          </a:p>
          <a:p>
            <a:pPr marL="0" indent="0">
              <a:buNone/>
            </a:pPr>
            <a:endParaRPr lang="en-US" sz="3638" dirty="0"/>
          </a:p>
          <a:p>
            <a:pPr marL="0" indent="0">
              <a:buNone/>
            </a:pPr>
            <a:r>
              <a:rPr lang="en-US" sz="3638" dirty="0"/>
              <a:t>In your books answer the following question:</a:t>
            </a:r>
          </a:p>
          <a:p>
            <a:pPr marL="0" indent="0">
              <a:buNone/>
            </a:pPr>
            <a:endParaRPr lang="en-US" sz="3638" dirty="0"/>
          </a:p>
          <a:p>
            <a:pPr marL="0" indent="0">
              <a:buNone/>
            </a:pPr>
            <a:r>
              <a:rPr lang="en-US" sz="3638" dirty="0" smtClean="0"/>
              <a:t>“What are laws?”</a:t>
            </a:r>
            <a:endParaRPr lang="en-US" sz="3638" dirty="0"/>
          </a:p>
          <a:p>
            <a:pPr marL="0" indent="0">
              <a:buNone/>
            </a:pPr>
            <a:endParaRPr lang="en-US" sz="3638" dirty="0"/>
          </a:p>
          <a:p>
            <a:pPr marL="0" indent="0">
              <a:buNone/>
            </a:pPr>
            <a:r>
              <a:rPr lang="en-US" sz="3638" b="1" dirty="0"/>
              <a:t>Sentence starter – </a:t>
            </a:r>
            <a:r>
              <a:rPr lang="en-US" sz="3638" dirty="0" smtClean="0"/>
              <a:t>“Laws are…”</a:t>
            </a:r>
            <a:endParaRPr lang="en-US" sz="3638"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4" name="Picture 13"/>
          <p:cNvPicPr>
            <a:picLocks noChangeAspect="1"/>
          </p:cNvPicPr>
          <p:nvPr/>
        </p:nvPicPr>
        <p:blipFill>
          <a:blip r:embed="rId4"/>
          <a:stretch>
            <a:fillRect/>
          </a:stretch>
        </p:blipFill>
        <p:spPr>
          <a:xfrm>
            <a:off x="7805687" y="1211027"/>
            <a:ext cx="4030752" cy="5227686"/>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Laws are…</a:t>
            </a:r>
          </a:p>
          <a:p>
            <a:pPr marL="0" indent="0">
              <a:buNone/>
            </a:pPr>
            <a:endParaRPr lang="en-US" sz="3638" dirty="0"/>
          </a:p>
          <a:p>
            <a:pPr marL="0" indent="0">
              <a:buNone/>
            </a:pPr>
            <a:r>
              <a:rPr lang="en-US" sz="4000" dirty="0"/>
              <a:t>“a system of rules that a country have agreed to follow</a:t>
            </a:r>
            <a:r>
              <a:rPr lang="en-US" sz="4000" dirty="0" smtClean="0"/>
              <a:t>.”</a:t>
            </a:r>
          </a:p>
          <a:p>
            <a:pPr marL="0" indent="0">
              <a:buNone/>
            </a:pPr>
            <a:r>
              <a:rPr lang="en-US" sz="3638" dirty="0" smtClean="0"/>
              <a:t> </a:t>
            </a:r>
          </a:p>
          <a:p>
            <a:pPr marL="0" indent="0">
              <a:buNone/>
            </a:pPr>
            <a:r>
              <a:rPr lang="en-US" sz="3638" b="1" dirty="0"/>
              <a:t>Task</a:t>
            </a:r>
            <a:r>
              <a:rPr lang="en-US" sz="3638" dirty="0"/>
              <a:t> – use your red pen to add to the definitions you had written down.</a:t>
            </a:r>
            <a:endParaRPr lang="en-US" sz="3638" b="1" dirty="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211027"/>
            <a:ext cx="4030752" cy="5227686"/>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a:t>Laws are necessary because they:</a:t>
            </a:r>
          </a:p>
          <a:p>
            <a:pPr marL="1143000" indent="-1143000">
              <a:buAutoNum type="arabicPeriod"/>
            </a:pPr>
            <a:r>
              <a:rPr lang="en-US" sz="4000" dirty="0"/>
              <a:t>Keep everyone safe</a:t>
            </a:r>
          </a:p>
          <a:p>
            <a:pPr marL="1143000" indent="-1143000">
              <a:buAutoNum type="arabicPeriod"/>
            </a:pPr>
            <a:r>
              <a:rPr lang="en-US" sz="4000" dirty="0"/>
              <a:t>Ensure everyone is treated fairly</a:t>
            </a:r>
          </a:p>
          <a:p>
            <a:pPr marL="1143000" indent="-1143000">
              <a:buAutoNum type="arabicPeriod"/>
            </a:pPr>
            <a:r>
              <a:rPr lang="en-US" sz="4000" dirty="0"/>
              <a:t>Ensure everyone’s property is protected</a:t>
            </a:r>
          </a:p>
          <a:p>
            <a:pPr marL="0" indent="0">
              <a:buNone/>
            </a:pPr>
            <a:endParaRPr lang="en-US" sz="3638" b="1" dirty="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211027"/>
            <a:ext cx="4030752" cy="5227686"/>
          </a:xfrm>
          <a:prstGeom prst="rect">
            <a:avLst/>
          </a:prstGeom>
        </p:spPr>
      </p:pic>
    </p:spTree>
    <p:extLst>
      <p:ext uri="{BB962C8B-B14F-4D97-AF65-F5344CB8AC3E}">
        <p14:creationId xmlns:p14="http://schemas.microsoft.com/office/powerpoint/2010/main" val="253336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70000" lnSpcReduction="20000"/>
          </a:bodyPr>
          <a:lstStyle/>
          <a:p>
            <a:pPr marL="0" indent="0">
              <a:buNone/>
            </a:pPr>
            <a:r>
              <a:rPr lang="en-US" sz="3638" dirty="0"/>
              <a:t>This links to the Golden Thread of </a:t>
            </a:r>
            <a:r>
              <a:rPr lang="en-US" sz="3638" b="1" dirty="0"/>
              <a:t>“Secure your </a:t>
            </a:r>
            <a:r>
              <a:rPr lang="en-US" sz="3638" b="1" dirty="0" smtClean="0"/>
              <a:t>Future” </a:t>
            </a:r>
            <a:r>
              <a:rPr lang="en-US" sz="3638" dirty="0" smtClean="0"/>
              <a:t>as breaking the law can lead to criminal records which can negatively impact job opportunities</a:t>
            </a:r>
          </a:p>
          <a:p>
            <a:pPr marL="0" indent="0">
              <a:buNone/>
            </a:pPr>
            <a:endParaRPr lang="en-US" sz="3638" dirty="0"/>
          </a:p>
          <a:p>
            <a:pPr marL="0" indent="0">
              <a:buNone/>
            </a:pPr>
            <a:r>
              <a:rPr lang="en-US" sz="3638" b="1" dirty="0" smtClean="0"/>
              <a:t>Rule of Law</a:t>
            </a:r>
            <a:r>
              <a:rPr lang="en-US" sz="3638" dirty="0" smtClean="0"/>
              <a:t> is a British Value which means everyone living in the UK is required to follow the law.</a:t>
            </a:r>
            <a:endParaRPr lang="en-US" sz="3638" b="1" dirty="0" smtClean="0"/>
          </a:p>
          <a:p>
            <a:pPr marL="0" indent="0">
              <a:buNone/>
            </a:pPr>
            <a:endParaRPr lang="en-US" sz="3638" b="1" dirty="0"/>
          </a:p>
          <a:p>
            <a:pPr marL="0" indent="0">
              <a:buNone/>
            </a:pPr>
            <a:r>
              <a:rPr lang="en-US" sz="3638" b="1" dirty="0" smtClean="0">
                <a:solidFill>
                  <a:srgbClr val="323232"/>
                </a:solidFill>
                <a:latin typeface="Calibri" panose="020F0502020204030204"/>
              </a:rPr>
              <a:t>The UN Rights of a Child</a:t>
            </a:r>
            <a:r>
              <a:rPr lang="en-US" sz="3638" dirty="0" smtClean="0">
                <a:solidFill>
                  <a:srgbClr val="323232"/>
                </a:solidFill>
                <a:latin typeface="Calibri" panose="020F0502020204030204"/>
              </a:rPr>
              <a:t> is an example of international law which is designed to keep all children safe.</a:t>
            </a:r>
          </a:p>
          <a:p>
            <a:pPr marL="0" indent="0">
              <a:buNone/>
            </a:pPr>
            <a:endParaRPr lang="en-US" sz="3638" dirty="0" smtClean="0">
              <a:solidFill>
                <a:srgbClr val="323232"/>
              </a:solidFill>
              <a:latin typeface="Calibri" panose="020F0502020204030204"/>
            </a:endParaRPr>
          </a:p>
          <a:p>
            <a:pPr marL="0" indent="0">
              <a:buNone/>
            </a:pPr>
            <a:r>
              <a:rPr lang="en-US" sz="3600" b="1" dirty="0"/>
              <a:t>Protected characteristics</a:t>
            </a:r>
            <a:r>
              <a:rPr lang="en-US" sz="3600" dirty="0"/>
              <a:t> is an example of a law in the UK called the Equality Act (2010) which stops people being discriminated against due to any of the characteristics. </a:t>
            </a:r>
            <a:endParaRPr lang="en-US" sz="3600" b="1" dirty="0"/>
          </a:p>
          <a:p>
            <a:pPr marL="0" indent="0">
              <a:buNone/>
            </a:pPr>
            <a:endParaRPr lang="en-US" sz="3638" b="1" dirty="0">
              <a:solidFill>
                <a:srgbClr val="323232"/>
              </a:solidFill>
              <a:latin typeface="Calibri" panose="020F0502020204030204"/>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grpSp>
        <p:nvGrpSpPr>
          <p:cNvPr id="12" name="Group 11">
            <a:extLst>
              <a:ext uri="{FF2B5EF4-FFF2-40B4-BE49-F238E27FC236}">
                <a16:creationId xmlns:a16="http://schemas.microsoft.com/office/drawing/2014/main" id="{3223EBB9-3A7F-C565-EAA7-0BB380AF50A5}"/>
              </a:ext>
            </a:extLst>
          </p:cNvPr>
          <p:cNvGrpSpPr/>
          <p:nvPr/>
        </p:nvGrpSpPr>
        <p:grpSpPr>
          <a:xfrm>
            <a:off x="7579710" y="3731268"/>
            <a:ext cx="3466689" cy="1519971"/>
            <a:chOff x="3431928" y="641202"/>
            <a:chExt cx="3924360"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35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31928" y="662261"/>
              <a:ext cx="3924360" cy="844858"/>
            </a:xfrm>
            <a:prstGeom prst="rect">
              <a:avLst/>
            </a:prstGeom>
            <a:noFill/>
          </p:spPr>
          <p:txBody>
            <a:bodyPr wrap="none" rtlCol="0">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549770" y="1410933"/>
              <a:ext cx="3485959" cy="844858"/>
            </a:xfrm>
            <a:prstGeom prst="rect">
              <a:avLst/>
            </a:prstGeom>
            <a:noFill/>
          </p:spPr>
          <p:txBody>
            <a:bodyPr wrap="none" rtlCol="0">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pic>
        <p:nvPicPr>
          <p:cNvPr id="16" name="Picture 15"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4">
            <a:extLst>
              <a:ext uri="{28A0092B-C50C-407E-A947-70E740481C1C}">
                <a14:useLocalDpi xmlns:a14="http://schemas.microsoft.com/office/drawing/2010/main" val="0"/>
              </a:ext>
            </a:extLst>
          </a:blip>
          <a:srcRect l="4715" t="5715" r="44774" b="69518"/>
          <a:stretch/>
        </p:blipFill>
        <p:spPr>
          <a:xfrm>
            <a:off x="7004625" y="5251560"/>
            <a:ext cx="4633962" cy="1606440"/>
          </a:xfrm>
          <a:prstGeom prst="rect">
            <a:avLst/>
          </a:prstGeom>
        </p:spPr>
      </p:pic>
      <p:pic>
        <p:nvPicPr>
          <p:cNvPr id="17" name="Picture 16"/>
          <p:cNvPicPr>
            <a:picLocks noChangeAspect="1"/>
          </p:cNvPicPr>
          <p:nvPr/>
        </p:nvPicPr>
        <p:blipFill>
          <a:blip r:embed="rId5"/>
          <a:stretch>
            <a:fillRect/>
          </a:stretch>
        </p:blipFill>
        <p:spPr>
          <a:xfrm>
            <a:off x="7579710" y="1072571"/>
            <a:ext cx="3953378" cy="1298905"/>
          </a:xfrm>
          <a:prstGeom prst="rect">
            <a:avLst/>
          </a:prstGeom>
        </p:spPr>
      </p:pic>
      <p:pic>
        <p:nvPicPr>
          <p:cNvPr id="2" name="Picture 1"/>
          <p:cNvPicPr>
            <a:picLocks noChangeAspect="1"/>
          </p:cNvPicPr>
          <p:nvPr/>
        </p:nvPicPr>
        <p:blipFill>
          <a:blip r:embed="rId6"/>
          <a:stretch>
            <a:fillRect/>
          </a:stretch>
        </p:blipFill>
        <p:spPr>
          <a:xfrm>
            <a:off x="8045072" y="2463886"/>
            <a:ext cx="2450804" cy="1249788"/>
          </a:xfrm>
          <a:prstGeom prst="rect">
            <a:avLst/>
          </a:prstGeom>
        </p:spPr>
      </p:pic>
    </p:spTree>
    <p:extLst>
      <p:ext uri="{BB962C8B-B14F-4D97-AF65-F5344CB8AC3E}">
        <p14:creationId xmlns:p14="http://schemas.microsoft.com/office/powerpoint/2010/main" val="88135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rmAutofit/>
          </a:bodyPr>
          <a:lstStyle/>
          <a:p>
            <a:pPr marL="0" indent="0">
              <a:buNone/>
            </a:pPr>
            <a:r>
              <a:rPr lang="en-US" sz="3638" dirty="0"/>
              <a:t>In the UK it is up to the Government to make the laws.</a:t>
            </a:r>
          </a:p>
          <a:p>
            <a:pPr marL="0" indent="0">
              <a:buNone/>
            </a:pPr>
            <a:endParaRPr lang="en-US" sz="3638" b="1" dirty="0"/>
          </a:p>
          <a:p>
            <a:pPr marL="0" indent="0">
              <a:buNone/>
            </a:pPr>
            <a:r>
              <a:rPr lang="en-US" sz="3638" dirty="0"/>
              <a:t>However it is not as simple as the Prime Minister deciding that something is now a law.</a:t>
            </a:r>
          </a:p>
          <a:p>
            <a:pPr marL="0" indent="0">
              <a:buNone/>
            </a:pPr>
            <a:endParaRPr lang="en-US" sz="3638" dirty="0"/>
          </a:p>
          <a:p>
            <a:pPr marL="0" indent="0">
              <a:buNone/>
            </a:pPr>
            <a:r>
              <a:rPr lang="en-US" sz="3638" dirty="0"/>
              <a:t>There is a process that has to be followed</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3" name="Picture 2"/>
          <p:cNvPicPr>
            <a:picLocks noChangeAspect="1"/>
          </p:cNvPicPr>
          <p:nvPr/>
        </p:nvPicPr>
        <p:blipFill>
          <a:blip r:embed="rId4"/>
          <a:stretch>
            <a:fillRect/>
          </a:stretch>
        </p:blipFill>
        <p:spPr>
          <a:xfrm>
            <a:off x="7830878" y="1211183"/>
            <a:ext cx="3999448" cy="5187085"/>
          </a:xfrm>
          <a:prstGeom prst="rect">
            <a:avLst/>
          </a:prstGeom>
        </p:spPr>
      </p:pic>
    </p:spTree>
    <p:extLst>
      <p:ext uri="{BB962C8B-B14F-4D97-AF65-F5344CB8AC3E}">
        <p14:creationId xmlns:p14="http://schemas.microsoft.com/office/powerpoint/2010/main" val="315286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8934271" y="1088761"/>
            <a:ext cx="3257301" cy="5816585"/>
          </a:xfrm>
        </p:spPr>
        <p:txBody>
          <a:bodyPr>
            <a:normAutofit fontScale="77500" lnSpcReduction="20000"/>
          </a:bodyPr>
          <a:lstStyle/>
          <a:p>
            <a:pPr marL="0" indent="0">
              <a:buNone/>
            </a:pPr>
            <a:r>
              <a:rPr lang="en-US" sz="3638" dirty="0"/>
              <a:t>You have been given a worksheet with each step of the law making process. While watching the video you should write a number beside each step.</a:t>
            </a:r>
          </a:p>
          <a:p>
            <a:pPr marL="0" indent="0">
              <a:buNone/>
            </a:pPr>
            <a:endParaRPr lang="en-US" sz="3638" dirty="0"/>
          </a:p>
          <a:p>
            <a:pPr marL="0" indent="0">
              <a:buNone/>
            </a:pPr>
            <a:r>
              <a:rPr lang="en-US" sz="3638" dirty="0"/>
              <a:t>Example – The first step is “a bill is put forward” beside this is “1”</a:t>
            </a:r>
          </a:p>
          <a:p>
            <a:pPr marL="0" indent="0">
              <a:buNone/>
            </a:pPr>
            <a:endParaRPr lang="en-US" sz="3638" dirty="0"/>
          </a:p>
          <a:p>
            <a:pPr marL="0" indent="0">
              <a:buNone/>
            </a:pPr>
            <a:r>
              <a:rPr lang="en-US" sz="3638" dirty="0"/>
              <a:t>Label the next steps using numbers between 2 and 7</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laws are made</a:t>
            </a:r>
            <a:endParaRPr sz="2426" spc="27" dirty="0"/>
          </a:p>
        </p:txBody>
      </p:sp>
      <p:pic>
        <p:nvPicPr>
          <p:cNvPr id="2" name="iM4CKYCrW7Y"/>
          <p:cNvPicPr>
            <a:picLocks noRot="1" noChangeAspect="1"/>
          </p:cNvPicPr>
          <p:nvPr>
            <a:videoFile r:link="rId1"/>
          </p:nvPr>
        </p:nvPicPr>
        <p:blipFill>
          <a:blip r:embed="rId6"/>
          <a:stretch>
            <a:fillRect/>
          </a:stretch>
        </p:blipFill>
        <p:spPr>
          <a:xfrm>
            <a:off x="201128" y="1464043"/>
            <a:ext cx="8568219" cy="4819623"/>
          </a:xfrm>
          <a:prstGeom prst="rect">
            <a:avLst/>
          </a:prstGeom>
        </p:spPr>
      </p:pic>
    </p:spTree>
    <p:extLst>
      <p:ext uri="{BB962C8B-B14F-4D97-AF65-F5344CB8AC3E}">
        <p14:creationId xmlns:p14="http://schemas.microsoft.com/office/powerpoint/2010/main" val="180294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1935</Words>
  <Application>Microsoft Office PowerPoint</Application>
  <PresentationFormat>Widescreen</PresentationFormat>
  <Paragraphs>287</Paragraphs>
  <Slides>38</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Comic Sans MS</vt:lpstr>
      <vt:lpstr>Franklin Gothic Book</vt:lpstr>
      <vt:lpstr>Lato</vt:lpstr>
      <vt:lpstr>LondrinaSolid-Black</vt:lpstr>
      <vt:lpstr>Office Theme</vt:lpstr>
      <vt:lpstr>6_Office Theme</vt:lpstr>
      <vt:lpstr>PowerPoint Presentation</vt:lpstr>
      <vt:lpstr>PowerPoint Presentation</vt:lpstr>
      <vt:lpstr>PowerPoint Presentation</vt:lpstr>
      <vt:lpstr>Tutor Time Recap</vt:lpstr>
      <vt:lpstr>Tutor Time Recap</vt:lpstr>
      <vt:lpstr>Tutor Time Recap</vt:lpstr>
      <vt:lpstr>Tutor Time Recap</vt:lpstr>
      <vt:lpstr>How laws are made</vt:lpstr>
      <vt:lpstr>How laws are made</vt:lpstr>
      <vt:lpstr>How laws are made</vt:lpstr>
      <vt:lpstr>How laws are made</vt:lpstr>
      <vt:lpstr>How laws are made</vt:lpstr>
      <vt:lpstr>How laws are made</vt:lpstr>
      <vt:lpstr>How laws are made</vt:lpstr>
      <vt:lpstr>How laws are made</vt:lpstr>
      <vt:lpstr>How laws are made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Laws</vt:lpstr>
      <vt:lpstr>What are laws?</vt:lpstr>
      <vt:lpstr>What happens when laws are broken?</vt:lpstr>
      <vt:lpstr>What happens when laws are broken?</vt:lpstr>
      <vt:lpstr>What happens when laws are broken?</vt:lpstr>
      <vt:lpstr>What happens when laws are broken?</vt:lpstr>
      <vt:lpstr>Laws</vt:lpstr>
      <vt:lpstr>Consequences of breaking the law</vt:lpstr>
      <vt:lpstr>What happens when laws are broken?</vt:lpstr>
      <vt:lpstr>Scenarios</vt:lpstr>
      <vt:lpstr>Scenarios</vt:lpstr>
      <vt:lpstr>Scenarios</vt:lpstr>
      <vt:lpstr>Scenarios</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75</cp:revision>
  <dcterms:created xsi:type="dcterms:W3CDTF">2024-08-15T13:31:51Z</dcterms:created>
  <dcterms:modified xsi:type="dcterms:W3CDTF">2025-04-14T10:34:01Z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