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828" r:id="rId4"/>
    <p:sldMasterId id="2147483840" r:id="rId5"/>
  </p:sldMasterIdLst>
  <p:notesMasterIdLst>
    <p:notesMasterId r:id="rId39"/>
  </p:notesMasterIdLst>
  <p:sldIdLst>
    <p:sldId id="640" r:id="rId6"/>
    <p:sldId id="699" r:id="rId7"/>
    <p:sldId id="569" r:id="rId8"/>
    <p:sldId id="571" r:id="rId9"/>
    <p:sldId id="641" r:id="rId10"/>
    <p:sldId id="589" r:id="rId11"/>
    <p:sldId id="682" r:id="rId12"/>
    <p:sldId id="683" r:id="rId13"/>
    <p:sldId id="363" r:id="rId14"/>
    <p:sldId id="364" r:id="rId15"/>
    <p:sldId id="553" r:id="rId16"/>
    <p:sldId id="554" r:id="rId17"/>
    <p:sldId id="684" r:id="rId18"/>
    <p:sldId id="667" r:id="rId19"/>
    <p:sldId id="669" r:id="rId20"/>
    <p:sldId id="685" r:id="rId21"/>
    <p:sldId id="686" r:id="rId22"/>
    <p:sldId id="687" r:id="rId23"/>
    <p:sldId id="672" r:id="rId24"/>
    <p:sldId id="688" r:id="rId25"/>
    <p:sldId id="689" r:id="rId26"/>
    <p:sldId id="690" r:id="rId27"/>
    <p:sldId id="691" r:id="rId28"/>
    <p:sldId id="692" r:id="rId29"/>
    <p:sldId id="693" r:id="rId30"/>
    <p:sldId id="694" r:id="rId31"/>
    <p:sldId id="695" r:id="rId32"/>
    <p:sldId id="696" r:id="rId33"/>
    <p:sldId id="700" r:id="rId34"/>
    <p:sldId id="697" r:id="rId35"/>
    <p:sldId id="701" r:id="rId36"/>
    <p:sldId id="698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snxFARSKRd1QXhBxq0j5A==" hashData="lKovJndXyYLyr+x/DOG47ygwJQlpZUjMLNUa7ZHXxVq6rA0uoOJ/TshVsZ1rUPX+yCtRKb9eRhEfBIQH23eH1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6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9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9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4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9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3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4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3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9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75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80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59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48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79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4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89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97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8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Importance of online presence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Wellbeing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389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00" dirty="0"/>
              <a:t>“</a:t>
            </a:r>
            <a:r>
              <a:rPr lang="en-GB" sz="2400" dirty="0"/>
              <a:t>Criminal offences committed using a knife as a weapon</a:t>
            </a:r>
            <a:r>
              <a:rPr lang="en-US" sz="2400" dirty="0"/>
              <a:t>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everyone in a gang is equal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criminal activity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3742" y="3935068"/>
            <a:ext cx="11087909" cy="11012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Knife Crime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865" y="4920543"/>
            <a:ext cx="11087909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4618" y="5784674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Criminal damage, graffiti, anti social </a:t>
            </a:r>
            <a:r>
              <a:rPr lang="en-US" sz="1940" b="1" kern="0" dirty="0" err="1" smtClean="0">
                <a:solidFill>
                  <a:prstClr val="white"/>
                </a:solidFill>
                <a:latin typeface="Calibri" panose="020F0502020204030204"/>
              </a:rPr>
              <a:t>behaviour</a:t>
            </a: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, shoplifting 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5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GB" sz="3200" dirty="0"/>
              <a:t>everything someone posts, likes, shares and interacts with online</a:t>
            </a:r>
            <a:r>
              <a:rPr lang="en-US" sz="3200" dirty="0"/>
              <a:t>”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presence</a:t>
            </a:r>
          </a:p>
        </p:txBody>
      </p:sp>
    </p:spTree>
    <p:extLst>
      <p:ext uri="{BB962C8B-B14F-4D97-AF65-F5344CB8AC3E}">
        <p14:creationId xmlns:p14="http://schemas.microsoft.com/office/powerpoint/2010/main" val="18707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Golden Thread does today’s lesson relate to?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Secure your Voice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Secure your Relationships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Secure your Wellbeing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Secure your Future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47" y="445315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“employers will not look at social media, they will just take what they see for granted at interview”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5296986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“colleges and universities may look at social media for inappropriate content”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“what is posted online will most likely always remain online even if deleted”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222037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some things that should not be done online to ensure that a person can have a positive online presence.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include:</a:t>
            </a:r>
          </a:p>
          <a:p>
            <a:pPr>
              <a:buFontTx/>
              <a:buChar char="-"/>
            </a:pPr>
            <a:r>
              <a:rPr lang="en-US" sz="3638" dirty="0" smtClean="0"/>
              <a:t>Avoid using offensive language</a:t>
            </a:r>
          </a:p>
          <a:p>
            <a:pPr>
              <a:buFontTx/>
              <a:buChar char="-"/>
            </a:pPr>
            <a:r>
              <a:rPr lang="en-US" sz="3638" dirty="0" smtClean="0"/>
              <a:t>Avoid making discriminatory remarks</a:t>
            </a:r>
          </a:p>
          <a:p>
            <a:pPr>
              <a:buFontTx/>
              <a:buChar char="-"/>
            </a:pPr>
            <a:r>
              <a:rPr lang="en-US" sz="3638" dirty="0" smtClean="0"/>
              <a:t>Posting, liking or commenting on an inappropriate photo or video</a:t>
            </a:r>
          </a:p>
          <a:p>
            <a:pPr>
              <a:buFontTx/>
              <a:buChar char="-"/>
            </a:pPr>
            <a:r>
              <a:rPr lang="en-US" sz="3638" dirty="0" smtClean="0"/>
              <a:t>Posting, liking or commenting about a school, college, university or workplace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 negative online presence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1278"/>
            <a:ext cx="373107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some things that should not be done online to ensure that a person can have a positive online presence.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include:</a:t>
            </a:r>
          </a:p>
          <a:p>
            <a:pPr>
              <a:buFontTx/>
              <a:buChar char="-"/>
            </a:pPr>
            <a:r>
              <a:rPr lang="en-US" sz="3638" dirty="0" smtClean="0"/>
              <a:t>Avoid using offensive language</a:t>
            </a:r>
          </a:p>
          <a:p>
            <a:pPr>
              <a:buFontTx/>
              <a:buChar char="-"/>
            </a:pPr>
            <a:r>
              <a:rPr lang="en-US" sz="3638" dirty="0" smtClean="0"/>
              <a:t>Avoid making discriminatory remarks</a:t>
            </a:r>
          </a:p>
          <a:p>
            <a:pPr>
              <a:buFontTx/>
              <a:buChar char="-"/>
            </a:pPr>
            <a:r>
              <a:rPr lang="en-US" sz="3638" dirty="0" smtClean="0"/>
              <a:t>Posting, liking or commenting on an inappropriate photo or video</a:t>
            </a:r>
          </a:p>
          <a:p>
            <a:pPr>
              <a:buFontTx/>
              <a:buChar char="-"/>
            </a:pPr>
            <a:r>
              <a:rPr lang="en-US" sz="3638" dirty="0" smtClean="0"/>
              <a:t>Posting, liking or commenting about a school, college, university or workplace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 negative online presence</a:t>
            </a:r>
            <a:endParaRPr sz="2426" spc="27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92686" y="1211027"/>
            <a:ext cx="5338896" cy="559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Highlight “SYV”</a:t>
            </a: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/>
              <a:t>Complete the following sentence – </a:t>
            </a:r>
            <a:r>
              <a:rPr lang="en-US" sz="3638" b="1" dirty="0" smtClean="0"/>
              <a:t>“one thing to avoid doing online is…” </a:t>
            </a:r>
            <a:r>
              <a:rPr lang="en-US" sz="3638" dirty="0" smtClean="0"/>
              <a:t>– you should choose the thing you think is most important to avoid doing online</a:t>
            </a:r>
            <a:endParaRPr lang="en-US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22849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b="1" dirty="0" smtClean="0"/>
              <a:t>“what did you write down as the most important think to avoid doing online? Why?”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Negative online presence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lots of things people can post, like and comment on that will show a positive online presence.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include:</a:t>
            </a:r>
          </a:p>
          <a:p>
            <a:pPr>
              <a:buFontTx/>
              <a:buChar char="-"/>
            </a:pPr>
            <a:r>
              <a:rPr lang="en-US" sz="3638" dirty="0" smtClean="0"/>
              <a:t>Sharing personal achievements</a:t>
            </a:r>
          </a:p>
          <a:p>
            <a:pPr>
              <a:buFontTx/>
              <a:buChar char="-"/>
            </a:pPr>
            <a:r>
              <a:rPr lang="en-US" sz="3638" dirty="0" smtClean="0"/>
              <a:t>Supporting others through encouraging comments and sharing positive content</a:t>
            </a:r>
          </a:p>
          <a:p>
            <a:pPr>
              <a:buFontTx/>
              <a:buChar char="-"/>
            </a:pPr>
            <a:r>
              <a:rPr lang="en-US" sz="3638" dirty="0" smtClean="0"/>
              <a:t>Posting helpful or inspiring content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Positive online presence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92686" y="1211027"/>
            <a:ext cx="5338896" cy="559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Highlight “SYV”</a:t>
            </a: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/>
              <a:t>Complete the following sentence – </a:t>
            </a:r>
            <a:r>
              <a:rPr lang="en-US" sz="3638" b="1" dirty="0" smtClean="0"/>
              <a:t>“one thing to do that is positive online is…” </a:t>
            </a:r>
            <a:r>
              <a:rPr lang="en-US" sz="3638" dirty="0" smtClean="0"/>
              <a:t>– you should choose the thing you think is most important to do online for a positive presence</a:t>
            </a:r>
            <a:endParaRPr lang="en-US" sz="4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19207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2194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Is the below an example of a </a:t>
            </a:r>
            <a:r>
              <a:rPr lang="en-US" sz="3200" b="1" dirty="0" smtClean="0"/>
              <a:t>positive</a:t>
            </a:r>
            <a:r>
              <a:rPr lang="en-US" sz="3200" dirty="0" smtClean="0"/>
              <a:t> or </a:t>
            </a:r>
            <a:r>
              <a:rPr lang="en-US" sz="3200" b="1" dirty="0" smtClean="0"/>
              <a:t>negative</a:t>
            </a:r>
            <a:r>
              <a:rPr lang="en-US" sz="3200" dirty="0" smtClean="0"/>
              <a:t> online presence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“a post saying “volunteering at the animal shelter today! It feels great to give back.”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Positive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Negative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227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Is the below an example of a </a:t>
            </a:r>
            <a:r>
              <a:rPr lang="en-US" sz="3200" b="1" dirty="0" smtClean="0"/>
              <a:t>positive</a:t>
            </a:r>
            <a:r>
              <a:rPr lang="en-US" sz="3200" dirty="0" smtClean="0"/>
              <a:t> or </a:t>
            </a:r>
            <a:r>
              <a:rPr lang="en-US" sz="3200" b="1" dirty="0" smtClean="0"/>
              <a:t>negative</a:t>
            </a:r>
            <a:r>
              <a:rPr lang="en-US" sz="3200" dirty="0" smtClean="0"/>
              <a:t> online presence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“a post saying “assembly is school was so rubbish today. What a waste of everyone’s time”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Positive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Negative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527" y="5128205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Is the below an example of a </a:t>
            </a:r>
            <a:r>
              <a:rPr lang="en-US" sz="3200" b="1" dirty="0" smtClean="0"/>
              <a:t>positive</a:t>
            </a:r>
            <a:r>
              <a:rPr lang="en-US" sz="3200" dirty="0" smtClean="0"/>
              <a:t> or </a:t>
            </a:r>
            <a:r>
              <a:rPr lang="en-US" sz="3200" b="1" dirty="0" smtClean="0"/>
              <a:t>negative</a:t>
            </a:r>
            <a:r>
              <a:rPr lang="en-US" sz="3200" dirty="0" smtClean="0"/>
              <a:t> online presence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“liking a photo online that is offensive to a group of people. The photo also include offensive language”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Positive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Negative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527" y="5128205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Is the below an example of a </a:t>
            </a:r>
            <a:r>
              <a:rPr lang="en-US" sz="3200" b="1" dirty="0" smtClean="0"/>
              <a:t>positive</a:t>
            </a:r>
            <a:r>
              <a:rPr lang="en-US" sz="3200" dirty="0" smtClean="0"/>
              <a:t> or </a:t>
            </a:r>
            <a:r>
              <a:rPr lang="en-US" sz="3200" b="1" dirty="0" smtClean="0"/>
              <a:t>negative</a:t>
            </a:r>
            <a:r>
              <a:rPr lang="en-US" sz="3200" dirty="0" smtClean="0"/>
              <a:t> online presence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“commenting on a post about a friend completing a fitness challenge”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Positive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Negative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227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Is the below an example of a </a:t>
            </a:r>
            <a:r>
              <a:rPr lang="en-US" sz="3200" b="1" dirty="0" smtClean="0"/>
              <a:t>positive</a:t>
            </a:r>
            <a:r>
              <a:rPr lang="en-US" sz="3200" dirty="0" smtClean="0"/>
              <a:t> or </a:t>
            </a:r>
            <a:r>
              <a:rPr lang="en-US" sz="3200" b="1" dirty="0" smtClean="0"/>
              <a:t>negative</a:t>
            </a:r>
            <a:r>
              <a:rPr lang="en-US" sz="3200" dirty="0" smtClean="0"/>
              <a:t> online presence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“commenting on a post “Shut up. No one cares”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Positive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Negative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170" y="4752648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Complete the following sentence in your book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type of online presence I want to have is…”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Your online presence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1278"/>
            <a:ext cx="373107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Complete the following sentence in your book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“If someone looked at my current online presence they would think…”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choose whether they would think it is positive or negative and the reason why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Your online presence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1278"/>
            <a:ext cx="373107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Complete the following sentence in your book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“To ensure I have a positive online presence I need to start…”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Your online presence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41278"/>
            <a:ext cx="373107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Emma often shares memes and comments mocking classmates and teachers online. One day, a classmate sees a post about them and reports it to the school. This leads to disciplinary action for Emma and a formal warning. When Emma applies for a part-time job, her online behavior is flagged, and she misses out on the opportunity.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O</a:t>
            </a:r>
            <a:r>
              <a:rPr lang="en-US" sz="2426" spc="6" dirty="0" smtClean="0"/>
              <a:t>nline presence - scenario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92686" y="1211027"/>
            <a:ext cx="5338896" cy="559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Highlight “SYV”</a:t>
            </a: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Answer the following question:</a:t>
            </a:r>
          </a:p>
          <a:p>
            <a:pPr marL="1200129" lvl="1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Is this an example of a positive or negative online presence?</a:t>
            </a:r>
          </a:p>
          <a:p>
            <a:pPr marL="1200129" lvl="1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What advice do you have for Emma?</a:t>
            </a:r>
            <a:endParaRPr lang="en-US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21114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</a:t>
            </a:r>
            <a:r>
              <a:rPr lang="en-US" sz="3638" dirty="0" smtClean="0"/>
              <a:t>questions you answered on the previous slide.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Importance of role models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 is failure a good thing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criminal activity?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Dangers of gang culture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Dangers of knife crime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your online presence look like?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does your online presence look like?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Definition of online presence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Why a positive online presence is important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adds to a positive/negative online presence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8806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Sarah is a high school student passionate about climate change. She uses her social media to share articles, her own eco-friendly projects, and </a:t>
            </a:r>
            <a:r>
              <a:rPr lang="en-US" sz="4000" dirty="0" err="1" smtClean="0"/>
              <a:t>organises</a:t>
            </a:r>
            <a:r>
              <a:rPr lang="en-US" sz="4000" dirty="0" smtClean="0"/>
              <a:t> </a:t>
            </a:r>
            <a:r>
              <a:rPr lang="en-US" sz="4000" dirty="0"/>
              <a:t>a local cleanup initiative. Her posts attract attention from local media, and she is invited to speak at a community event.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O</a:t>
            </a:r>
            <a:r>
              <a:rPr lang="en-US" sz="2426" spc="6" dirty="0" smtClean="0"/>
              <a:t>nline presence - scenario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92686" y="1211027"/>
            <a:ext cx="5338896" cy="559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Highlight “SYV”</a:t>
            </a: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Answer the following question:</a:t>
            </a:r>
          </a:p>
          <a:p>
            <a:pPr marL="1200129" lvl="1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Is this an example of a positive or negative online presence?</a:t>
            </a:r>
          </a:p>
          <a:p>
            <a:pPr marL="1200129" lvl="1" indent="-7429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What advice do you have for Sarah?</a:t>
            </a:r>
            <a:endParaRPr lang="en-US" sz="3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37339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</a:t>
            </a:r>
            <a:r>
              <a:rPr lang="en-US" sz="3638" dirty="0" smtClean="0"/>
              <a:t>questions you answered on the previous slide.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787" y="407417"/>
            <a:ext cx="7202743" cy="803767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659" y="1514486"/>
            <a:ext cx="11274994" cy="896242"/>
          </a:xfrm>
          <a:prstGeom prst="rect">
            <a:avLst/>
          </a:prstGeom>
        </p:spPr>
        <p:txBody>
          <a:bodyPr vert="horz" lIns="55445" tIns="27723" rIns="55445" bIns="27723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15">
              <a:buNone/>
            </a:pPr>
            <a:r>
              <a:rPr lang="en-US" sz="4366" dirty="0"/>
              <a:t>If you ever need support about </a:t>
            </a:r>
            <a:r>
              <a:rPr lang="en-US" sz="4366" smtClean="0"/>
              <a:t>online presence </a:t>
            </a:r>
            <a:r>
              <a:rPr lang="en-US" sz="4366" dirty="0"/>
              <a:t>for yourself, a friend or family member you can find it here: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58" y="2799154"/>
            <a:ext cx="4804283" cy="32217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807" y="2601820"/>
            <a:ext cx="2161615" cy="14384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433" y="4551237"/>
            <a:ext cx="2011098" cy="20110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173" y="2562484"/>
            <a:ext cx="204379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33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33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33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33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33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567" y="4644581"/>
            <a:ext cx="3949085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33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33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33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33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33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4163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the importance of online presence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the definition of online presence?”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</a:t>
            </a:r>
            <a:r>
              <a:rPr lang="en-US" sz="3638" dirty="0" smtClean="0"/>
              <a:t> – “online presence is…”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51" y="1420505"/>
            <a:ext cx="373107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Online presence is: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GB" sz="3600" dirty="0" smtClean="0"/>
              <a:t>everything someone posts, likes, shares and interacts with online</a:t>
            </a:r>
            <a:r>
              <a:rPr lang="en-US" sz="3600" dirty="0" smtClean="0"/>
              <a:t>”</a:t>
            </a:r>
            <a:endParaRPr lang="en-US" sz="3600" dirty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None/>
            </a:pPr>
            <a:r>
              <a:rPr lang="en-US" sz="3638" b="1" dirty="0" smtClean="0"/>
              <a:t>Task</a:t>
            </a:r>
            <a:r>
              <a:rPr lang="en-US" sz="3638" dirty="0" smtClean="0"/>
              <a:t> – use your red pen to add to the definition 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954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225" y="3103547"/>
            <a:ext cx="3057525" cy="1495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897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58" y="1386684"/>
            <a:ext cx="3277057" cy="590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25" y="2354187"/>
            <a:ext cx="4607951" cy="74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18" y="1211027"/>
            <a:ext cx="1133633" cy="114316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5"/>
            <a:ext cx="5874008" cy="61185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Wellbeing”</a:t>
            </a:r>
            <a:r>
              <a:rPr lang="en-US" sz="3638" b="1" dirty="0"/>
              <a:t> </a:t>
            </a:r>
            <a:r>
              <a:rPr lang="en-US" sz="3638" dirty="0" smtClean="0"/>
              <a:t>as a negative online presence even as a teenager can have an impact on your future opportunities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Rule of Law</a:t>
            </a:r>
            <a:r>
              <a:rPr lang="en-US" sz="3638" dirty="0" smtClean="0"/>
              <a:t> is a British Value that means everyone in the UK is expected to adhere to the law. There are laws around what can be shared, liked and said online.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Article 29</a:t>
            </a:r>
            <a:r>
              <a:rPr lang="en-US" sz="3638" dirty="0" smtClean="0"/>
              <a:t> of the UN Rights of Child states that children’s education should help them live peacefully. Learning about the importance of a positive online presence even as a teenage will help you have more opportunities in the future.</a:t>
            </a:r>
            <a:endParaRPr lang="en-US" sz="3638" b="1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84" y="1682000"/>
            <a:ext cx="704948" cy="1543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9213" t="27332" r="36219" b="59099"/>
          <a:stretch/>
        </p:blipFill>
        <p:spPr>
          <a:xfrm>
            <a:off x="7634458" y="3329598"/>
            <a:ext cx="2849715" cy="1493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7430378" y="4945208"/>
            <a:ext cx="3580273" cy="1790753"/>
            <a:chOff x="3539766" y="641202"/>
            <a:chExt cx="3708683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What a person posts, likes and comments online stays online, even if deleted.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One way that this happens is screenshots that show a post, comment or like after it has been deleted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presence</a:t>
            </a:r>
            <a:endParaRPr sz="2426" spc="2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954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225" y="3103547"/>
            <a:ext cx="3057525" cy="1495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897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is important as employers, colleges, universities and even future partners will often review social media profiles.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They will be specifically looking for inappropriate content.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could impact a person future opportunities, professionally and personally.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Online presence</a:t>
            </a:r>
            <a:endParaRPr sz="2426" spc="2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954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225" y="3103547"/>
            <a:ext cx="3057525" cy="1495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9897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837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1798</Words>
  <Application>Microsoft Office PowerPoint</Application>
  <PresentationFormat>Widescreen</PresentationFormat>
  <Paragraphs>266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3_Office Theme</vt:lpstr>
      <vt:lpstr>Office Theme</vt:lpstr>
      <vt:lpstr>6_Office Theme</vt:lpstr>
      <vt:lpstr>12_Office Theme</vt:lpstr>
      <vt:lpstr>1_Office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Online presence</vt:lpstr>
      <vt:lpstr>Online presence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A negative online presence</vt:lpstr>
      <vt:lpstr>A negative online presence</vt:lpstr>
      <vt:lpstr>Negative online presence</vt:lpstr>
      <vt:lpstr>Positive online presence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Your online presence</vt:lpstr>
      <vt:lpstr>Your online presence</vt:lpstr>
      <vt:lpstr>Your online presence</vt:lpstr>
      <vt:lpstr>Online presence - scenario</vt:lpstr>
      <vt:lpstr>Scenarios</vt:lpstr>
      <vt:lpstr>Online presence - scenario</vt:lpstr>
      <vt:lpstr>Scenarios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140</cp:revision>
  <dcterms:created xsi:type="dcterms:W3CDTF">2024-08-15T13:31:51Z</dcterms:created>
  <dcterms:modified xsi:type="dcterms:W3CDTF">2025-04-14T10:30:07Z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