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828" r:id="rId4"/>
    <p:sldMasterId id="2147483840" r:id="rId5"/>
  </p:sldMasterIdLst>
  <p:notesMasterIdLst>
    <p:notesMasterId r:id="rId44"/>
  </p:notesMasterIdLst>
  <p:sldIdLst>
    <p:sldId id="290" r:id="rId6"/>
    <p:sldId id="312" r:id="rId7"/>
    <p:sldId id="569" r:id="rId8"/>
    <p:sldId id="571" r:id="rId9"/>
    <p:sldId id="589" r:id="rId10"/>
    <p:sldId id="590" r:id="rId11"/>
    <p:sldId id="591" r:id="rId12"/>
    <p:sldId id="592" r:id="rId13"/>
    <p:sldId id="593" r:id="rId14"/>
    <p:sldId id="594" r:id="rId15"/>
    <p:sldId id="595" r:id="rId16"/>
    <p:sldId id="596" r:id="rId17"/>
    <p:sldId id="597" r:id="rId18"/>
    <p:sldId id="570" r:id="rId19"/>
    <p:sldId id="599" r:id="rId20"/>
    <p:sldId id="600" r:id="rId21"/>
    <p:sldId id="601" r:id="rId22"/>
    <p:sldId id="602" r:id="rId23"/>
    <p:sldId id="603" r:id="rId24"/>
    <p:sldId id="604" r:id="rId25"/>
    <p:sldId id="363" r:id="rId26"/>
    <p:sldId id="364" r:id="rId27"/>
    <p:sldId id="553" r:id="rId28"/>
    <p:sldId id="554" r:id="rId29"/>
    <p:sldId id="605" r:id="rId30"/>
    <p:sldId id="606" r:id="rId31"/>
    <p:sldId id="607" r:id="rId32"/>
    <p:sldId id="608" r:id="rId33"/>
    <p:sldId id="609" r:id="rId34"/>
    <p:sldId id="610" r:id="rId35"/>
    <p:sldId id="611" r:id="rId36"/>
    <p:sldId id="612" r:id="rId37"/>
    <p:sldId id="613" r:id="rId38"/>
    <p:sldId id="614" r:id="rId39"/>
    <p:sldId id="615" r:id="rId40"/>
    <p:sldId id="616" r:id="rId41"/>
    <p:sldId id="617" r:id="rId42"/>
    <p:sldId id="29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SPFh5/uxrwsobP+0+X8/g==" hashData="kd8VP27wREwwWWo9+eqodZNTRYorgewq0Ox9gxOcR2FufT0w1ldYm8Vz+EmWA6194SrHLpPCKSRE33+943Hxa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38E83-6552-4503-8E25-917B19D445CA}" type="doc">
      <dgm:prSet loTypeId="urn:microsoft.com/office/officeart/2005/8/layout/hProcess9" loCatId="process" qsTypeId="urn:microsoft.com/office/officeart/2005/8/quickstyle/simple1" qsCatId="simple" csTypeId="urn:microsoft.com/office/officeart/2005/8/colors/accent1_2" csCatId="accent1" phldr="1"/>
      <dgm:spPr/>
    </dgm:pt>
    <dgm:pt modelId="{107812C1-4F73-4C86-AB6B-87973C236C4E}">
      <dgm:prSet phldrT="[Text]"/>
      <dgm:spPr/>
      <dgm:t>
        <a:bodyPr/>
        <a:lstStyle/>
        <a:p>
          <a:r>
            <a:rPr lang="en-US" dirty="0" smtClean="0"/>
            <a:t>Try something</a:t>
          </a:r>
          <a:endParaRPr lang="en-US" dirty="0"/>
        </a:p>
      </dgm:t>
    </dgm:pt>
    <dgm:pt modelId="{92EDE32F-4F0F-41CE-875B-E4DD8D13C96A}" type="parTrans" cxnId="{7DF0DADB-A275-41D5-AF6D-87018ED565B9}">
      <dgm:prSet/>
      <dgm:spPr/>
      <dgm:t>
        <a:bodyPr/>
        <a:lstStyle/>
        <a:p>
          <a:endParaRPr lang="en-US"/>
        </a:p>
      </dgm:t>
    </dgm:pt>
    <dgm:pt modelId="{5CB48A15-794C-4664-A71D-2BE74990DF6C}" type="sibTrans" cxnId="{7DF0DADB-A275-41D5-AF6D-87018ED565B9}">
      <dgm:prSet/>
      <dgm:spPr/>
      <dgm:t>
        <a:bodyPr/>
        <a:lstStyle/>
        <a:p>
          <a:endParaRPr lang="en-US"/>
        </a:p>
      </dgm:t>
    </dgm:pt>
    <dgm:pt modelId="{B0060E0A-E04E-4DCD-A3D7-2807C0B48F80}">
      <dgm:prSet phldrT="[Text]"/>
      <dgm:spPr/>
      <dgm:t>
        <a:bodyPr/>
        <a:lstStyle/>
        <a:p>
          <a:r>
            <a:rPr lang="en-US" dirty="0" smtClean="0"/>
            <a:t>Experience failure</a:t>
          </a:r>
          <a:endParaRPr lang="en-US" dirty="0"/>
        </a:p>
      </dgm:t>
    </dgm:pt>
    <dgm:pt modelId="{9ED0458F-3D3A-4222-835C-38896052AE78}" type="parTrans" cxnId="{9980389B-135B-4E82-A795-52C294E23BD3}">
      <dgm:prSet/>
      <dgm:spPr/>
      <dgm:t>
        <a:bodyPr/>
        <a:lstStyle/>
        <a:p>
          <a:endParaRPr lang="en-US"/>
        </a:p>
      </dgm:t>
    </dgm:pt>
    <dgm:pt modelId="{5026F4C0-5D6A-428E-B8A2-F05914155531}" type="sibTrans" cxnId="{9980389B-135B-4E82-A795-52C294E23BD3}">
      <dgm:prSet/>
      <dgm:spPr/>
      <dgm:t>
        <a:bodyPr/>
        <a:lstStyle/>
        <a:p>
          <a:endParaRPr lang="en-US"/>
        </a:p>
      </dgm:t>
    </dgm:pt>
    <dgm:pt modelId="{43334C58-2E63-4959-8E9C-D475C4AE5A28}">
      <dgm:prSet phldrT="[Text]"/>
      <dgm:spPr/>
      <dgm:t>
        <a:bodyPr/>
        <a:lstStyle/>
        <a:p>
          <a:r>
            <a:rPr lang="en-US" dirty="0" smtClean="0"/>
            <a:t>Learn</a:t>
          </a:r>
          <a:endParaRPr lang="en-US" dirty="0"/>
        </a:p>
      </dgm:t>
    </dgm:pt>
    <dgm:pt modelId="{9E905001-6395-4B3E-9019-2078ECC8419B}" type="parTrans" cxnId="{D66CF8CA-C99A-4552-AE3A-DB884D3C1C10}">
      <dgm:prSet/>
      <dgm:spPr/>
      <dgm:t>
        <a:bodyPr/>
        <a:lstStyle/>
        <a:p>
          <a:endParaRPr lang="en-US"/>
        </a:p>
      </dgm:t>
    </dgm:pt>
    <dgm:pt modelId="{63966F18-4A53-4385-819E-0C09045FE9FA}" type="sibTrans" cxnId="{D66CF8CA-C99A-4552-AE3A-DB884D3C1C10}">
      <dgm:prSet/>
      <dgm:spPr/>
      <dgm:t>
        <a:bodyPr/>
        <a:lstStyle/>
        <a:p>
          <a:endParaRPr lang="en-US"/>
        </a:p>
      </dgm:t>
    </dgm:pt>
    <dgm:pt modelId="{E1ED7059-ECF2-4B97-B450-0039CCF8EEF5}">
      <dgm:prSet/>
      <dgm:spPr/>
      <dgm:t>
        <a:bodyPr/>
        <a:lstStyle/>
        <a:p>
          <a:r>
            <a:rPr lang="en-US" dirty="0" smtClean="0"/>
            <a:t>Adapt</a:t>
          </a:r>
          <a:endParaRPr lang="en-US" dirty="0"/>
        </a:p>
      </dgm:t>
    </dgm:pt>
    <dgm:pt modelId="{EAF31EF5-ED11-48FF-8FFB-4AC43DE40BE8}" type="parTrans" cxnId="{C9F4AC59-BB9A-4B51-BC20-AD6369EBC633}">
      <dgm:prSet/>
      <dgm:spPr/>
      <dgm:t>
        <a:bodyPr/>
        <a:lstStyle/>
        <a:p>
          <a:endParaRPr lang="en-US"/>
        </a:p>
      </dgm:t>
    </dgm:pt>
    <dgm:pt modelId="{FD9E017B-EFF2-4E3A-8173-9C39A8F66495}" type="sibTrans" cxnId="{C9F4AC59-BB9A-4B51-BC20-AD6369EBC633}">
      <dgm:prSet/>
      <dgm:spPr/>
      <dgm:t>
        <a:bodyPr/>
        <a:lstStyle/>
        <a:p>
          <a:endParaRPr lang="en-US"/>
        </a:p>
      </dgm:t>
    </dgm:pt>
    <dgm:pt modelId="{8C7FE724-A8BF-4B03-9AA4-22C96D4B9544}">
      <dgm:prSet/>
      <dgm:spPr/>
      <dgm:t>
        <a:bodyPr/>
        <a:lstStyle/>
        <a:p>
          <a:r>
            <a:rPr lang="en-US" dirty="0" smtClean="0"/>
            <a:t>Succeed</a:t>
          </a:r>
          <a:endParaRPr lang="en-US" dirty="0"/>
        </a:p>
      </dgm:t>
    </dgm:pt>
    <dgm:pt modelId="{1A5E61E3-88C4-4129-81E9-DFBF9555C693}" type="parTrans" cxnId="{05DAA232-03BF-4C7B-A03A-D0EB90094927}">
      <dgm:prSet/>
      <dgm:spPr/>
      <dgm:t>
        <a:bodyPr/>
        <a:lstStyle/>
        <a:p>
          <a:endParaRPr lang="en-US"/>
        </a:p>
      </dgm:t>
    </dgm:pt>
    <dgm:pt modelId="{B115AD11-5F4F-4D0D-8B5B-7125E72651DB}" type="sibTrans" cxnId="{05DAA232-03BF-4C7B-A03A-D0EB90094927}">
      <dgm:prSet/>
      <dgm:spPr/>
      <dgm:t>
        <a:bodyPr/>
        <a:lstStyle/>
        <a:p>
          <a:endParaRPr lang="en-US"/>
        </a:p>
      </dgm:t>
    </dgm:pt>
    <dgm:pt modelId="{8E1067A7-854A-49DF-B6D1-86C911B25B92}" type="pres">
      <dgm:prSet presAssocID="{0AF38E83-6552-4503-8E25-917B19D445CA}" presName="CompostProcess" presStyleCnt="0">
        <dgm:presLayoutVars>
          <dgm:dir/>
          <dgm:resizeHandles val="exact"/>
        </dgm:presLayoutVars>
      </dgm:prSet>
      <dgm:spPr/>
    </dgm:pt>
    <dgm:pt modelId="{D1B16A74-3A5C-4DE3-BC71-50D825F94231}" type="pres">
      <dgm:prSet presAssocID="{0AF38E83-6552-4503-8E25-917B19D445CA}" presName="arrow" presStyleLbl="bgShp" presStyleIdx="0" presStyleCnt="1"/>
      <dgm:spPr/>
    </dgm:pt>
    <dgm:pt modelId="{A2348B48-8A58-45E1-81B6-6A3FF460B596}" type="pres">
      <dgm:prSet presAssocID="{0AF38E83-6552-4503-8E25-917B19D445CA}" presName="linearProcess" presStyleCnt="0"/>
      <dgm:spPr/>
    </dgm:pt>
    <dgm:pt modelId="{DD830DCE-4281-4204-896A-2FEE161DC932}" type="pres">
      <dgm:prSet presAssocID="{107812C1-4F73-4C86-AB6B-87973C236C4E}" presName="textNode" presStyleLbl="node1" presStyleIdx="0" presStyleCnt="5">
        <dgm:presLayoutVars>
          <dgm:bulletEnabled val="1"/>
        </dgm:presLayoutVars>
      </dgm:prSet>
      <dgm:spPr/>
      <dgm:t>
        <a:bodyPr/>
        <a:lstStyle/>
        <a:p>
          <a:endParaRPr lang="en-US"/>
        </a:p>
      </dgm:t>
    </dgm:pt>
    <dgm:pt modelId="{0D80AA51-5AE0-4126-8521-12311C48DDDC}" type="pres">
      <dgm:prSet presAssocID="{5CB48A15-794C-4664-A71D-2BE74990DF6C}" presName="sibTrans" presStyleCnt="0"/>
      <dgm:spPr/>
    </dgm:pt>
    <dgm:pt modelId="{86C84F96-7E0A-4DBD-BC1E-6060497F7E52}" type="pres">
      <dgm:prSet presAssocID="{B0060E0A-E04E-4DCD-A3D7-2807C0B48F80}" presName="textNode" presStyleLbl="node1" presStyleIdx="1" presStyleCnt="5">
        <dgm:presLayoutVars>
          <dgm:bulletEnabled val="1"/>
        </dgm:presLayoutVars>
      </dgm:prSet>
      <dgm:spPr/>
      <dgm:t>
        <a:bodyPr/>
        <a:lstStyle/>
        <a:p>
          <a:endParaRPr lang="en-US"/>
        </a:p>
      </dgm:t>
    </dgm:pt>
    <dgm:pt modelId="{6A156158-8E69-4AB3-8E2A-33BC2905BB32}" type="pres">
      <dgm:prSet presAssocID="{5026F4C0-5D6A-428E-B8A2-F05914155531}" presName="sibTrans" presStyleCnt="0"/>
      <dgm:spPr/>
    </dgm:pt>
    <dgm:pt modelId="{A046ADE7-42AE-4973-A260-EF92CD6FA47C}" type="pres">
      <dgm:prSet presAssocID="{43334C58-2E63-4959-8E9C-D475C4AE5A28}" presName="textNode" presStyleLbl="node1" presStyleIdx="2" presStyleCnt="5">
        <dgm:presLayoutVars>
          <dgm:bulletEnabled val="1"/>
        </dgm:presLayoutVars>
      </dgm:prSet>
      <dgm:spPr/>
      <dgm:t>
        <a:bodyPr/>
        <a:lstStyle/>
        <a:p>
          <a:endParaRPr lang="en-US"/>
        </a:p>
      </dgm:t>
    </dgm:pt>
    <dgm:pt modelId="{87E11CF3-E4C9-4239-B505-E4AA33D3F3DF}" type="pres">
      <dgm:prSet presAssocID="{63966F18-4A53-4385-819E-0C09045FE9FA}" presName="sibTrans" presStyleCnt="0"/>
      <dgm:spPr/>
    </dgm:pt>
    <dgm:pt modelId="{F0700092-F798-4693-8E59-B15F84E14DE2}" type="pres">
      <dgm:prSet presAssocID="{E1ED7059-ECF2-4B97-B450-0039CCF8EEF5}" presName="textNode" presStyleLbl="node1" presStyleIdx="3" presStyleCnt="5">
        <dgm:presLayoutVars>
          <dgm:bulletEnabled val="1"/>
        </dgm:presLayoutVars>
      </dgm:prSet>
      <dgm:spPr/>
      <dgm:t>
        <a:bodyPr/>
        <a:lstStyle/>
        <a:p>
          <a:endParaRPr lang="en-US"/>
        </a:p>
      </dgm:t>
    </dgm:pt>
    <dgm:pt modelId="{235F4FDF-B809-48FF-9BDA-7B7E1290DA74}" type="pres">
      <dgm:prSet presAssocID="{FD9E017B-EFF2-4E3A-8173-9C39A8F66495}" presName="sibTrans" presStyleCnt="0"/>
      <dgm:spPr/>
    </dgm:pt>
    <dgm:pt modelId="{3B59ED62-71F5-4735-ACA6-3ED86030E9E3}" type="pres">
      <dgm:prSet presAssocID="{8C7FE724-A8BF-4B03-9AA4-22C96D4B9544}" presName="textNode" presStyleLbl="node1" presStyleIdx="4" presStyleCnt="5">
        <dgm:presLayoutVars>
          <dgm:bulletEnabled val="1"/>
        </dgm:presLayoutVars>
      </dgm:prSet>
      <dgm:spPr/>
      <dgm:t>
        <a:bodyPr/>
        <a:lstStyle/>
        <a:p>
          <a:endParaRPr lang="en-US"/>
        </a:p>
      </dgm:t>
    </dgm:pt>
  </dgm:ptLst>
  <dgm:cxnLst>
    <dgm:cxn modelId="{7DF0DADB-A275-41D5-AF6D-87018ED565B9}" srcId="{0AF38E83-6552-4503-8E25-917B19D445CA}" destId="{107812C1-4F73-4C86-AB6B-87973C236C4E}" srcOrd="0" destOrd="0" parTransId="{92EDE32F-4F0F-41CE-875B-E4DD8D13C96A}" sibTransId="{5CB48A15-794C-4664-A71D-2BE74990DF6C}"/>
    <dgm:cxn modelId="{90C2B102-EAFA-4E07-991F-D7AC8652A644}" type="presOf" srcId="{E1ED7059-ECF2-4B97-B450-0039CCF8EEF5}" destId="{F0700092-F798-4693-8E59-B15F84E14DE2}" srcOrd="0" destOrd="0" presId="urn:microsoft.com/office/officeart/2005/8/layout/hProcess9"/>
    <dgm:cxn modelId="{EB5ED586-0C20-45E9-A2F5-935485502C09}" type="presOf" srcId="{0AF38E83-6552-4503-8E25-917B19D445CA}" destId="{8E1067A7-854A-49DF-B6D1-86C911B25B92}" srcOrd="0" destOrd="0" presId="urn:microsoft.com/office/officeart/2005/8/layout/hProcess9"/>
    <dgm:cxn modelId="{98940787-B951-4490-9259-319401C8CDD8}" type="presOf" srcId="{8C7FE724-A8BF-4B03-9AA4-22C96D4B9544}" destId="{3B59ED62-71F5-4735-ACA6-3ED86030E9E3}" srcOrd="0" destOrd="0" presId="urn:microsoft.com/office/officeart/2005/8/layout/hProcess9"/>
    <dgm:cxn modelId="{2D20C801-DCCB-4679-B0DD-745597798B8D}" type="presOf" srcId="{B0060E0A-E04E-4DCD-A3D7-2807C0B48F80}" destId="{86C84F96-7E0A-4DBD-BC1E-6060497F7E52}" srcOrd="0" destOrd="0" presId="urn:microsoft.com/office/officeart/2005/8/layout/hProcess9"/>
    <dgm:cxn modelId="{C9F4AC59-BB9A-4B51-BC20-AD6369EBC633}" srcId="{0AF38E83-6552-4503-8E25-917B19D445CA}" destId="{E1ED7059-ECF2-4B97-B450-0039CCF8EEF5}" srcOrd="3" destOrd="0" parTransId="{EAF31EF5-ED11-48FF-8FFB-4AC43DE40BE8}" sibTransId="{FD9E017B-EFF2-4E3A-8173-9C39A8F66495}"/>
    <dgm:cxn modelId="{D66CF8CA-C99A-4552-AE3A-DB884D3C1C10}" srcId="{0AF38E83-6552-4503-8E25-917B19D445CA}" destId="{43334C58-2E63-4959-8E9C-D475C4AE5A28}" srcOrd="2" destOrd="0" parTransId="{9E905001-6395-4B3E-9019-2078ECC8419B}" sibTransId="{63966F18-4A53-4385-819E-0C09045FE9FA}"/>
    <dgm:cxn modelId="{9980389B-135B-4E82-A795-52C294E23BD3}" srcId="{0AF38E83-6552-4503-8E25-917B19D445CA}" destId="{B0060E0A-E04E-4DCD-A3D7-2807C0B48F80}" srcOrd="1" destOrd="0" parTransId="{9ED0458F-3D3A-4222-835C-38896052AE78}" sibTransId="{5026F4C0-5D6A-428E-B8A2-F05914155531}"/>
    <dgm:cxn modelId="{5A7281D8-4DC8-49D9-98CC-5EFAA4C81601}" type="presOf" srcId="{43334C58-2E63-4959-8E9C-D475C4AE5A28}" destId="{A046ADE7-42AE-4973-A260-EF92CD6FA47C}" srcOrd="0" destOrd="0" presId="urn:microsoft.com/office/officeart/2005/8/layout/hProcess9"/>
    <dgm:cxn modelId="{F7642FA3-A8A5-4307-97FE-428D254262B7}" type="presOf" srcId="{107812C1-4F73-4C86-AB6B-87973C236C4E}" destId="{DD830DCE-4281-4204-896A-2FEE161DC932}" srcOrd="0" destOrd="0" presId="urn:microsoft.com/office/officeart/2005/8/layout/hProcess9"/>
    <dgm:cxn modelId="{05DAA232-03BF-4C7B-A03A-D0EB90094927}" srcId="{0AF38E83-6552-4503-8E25-917B19D445CA}" destId="{8C7FE724-A8BF-4B03-9AA4-22C96D4B9544}" srcOrd="4" destOrd="0" parTransId="{1A5E61E3-88C4-4129-81E9-DFBF9555C693}" sibTransId="{B115AD11-5F4F-4D0D-8B5B-7125E72651DB}"/>
    <dgm:cxn modelId="{28A4B2A9-6935-4E99-B23B-8CC93B31EC97}" type="presParOf" srcId="{8E1067A7-854A-49DF-B6D1-86C911B25B92}" destId="{D1B16A74-3A5C-4DE3-BC71-50D825F94231}" srcOrd="0" destOrd="0" presId="urn:microsoft.com/office/officeart/2005/8/layout/hProcess9"/>
    <dgm:cxn modelId="{C5E07FE7-7BAF-4824-B355-D7960C6CD052}" type="presParOf" srcId="{8E1067A7-854A-49DF-B6D1-86C911B25B92}" destId="{A2348B48-8A58-45E1-81B6-6A3FF460B596}" srcOrd="1" destOrd="0" presId="urn:microsoft.com/office/officeart/2005/8/layout/hProcess9"/>
    <dgm:cxn modelId="{8597428B-0812-4C5E-B32B-6296FDFA4103}" type="presParOf" srcId="{A2348B48-8A58-45E1-81B6-6A3FF460B596}" destId="{DD830DCE-4281-4204-896A-2FEE161DC932}" srcOrd="0" destOrd="0" presId="urn:microsoft.com/office/officeart/2005/8/layout/hProcess9"/>
    <dgm:cxn modelId="{E4258D11-61D7-4269-8D8E-25A81B153F6F}" type="presParOf" srcId="{A2348B48-8A58-45E1-81B6-6A3FF460B596}" destId="{0D80AA51-5AE0-4126-8521-12311C48DDDC}" srcOrd="1" destOrd="0" presId="urn:microsoft.com/office/officeart/2005/8/layout/hProcess9"/>
    <dgm:cxn modelId="{911443CE-29A8-4622-A8EF-F087C58A70AD}" type="presParOf" srcId="{A2348B48-8A58-45E1-81B6-6A3FF460B596}" destId="{86C84F96-7E0A-4DBD-BC1E-6060497F7E52}" srcOrd="2" destOrd="0" presId="urn:microsoft.com/office/officeart/2005/8/layout/hProcess9"/>
    <dgm:cxn modelId="{FB4A3400-200D-4345-B7E9-44351BD1B0A4}" type="presParOf" srcId="{A2348B48-8A58-45E1-81B6-6A3FF460B596}" destId="{6A156158-8E69-4AB3-8E2A-33BC2905BB32}" srcOrd="3" destOrd="0" presId="urn:microsoft.com/office/officeart/2005/8/layout/hProcess9"/>
    <dgm:cxn modelId="{6CC27469-F7CC-4BC7-B73F-880650F53372}" type="presParOf" srcId="{A2348B48-8A58-45E1-81B6-6A3FF460B596}" destId="{A046ADE7-42AE-4973-A260-EF92CD6FA47C}" srcOrd="4" destOrd="0" presId="urn:microsoft.com/office/officeart/2005/8/layout/hProcess9"/>
    <dgm:cxn modelId="{14603933-E397-4B4D-9B56-1AA190537D28}" type="presParOf" srcId="{A2348B48-8A58-45E1-81B6-6A3FF460B596}" destId="{87E11CF3-E4C9-4239-B505-E4AA33D3F3DF}" srcOrd="5" destOrd="0" presId="urn:microsoft.com/office/officeart/2005/8/layout/hProcess9"/>
    <dgm:cxn modelId="{5B58D1D6-6A61-4E95-BFC7-E309E1E6DA3F}" type="presParOf" srcId="{A2348B48-8A58-45E1-81B6-6A3FF460B596}" destId="{F0700092-F798-4693-8E59-B15F84E14DE2}" srcOrd="6" destOrd="0" presId="urn:microsoft.com/office/officeart/2005/8/layout/hProcess9"/>
    <dgm:cxn modelId="{F5874B20-61A3-4363-898A-E6480815D72B}" type="presParOf" srcId="{A2348B48-8A58-45E1-81B6-6A3FF460B596}" destId="{235F4FDF-B809-48FF-9BDA-7B7E1290DA74}" srcOrd="7" destOrd="0" presId="urn:microsoft.com/office/officeart/2005/8/layout/hProcess9"/>
    <dgm:cxn modelId="{9F1A049D-8F6B-4295-8C3B-66084196C325}" type="presParOf" srcId="{A2348B48-8A58-45E1-81B6-6A3FF460B596}" destId="{3B59ED62-71F5-4735-ACA6-3ED86030E9E3}"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16A74-3A5C-4DE3-BC71-50D825F94231}">
      <dsp:nvSpPr>
        <dsp:cNvPr id="0" name=""/>
        <dsp:cNvSpPr/>
      </dsp:nvSpPr>
      <dsp:spPr>
        <a:xfrm>
          <a:off x="529527" y="0"/>
          <a:ext cx="6001317" cy="35475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830DCE-4281-4204-896A-2FEE161DC932}">
      <dsp:nvSpPr>
        <dsp:cNvPr id="0" name=""/>
        <dsp:cNvSpPr/>
      </dsp:nvSpPr>
      <dsp:spPr>
        <a:xfrm>
          <a:off x="3931" y="1064259"/>
          <a:ext cx="1354446" cy="1419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Try something</a:t>
          </a:r>
          <a:endParaRPr lang="en-US" sz="1700" kern="1200" dirty="0"/>
        </a:p>
      </dsp:txBody>
      <dsp:txXfrm>
        <a:off x="70050" y="1130378"/>
        <a:ext cx="1222208" cy="1286775"/>
      </dsp:txXfrm>
    </dsp:sp>
    <dsp:sp modelId="{86C84F96-7E0A-4DBD-BC1E-6060497F7E52}">
      <dsp:nvSpPr>
        <dsp:cNvPr id="0" name=""/>
        <dsp:cNvSpPr/>
      </dsp:nvSpPr>
      <dsp:spPr>
        <a:xfrm>
          <a:off x="1428447" y="1064259"/>
          <a:ext cx="1354446" cy="1419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Experience failure</a:t>
          </a:r>
          <a:endParaRPr lang="en-US" sz="1700" kern="1200" dirty="0"/>
        </a:p>
      </dsp:txBody>
      <dsp:txXfrm>
        <a:off x="1494566" y="1130378"/>
        <a:ext cx="1222208" cy="1286775"/>
      </dsp:txXfrm>
    </dsp:sp>
    <dsp:sp modelId="{A046ADE7-42AE-4973-A260-EF92CD6FA47C}">
      <dsp:nvSpPr>
        <dsp:cNvPr id="0" name=""/>
        <dsp:cNvSpPr/>
      </dsp:nvSpPr>
      <dsp:spPr>
        <a:xfrm>
          <a:off x="2852963" y="1064259"/>
          <a:ext cx="1354446" cy="1419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Learn</a:t>
          </a:r>
          <a:endParaRPr lang="en-US" sz="1700" kern="1200" dirty="0"/>
        </a:p>
      </dsp:txBody>
      <dsp:txXfrm>
        <a:off x="2919082" y="1130378"/>
        <a:ext cx="1222208" cy="1286775"/>
      </dsp:txXfrm>
    </dsp:sp>
    <dsp:sp modelId="{F0700092-F798-4693-8E59-B15F84E14DE2}">
      <dsp:nvSpPr>
        <dsp:cNvPr id="0" name=""/>
        <dsp:cNvSpPr/>
      </dsp:nvSpPr>
      <dsp:spPr>
        <a:xfrm>
          <a:off x="4277479" y="1064259"/>
          <a:ext cx="1354446" cy="1419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Adapt</a:t>
          </a:r>
          <a:endParaRPr lang="en-US" sz="1700" kern="1200" dirty="0"/>
        </a:p>
      </dsp:txBody>
      <dsp:txXfrm>
        <a:off x="4343598" y="1130378"/>
        <a:ext cx="1222208" cy="1286775"/>
      </dsp:txXfrm>
    </dsp:sp>
    <dsp:sp modelId="{3B59ED62-71F5-4735-ACA6-3ED86030E9E3}">
      <dsp:nvSpPr>
        <dsp:cNvPr id="0" name=""/>
        <dsp:cNvSpPr/>
      </dsp:nvSpPr>
      <dsp:spPr>
        <a:xfrm>
          <a:off x="5701995" y="1064259"/>
          <a:ext cx="1354446" cy="1419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Succeed</a:t>
          </a:r>
          <a:endParaRPr lang="en-US" sz="1700" kern="1200" dirty="0"/>
        </a:p>
      </dsp:txBody>
      <dsp:txXfrm>
        <a:off x="5768114" y="1130378"/>
        <a:ext cx="1222208" cy="12867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https://www.youtube.com/watch?v=jIzuy9fcf1k</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14</a:t>
            </a:fld>
            <a:endParaRPr lang="en-GB"/>
          </a:p>
        </p:txBody>
      </p:sp>
    </p:spTree>
    <p:extLst>
      <p:ext uri="{BB962C8B-B14F-4D97-AF65-F5344CB8AC3E}">
        <p14:creationId xmlns:p14="http://schemas.microsoft.com/office/powerpoint/2010/main" val="1653456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30965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96496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0220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51193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948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88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7525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37729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41984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35791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408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1446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34878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02813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874814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313628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79935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731893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004805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20378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51649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7059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67473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645571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46922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Footer Placeholder 5"/>
          <p:cNvSpPr>
            <a:spLocks noGrp="1"/>
          </p:cNvSpPr>
          <p:nvPr>
            <p:ph type="ftr" sz="quarter" idx="11"/>
          </p:nvPr>
        </p:nvSpPr>
        <p:spPr/>
        <p:txBody>
          <a:body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7" name="Slide Number Placeholder 6"/>
          <p:cNvSpPr>
            <a:spLocks noGrp="1"/>
          </p:cNvSpPr>
          <p:nvPr>
            <p:ph type="sldNum" sz="quarter" idx="12"/>
          </p:nvPr>
        </p:nvSpPr>
        <p:spPr/>
        <p:txBody>
          <a:body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940699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34463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3801190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39887626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33717680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1115724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24730167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59772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8893652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330236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21756473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2.png"/><Relationship Id="rId7" Type="http://schemas.openxmlformats.org/officeDocument/2006/relationships/diagramData" Target="../diagrams/data1.xm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1.png"/><Relationship Id="rId11" Type="http://schemas.microsoft.com/office/2007/relationships/diagramDrawing" Target="../diagrams/drawing1.xml"/><Relationship Id="rId5" Type="http://schemas.openxmlformats.org/officeDocument/2006/relationships/image" Target="../media/image20.png"/><Relationship Id="rId10" Type="http://schemas.openxmlformats.org/officeDocument/2006/relationships/diagramColors" Target="../diagrams/colors1.xml"/><Relationship Id="rId4" Type="http://schemas.openxmlformats.org/officeDocument/2006/relationships/image" Target="../media/image19.png"/><Relationship Id="rId9"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video" Target="https://www.youtube.com/embed/jIzuy9fcf1k?si=ejCM5PkZFhhDGB_Z" TargetMode="Externa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986789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smtClean="0"/>
              <a:t>These are all examples of failure turning into huge success.</a:t>
            </a:r>
          </a:p>
          <a:p>
            <a:pPr marL="0" indent="0">
              <a:buNone/>
            </a:pPr>
            <a:endParaRPr lang="en-US" sz="3638" dirty="0"/>
          </a:p>
          <a:p>
            <a:pPr marL="0" indent="0">
              <a:buNone/>
            </a:pPr>
            <a:r>
              <a:rPr lang="en-US" sz="3638" dirty="0" smtClean="0"/>
              <a:t>However failure is not just limited to big projects were people become famous or rich.</a:t>
            </a:r>
          </a:p>
          <a:p>
            <a:pPr marL="0" indent="0">
              <a:buNone/>
            </a:pPr>
            <a:endParaRPr lang="en-US" sz="3638" dirty="0"/>
          </a:p>
          <a:p>
            <a:pPr marL="0" indent="0">
              <a:buNone/>
            </a:pPr>
            <a:r>
              <a:rPr lang="en-US" sz="3638" dirty="0" smtClean="0"/>
              <a:t>Failure is part of every day life.</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Failure</a:t>
            </a:r>
            <a:endParaRPr sz="2426" spc="27" dirty="0"/>
          </a:p>
        </p:txBody>
      </p:sp>
      <p:pic>
        <p:nvPicPr>
          <p:cNvPr id="2" name="Picture 1"/>
          <p:cNvPicPr>
            <a:picLocks noChangeAspect="1"/>
          </p:cNvPicPr>
          <p:nvPr/>
        </p:nvPicPr>
        <p:blipFill>
          <a:blip r:embed="rId4"/>
          <a:stretch>
            <a:fillRect/>
          </a:stretch>
        </p:blipFill>
        <p:spPr>
          <a:xfrm>
            <a:off x="7805687" y="1420505"/>
            <a:ext cx="3511600" cy="4791871"/>
          </a:xfrm>
          <a:prstGeom prst="rect">
            <a:avLst/>
          </a:prstGeom>
        </p:spPr>
      </p:pic>
    </p:spTree>
    <p:extLst>
      <p:ext uri="{BB962C8B-B14F-4D97-AF65-F5344CB8AC3E}">
        <p14:creationId xmlns:p14="http://schemas.microsoft.com/office/powerpoint/2010/main" val="201245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Examples of everyday failures:</a:t>
            </a:r>
          </a:p>
          <a:p>
            <a:pPr marL="0" indent="0">
              <a:buNone/>
            </a:pPr>
            <a:endParaRPr lang="en-US" sz="3638" dirty="0"/>
          </a:p>
          <a:p>
            <a:pPr>
              <a:buFontTx/>
              <a:buChar char="-"/>
            </a:pPr>
            <a:r>
              <a:rPr lang="en-US" sz="3638" dirty="0" smtClean="0"/>
              <a:t>Trying to reverse park a car and not getting into the space first time and having to try again</a:t>
            </a:r>
          </a:p>
          <a:p>
            <a:pPr>
              <a:buFontTx/>
              <a:buChar char="-"/>
            </a:pPr>
            <a:r>
              <a:rPr lang="en-US" sz="3638" dirty="0" smtClean="0"/>
              <a:t>Getting a question wrong in school when learning about a new topic</a:t>
            </a:r>
          </a:p>
          <a:p>
            <a:pPr>
              <a:buFontTx/>
              <a:buChar char="-"/>
            </a:pPr>
            <a:r>
              <a:rPr lang="en-US" sz="3638" dirty="0" smtClean="0"/>
              <a:t>Not tying shoelaces properly and having to redo them</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Everyday Failure</a:t>
            </a:r>
            <a:endParaRPr sz="2426" spc="27" dirty="0"/>
          </a:p>
        </p:txBody>
      </p:sp>
      <p:pic>
        <p:nvPicPr>
          <p:cNvPr id="2" name="Picture 1"/>
          <p:cNvPicPr>
            <a:picLocks noChangeAspect="1"/>
          </p:cNvPicPr>
          <p:nvPr/>
        </p:nvPicPr>
        <p:blipFill>
          <a:blip r:embed="rId4"/>
          <a:stretch>
            <a:fillRect/>
          </a:stretch>
        </p:blipFill>
        <p:spPr>
          <a:xfrm>
            <a:off x="7805687" y="1420505"/>
            <a:ext cx="3511600" cy="4791871"/>
          </a:xfrm>
          <a:prstGeom prst="rect">
            <a:avLst/>
          </a:prstGeom>
        </p:spPr>
      </p:pic>
    </p:spTree>
    <p:extLst>
      <p:ext uri="{BB962C8B-B14F-4D97-AF65-F5344CB8AC3E}">
        <p14:creationId xmlns:p14="http://schemas.microsoft.com/office/powerpoint/2010/main" val="407554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Failure is also something that comes with learning something new.</a:t>
            </a:r>
          </a:p>
          <a:p>
            <a:pPr marL="0" indent="0">
              <a:buNone/>
            </a:pPr>
            <a:endParaRPr lang="en-US" sz="3638" dirty="0"/>
          </a:p>
          <a:p>
            <a:pPr marL="0" indent="0">
              <a:buNone/>
            </a:pPr>
            <a:r>
              <a:rPr lang="en-US" sz="3638" dirty="0" smtClean="0"/>
              <a:t>It is important to keep persevering when trying something new as failure comes before success.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Everyday Failure</a:t>
            </a:r>
            <a:endParaRPr sz="2426" spc="27" dirty="0"/>
          </a:p>
        </p:txBody>
      </p:sp>
      <p:pic>
        <p:nvPicPr>
          <p:cNvPr id="2" name="Picture 1"/>
          <p:cNvPicPr>
            <a:picLocks noChangeAspect="1"/>
          </p:cNvPicPr>
          <p:nvPr/>
        </p:nvPicPr>
        <p:blipFill>
          <a:blip r:embed="rId4"/>
          <a:stretch>
            <a:fillRect/>
          </a:stretch>
        </p:blipFill>
        <p:spPr>
          <a:xfrm>
            <a:off x="7805687" y="1420505"/>
            <a:ext cx="3511600" cy="4791871"/>
          </a:xfrm>
          <a:prstGeom prst="rect">
            <a:avLst/>
          </a:prstGeom>
        </p:spPr>
      </p:pic>
    </p:spTree>
    <p:extLst>
      <p:ext uri="{BB962C8B-B14F-4D97-AF65-F5344CB8AC3E}">
        <p14:creationId xmlns:p14="http://schemas.microsoft.com/office/powerpoint/2010/main" val="799031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This is shown by the failure flowchart</a:t>
            </a:r>
          </a:p>
          <a:p>
            <a:pPr marL="0" indent="0">
              <a:buNone/>
            </a:pPr>
            <a:endParaRPr lang="en-US" sz="3638" dirty="0"/>
          </a:p>
          <a:p>
            <a:pPr marL="0" indent="0">
              <a:buNone/>
            </a:pPr>
            <a:endParaRPr lang="en-US" sz="3638" dirty="0"/>
          </a:p>
        </p:txBody>
      </p:sp>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Failure Flowchart</a:t>
            </a:r>
            <a:endParaRPr sz="2426" spc="27" dirty="0"/>
          </a:p>
        </p:txBody>
      </p:sp>
      <p:pic>
        <p:nvPicPr>
          <p:cNvPr id="9" name="Picture 8"/>
          <p:cNvPicPr>
            <a:picLocks noChangeAspect="1"/>
          </p:cNvPicPr>
          <p:nvPr/>
        </p:nvPicPr>
        <p:blipFill>
          <a:blip r:embed="rId4"/>
          <a:stretch>
            <a:fillRect/>
          </a:stretch>
        </p:blipFill>
        <p:spPr>
          <a:xfrm>
            <a:off x="8779710" y="2911566"/>
            <a:ext cx="2533650" cy="1809750"/>
          </a:xfrm>
          <a:prstGeom prst="rect">
            <a:avLst/>
          </a:prstGeom>
        </p:spPr>
      </p:pic>
      <p:pic>
        <p:nvPicPr>
          <p:cNvPr id="11" name="Picture 10"/>
          <p:cNvPicPr>
            <a:picLocks noChangeAspect="1"/>
          </p:cNvPicPr>
          <p:nvPr/>
        </p:nvPicPr>
        <p:blipFill>
          <a:blip r:embed="rId5"/>
          <a:stretch>
            <a:fillRect/>
          </a:stretch>
        </p:blipFill>
        <p:spPr>
          <a:xfrm>
            <a:off x="7805687" y="4654641"/>
            <a:ext cx="3028950" cy="1514475"/>
          </a:xfrm>
          <a:prstGeom prst="rect">
            <a:avLst/>
          </a:prstGeom>
        </p:spPr>
      </p:pic>
      <p:pic>
        <p:nvPicPr>
          <p:cNvPr id="12" name="Picture 11"/>
          <p:cNvPicPr>
            <a:picLocks noChangeAspect="1"/>
          </p:cNvPicPr>
          <p:nvPr/>
        </p:nvPicPr>
        <p:blipFill>
          <a:blip r:embed="rId6"/>
          <a:stretch>
            <a:fillRect/>
          </a:stretch>
        </p:blipFill>
        <p:spPr>
          <a:xfrm>
            <a:off x="7805687" y="1375497"/>
            <a:ext cx="2828925" cy="1619250"/>
          </a:xfrm>
          <a:prstGeom prst="rect">
            <a:avLst/>
          </a:prstGeom>
        </p:spPr>
      </p:pic>
      <p:graphicFrame>
        <p:nvGraphicFramePr>
          <p:cNvPr id="4" name="Diagram 3"/>
          <p:cNvGraphicFramePr/>
          <p:nvPr>
            <p:extLst>
              <p:ext uri="{D42A27DB-BD31-4B8C-83A1-F6EECF244321}">
                <p14:modId xmlns:p14="http://schemas.microsoft.com/office/powerpoint/2010/main" val="2640847761"/>
              </p:ext>
            </p:extLst>
          </p:nvPr>
        </p:nvGraphicFramePr>
        <p:xfrm>
          <a:off x="383427" y="2261026"/>
          <a:ext cx="7060373" cy="35475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5973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863" y="1072571"/>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33"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90074" y="1105143"/>
            <a:ext cx="11083680" cy="5552652"/>
          </a:xfrm>
        </p:spPr>
        <p:txBody>
          <a:bodyPr>
            <a:noAutofit/>
          </a:bodyPr>
          <a:lstStyle/>
          <a:p>
            <a:pPr marL="0" indent="0">
              <a:buNone/>
            </a:pPr>
            <a:r>
              <a:rPr lang="en-US" sz="2400" dirty="0" smtClean="0"/>
              <a:t>Babies are an example of how they fail everyday when learning new skills</a:t>
            </a:r>
            <a:endParaRPr lang="en-US" sz="2400" dirty="0"/>
          </a:p>
          <a:p>
            <a:pPr marL="0" indent="0">
              <a:buNone/>
            </a:pPr>
            <a:endParaRPr lang="en-US" sz="2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 of everyday failure</a:t>
            </a:r>
            <a:endParaRPr sz="2426" spc="27" dirty="0"/>
          </a:p>
        </p:txBody>
      </p:sp>
      <p:pic>
        <p:nvPicPr>
          <p:cNvPr id="2" name="jIzuy9fcf1k"/>
          <p:cNvPicPr>
            <a:picLocks noRot="1" noChangeAspect="1"/>
          </p:cNvPicPr>
          <p:nvPr>
            <a:videoFile r:link="rId1"/>
          </p:nvPr>
        </p:nvPicPr>
        <p:blipFill>
          <a:blip r:embed="rId6"/>
          <a:stretch>
            <a:fillRect/>
          </a:stretch>
        </p:blipFill>
        <p:spPr>
          <a:xfrm>
            <a:off x="1457516" y="1561642"/>
            <a:ext cx="8960112" cy="5040063"/>
          </a:xfrm>
          <a:prstGeom prst="rect">
            <a:avLst/>
          </a:prstGeom>
        </p:spPr>
      </p:pic>
    </p:spTree>
    <p:extLst>
      <p:ext uri="{BB962C8B-B14F-4D97-AF65-F5344CB8AC3E}">
        <p14:creationId xmlns:p14="http://schemas.microsoft.com/office/powerpoint/2010/main" val="2680436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“How did the baby fail in learning to walk?”</a:t>
            </a:r>
            <a:endParaRPr lang="en-US" sz="4000"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Everyday Failure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185075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“What happened after the baby experienced multiple failure?”</a:t>
            </a:r>
            <a:endParaRPr lang="en-US" sz="4000"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Everyday Failure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375360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Experiencing failure can:</a:t>
            </a:r>
          </a:p>
          <a:p>
            <a:pPr marL="0" indent="0">
              <a:buNone/>
            </a:pPr>
            <a:endParaRPr lang="en-US" sz="3638" dirty="0"/>
          </a:p>
          <a:p>
            <a:pPr marL="0" indent="0">
              <a:buNone/>
            </a:pPr>
            <a:r>
              <a:rPr lang="en-US" sz="3638" b="1" dirty="0" smtClean="0"/>
              <a:t>1. Build resilience</a:t>
            </a:r>
            <a:r>
              <a:rPr lang="en-US" sz="3638" dirty="0" smtClean="0"/>
              <a:t> – This means not giving up when finding things difficult. In school this means you should keep trying in subjects you find difficult in order to get a good grade at GCSE</a:t>
            </a: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Benefits of failure</a:t>
            </a:r>
            <a:endParaRPr sz="2426" spc="27" dirty="0"/>
          </a:p>
        </p:txBody>
      </p:sp>
      <p:pic>
        <p:nvPicPr>
          <p:cNvPr id="2" name="Picture 1"/>
          <p:cNvPicPr>
            <a:picLocks noChangeAspect="1"/>
          </p:cNvPicPr>
          <p:nvPr/>
        </p:nvPicPr>
        <p:blipFill>
          <a:blip r:embed="rId4"/>
          <a:stretch>
            <a:fillRect/>
          </a:stretch>
        </p:blipFill>
        <p:spPr>
          <a:xfrm>
            <a:off x="7805687" y="1420505"/>
            <a:ext cx="3511600" cy="4791871"/>
          </a:xfrm>
          <a:prstGeom prst="rect">
            <a:avLst/>
          </a:prstGeom>
        </p:spPr>
      </p:pic>
    </p:spTree>
    <p:extLst>
      <p:ext uri="{BB962C8B-B14F-4D97-AF65-F5344CB8AC3E}">
        <p14:creationId xmlns:p14="http://schemas.microsoft.com/office/powerpoint/2010/main" val="406013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Experiencing failure can:</a:t>
            </a:r>
          </a:p>
          <a:p>
            <a:pPr marL="0" indent="0">
              <a:buNone/>
            </a:pPr>
            <a:endParaRPr lang="en-US" sz="3638" dirty="0"/>
          </a:p>
          <a:p>
            <a:pPr marL="0" indent="0">
              <a:buNone/>
            </a:pPr>
            <a:r>
              <a:rPr lang="en-US" sz="3638" b="1" dirty="0" smtClean="0"/>
              <a:t>2. Promote better learning</a:t>
            </a:r>
            <a:r>
              <a:rPr lang="en-US" sz="3638" b="1" dirty="0"/>
              <a:t> </a:t>
            </a:r>
            <a:r>
              <a:rPr lang="en-US" sz="3638" b="1" dirty="0" smtClean="0"/>
              <a:t>– </a:t>
            </a:r>
            <a:r>
              <a:rPr lang="en-US" sz="3638" dirty="0" smtClean="0"/>
              <a:t>failing and making mistakes helps to identify gaps in understanding so you can go back and improve. This is why we complete STAR time after assessments.</a:t>
            </a: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Benefits of failure</a:t>
            </a:r>
            <a:endParaRPr sz="2426" spc="27" dirty="0"/>
          </a:p>
        </p:txBody>
      </p:sp>
      <p:pic>
        <p:nvPicPr>
          <p:cNvPr id="2" name="Picture 1"/>
          <p:cNvPicPr>
            <a:picLocks noChangeAspect="1"/>
          </p:cNvPicPr>
          <p:nvPr/>
        </p:nvPicPr>
        <p:blipFill>
          <a:blip r:embed="rId4"/>
          <a:stretch>
            <a:fillRect/>
          </a:stretch>
        </p:blipFill>
        <p:spPr>
          <a:xfrm>
            <a:off x="7805687" y="1420505"/>
            <a:ext cx="3511600" cy="4791871"/>
          </a:xfrm>
          <a:prstGeom prst="rect">
            <a:avLst/>
          </a:prstGeom>
        </p:spPr>
      </p:pic>
    </p:spTree>
    <p:extLst>
      <p:ext uri="{BB962C8B-B14F-4D97-AF65-F5344CB8AC3E}">
        <p14:creationId xmlns:p14="http://schemas.microsoft.com/office/powerpoint/2010/main" val="180457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Experiencing failure can:</a:t>
            </a:r>
          </a:p>
          <a:p>
            <a:pPr marL="0" indent="0">
              <a:buNone/>
            </a:pPr>
            <a:endParaRPr lang="en-US" sz="3638" dirty="0"/>
          </a:p>
          <a:p>
            <a:pPr marL="0" indent="0">
              <a:buNone/>
            </a:pPr>
            <a:r>
              <a:rPr lang="en-US" sz="3638" b="1" dirty="0" smtClean="0"/>
              <a:t>3. Encourages risk taking – </a:t>
            </a:r>
            <a:r>
              <a:rPr lang="en-US" sz="3638" dirty="0" smtClean="0"/>
              <a:t>being comfortable with failure will allow you to be more confident in trying new things. For example trying out a new sport or extra curricular club at school.</a:t>
            </a: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Benefits of failure</a:t>
            </a:r>
            <a:endParaRPr sz="2426" spc="27" dirty="0"/>
          </a:p>
        </p:txBody>
      </p:sp>
      <p:pic>
        <p:nvPicPr>
          <p:cNvPr id="2" name="Picture 1"/>
          <p:cNvPicPr>
            <a:picLocks noChangeAspect="1"/>
          </p:cNvPicPr>
          <p:nvPr/>
        </p:nvPicPr>
        <p:blipFill>
          <a:blip r:embed="rId4"/>
          <a:stretch>
            <a:fillRect/>
          </a:stretch>
        </p:blipFill>
        <p:spPr>
          <a:xfrm>
            <a:off x="7805687" y="1420505"/>
            <a:ext cx="3511600" cy="4791871"/>
          </a:xfrm>
          <a:prstGeom prst="rect">
            <a:avLst/>
          </a:prstGeom>
        </p:spPr>
      </p:pic>
    </p:spTree>
    <p:extLst>
      <p:ext uri="{BB962C8B-B14F-4D97-AF65-F5344CB8AC3E}">
        <p14:creationId xmlns:p14="http://schemas.microsoft.com/office/powerpoint/2010/main" val="265126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14 April 2025</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why failure is a good thing</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4"/>
            <a:ext cx="12191144" cy="1086351"/>
            <a:chOff x="0" y="2892959"/>
            <a:chExt cx="12192000" cy="766801"/>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673456"/>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a:t>
              </a:r>
              <a:r>
                <a:rPr lang="en-US" sz="2800" b="1" kern="0" dirty="0" smtClean="0">
                  <a:solidFill>
                    <a:prstClr val="black"/>
                  </a:solidFill>
                  <a:latin typeface="Franklin Gothic Book" panose="020B0503020102020204" pitchFamily="34" charset="0"/>
                </a:rPr>
                <a:t>both using your rule in your learning wallet. Take out your </a:t>
              </a:r>
              <a:r>
                <a:rPr lang="en-US" sz="2800" b="1" kern="0" dirty="0" err="1" smtClean="0">
                  <a:solidFill>
                    <a:prstClr val="black"/>
                  </a:solidFill>
                  <a:latin typeface="Franklin Gothic Book" panose="020B0503020102020204" pitchFamily="34" charset="0"/>
                </a:rPr>
                <a:t>oracy</a:t>
              </a:r>
              <a:r>
                <a:rPr lang="en-US" sz="2800" b="1" kern="0" dirty="0" smtClean="0">
                  <a:solidFill>
                    <a:prstClr val="black"/>
                  </a:solidFill>
                  <a:latin typeface="Franklin Gothic Book" panose="020B0503020102020204" pitchFamily="34" charset="0"/>
                </a:rPr>
                <a:t> </a:t>
              </a:r>
              <a:r>
                <a:rPr lang="en-US" sz="2800" b="1" kern="0" dirty="0" err="1" smtClean="0">
                  <a:solidFill>
                    <a:prstClr val="black"/>
                  </a:solidFill>
                  <a:latin typeface="Franklin Gothic Book" panose="020B0503020102020204" pitchFamily="34" charset="0"/>
                </a:rPr>
                <a:t>helpsheet</a:t>
              </a:r>
              <a:r>
                <a:rPr lang="en-US" sz="2800" b="1" kern="0" dirty="0" smtClean="0">
                  <a:solidFill>
                    <a:prstClr val="black"/>
                  </a:solidFill>
                  <a:latin typeface="Franklin Gothic Book" panose="020B0503020102020204" pitchFamily="34" charset="0"/>
                </a:rPr>
                <a:t> too.</a:t>
              </a:r>
              <a:endParaRPr lang="en-US" sz="2800" b="1" kern="0" dirty="0">
                <a:solidFill>
                  <a:prstClr val="black"/>
                </a:solidFill>
                <a:latin typeface="Franklin Gothic Book" panose="020B0503020102020204" pitchFamily="34" charset="0"/>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124510"/>
            <a:ext cx="10783228" cy="4216539"/>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Complete the following </a:t>
            </a:r>
            <a:r>
              <a:rPr lang="en-US" sz="2800" b="1" dirty="0" smtClean="0">
                <a:solidFill>
                  <a:prstClr val="black"/>
                </a:solidFill>
                <a:latin typeface="Franklin Gothic Book" panose="020B0503020102020204" pitchFamily="34" charset="0"/>
              </a:rPr>
              <a:t>tasks</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400" b="1" dirty="0" smtClean="0">
                <a:solidFill>
                  <a:prstClr val="black"/>
                </a:solidFill>
                <a:latin typeface="Franklin Gothic Book" panose="020B0503020102020204" pitchFamily="34" charset="0"/>
              </a:rPr>
              <a:t>What is being described? “</a:t>
            </a:r>
            <a:r>
              <a:rPr lang="en-US" sz="2400" dirty="0"/>
              <a:t>a person who inspires others by their actions, words or achievements.”</a:t>
            </a:r>
          </a:p>
          <a:p>
            <a:pPr marL="457179" indent="-457179" defTabSz="914369">
              <a:buFont typeface="+mj-lt"/>
              <a:buAutoNum type="arabicPeriod"/>
              <a:defRPr/>
            </a:pPr>
            <a:endParaRPr lang="en-US" sz="2400" b="1" dirty="0" smtClean="0"/>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2. Give an example of an action that can build relationships</a:t>
            </a:r>
          </a:p>
          <a:p>
            <a:pPr defTabSz="914369">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3. Give one example of how to deal with anger</a:t>
            </a: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9465" y="1172876"/>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9542" y="50950"/>
            <a:ext cx="5925563" cy="932233"/>
          </a:xfrm>
          <a:prstGeom prst="rect">
            <a:avLst/>
          </a:prstGeom>
        </p:spPr>
      </p:pic>
      <p:sp>
        <p:nvSpPr>
          <p:cNvPr id="34" name="Rectangle 33"/>
          <p:cNvSpPr/>
          <p:nvPr/>
        </p:nvSpPr>
        <p:spPr>
          <a:xfrm>
            <a:off x="633163" y="3817139"/>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2183" b="1" kern="0" dirty="0" smtClean="0">
                <a:solidFill>
                  <a:prstClr val="white"/>
                </a:solidFill>
                <a:latin typeface="Calibri" panose="020F0502020204030204"/>
              </a:rPr>
              <a:t>Role Model</a:t>
            </a:r>
            <a:endParaRPr lang="en-GB" sz="2183" b="1" kern="0" dirty="0">
              <a:solidFill>
                <a:prstClr val="white"/>
              </a:solidFill>
              <a:latin typeface="Calibri" panose="020F0502020204030204"/>
            </a:endParaRPr>
          </a:p>
        </p:txBody>
      </p:sp>
      <p:sp>
        <p:nvSpPr>
          <p:cNvPr id="35" name="Rectangle 34"/>
          <p:cNvSpPr/>
          <p:nvPr/>
        </p:nvSpPr>
        <p:spPr>
          <a:xfrm>
            <a:off x="652238" y="4803514"/>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Respect others opinions, actively listen, </a:t>
            </a:r>
            <a:r>
              <a:rPr lang="en-US" sz="2183" b="1" kern="0" dirty="0" err="1" smtClean="0">
                <a:solidFill>
                  <a:prstClr val="white"/>
                </a:solidFill>
                <a:latin typeface="Calibri" panose="020F0502020204030204"/>
              </a:rPr>
              <a:t>apologise</a:t>
            </a:r>
            <a:r>
              <a:rPr lang="en-US" sz="2183" b="1" kern="0" dirty="0" smtClean="0">
                <a:solidFill>
                  <a:prstClr val="white"/>
                </a:solidFill>
                <a:latin typeface="Calibri" panose="020F0502020204030204"/>
              </a:rPr>
              <a:t> if a mistake has been made</a:t>
            </a:r>
            <a:endParaRPr lang="en-GB" sz="2183" b="1" kern="0" dirty="0">
              <a:solidFill>
                <a:prstClr val="white"/>
              </a:solidFill>
              <a:latin typeface="Calibri" panose="020F0502020204030204"/>
            </a:endParaRPr>
          </a:p>
        </p:txBody>
      </p:sp>
      <p:sp>
        <p:nvSpPr>
          <p:cNvPr id="36" name="Rectangle 35"/>
          <p:cNvSpPr/>
          <p:nvPr/>
        </p:nvSpPr>
        <p:spPr>
          <a:xfrm>
            <a:off x="633163" y="5728413"/>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b="1" kern="0" dirty="0" smtClean="0">
                <a:solidFill>
                  <a:prstClr val="white"/>
                </a:solidFill>
                <a:latin typeface="Calibri" panose="020F0502020204030204"/>
              </a:rPr>
              <a:t>Pause and breathe, think before reacting, use “I” statements</a:t>
            </a:r>
            <a:endParaRPr lang="en-GB" b="1" kern="0" dirty="0">
              <a:solidFill>
                <a:prstClr val="white"/>
              </a:solidFill>
              <a:latin typeface="Calibri" panose="020F0502020204030204"/>
            </a:endParaRPr>
          </a:p>
        </p:txBody>
      </p:sp>
    </p:spTree>
    <p:extLst>
      <p:ext uri="{BB962C8B-B14F-4D97-AF65-F5344CB8AC3E}">
        <p14:creationId xmlns:p14="http://schemas.microsoft.com/office/powerpoint/2010/main" val="22293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Experiencing failure can:</a:t>
            </a:r>
          </a:p>
          <a:p>
            <a:pPr marL="0" indent="0">
              <a:buNone/>
            </a:pPr>
            <a:endParaRPr lang="en-US" sz="3638" dirty="0"/>
          </a:p>
          <a:p>
            <a:pPr marL="0" indent="0">
              <a:buNone/>
            </a:pPr>
            <a:r>
              <a:rPr lang="en-US" sz="3638" b="1" dirty="0" smtClean="0"/>
              <a:t>4. Promotes a growth mindset – </a:t>
            </a:r>
            <a:r>
              <a:rPr lang="en-US" sz="3638" dirty="0" smtClean="0"/>
              <a:t>you know that failure is part of the path to success and with consistent effort you will improve. An example of this is wanting to know what you got wrong in an assessment, how to fix it and practicing again to learn from your mistake.</a:t>
            </a: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Benefits of failure</a:t>
            </a:r>
            <a:endParaRPr sz="2426" spc="27" dirty="0"/>
          </a:p>
        </p:txBody>
      </p:sp>
      <p:pic>
        <p:nvPicPr>
          <p:cNvPr id="2" name="Picture 1"/>
          <p:cNvPicPr>
            <a:picLocks noChangeAspect="1"/>
          </p:cNvPicPr>
          <p:nvPr/>
        </p:nvPicPr>
        <p:blipFill>
          <a:blip r:embed="rId4"/>
          <a:stretch>
            <a:fillRect/>
          </a:stretch>
        </p:blipFill>
        <p:spPr>
          <a:xfrm>
            <a:off x="7805687" y="1420505"/>
            <a:ext cx="3511600" cy="4791871"/>
          </a:xfrm>
          <a:prstGeom prst="rect">
            <a:avLst/>
          </a:prstGeom>
        </p:spPr>
      </p:pic>
    </p:spTree>
    <p:extLst>
      <p:ext uri="{BB962C8B-B14F-4D97-AF65-F5344CB8AC3E}">
        <p14:creationId xmlns:p14="http://schemas.microsoft.com/office/powerpoint/2010/main" val="1340806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8374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described?</a:t>
            </a:r>
          </a:p>
          <a:p>
            <a:pPr marL="0" indent="0">
              <a:buNone/>
            </a:pPr>
            <a:endParaRPr lang="en-US" dirty="0" smtClean="0"/>
          </a:p>
          <a:p>
            <a:pPr marL="0" indent="0">
              <a:buNone/>
            </a:pPr>
            <a:r>
              <a:rPr lang="en-US" sz="2911" dirty="0" smtClean="0">
                <a:solidFill>
                  <a:prstClr val="black"/>
                </a:solidFill>
                <a:latin typeface="Calibri" panose="020F0502020204030204" pitchFamily="34" charset="0"/>
                <a:cs typeface="Calibri" panose="020F0502020204030204" pitchFamily="34" charset="0"/>
              </a:rPr>
              <a:t>“</a:t>
            </a:r>
            <a:r>
              <a:rPr lang="en-US" sz="3200" dirty="0"/>
              <a:t>a </a:t>
            </a:r>
            <a:r>
              <a:rPr lang="en-US" sz="3200" dirty="0" smtClean="0"/>
              <a:t>stepping stone to success”</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Failure</a:t>
            </a:r>
          </a:p>
        </p:txBody>
      </p:sp>
    </p:spTree>
    <p:extLst>
      <p:ext uri="{BB962C8B-B14F-4D97-AF65-F5344CB8AC3E}">
        <p14:creationId xmlns:p14="http://schemas.microsoft.com/office/powerpoint/2010/main" val="18707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Golden Thread does today’s lesson relate to?</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Secure your Voice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Secure your Relationships</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 – Secure your Wellbeing</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D – Secure your Future</a:t>
            </a:r>
          </a:p>
        </p:txBody>
      </p:sp>
      <p:pic>
        <p:nvPicPr>
          <p:cNvPr id="6" name="Picture 5"/>
          <p:cNvPicPr>
            <a:picLocks noChangeAspect="1"/>
          </p:cNvPicPr>
          <p:nvPr/>
        </p:nvPicPr>
        <p:blipFill>
          <a:blip r:embed="rId4"/>
          <a:stretch>
            <a:fillRect/>
          </a:stretch>
        </p:blipFill>
        <p:spPr>
          <a:xfrm>
            <a:off x="4408147" y="4453152"/>
            <a:ext cx="974684" cy="974684"/>
          </a:xfrm>
          <a:prstGeom prst="rect">
            <a:avLst/>
          </a:prstGeom>
        </p:spPr>
      </p:pic>
    </p:spTree>
    <p:extLst>
      <p:ext uri="{BB962C8B-B14F-4D97-AF65-F5344CB8AC3E}">
        <p14:creationId xmlns:p14="http://schemas.microsoft.com/office/powerpoint/2010/main" val="97427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200" dirty="0" smtClean="0"/>
              <a:t>True or False</a:t>
            </a:r>
          </a:p>
          <a:p>
            <a:pPr marL="0" indent="0">
              <a:buNone/>
            </a:pPr>
            <a:endParaRPr lang="en-US" sz="3200" dirty="0"/>
          </a:p>
          <a:p>
            <a:pPr marL="0" indent="0">
              <a:buNone/>
            </a:pPr>
            <a:r>
              <a:rPr lang="en-US" sz="3200" dirty="0" smtClean="0"/>
              <a:t>“after experiencing failure you should give up as it means you will never be good at it”</a:t>
            </a:r>
          </a:p>
          <a:p>
            <a:pPr marL="0" indent="0">
              <a:buNone/>
            </a:pPr>
            <a:endParaRPr lang="en-US" sz="3200" dirty="0" smtClean="0"/>
          </a:p>
          <a:p>
            <a:pPr marL="0" indent="0">
              <a:buNone/>
            </a:pPr>
            <a:r>
              <a:rPr lang="en-US" sz="3200" dirty="0" smtClean="0">
                <a:solidFill>
                  <a:srgbClr val="FF0000"/>
                </a:solidFill>
              </a:rPr>
              <a:t>A – True</a:t>
            </a:r>
          </a:p>
          <a:p>
            <a:pPr marL="0" indent="0">
              <a:buNone/>
            </a:pPr>
            <a:endParaRPr lang="en-US" sz="3200" dirty="0">
              <a:solidFill>
                <a:srgbClr val="FF0000"/>
              </a:solidFill>
            </a:endParaRPr>
          </a:p>
          <a:p>
            <a:pPr marL="0" indent="0">
              <a:buNone/>
            </a:pPr>
            <a:r>
              <a:rPr lang="en-US" sz="3200" dirty="0" smtClean="0">
                <a:solidFill>
                  <a:srgbClr val="FF0000"/>
                </a:solidFill>
              </a:rPr>
              <a:t>B - False</a:t>
            </a:r>
            <a:endParaRPr lang="en-US" sz="3200"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1998885" y="5115625"/>
            <a:ext cx="974684" cy="974684"/>
          </a:xfrm>
          <a:prstGeom prst="rect">
            <a:avLst/>
          </a:prstGeom>
        </p:spPr>
      </p:pic>
    </p:spTree>
    <p:extLst>
      <p:ext uri="{BB962C8B-B14F-4D97-AF65-F5344CB8AC3E}">
        <p14:creationId xmlns:p14="http://schemas.microsoft.com/office/powerpoint/2010/main" val="261371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200" dirty="0" smtClean="0"/>
              <a:t>True or False</a:t>
            </a:r>
          </a:p>
          <a:p>
            <a:pPr marL="0" indent="0">
              <a:buNone/>
            </a:pPr>
            <a:endParaRPr lang="en-US" sz="3200" dirty="0"/>
          </a:p>
          <a:p>
            <a:pPr marL="0" indent="0">
              <a:buNone/>
            </a:pPr>
            <a:r>
              <a:rPr lang="en-US" sz="3200" dirty="0" smtClean="0"/>
              <a:t>“failure is part of the learning process”</a:t>
            </a:r>
          </a:p>
          <a:p>
            <a:pPr marL="0" indent="0">
              <a:buNone/>
            </a:pPr>
            <a:endParaRPr lang="en-US" sz="3200" dirty="0" smtClean="0"/>
          </a:p>
          <a:p>
            <a:pPr marL="0" indent="0">
              <a:buNone/>
            </a:pPr>
            <a:r>
              <a:rPr lang="en-US" sz="3200" dirty="0" smtClean="0">
                <a:solidFill>
                  <a:srgbClr val="FF0000"/>
                </a:solidFill>
              </a:rPr>
              <a:t>A – True</a:t>
            </a:r>
          </a:p>
          <a:p>
            <a:pPr marL="0" indent="0">
              <a:buNone/>
            </a:pPr>
            <a:endParaRPr lang="en-US" sz="3200" dirty="0">
              <a:solidFill>
                <a:srgbClr val="FF0000"/>
              </a:solidFill>
            </a:endParaRPr>
          </a:p>
          <a:p>
            <a:pPr marL="0" indent="0">
              <a:buNone/>
            </a:pPr>
            <a:r>
              <a:rPr lang="en-US" sz="3200" dirty="0" smtClean="0">
                <a:solidFill>
                  <a:srgbClr val="FF0000"/>
                </a:solidFill>
              </a:rPr>
              <a:t>B - False</a:t>
            </a:r>
            <a:endParaRPr lang="en-US" sz="3200"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1819270" y="3734695"/>
            <a:ext cx="974684" cy="974684"/>
          </a:xfrm>
          <a:prstGeom prst="rect">
            <a:avLst/>
          </a:prstGeom>
        </p:spPr>
      </p:pic>
    </p:spTree>
    <p:extLst>
      <p:ext uri="{BB962C8B-B14F-4D97-AF65-F5344CB8AC3E}">
        <p14:creationId xmlns:p14="http://schemas.microsoft.com/office/powerpoint/2010/main" val="188523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sz="3200" dirty="0" smtClean="0"/>
              <a:t>What benefit of failure is being described?</a:t>
            </a:r>
          </a:p>
          <a:p>
            <a:pPr marL="0" indent="0">
              <a:buNone/>
            </a:pPr>
            <a:endParaRPr lang="en-US" sz="3200" dirty="0"/>
          </a:p>
          <a:p>
            <a:pPr marL="0" indent="0">
              <a:buNone/>
            </a:pPr>
            <a:r>
              <a:rPr lang="en-US" sz="3200" dirty="0"/>
              <a:t>“not giving up when finding things difficult”</a:t>
            </a:r>
            <a:endParaRPr lang="en-US" sz="3200" dirty="0" smtClean="0"/>
          </a:p>
          <a:p>
            <a:pPr marL="0" indent="0">
              <a:buNone/>
            </a:pPr>
            <a:endParaRPr lang="en-US" sz="3200" dirty="0" smtClean="0"/>
          </a:p>
          <a:p>
            <a:pPr marL="0" indent="0">
              <a:buNone/>
            </a:pPr>
            <a:r>
              <a:rPr lang="en-US" sz="3200" dirty="0" smtClean="0">
                <a:solidFill>
                  <a:srgbClr val="FF0000"/>
                </a:solidFill>
              </a:rPr>
              <a:t>A – Builds resilience</a:t>
            </a:r>
          </a:p>
          <a:p>
            <a:pPr marL="0" indent="0">
              <a:buNone/>
            </a:pPr>
            <a:endParaRPr lang="en-US" sz="3200" dirty="0">
              <a:solidFill>
                <a:srgbClr val="FF0000"/>
              </a:solidFill>
            </a:endParaRPr>
          </a:p>
          <a:p>
            <a:pPr marL="0" indent="0">
              <a:buNone/>
            </a:pPr>
            <a:r>
              <a:rPr lang="en-US" sz="3200" dirty="0" smtClean="0">
                <a:solidFill>
                  <a:srgbClr val="FF0000"/>
                </a:solidFill>
              </a:rPr>
              <a:t>B – Promotes better learning</a:t>
            </a:r>
          </a:p>
          <a:p>
            <a:pPr marL="0" indent="0">
              <a:buNone/>
            </a:pPr>
            <a:endParaRPr lang="en-US" sz="3200" dirty="0">
              <a:solidFill>
                <a:srgbClr val="FF0000"/>
              </a:solidFill>
            </a:endParaRPr>
          </a:p>
          <a:p>
            <a:pPr marL="0" indent="0">
              <a:buNone/>
            </a:pPr>
            <a:r>
              <a:rPr lang="en-US" sz="3200" dirty="0" smtClean="0">
                <a:solidFill>
                  <a:srgbClr val="FF0000"/>
                </a:solidFill>
              </a:rPr>
              <a:t>C – Encourages risk taking</a:t>
            </a:r>
          </a:p>
          <a:p>
            <a:pPr marL="0" indent="0">
              <a:buNone/>
            </a:pPr>
            <a:endParaRPr lang="en-US" sz="3200" dirty="0">
              <a:solidFill>
                <a:srgbClr val="FF0000"/>
              </a:solidFill>
            </a:endParaRPr>
          </a:p>
          <a:p>
            <a:pPr marL="0" indent="0">
              <a:buNone/>
            </a:pPr>
            <a:r>
              <a:rPr lang="en-US" sz="3200" dirty="0" smtClean="0">
                <a:solidFill>
                  <a:srgbClr val="FF0000"/>
                </a:solidFill>
              </a:rPr>
              <a:t>D – Builds a growth mindset</a:t>
            </a:r>
            <a:endParaRPr lang="en-US" sz="3200"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491668" y="2918266"/>
            <a:ext cx="974684" cy="974684"/>
          </a:xfrm>
          <a:prstGeom prst="rect">
            <a:avLst/>
          </a:prstGeom>
        </p:spPr>
      </p:pic>
    </p:spTree>
    <p:extLst>
      <p:ext uri="{BB962C8B-B14F-4D97-AF65-F5344CB8AC3E}">
        <p14:creationId xmlns:p14="http://schemas.microsoft.com/office/powerpoint/2010/main" val="254829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sz="3200" dirty="0" smtClean="0"/>
              <a:t>What benefit of failure is being described?</a:t>
            </a:r>
          </a:p>
          <a:p>
            <a:pPr marL="0" indent="0">
              <a:buNone/>
            </a:pPr>
            <a:endParaRPr lang="en-US" sz="3200" dirty="0"/>
          </a:p>
          <a:p>
            <a:pPr marL="0" indent="0">
              <a:buNone/>
            </a:pPr>
            <a:r>
              <a:rPr lang="en-US" sz="3200" dirty="0" smtClean="0"/>
              <a:t>“failing helps to identify gaps in understanding”</a:t>
            </a:r>
          </a:p>
          <a:p>
            <a:pPr marL="0" indent="0">
              <a:buNone/>
            </a:pPr>
            <a:endParaRPr lang="en-US" sz="3200" dirty="0" smtClean="0"/>
          </a:p>
          <a:p>
            <a:pPr marL="0" indent="0">
              <a:buNone/>
            </a:pPr>
            <a:r>
              <a:rPr lang="en-US" sz="3200" dirty="0" smtClean="0">
                <a:solidFill>
                  <a:srgbClr val="FF0000"/>
                </a:solidFill>
              </a:rPr>
              <a:t>A – promotes a growth mindset</a:t>
            </a:r>
          </a:p>
          <a:p>
            <a:pPr marL="0" indent="0">
              <a:buNone/>
            </a:pPr>
            <a:endParaRPr lang="en-US" sz="3200" dirty="0">
              <a:solidFill>
                <a:srgbClr val="FF0000"/>
              </a:solidFill>
            </a:endParaRPr>
          </a:p>
          <a:p>
            <a:pPr marL="0" indent="0">
              <a:buNone/>
            </a:pPr>
            <a:r>
              <a:rPr lang="en-US" sz="3200" dirty="0" smtClean="0">
                <a:solidFill>
                  <a:srgbClr val="FF0000"/>
                </a:solidFill>
              </a:rPr>
              <a:t>B – Encourages risk taking</a:t>
            </a:r>
          </a:p>
          <a:p>
            <a:pPr marL="0" indent="0">
              <a:buNone/>
            </a:pPr>
            <a:endParaRPr lang="en-US" sz="3200" dirty="0">
              <a:solidFill>
                <a:srgbClr val="FF0000"/>
              </a:solidFill>
            </a:endParaRPr>
          </a:p>
          <a:p>
            <a:pPr marL="0" indent="0">
              <a:buNone/>
            </a:pPr>
            <a:r>
              <a:rPr lang="en-US" sz="3200" dirty="0" smtClean="0">
                <a:solidFill>
                  <a:srgbClr val="FF0000"/>
                </a:solidFill>
              </a:rPr>
              <a:t>C – builds resilience</a:t>
            </a:r>
          </a:p>
          <a:p>
            <a:pPr marL="0" indent="0">
              <a:buNone/>
            </a:pPr>
            <a:endParaRPr lang="en-US" sz="3200" dirty="0">
              <a:solidFill>
                <a:srgbClr val="FF0000"/>
              </a:solidFill>
            </a:endParaRPr>
          </a:p>
          <a:p>
            <a:pPr marL="0" indent="0">
              <a:buNone/>
            </a:pPr>
            <a:r>
              <a:rPr lang="en-US" sz="3200" dirty="0" smtClean="0">
                <a:solidFill>
                  <a:srgbClr val="FF0000"/>
                </a:solidFill>
              </a:rPr>
              <a:t>D – Promotes better learning</a:t>
            </a:r>
            <a:endParaRPr lang="en-US" sz="3200"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4520368" y="5296986"/>
            <a:ext cx="974684" cy="974684"/>
          </a:xfrm>
          <a:prstGeom prst="rect">
            <a:avLst/>
          </a:prstGeom>
        </p:spPr>
      </p:pic>
    </p:spTree>
    <p:extLst>
      <p:ext uri="{BB962C8B-B14F-4D97-AF65-F5344CB8AC3E}">
        <p14:creationId xmlns:p14="http://schemas.microsoft.com/office/powerpoint/2010/main" val="347520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sz="3200" dirty="0" smtClean="0"/>
              <a:t>What benefit of failure is being described?</a:t>
            </a:r>
          </a:p>
          <a:p>
            <a:pPr marL="0" indent="0">
              <a:buNone/>
            </a:pPr>
            <a:endParaRPr lang="en-US" sz="3200" dirty="0"/>
          </a:p>
          <a:p>
            <a:pPr marL="0" indent="0">
              <a:buNone/>
            </a:pPr>
            <a:r>
              <a:rPr lang="en-US" sz="3200" dirty="0" smtClean="0"/>
              <a:t>“being more confident in trying new things”</a:t>
            </a:r>
          </a:p>
          <a:p>
            <a:pPr marL="0" indent="0">
              <a:buNone/>
            </a:pPr>
            <a:endParaRPr lang="en-US" sz="3200" dirty="0" smtClean="0"/>
          </a:p>
          <a:p>
            <a:pPr marL="0" indent="0">
              <a:buNone/>
            </a:pPr>
            <a:r>
              <a:rPr lang="en-US" sz="3200" dirty="0" smtClean="0">
                <a:solidFill>
                  <a:srgbClr val="FF0000"/>
                </a:solidFill>
              </a:rPr>
              <a:t>A – promotes a growth mindset</a:t>
            </a:r>
          </a:p>
          <a:p>
            <a:pPr marL="0" indent="0">
              <a:buNone/>
            </a:pPr>
            <a:endParaRPr lang="en-US" sz="3200" dirty="0">
              <a:solidFill>
                <a:srgbClr val="FF0000"/>
              </a:solidFill>
            </a:endParaRPr>
          </a:p>
          <a:p>
            <a:pPr marL="0" indent="0">
              <a:buNone/>
            </a:pPr>
            <a:r>
              <a:rPr lang="en-US" sz="3200" dirty="0" smtClean="0">
                <a:solidFill>
                  <a:srgbClr val="FF0000"/>
                </a:solidFill>
              </a:rPr>
              <a:t>B – Builds resilience</a:t>
            </a:r>
          </a:p>
          <a:p>
            <a:pPr marL="0" indent="0">
              <a:buNone/>
            </a:pPr>
            <a:endParaRPr lang="en-US" sz="3200" dirty="0">
              <a:solidFill>
                <a:srgbClr val="FF0000"/>
              </a:solidFill>
            </a:endParaRPr>
          </a:p>
          <a:p>
            <a:pPr marL="0" indent="0">
              <a:buNone/>
            </a:pPr>
            <a:r>
              <a:rPr lang="en-US" sz="3200" dirty="0" smtClean="0">
                <a:solidFill>
                  <a:srgbClr val="FF0000"/>
                </a:solidFill>
              </a:rPr>
              <a:t>C – encourages risk taking</a:t>
            </a:r>
          </a:p>
          <a:p>
            <a:pPr marL="0" indent="0">
              <a:buNone/>
            </a:pPr>
            <a:endParaRPr lang="en-US" sz="3200" dirty="0">
              <a:solidFill>
                <a:srgbClr val="FF0000"/>
              </a:solidFill>
            </a:endParaRPr>
          </a:p>
          <a:p>
            <a:pPr marL="0" indent="0">
              <a:buNone/>
            </a:pPr>
            <a:r>
              <a:rPr lang="en-US" sz="3200" dirty="0" smtClean="0">
                <a:solidFill>
                  <a:srgbClr val="FF0000"/>
                </a:solidFill>
              </a:rPr>
              <a:t>D – Promotes better learning</a:t>
            </a:r>
            <a:endParaRPr lang="en-US" sz="3200"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4242783" y="4611186"/>
            <a:ext cx="974684" cy="974684"/>
          </a:xfrm>
          <a:prstGeom prst="rect">
            <a:avLst/>
          </a:prstGeom>
        </p:spPr>
      </p:pic>
    </p:spTree>
    <p:extLst>
      <p:ext uri="{BB962C8B-B14F-4D97-AF65-F5344CB8AC3E}">
        <p14:creationId xmlns:p14="http://schemas.microsoft.com/office/powerpoint/2010/main" val="389622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92500" lnSpcReduction="20000"/>
          </a:bodyPr>
          <a:lstStyle/>
          <a:p>
            <a:pPr marL="0" indent="0">
              <a:buNone/>
            </a:pPr>
            <a:r>
              <a:rPr lang="en-US" sz="4000" dirty="0" smtClean="0"/>
              <a:t>In your books answer the following question:</a:t>
            </a:r>
          </a:p>
          <a:p>
            <a:pPr marL="0" indent="0">
              <a:buNone/>
            </a:pPr>
            <a:endParaRPr lang="en-US" sz="4000" dirty="0"/>
          </a:p>
          <a:p>
            <a:pPr marL="0" indent="0">
              <a:buNone/>
            </a:pPr>
            <a:r>
              <a:rPr lang="en-US" sz="4000" dirty="0" smtClean="0"/>
              <a:t>“what benefit of failure do you think is most important?”</a:t>
            </a:r>
          </a:p>
          <a:p>
            <a:pPr marL="0" indent="0">
              <a:buNone/>
            </a:pPr>
            <a:endParaRPr lang="en-US" sz="4000" dirty="0"/>
          </a:p>
          <a:p>
            <a:pPr marL="0" indent="0">
              <a:buNone/>
            </a:pPr>
            <a:r>
              <a:rPr lang="en-US" sz="4000" dirty="0" smtClean="0"/>
              <a:t>Sentence starter</a:t>
            </a:r>
          </a:p>
          <a:p>
            <a:pPr marL="0" indent="0">
              <a:buNone/>
            </a:pPr>
            <a:endParaRPr lang="en-US" sz="4000" dirty="0"/>
          </a:p>
          <a:p>
            <a:pPr marL="0" indent="0">
              <a:buNone/>
            </a:pPr>
            <a:r>
              <a:rPr lang="en-US" sz="4000" dirty="0" smtClean="0"/>
              <a:t>“The most important benefit of failure is…”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Benefits of failure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977111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Importance of role models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Why is failure a good thing</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criminal activity?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gang culture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knife crime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your online presence look like?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Why failure</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is a good thing</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Examples of failure that turn to success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dirty="0" smtClean="0">
                <a:solidFill>
                  <a:prstClr val="black"/>
                </a:solidFill>
                <a:latin typeface="Comic Sans MS"/>
              </a:rPr>
              <a:t>How failure is part of everyday life</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Benefits</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of embracing failure</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3880616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“what benefit of failure do you think is most important?”</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Benefits of failure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74582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a:t>Sam studied hard for their math test but froze during the exam and didn’t perform well. When the results came back, they had failed, and now Sam feels like giving up on math because they think they’re just not good at it</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Failure scenarios</a:t>
            </a:r>
            <a:endParaRPr sz="2426" spc="27" dirty="0"/>
          </a:p>
        </p:txBody>
      </p:sp>
      <p:sp>
        <p:nvSpPr>
          <p:cNvPr id="9" name="Content Placeholder 2"/>
          <p:cNvSpPr txBox="1">
            <a:spLocks/>
          </p:cNvSpPr>
          <p:nvPr/>
        </p:nvSpPr>
        <p:spPr>
          <a:xfrm>
            <a:off x="7315200" y="1294585"/>
            <a:ext cx="4439849"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smtClean="0"/>
              <a:t>In your books write down the advice you would give to Sam.</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smtClean="0"/>
              <a:t>“The advice I would give Sam is…”</a:t>
            </a:r>
          </a:p>
        </p:txBody>
      </p:sp>
    </p:spTree>
    <p:extLst>
      <p:ext uri="{BB962C8B-B14F-4D97-AF65-F5344CB8AC3E}">
        <p14:creationId xmlns:p14="http://schemas.microsoft.com/office/powerpoint/2010/main" val="3910796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“What advice would you give to Sam?”</a:t>
            </a:r>
            <a:endParaRPr lang="en-US" sz="4000"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Failure scenarios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05338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a:t>Taylor’s football team lost an important match because Taylor missed a penalty shot. Taylor feels like they’ve let the entire team down and is thinking about quitting the team altogether because they’re embarrassed.</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Failure scenarios</a:t>
            </a:r>
            <a:endParaRPr sz="2426" spc="27" dirty="0"/>
          </a:p>
        </p:txBody>
      </p:sp>
      <p:sp>
        <p:nvSpPr>
          <p:cNvPr id="9" name="Content Placeholder 2"/>
          <p:cNvSpPr txBox="1">
            <a:spLocks/>
          </p:cNvSpPr>
          <p:nvPr/>
        </p:nvSpPr>
        <p:spPr>
          <a:xfrm>
            <a:off x="7315200" y="1294585"/>
            <a:ext cx="4439849"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smtClean="0"/>
              <a:t>In your books write down the advice you would give to Taylor.</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smtClean="0"/>
              <a:t>“The advice I would give Taylor is…”</a:t>
            </a:r>
          </a:p>
        </p:txBody>
      </p:sp>
    </p:spTree>
    <p:extLst>
      <p:ext uri="{BB962C8B-B14F-4D97-AF65-F5344CB8AC3E}">
        <p14:creationId xmlns:p14="http://schemas.microsoft.com/office/powerpoint/2010/main" val="10151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“What advice would you give to Taylor?”</a:t>
            </a:r>
            <a:endParaRPr lang="en-US" sz="4000"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Failure scenarios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10595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3638" dirty="0" smtClean="0"/>
              <a:t>It is difficult to embrace failure. Many people have a fear of failure. In order to overcome the fear of failure people can:</a:t>
            </a:r>
          </a:p>
          <a:p>
            <a:pPr marL="0" indent="0">
              <a:buNone/>
            </a:pPr>
            <a:endParaRPr lang="en-US" sz="3638" b="1" dirty="0"/>
          </a:p>
          <a:p>
            <a:pPr marL="742950" indent="-742950">
              <a:buAutoNum type="arabicPeriod"/>
            </a:pPr>
            <a:r>
              <a:rPr lang="en-US" sz="3638" b="1" dirty="0" smtClean="0"/>
              <a:t>Use positive self talk</a:t>
            </a:r>
            <a:r>
              <a:rPr lang="en-US" sz="3638" dirty="0" smtClean="0"/>
              <a:t> – tell themselves that they can do it</a:t>
            </a:r>
          </a:p>
          <a:p>
            <a:pPr marL="742950" indent="-742950">
              <a:buAutoNum type="arabicPeriod"/>
            </a:pPr>
            <a:r>
              <a:rPr lang="en-US" sz="3638" b="1" dirty="0" smtClean="0"/>
              <a:t>Focus on effort and not results</a:t>
            </a:r>
            <a:r>
              <a:rPr lang="en-US" sz="3638" dirty="0" smtClean="0"/>
              <a:t> – celebrate trying if even the result is not what they want</a:t>
            </a:r>
          </a:p>
          <a:p>
            <a:pPr marL="742950" indent="-742950">
              <a:buAutoNum type="arabicPeriod"/>
            </a:pPr>
            <a:r>
              <a:rPr lang="en-US" sz="3638" b="1" dirty="0" smtClean="0"/>
              <a:t>Learn from role models</a:t>
            </a:r>
            <a:r>
              <a:rPr lang="en-US" sz="3638" dirty="0" smtClean="0"/>
              <a:t> – take inspiration from their role models when they find something difficult</a:t>
            </a: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Overcoming fear of failure</a:t>
            </a:r>
            <a:endParaRPr sz="2426" spc="27" dirty="0"/>
          </a:p>
        </p:txBody>
      </p:sp>
      <p:pic>
        <p:nvPicPr>
          <p:cNvPr id="2" name="Picture 1"/>
          <p:cNvPicPr>
            <a:picLocks noChangeAspect="1"/>
          </p:cNvPicPr>
          <p:nvPr/>
        </p:nvPicPr>
        <p:blipFill>
          <a:blip r:embed="rId4"/>
          <a:stretch>
            <a:fillRect/>
          </a:stretch>
        </p:blipFill>
        <p:spPr>
          <a:xfrm>
            <a:off x="7805687" y="1420505"/>
            <a:ext cx="3511600" cy="4791871"/>
          </a:xfrm>
          <a:prstGeom prst="rect">
            <a:avLst/>
          </a:prstGeom>
        </p:spPr>
      </p:pic>
    </p:spTree>
    <p:extLst>
      <p:ext uri="{BB962C8B-B14F-4D97-AF65-F5344CB8AC3E}">
        <p14:creationId xmlns:p14="http://schemas.microsoft.com/office/powerpoint/2010/main" val="3998371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85000" lnSpcReduction="10000"/>
          </a:bodyPr>
          <a:lstStyle/>
          <a:p>
            <a:pPr marL="0" indent="0">
              <a:buNone/>
            </a:pPr>
            <a:r>
              <a:rPr lang="en-US" sz="4000" dirty="0" smtClean="0"/>
              <a:t>In your books answer the following question:</a:t>
            </a:r>
          </a:p>
          <a:p>
            <a:pPr marL="0" indent="0">
              <a:buNone/>
            </a:pPr>
            <a:endParaRPr lang="en-US" sz="4000" dirty="0"/>
          </a:p>
          <a:p>
            <a:pPr marL="0" indent="0">
              <a:buNone/>
            </a:pPr>
            <a:r>
              <a:rPr lang="en-US" sz="4000" dirty="0" smtClean="0"/>
              <a:t>“what tip for overcoming failure do you think is the best?</a:t>
            </a:r>
          </a:p>
          <a:p>
            <a:pPr marL="0" indent="0">
              <a:buNone/>
            </a:pPr>
            <a:endParaRPr lang="en-US" sz="4000" dirty="0"/>
          </a:p>
          <a:p>
            <a:pPr marL="0" indent="0">
              <a:buNone/>
            </a:pPr>
            <a:r>
              <a:rPr lang="en-US" sz="4000" dirty="0" smtClean="0"/>
              <a:t>Sentence starter</a:t>
            </a:r>
          </a:p>
          <a:p>
            <a:pPr marL="0" indent="0">
              <a:buNone/>
            </a:pPr>
            <a:endParaRPr lang="en-US" sz="4000" dirty="0"/>
          </a:p>
          <a:p>
            <a:pPr marL="0" indent="0">
              <a:buNone/>
            </a:pPr>
            <a:r>
              <a:rPr lang="en-US" sz="4000" dirty="0" smtClean="0"/>
              <a:t>“The best tip for overcoming fear of failure is…</a:t>
            </a:r>
          </a:p>
          <a:p>
            <a:pPr marL="0" indent="0">
              <a:buNone/>
            </a:pPr>
            <a:r>
              <a:rPr lang="en-US" sz="4000" dirty="0" smtClean="0"/>
              <a:t>I think this because…”</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Overcoming fear of failure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25947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a:t>
            </a:r>
            <a:r>
              <a:rPr lang="en-US" sz="4000" dirty="0"/>
              <a:t>what tip for overcoming failure do you think is the best?</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Overcoming fear </a:t>
            </a:r>
            <a:r>
              <a:rPr lang="en-US" sz="2426" spc="6" smtClean="0"/>
              <a:t>of failure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778495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3638" dirty="0" smtClean="0"/>
              <a:t>The dictionary definition of failure is “a lack of success”</a:t>
            </a:r>
          </a:p>
          <a:p>
            <a:pPr marL="0" indent="0">
              <a:buNone/>
            </a:pPr>
            <a:endParaRPr lang="en-US" sz="3638" dirty="0"/>
          </a:p>
          <a:p>
            <a:pPr marL="0" indent="0">
              <a:buNone/>
            </a:pPr>
            <a:r>
              <a:rPr lang="en-US" sz="3638" dirty="0" smtClean="0"/>
              <a:t>However this is very negative and failure should be seen as something positive. </a:t>
            </a:r>
          </a:p>
          <a:p>
            <a:pPr marL="0" indent="0">
              <a:buNone/>
            </a:pPr>
            <a:endParaRPr lang="en-US" sz="3638" dirty="0"/>
          </a:p>
          <a:p>
            <a:pPr marL="0" indent="0">
              <a:buNone/>
            </a:pPr>
            <a:r>
              <a:rPr lang="en-US" sz="3638" dirty="0" smtClean="0"/>
              <a:t>A positive definition of failure is “a stepping stone to success”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5687" y="1420505"/>
            <a:ext cx="3511600" cy="4791871"/>
          </a:xfrm>
          <a:prstGeom prst="rect">
            <a:avLst/>
          </a:prstGeom>
        </p:spPr>
      </p:pic>
    </p:spTree>
    <p:extLst>
      <p:ext uri="{BB962C8B-B14F-4D97-AF65-F5344CB8AC3E}">
        <p14:creationId xmlns:p14="http://schemas.microsoft.com/office/powerpoint/2010/main" val="155511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Failure is an inevitable part of life. Seeing failure as something positive will help protect against mental health issues. It will also improve your resilience and ultimately lead to even bigger success.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661" y="3716995"/>
            <a:ext cx="4607951" cy="744373"/>
          </a:xfrm>
          <a:prstGeom prst="rect">
            <a:avLst/>
          </a:prstGeom>
        </p:spPr>
      </p:pic>
    </p:spTree>
    <p:extLst>
      <p:ext uri="{BB962C8B-B14F-4D97-AF65-F5344CB8AC3E}">
        <p14:creationId xmlns:p14="http://schemas.microsoft.com/office/powerpoint/2010/main" val="126224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In tutor time you watched a video that showed lots of famous examples of failure than eventually became success.</a:t>
            </a:r>
          </a:p>
          <a:p>
            <a:pPr marL="0" indent="0">
              <a:buNone/>
            </a:pPr>
            <a:endParaRPr lang="en-US" sz="3638" dirty="0"/>
          </a:p>
          <a:p>
            <a:pPr marL="0" indent="0">
              <a:buNone/>
            </a:pPr>
            <a:r>
              <a:rPr lang="en-US" sz="3638" dirty="0" smtClean="0"/>
              <a:t>Another example is J.K. Rowling. She was turned down by 12 publishers when she sent them the first Harry Potter book. She kept sending samples and now the Harry Potter franchise is worth $25 billion</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Famous examples of failure</a:t>
            </a:r>
            <a:endParaRPr sz="2426" spc="27" dirty="0"/>
          </a:p>
        </p:txBody>
      </p:sp>
      <p:pic>
        <p:nvPicPr>
          <p:cNvPr id="2" name="Picture 1"/>
          <p:cNvPicPr>
            <a:picLocks noChangeAspect="1"/>
          </p:cNvPicPr>
          <p:nvPr/>
        </p:nvPicPr>
        <p:blipFill>
          <a:blip r:embed="rId4"/>
          <a:stretch>
            <a:fillRect/>
          </a:stretch>
        </p:blipFill>
        <p:spPr>
          <a:xfrm>
            <a:off x="7805687" y="1420505"/>
            <a:ext cx="3511600" cy="4791871"/>
          </a:xfrm>
          <a:prstGeom prst="rect">
            <a:avLst/>
          </a:prstGeom>
        </p:spPr>
      </p:pic>
    </p:spTree>
    <p:extLst>
      <p:ext uri="{BB962C8B-B14F-4D97-AF65-F5344CB8AC3E}">
        <p14:creationId xmlns:p14="http://schemas.microsoft.com/office/powerpoint/2010/main" val="3153215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85000" lnSpcReduction="20000"/>
          </a:bodyPr>
          <a:lstStyle/>
          <a:p>
            <a:pPr marL="0" indent="0">
              <a:buNone/>
            </a:pPr>
            <a:r>
              <a:rPr lang="en-US" sz="3638" dirty="0" smtClean="0"/>
              <a:t>Another example is Michael Jordan who failed to make his high school basketball team. He eventually became one of the greatest basketballers and athletes ever.</a:t>
            </a:r>
          </a:p>
          <a:p>
            <a:pPr marL="0" indent="0">
              <a:buNone/>
            </a:pPr>
            <a:endParaRPr lang="en-US" sz="3638" dirty="0"/>
          </a:p>
          <a:p>
            <a:pPr marL="0" indent="0">
              <a:buNone/>
            </a:pPr>
            <a:r>
              <a:rPr lang="en-US" sz="3638" dirty="0" smtClean="0"/>
              <a:t>Another example is Steve Jobs who was sacked by Apple in 1985. He later returned as CEO. If that wasn’t enough he overseen huge products like </a:t>
            </a:r>
            <a:r>
              <a:rPr lang="en-US" sz="3638" dirty="0" err="1" smtClean="0"/>
              <a:t>Iphone</a:t>
            </a:r>
            <a:r>
              <a:rPr lang="en-US" sz="3638" dirty="0" smtClean="0"/>
              <a:t> and </a:t>
            </a:r>
            <a:r>
              <a:rPr lang="en-US" sz="3638" dirty="0" err="1" smtClean="0"/>
              <a:t>Ipod</a:t>
            </a:r>
            <a:r>
              <a:rPr lang="en-US" sz="3638" dirty="0" smtClean="0"/>
              <a:t> which made Apple the first company to be valued at $1 trillion.</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Famous examples of failure</a:t>
            </a:r>
            <a:endParaRPr sz="2426" spc="27" dirty="0"/>
          </a:p>
        </p:txBody>
      </p:sp>
      <p:pic>
        <p:nvPicPr>
          <p:cNvPr id="2" name="Picture 1"/>
          <p:cNvPicPr>
            <a:picLocks noChangeAspect="1"/>
          </p:cNvPicPr>
          <p:nvPr/>
        </p:nvPicPr>
        <p:blipFill>
          <a:blip r:embed="rId4"/>
          <a:stretch>
            <a:fillRect/>
          </a:stretch>
        </p:blipFill>
        <p:spPr>
          <a:xfrm>
            <a:off x="7805687" y="1420505"/>
            <a:ext cx="3511600" cy="4791871"/>
          </a:xfrm>
          <a:prstGeom prst="rect">
            <a:avLst/>
          </a:prstGeom>
        </p:spPr>
      </p:pic>
    </p:spTree>
    <p:extLst>
      <p:ext uri="{BB962C8B-B14F-4D97-AF65-F5344CB8AC3E}">
        <p14:creationId xmlns:p14="http://schemas.microsoft.com/office/powerpoint/2010/main" val="1016746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85000" lnSpcReduction="20000"/>
          </a:bodyPr>
          <a:lstStyle/>
          <a:p>
            <a:pPr marL="0" indent="0">
              <a:buNone/>
            </a:pPr>
            <a:r>
              <a:rPr lang="en-US" sz="4000" dirty="0" smtClean="0"/>
              <a:t>In your books write your answer to the following question:</a:t>
            </a:r>
          </a:p>
          <a:p>
            <a:pPr marL="0" indent="0">
              <a:buNone/>
            </a:pPr>
            <a:endParaRPr lang="en-US" sz="4000" dirty="0"/>
          </a:p>
          <a:p>
            <a:pPr marL="0" indent="0">
              <a:buNone/>
            </a:pPr>
            <a:r>
              <a:rPr lang="en-US" sz="4000" dirty="0" smtClean="0"/>
              <a:t>“What would have happened if any of the people had quit when they first experienced failure?”</a:t>
            </a:r>
          </a:p>
          <a:p>
            <a:pPr marL="0" indent="0">
              <a:buNone/>
            </a:pPr>
            <a:endParaRPr lang="en-US" sz="4000" dirty="0"/>
          </a:p>
          <a:p>
            <a:pPr marL="0" indent="0">
              <a:buNone/>
            </a:pPr>
            <a:r>
              <a:rPr lang="en-US" sz="4000" dirty="0" smtClean="0"/>
              <a:t>Sentence starter</a:t>
            </a:r>
          </a:p>
          <a:p>
            <a:pPr marL="0" indent="0">
              <a:buNone/>
            </a:pPr>
            <a:endParaRPr lang="en-US" sz="4000" dirty="0"/>
          </a:p>
          <a:p>
            <a:pPr marL="0" indent="0">
              <a:buNone/>
            </a:pPr>
            <a:r>
              <a:rPr lang="en-US" sz="4000" dirty="0" smtClean="0"/>
              <a:t>“If they quit when they first experienced failure then…”</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Failure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60695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“What would have happened if any of the people had quit when they first experienced failure?”</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Failure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19462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1293</TotalTime>
  <Words>1861</Words>
  <Application>Microsoft Office PowerPoint</Application>
  <PresentationFormat>Widescreen</PresentationFormat>
  <Paragraphs>273</Paragraphs>
  <Slides>38</Slides>
  <Notes>1</Notes>
  <HiddenSlides>0</HiddenSlides>
  <MMClips>1</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38</vt:i4>
      </vt:variant>
    </vt:vector>
  </HeadingPairs>
  <TitlesOfParts>
    <vt:vector size="49" baseType="lpstr">
      <vt:lpstr>Arial</vt:lpstr>
      <vt:lpstr>Calibri</vt:lpstr>
      <vt:lpstr>Calibri Light</vt:lpstr>
      <vt:lpstr>Comic Sans MS</vt:lpstr>
      <vt:lpstr>Franklin Gothic Book</vt:lpstr>
      <vt:lpstr>Lato</vt:lpstr>
      <vt:lpstr>3_Office Theme</vt:lpstr>
      <vt:lpstr>Office Theme</vt:lpstr>
      <vt:lpstr>6_Office Theme</vt:lpstr>
      <vt:lpstr>12_Office Theme</vt:lpstr>
      <vt:lpstr>7_Office Theme</vt:lpstr>
      <vt:lpstr>PowerPoint Presentation</vt:lpstr>
      <vt:lpstr>PowerPoint Presentation</vt:lpstr>
      <vt:lpstr>PowerPoint Presentation</vt:lpstr>
      <vt:lpstr>Tutor Time Recap</vt:lpstr>
      <vt:lpstr>Tutor Time Recap</vt:lpstr>
      <vt:lpstr>Famous examples of failure</vt:lpstr>
      <vt:lpstr>Famous examples of failure</vt:lpstr>
      <vt:lpstr>Failure</vt:lpstr>
      <vt:lpstr>Failure</vt:lpstr>
      <vt:lpstr>Failure</vt:lpstr>
      <vt:lpstr>Everyday Failure</vt:lpstr>
      <vt:lpstr>Everyday Failure</vt:lpstr>
      <vt:lpstr>Failure Flowchart</vt:lpstr>
      <vt:lpstr>Example of everyday failure</vt:lpstr>
      <vt:lpstr>Everyday Failure</vt:lpstr>
      <vt:lpstr>Everyday Failure</vt:lpstr>
      <vt:lpstr>Benefits of failure</vt:lpstr>
      <vt:lpstr>Benefits of failure</vt:lpstr>
      <vt:lpstr>Benefits of failure</vt:lpstr>
      <vt:lpstr>Benefits of failure</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Benefits of failure</vt:lpstr>
      <vt:lpstr>Benefits of failure</vt:lpstr>
      <vt:lpstr>Failure scenarios</vt:lpstr>
      <vt:lpstr>Failure scenarios</vt:lpstr>
      <vt:lpstr>Failure scenarios</vt:lpstr>
      <vt:lpstr>Failure scenarios</vt:lpstr>
      <vt:lpstr>Overcoming fear of failure</vt:lpstr>
      <vt:lpstr>Overcoming fear of failure</vt:lpstr>
      <vt:lpstr>Overcoming fear of failure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113</cp:revision>
  <dcterms:created xsi:type="dcterms:W3CDTF">2024-08-15T13:31:51Z</dcterms:created>
  <dcterms:modified xsi:type="dcterms:W3CDTF">2025-04-14T10:27:10Z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