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8" r:id="rId3"/>
    <p:sldMasterId id="2147483828" r:id="rId4"/>
  </p:sldMasterIdLst>
  <p:notesMasterIdLst>
    <p:notesMasterId r:id="rId44"/>
  </p:notesMasterIdLst>
  <p:sldIdLst>
    <p:sldId id="290" r:id="rId5"/>
    <p:sldId id="312" r:id="rId6"/>
    <p:sldId id="396" r:id="rId7"/>
    <p:sldId id="332" r:id="rId8"/>
    <p:sldId id="512" r:id="rId9"/>
    <p:sldId id="513" r:id="rId10"/>
    <p:sldId id="514" r:id="rId11"/>
    <p:sldId id="515" r:id="rId12"/>
    <p:sldId id="516" r:id="rId13"/>
    <p:sldId id="460" r:id="rId14"/>
    <p:sldId id="429" r:id="rId15"/>
    <p:sldId id="517" r:id="rId16"/>
    <p:sldId id="363" r:id="rId17"/>
    <p:sldId id="364" r:id="rId18"/>
    <p:sldId id="518" r:id="rId19"/>
    <p:sldId id="519" r:id="rId20"/>
    <p:sldId id="520" r:id="rId21"/>
    <p:sldId id="521" r:id="rId22"/>
    <p:sldId id="522" r:id="rId23"/>
    <p:sldId id="523" r:id="rId24"/>
    <p:sldId id="524" r:id="rId25"/>
    <p:sldId id="525" r:id="rId26"/>
    <p:sldId id="526" r:id="rId27"/>
    <p:sldId id="527" r:id="rId28"/>
    <p:sldId id="528" r:id="rId29"/>
    <p:sldId id="529" r:id="rId30"/>
    <p:sldId id="530" r:id="rId31"/>
    <p:sldId id="531" r:id="rId32"/>
    <p:sldId id="532" r:id="rId33"/>
    <p:sldId id="533" r:id="rId34"/>
    <p:sldId id="534" r:id="rId35"/>
    <p:sldId id="535" r:id="rId36"/>
    <p:sldId id="536" r:id="rId37"/>
    <p:sldId id="537" r:id="rId38"/>
    <p:sldId id="538" r:id="rId39"/>
    <p:sldId id="539" r:id="rId40"/>
    <p:sldId id="540" r:id="rId41"/>
    <p:sldId id="457" r:id="rId42"/>
    <p:sldId id="29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0fNA6qOGUpVupWbBhfT4dg==" hashData="lweam93CP0Gb/dkRLb9qe44ylxo6FHIHWl62a4/9B9ID1n24yr1qj2/BVrhfBrFnRXAzyD3n1uKH+ziShchUb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65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964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09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93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948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8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25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297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84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7913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085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681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786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135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148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281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35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935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805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78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498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9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6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2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241"/>
            <a:ext cx="12191144" cy="68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8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38" dirty="0" smtClean="0"/>
              <a:t>We are now going to look at different types of eating disorders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You have 1 </a:t>
            </a:r>
            <a:r>
              <a:rPr lang="en-US" sz="3600" dirty="0"/>
              <a:t>minute to write </a:t>
            </a:r>
            <a:r>
              <a:rPr lang="en-US" sz="3600" dirty="0" smtClean="0"/>
              <a:t>down an answer to the following question: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“what signs are there that people are starting to get angry?”</a:t>
            </a:r>
            <a:endParaRPr lang="en-US" sz="36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Dealing with anger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532" y="1086986"/>
            <a:ext cx="4090381" cy="577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9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“what signs are there that people are starting to get angry?”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Dealing with anger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8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5979903" cy="58601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Common signs of anger starting to build are: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Heart rate increases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Starting to sweat or feeling hot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Feeling tight muscles especially around shoulder and neck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Clenching hands into fists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Shaky hands or body shakes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Dealing with anger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325" y="1211027"/>
            <a:ext cx="2724150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4504" y="2887427"/>
            <a:ext cx="2590800" cy="1762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4325" y="4563827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2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Rules!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I will ask the question and give you some thinking time. (no more than 10 seconds)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Write the answer and turn your whiteboard over so nobody can see it.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I am ready I will put on the 3 to 1 counter.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‘Show me’ appears on the board you must hold up your whiteboard (even if you don’t know the answer and there is nothing on your board)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77832" y="212903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Show me! </a:t>
            </a:r>
          </a:p>
          <a:p>
            <a:pPr algn="ctr" defTabSz="914358">
              <a:defRPr/>
            </a:pPr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(even if your whiteboard is blank)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</p:spTree>
    <p:extLst>
      <p:ext uri="{BB962C8B-B14F-4D97-AF65-F5344CB8AC3E}">
        <p14:creationId xmlns:p14="http://schemas.microsoft.com/office/powerpoint/2010/main" val="183749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What is being described?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911" dirty="0" smtClean="0"/>
              <a:t>“</a:t>
            </a:r>
            <a:r>
              <a:rPr lang="en-US" sz="3200" dirty="0" smtClean="0"/>
              <a:t>a natural emotional response to feeling frustrated, hurt or wronged” </a:t>
            </a:r>
          </a:p>
          <a:p>
            <a:pPr marL="0" indent="0">
              <a:buNone/>
            </a:pP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– Anger</a:t>
            </a:r>
          </a:p>
          <a:p>
            <a:pPr marL="0" indent="0">
              <a:buNone/>
            </a:pPr>
            <a:endParaRPr lang="en-US" sz="291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– Anxiety</a:t>
            </a:r>
          </a:p>
          <a:p>
            <a:pPr marL="0" indent="0">
              <a:buNone/>
            </a:pPr>
            <a:endParaRPr lang="en-US" sz="291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– Sadness</a:t>
            </a:r>
          </a:p>
          <a:p>
            <a:pPr marL="0" indent="0">
              <a:buNone/>
            </a:pPr>
            <a:endParaRPr lang="en-US" sz="291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– Grief</a:t>
            </a:r>
          </a:p>
          <a:p>
            <a:pPr marL="0" indent="0">
              <a:buNone/>
            </a:pPr>
            <a:endParaRPr lang="en-US" sz="291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885" y="3059507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1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Give one reason why people get angry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Unfair treatment, misunderstandings, arguments, losing in a game, feeling ignored</a:t>
            </a:r>
            <a:endParaRPr lang="en-US" sz="4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91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18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63" y="121086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Give one sign that a person may be getting angry.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Heart rate increases, sweating/feeling hot, feeling tight muscles, clenching hands into fists, shaking hands/body</a:t>
            </a:r>
            <a:endParaRPr lang="en-US" sz="4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91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4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True or False</a:t>
            </a:r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dirty="0" smtClean="0"/>
              <a:t>“Learning to deal with emotions is important for securing your wellbeing as it protects your mental health”</a:t>
            </a:r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True</a:t>
            </a:r>
            <a:endParaRPr lang="en-US" sz="4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91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40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5979903" cy="58601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Once a person recognizes the signs of becoming angry, they can then learn different techniques to control the anger. These techniques are: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500" b="1" dirty="0" smtClean="0"/>
              <a:t>1. Pause and breathe –</a:t>
            </a:r>
            <a:r>
              <a:rPr lang="en-US" sz="3500" dirty="0" smtClean="0"/>
              <a:t> using the 4-7-8 technique (breathe in for 4 seconds, hold for 8 seconds, breathe out for 8 seconds) helps to slow the heart rate and calms the mind. This helps people make better and healthier decisions when expressing their anger</a:t>
            </a:r>
            <a:endParaRPr lang="en-US" sz="3500" b="1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Dealing with anger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325" y="1211027"/>
            <a:ext cx="2724150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4504" y="2887427"/>
            <a:ext cx="2590800" cy="1762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4325" y="4563827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7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5979903" cy="58601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Once a person recognizes the signs of becoming angry, they can then learn different techniques to control the anger. These techniques are: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 smtClean="0"/>
              <a:t>2. Think before reacting</a:t>
            </a:r>
            <a:r>
              <a:rPr lang="en-US" sz="3638" dirty="0" smtClean="0"/>
              <a:t> – This is known as the 10 second rule. Counting to 10 before deciding the next action, allows the mind to think through potential consequences of actions</a:t>
            </a:r>
            <a:endParaRPr lang="en-US" sz="3638" b="1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Dealing with anger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325" y="1211027"/>
            <a:ext cx="2724150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4504" y="2887427"/>
            <a:ext cx="2590800" cy="1762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4325" y="4563827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9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31" y="-8849"/>
            <a:ext cx="12191142" cy="978098"/>
            <a:chOff x="2" y="1383733"/>
            <a:chExt cx="12191998" cy="762000"/>
          </a:xfrm>
        </p:grpSpPr>
        <p:sp>
          <p:nvSpPr>
            <p:cNvPr id="15" name="Rectangle 14"/>
            <p:cNvSpPr/>
            <p:nvPr/>
          </p:nvSpPr>
          <p:spPr>
            <a:xfrm>
              <a:off x="2" y="1383733"/>
              <a:ext cx="12191998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69">
                <a:defRPr/>
              </a:pPr>
              <a:endParaRPr lang="en-US" sz="1801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1236" y="1535991"/>
              <a:ext cx="8248524" cy="407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9"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date: </a:t>
              </a:r>
              <a:fld id="{E9B3C7B6-A1A6-4450-882E-8E81154708EB}" type="datetime4">
                <a:rPr lang="en-GB" sz="2800" b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pPr defTabSz="914369">
                  <a:defRPr/>
                </a:pPr>
                <a:t>14 April 2025</a:t>
              </a:fld>
              <a:r>
                <a:rPr lang="en-US" sz="2800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764" y="1552802"/>
              <a:ext cx="473472" cy="47347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431" y="965811"/>
            <a:ext cx="12191142" cy="1036237"/>
            <a:chOff x="1" y="2129870"/>
            <a:chExt cx="12191999" cy="762000"/>
          </a:xfrm>
        </p:grpSpPr>
        <p:sp>
          <p:nvSpPr>
            <p:cNvPr id="24" name="Rectangle 23"/>
            <p:cNvSpPr/>
            <p:nvPr/>
          </p:nvSpPr>
          <p:spPr>
            <a:xfrm>
              <a:off x="1" y="2129870"/>
              <a:ext cx="12191999" cy="762000"/>
            </a:xfrm>
            <a:prstGeom prst="rect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69">
                <a:defRPr/>
              </a:pPr>
              <a:endParaRPr lang="en-US" sz="1801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695" y="2272505"/>
              <a:ext cx="476730" cy="47673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08423" y="2272505"/>
              <a:ext cx="10203803" cy="384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9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title: </a:t>
              </a:r>
              <a:r>
                <a:rPr lang="en-US" sz="2800" b="1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How to deal with emotions</a:t>
              </a:r>
              <a:endParaRPr lang="en-US" sz="2800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28" y="2020604"/>
            <a:ext cx="12191144" cy="1086351"/>
            <a:chOff x="0" y="2892959"/>
            <a:chExt cx="12192000" cy="766801"/>
          </a:xfrm>
        </p:grpSpPr>
        <p:sp>
          <p:nvSpPr>
            <p:cNvPr id="28" name="Rectangle 27"/>
            <p:cNvSpPr/>
            <p:nvPr/>
          </p:nvSpPr>
          <p:spPr>
            <a:xfrm>
              <a:off x="0" y="2892959"/>
              <a:ext cx="12192000" cy="687224"/>
            </a:xfrm>
            <a:prstGeom prst="rec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69">
                <a:defRPr/>
              </a:pPr>
              <a:endParaRPr lang="en-US" sz="1801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2956" y="2986304"/>
              <a:ext cx="8248524" cy="67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9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Underline </a:t>
              </a:r>
              <a:r>
                <a:rPr lang="en-US" sz="2800" b="1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both using your rule in your learning wallet. Take out your </a:t>
              </a:r>
              <a:r>
                <a:rPr lang="en-US" sz="2800" b="1" kern="0" dirty="0" err="1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oracy</a:t>
              </a:r>
              <a:r>
                <a:rPr lang="en-US" sz="2800" b="1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US" sz="2800" b="1" kern="0" dirty="0" err="1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helpsheet</a:t>
              </a:r>
              <a:r>
                <a:rPr lang="en-US" sz="2800" b="1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too.</a:t>
              </a:r>
              <a:endParaRPr lang="en-US" sz="2800" b="1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245" y="2986304"/>
              <a:ext cx="500534" cy="500534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428" y="2992265"/>
            <a:ext cx="12191142" cy="3865495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69">
              <a:defRPr/>
            </a:pPr>
            <a:endParaRPr lang="en-US" sz="1801" kern="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63" y="3033416"/>
            <a:ext cx="484940" cy="6361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93861" y="3124510"/>
            <a:ext cx="1078322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9">
              <a:defRPr/>
            </a:pPr>
            <a:r>
              <a:rPr lang="en-US" sz="28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Complete the following </a:t>
            </a:r>
            <a:r>
              <a:rPr lang="en-US" sz="28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tasks</a:t>
            </a:r>
            <a:endParaRPr lang="en-US" sz="28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369">
              <a:defRPr/>
            </a:pP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79" indent="-457179" defTabSz="914369"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What is being described? “</a:t>
            </a:r>
            <a:r>
              <a:rPr lang="en-US" sz="2400" dirty="0"/>
              <a:t>mental health conditions where people have an unhealthy focus on food, body weight or shape”</a:t>
            </a:r>
            <a:endParaRPr lang="en-US" sz="2400" b="1" dirty="0" smtClean="0"/>
          </a:p>
          <a:p>
            <a:pPr marL="457179" indent="-457179" defTabSz="914369">
              <a:buFont typeface="+mj-lt"/>
              <a:buAutoNum type="arabicPeriod"/>
              <a:defRPr/>
            </a:pP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369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2. True or False – it is legal for U16’s to gamble or enter a licensed gambling venue</a:t>
            </a:r>
          </a:p>
          <a:p>
            <a:pPr defTabSz="914369">
              <a:defRPr/>
            </a:pP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369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3. True or False – using illegal drugs can increase paranoia</a:t>
            </a: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79" indent="-457179" defTabSz="914369">
              <a:buFont typeface="+mj-lt"/>
              <a:buAutoNum type="arabicPeriod"/>
              <a:defRPr/>
            </a:pP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369">
              <a:defRPr/>
            </a:pP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7" name="Picture 10" descr="Image result for cartoon ruler transparent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465" y="1172876"/>
            <a:ext cx="727624" cy="156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llustration of Emoticon smiley making silence sign. Download a Free  Preview or High Quality Adobe Illustra… | Animated smiley faces, Funny emoji,  Funny emoji face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5829" l="0" r="100000"/>
                    </a14:imgEffect>
                    <a14:imgEffect>
                      <a14:saturation sat="1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73"/>
          <a:stretch/>
        </p:blipFill>
        <p:spPr bwMode="auto">
          <a:xfrm>
            <a:off x="10919390" y="3053071"/>
            <a:ext cx="1115399" cy="143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100,000 Quiet Vector Images | Depositphotos"/>
          <p:cNvSpPr>
            <a:spLocks noChangeAspect="1" noChangeArrowheads="1"/>
          </p:cNvSpPr>
          <p:nvPr/>
        </p:nvSpPr>
        <p:spPr bwMode="auto">
          <a:xfrm>
            <a:off x="155992" y="-144211"/>
            <a:ext cx="304779" cy="30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defTabSz="914369">
              <a:defRPr/>
            </a:pPr>
            <a:endParaRPr lang="en-GB" sz="1801">
              <a:solidFill>
                <a:prstClr val="black"/>
              </a:solidFill>
              <a:latin typeface="Comic Sans MS"/>
            </a:endParaRPr>
          </a:p>
        </p:txBody>
      </p:sp>
      <p:pic>
        <p:nvPicPr>
          <p:cNvPr id="1032" name="Picture 8" descr="red pen cartoon vector object 4557709 Vector Art at Vecteez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7939">
            <a:off x="10807808" y="4557796"/>
            <a:ext cx="1579706" cy="157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2" y="50950"/>
            <a:ext cx="5925563" cy="93223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693859" y="3872534"/>
            <a:ext cx="10439020" cy="1010383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US" sz="2183" b="1" kern="0" dirty="0" smtClean="0">
                <a:solidFill>
                  <a:prstClr val="white"/>
                </a:solidFill>
                <a:latin typeface="Calibri" panose="020F0502020204030204"/>
              </a:rPr>
              <a:t>Eating disorders</a:t>
            </a:r>
            <a:endParaRPr lang="en-GB" sz="2183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93859" y="4842075"/>
            <a:ext cx="10439020" cy="1010383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US" sz="2183" b="1" kern="0" dirty="0" smtClean="0">
                <a:solidFill>
                  <a:prstClr val="white"/>
                </a:solidFill>
                <a:latin typeface="Calibri" panose="020F0502020204030204"/>
              </a:rPr>
              <a:t>False</a:t>
            </a:r>
            <a:endParaRPr lang="en-GB" sz="2183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93859" y="5830556"/>
            <a:ext cx="10439020" cy="1010383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GB" b="1" kern="0" dirty="0" smtClean="0">
                <a:solidFill>
                  <a:prstClr val="white"/>
                </a:solidFill>
                <a:latin typeface="Calibri" panose="020F0502020204030204"/>
              </a:rPr>
              <a:t>True</a:t>
            </a:r>
            <a:endParaRPr lang="en-GB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2939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5979903" cy="58601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Once a person recognizes the signs of becoming angry, they can then learn different techniques to control the anger. These techniques are: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 smtClean="0"/>
              <a:t>3. Use “I” statements – </a:t>
            </a:r>
            <a:r>
              <a:rPr lang="en-US" sz="3638" dirty="0" smtClean="0"/>
              <a:t>this frames emotions without putting blame onto a person. Example – “you make me angry when…” becomes “I become angry when…”</a:t>
            </a:r>
            <a:endParaRPr lang="en-US" sz="3638" b="1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Dealing with anger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325" y="1211027"/>
            <a:ext cx="2724150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4504" y="2887427"/>
            <a:ext cx="2590800" cy="1762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4325" y="4563827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5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You have 1 </a:t>
            </a:r>
            <a:r>
              <a:rPr lang="en-US" sz="3600" dirty="0"/>
              <a:t>minute to write </a:t>
            </a:r>
            <a:r>
              <a:rPr lang="en-US" sz="3600" dirty="0" smtClean="0"/>
              <a:t>down an answer to the following question: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“what technique do you think is best for dealing with anger?”</a:t>
            </a:r>
            <a:endParaRPr lang="en-US" sz="36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Techniques for dealing with anger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532" y="1086986"/>
            <a:ext cx="4090381" cy="577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8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</a:t>
            </a:r>
            <a:r>
              <a:rPr lang="en-US" sz="4000" dirty="0"/>
              <a:t>what technique do you think is best for dealing with anger?”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Techniques for dealing with anger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9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5979903" cy="5860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Grief is an emotion that will affect everyone at some point in their lives.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Grief can have a huge negative impact on how that person functions day to day.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Dealing with grief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325" y="1211027"/>
            <a:ext cx="2724150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4504" y="2887427"/>
            <a:ext cx="2590800" cy="1762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4325" y="4563827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2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You have 1 </a:t>
            </a:r>
            <a:r>
              <a:rPr lang="en-US" sz="3600" dirty="0"/>
              <a:t>minute to write </a:t>
            </a:r>
            <a:r>
              <a:rPr lang="en-US" sz="3600" dirty="0" smtClean="0"/>
              <a:t>down an answer to the following question: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“how might people feel when they are grieving?”</a:t>
            </a:r>
            <a:endParaRPr lang="en-US" sz="36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Dealing with grief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532" y="1086986"/>
            <a:ext cx="4090381" cy="577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5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</a:t>
            </a:r>
            <a:r>
              <a:rPr lang="en-US" sz="4000" dirty="0"/>
              <a:t>how might people feel when they are grieving?”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Dealing with grief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0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5979903" cy="58601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Common feeling when dealing with grief are: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Sadness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Numbness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Denial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Guilt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Anxiety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Loneliness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confusion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Dealing with grief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325" y="1211027"/>
            <a:ext cx="2724150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4504" y="2887427"/>
            <a:ext cx="2590800" cy="1762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4325" y="4563827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2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5979903" cy="58601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Everyone has a different way of expressing grief.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It is important to remember that there is no “right” or “wrong” way to express grief.</a:t>
            </a:r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r>
              <a:rPr lang="en-US" sz="3638" dirty="0"/>
              <a:t>However there are strategies that can help make grief easier and to limit the negative impact it can have on a person’s daily life.</a:t>
            </a:r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Dealing with grief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325" y="1211027"/>
            <a:ext cx="2724150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4504" y="2887427"/>
            <a:ext cx="2590800" cy="1762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4325" y="4563827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9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5979903" cy="55344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/>
              <a:t>These strategies are:</a:t>
            </a:r>
          </a:p>
          <a:p>
            <a:pPr marL="0" indent="0">
              <a:buNone/>
            </a:pPr>
            <a:endParaRPr lang="en-US" sz="2600" dirty="0"/>
          </a:p>
          <a:p>
            <a:pPr marL="742950" indent="-742950">
              <a:buAutoNum type="arabicPeriod"/>
            </a:pPr>
            <a:r>
              <a:rPr lang="en-US" sz="2600" dirty="0" smtClean="0"/>
              <a:t>Talking to a trusted adult</a:t>
            </a:r>
          </a:p>
          <a:p>
            <a:pPr marL="742950" indent="-742950">
              <a:buAutoNum type="arabicPeriod"/>
            </a:pPr>
            <a:r>
              <a:rPr lang="en-US" sz="2600" dirty="0" smtClean="0"/>
              <a:t>Find people who have had a similar experience</a:t>
            </a:r>
          </a:p>
          <a:p>
            <a:pPr marL="742950" indent="-742950">
              <a:buAutoNum type="arabicPeriod"/>
            </a:pPr>
            <a:r>
              <a:rPr lang="en-US" sz="2600" dirty="0" smtClean="0"/>
              <a:t>Explore way to express grief. For example – art, music, writing</a:t>
            </a:r>
          </a:p>
          <a:p>
            <a:pPr marL="742950" indent="-742950">
              <a:buAutoNum type="arabicPeriod"/>
            </a:pPr>
            <a:r>
              <a:rPr lang="en-US" sz="2600" dirty="0" smtClean="0"/>
              <a:t>Create a memory box/photo album/scrap book of the person</a:t>
            </a:r>
          </a:p>
          <a:p>
            <a:pPr marL="742950" indent="-742950">
              <a:buAutoNum type="arabicPeriod"/>
            </a:pPr>
            <a:r>
              <a:rPr lang="en-US" sz="2600" dirty="0" smtClean="0"/>
              <a:t>Seek professional help from a counsellor</a:t>
            </a:r>
          </a:p>
          <a:p>
            <a:pPr marL="742950" indent="-742950">
              <a:buAutoNum type="arabicPeriod"/>
            </a:pPr>
            <a:r>
              <a:rPr lang="en-US" sz="2600" dirty="0" smtClean="0"/>
              <a:t>Spend time with friends to help a person laugh and smile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Dealing with grief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325" y="1211027"/>
            <a:ext cx="2724150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4504" y="2887427"/>
            <a:ext cx="2590800" cy="1762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4325" y="4563827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0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You have 1 </a:t>
            </a:r>
            <a:r>
              <a:rPr lang="en-US" sz="3600" dirty="0"/>
              <a:t>minute to write </a:t>
            </a:r>
            <a:r>
              <a:rPr lang="en-US" sz="3600" dirty="0" smtClean="0"/>
              <a:t>down an answer to the following question: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“what technique do you think is best for dealing with grief?”</a:t>
            </a:r>
            <a:endParaRPr lang="en-US" sz="36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Techniques for dealing with grief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532" y="1086986"/>
            <a:ext cx="4090381" cy="577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2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46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</a:t>
            </a:r>
            <a:r>
              <a:rPr lang="en-GB" sz="4000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Wellbeing: </a:t>
            </a: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mental health?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Impact of drugs and alcohol on mental health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gambling?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are eating disorders?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How to deal with emotions?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How to deal with fallouts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 smtClean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How to deal with emotions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Common signs of anger and grief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-</a:t>
            </a:r>
            <a:r>
              <a:rPr lang="en-US" sz="1940" b="1" dirty="0" err="1" smtClean="0">
                <a:solidFill>
                  <a:prstClr val="black"/>
                </a:solidFill>
                <a:latin typeface="Comic Sans MS"/>
              </a:rPr>
              <a:t>recognising</a:t>
            </a: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 signs of anger and grief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to do when you </a:t>
            </a:r>
            <a:r>
              <a:rPr lang="en-US" sz="1940" b="1" smtClean="0">
                <a:solidFill>
                  <a:prstClr val="black"/>
                </a:solidFill>
                <a:latin typeface="Comic Sans MS"/>
              </a:rPr>
              <a:t>recognise</a:t>
            </a: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 these signs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76538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</a:t>
            </a:r>
            <a:r>
              <a:rPr lang="en-US" sz="4000" dirty="0"/>
              <a:t>what technique do you think is best for dealing with </a:t>
            </a:r>
            <a:r>
              <a:rPr lang="en-US" sz="4000" dirty="0" smtClean="0"/>
              <a:t>grief?”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Techniques for dealing with grief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310502" cy="55344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One strategy that should be avoided is using drugs or alcohol.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Some people want to use drugs and alcohol to numb the sadness and pain they are feeling from their grief.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However this is only a temporary fix and in the long term it can exaggerate some feeling associated with grief.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An example of this is a person feeling sad and then using alcohol. Despite wanting to numb the sadness, they become even more emotional.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Dealing with grief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325" y="1211027"/>
            <a:ext cx="2724150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4504" y="2887427"/>
            <a:ext cx="2590800" cy="1762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4325" y="4563827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9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Rules!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I will ask the question and give you some thinking time. (no more than 10 seconds)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Write the answer and turn your whiteboard over so nobody can see it.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I am ready I will put on the 3 to 1 counter.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‘Show me’ appears on the board you must hold up your whiteboard (even if you don’t know the answer and there is nothing on your board)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77832" y="212903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Show me! </a:t>
            </a:r>
          </a:p>
          <a:p>
            <a:pPr algn="ctr" defTabSz="914358">
              <a:defRPr/>
            </a:pPr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(even if your whiteboard is blank)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</p:spTree>
    <p:extLst>
      <p:ext uri="{BB962C8B-B14F-4D97-AF65-F5344CB8AC3E}">
        <p14:creationId xmlns:p14="http://schemas.microsoft.com/office/powerpoint/2010/main" val="115854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What is being described?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911" dirty="0" smtClean="0"/>
              <a:t>“</a:t>
            </a:r>
            <a:r>
              <a:rPr lang="en-US" sz="3200" dirty="0"/>
              <a:t>a natural emotional response to loss” </a:t>
            </a:r>
            <a:endParaRPr lang="en-US" sz="3200" dirty="0" smtClean="0"/>
          </a:p>
          <a:p>
            <a:pPr marL="0" indent="0">
              <a:buNone/>
            </a:pP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– Anger</a:t>
            </a:r>
          </a:p>
          <a:p>
            <a:pPr marL="0" indent="0">
              <a:buNone/>
            </a:pPr>
            <a:endParaRPr lang="en-US" sz="291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– </a:t>
            </a:r>
            <a:r>
              <a:rPr lang="en-US" sz="2911" dirty="0" smtClean="0">
                <a:solidFill>
                  <a:srgbClr val="FF0000"/>
                </a:solidFill>
              </a:rPr>
              <a:t>Anxiety</a:t>
            </a:r>
            <a:endParaRPr lang="en-US" sz="291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91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– Sadness</a:t>
            </a:r>
          </a:p>
          <a:p>
            <a:pPr marL="0" indent="0">
              <a:buNone/>
            </a:pPr>
            <a:endParaRPr lang="en-US" sz="291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– Grief</a:t>
            </a:r>
          </a:p>
          <a:p>
            <a:pPr marL="0" indent="0">
              <a:buNone/>
            </a:pPr>
            <a:endParaRPr lang="en-US" sz="291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898" y="5389753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4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Give one common feeling people have when experiencing grief</a:t>
            </a:r>
          </a:p>
          <a:p>
            <a:pPr marL="0" indent="0">
              <a:buNone/>
            </a:pPr>
            <a:endParaRPr lang="en-US" sz="3600" dirty="0"/>
          </a:p>
          <a:p>
            <a:pPr marL="742950" indent="-742950"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Sadness</a:t>
            </a:r>
          </a:p>
          <a:p>
            <a:pPr marL="742950" indent="-742950"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Numbness</a:t>
            </a:r>
          </a:p>
          <a:p>
            <a:pPr marL="742950" indent="-742950"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Denial</a:t>
            </a:r>
          </a:p>
          <a:p>
            <a:pPr marL="742950" indent="-742950"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Guilt</a:t>
            </a:r>
          </a:p>
          <a:p>
            <a:pPr marL="742950" indent="-742950"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Anxiety</a:t>
            </a:r>
          </a:p>
          <a:p>
            <a:pPr marL="742950" indent="-742950"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Loneliness</a:t>
            </a:r>
          </a:p>
          <a:p>
            <a:pPr marL="742950" indent="-742950"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confusion</a:t>
            </a:r>
          </a:p>
          <a:p>
            <a:pPr marL="0" indent="0">
              <a:buNone/>
            </a:pP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91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43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Give one technique people can use to help deal with their grief</a:t>
            </a:r>
          </a:p>
          <a:p>
            <a:pPr marL="0" indent="0">
              <a:buNone/>
            </a:pPr>
            <a:endParaRPr lang="en-US" sz="3600" dirty="0"/>
          </a:p>
          <a:p>
            <a:pPr marL="742950" indent="-742950"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Talking to a trusted adult</a:t>
            </a:r>
          </a:p>
          <a:p>
            <a:pPr marL="742950" indent="-742950"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Find people who have had a similar experience</a:t>
            </a:r>
          </a:p>
          <a:p>
            <a:pPr marL="742950" indent="-742950"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Explore way to express grief. For example – art, music, writing</a:t>
            </a:r>
          </a:p>
          <a:p>
            <a:pPr marL="742950" indent="-742950"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Create a memory box/photo album/scrap book of the person</a:t>
            </a:r>
          </a:p>
          <a:p>
            <a:pPr marL="742950" indent="-742950"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Seek professional help from a counsellor</a:t>
            </a:r>
          </a:p>
          <a:p>
            <a:pPr marL="742950" indent="-742950"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Spend time with friends to help a person laugh and smile</a:t>
            </a:r>
          </a:p>
          <a:p>
            <a:pPr marL="0" indent="0">
              <a:buNone/>
            </a:pP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91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99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True or False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911" dirty="0" smtClean="0"/>
              <a:t>“</a:t>
            </a:r>
            <a:r>
              <a:rPr lang="en-US" sz="3200" dirty="0" smtClean="0"/>
              <a:t>there is a right way to deal with grief” </a:t>
            </a:r>
          </a:p>
          <a:p>
            <a:pPr marL="0" indent="0">
              <a:buNone/>
            </a:pP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– </a:t>
            </a:r>
            <a:r>
              <a:rPr lang="en-US" sz="2911" dirty="0" smtClean="0">
                <a:solidFill>
                  <a:srgbClr val="FF0000"/>
                </a:solidFill>
              </a:rPr>
              <a:t>True</a:t>
            </a:r>
            <a:endParaRPr lang="en-US" sz="291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91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– </a:t>
            </a:r>
            <a:r>
              <a:rPr lang="en-US" sz="2911" dirty="0" smtClean="0">
                <a:solidFill>
                  <a:srgbClr val="FF0000"/>
                </a:solidFill>
              </a:rPr>
              <a:t>False</a:t>
            </a:r>
            <a:endParaRPr lang="en-US" sz="291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91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91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240" y="4563843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3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True or False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911" dirty="0" smtClean="0"/>
              <a:t>“</a:t>
            </a:r>
            <a:r>
              <a:rPr lang="en-US" sz="3200" dirty="0" smtClean="0"/>
              <a:t>when dealing with grief people should not rely on drugs and alcohol to numb their feeling” </a:t>
            </a:r>
          </a:p>
          <a:p>
            <a:pPr marL="0" indent="0">
              <a:buNone/>
            </a:pP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– </a:t>
            </a:r>
            <a:r>
              <a:rPr lang="en-US" sz="2911" dirty="0" smtClean="0">
                <a:solidFill>
                  <a:srgbClr val="FF0000"/>
                </a:solidFill>
              </a:rPr>
              <a:t>True</a:t>
            </a:r>
            <a:endParaRPr lang="en-US" sz="291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91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– </a:t>
            </a:r>
            <a:r>
              <a:rPr lang="en-US" sz="2911" dirty="0" smtClean="0">
                <a:solidFill>
                  <a:srgbClr val="FF0000"/>
                </a:solidFill>
              </a:rPr>
              <a:t>False</a:t>
            </a:r>
            <a:endParaRPr lang="en-US" sz="291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91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91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073" y="4034191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9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/>
          </a:bodyPr>
          <a:lstStyle/>
          <a:p>
            <a:r>
              <a:rPr lang="en-GB" sz="4851" dirty="0"/>
              <a:t>Support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79264" y="1514351"/>
            <a:ext cx="11275785" cy="896305"/>
          </a:xfrm>
          <a:prstGeom prst="rect">
            <a:avLst/>
          </a:prstGeom>
        </p:spPr>
        <p:txBody>
          <a:bodyPr vert="horz" lIns="55449" tIns="27725" rIns="55449" bIns="27725" rtlCol="0">
            <a:normAutofit fontScale="85000" lnSpcReduction="20000"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58">
              <a:spcBef>
                <a:spcPts val="1000"/>
              </a:spcBef>
              <a:buNone/>
            </a:pPr>
            <a:r>
              <a:rPr lang="en-US" sz="4366" dirty="0"/>
              <a:t>If you ever need support </a:t>
            </a:r>
            <a:r>
              <a:rPr lang="en-US" sz="4366" dirty="0" smtClean="0"/>
              <a:t>about anger or grief for yourself, a friend or family member you can find it here:</a:t>
            </a:r>
            <a:endParaRPr lang="en-US" sz="4366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64" y="2799109"/>
            <a:ext cx="4804620" cy="32220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769" y="2601762"/>
            <a:ext cx="2161767" cy="14385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9395" y="4551315"/>
            <a:ext cx="2011239" cy="201123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069311" y="2562422"/>
            <a:ext cx="2043935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Childline.org.uk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 – 08001111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 or chat online for support</a:t>
            </a:r>
            <a:endParaRPr lang="en-GB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05687" y="4644666"/>
            <a:ext cx="3949362" cy="218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Themix.org.uk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email or have one-to-chat online.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also a crisis messenger which is available 24/7</a:t>
            </a:r>
            <a:endParaRPr lang="en-GB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1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241"/>
            <a:ext cx="12191144" cy="68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4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5979903" cy="5860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Everyone has emotions and these are displayed in different ways.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We are focusing on 2 emotions – anger and grief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Tutor Time recap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325" y="1211027"/>
            <a:ext cx="2724150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4504" y="2887427"/>
            <a:ext cx="2590800" cy="1762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4325" y="4563827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5979903" cy="5860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Anger is a natural emotional response to feeling frustrated hurt or wronged.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Grief is a natural emotional response to loss. This is normally bereavement (loss through death) but can also be due to other reasons such as loss of a friendship.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Tutor Time recap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325" y="1211027"/>
            <a:ext cx="2724150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4504" y="2887427"/>
            <a:ext cx="2590800" cy="1762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4325" y="4563827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9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5979903" cy="58601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38" dirty="0" smtClean="0"/>
              <a:t>It is important to learn about dealing with emotions as it will help secure your wellbeing.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is because emotions can be dealt with healthily or unhealthily.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Choosing a healthy response to emotions will help protect your mental health.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Tutor Time recap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325" y="1211027"/>
            <a:ext cx="2724150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4504" y="2887427"/>
            <a:ext cx="2590800" cy="1762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4325" y="4563827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5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5979903" cy="58601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The first step to learning to control emotions, like anger, is understanding what makes people angry.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On the sticky note you have been given, write something that makes you angry and stick it on the board.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You should not mention any person in your reasons.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Dealing with anger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325" y="1211027"/>
            <a:ext cx="2724150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4504" y="2887427"/>
            <a:ext cx="2590800" cy="1762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4325" y="4563827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1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5979903" cy="5860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As well as the reasons you have given, common reasons why people get angry are: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Unfair treatment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Misunderstandings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Arguments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Losing in a game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Feeling ignored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Dealing with anger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325" y="1211027"/>
            <a:ext cx="2724150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4504" y="2887427"/>
            <a:ext cx="2590800" cy="1762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4325" y="4563827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6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5979903" cy="5860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The next step is recognizing the signs of anger building.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err="1" smtClean="0"/>
              <a:t>Recognising</a:t>
            </a:r>
            <a:r>
              <a:rPr lang="en-US" sz="3638" dirty="0" smtClean="0"/>
              <a:t> these signs early can help a person deal with anger better.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Dealing with anger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325" y="1211027"/>
            <a:ext cx="2724150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4504" y="2887427"/>
            <a:ext cx="2590800" cy="1762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4325" y="4563827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9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1862</Words>
  <Application>Microsoft Office PowerPoint</Application>
  <PresentationFormat>Widescreen</PresentationFormat>
  <Paragraphs>321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Calibri Light</vt:lpstr>
      <vt:lpstr>Comic Sans MS</vt:lpstr>
      <vt:lpstr>Franklin Gothic Book</vt:lpstr>
      <vt:lpstr>Lato</vt:lpstr>
      <vt:lpstr>3_Office Theme</vt:lpstr>
      <vt:lpstr>Office Theme</vt:lpstr>
      <vt:lpstr>6_Office Theme</vt:lpstr>
      <vt:lpstr>12_Office Theme</vt:lpstr>
      <vt:lpstr>PowerPoint Presentation</vt:lpstr>
      <vt:lpstr>PowerPoint Presentation</vt:lpstr>
      <vt:lpstr>PowerPoint Presentation</vt:lpstr>
      <vt:lpstr>Tutor Time recap</vt:lpstr>
      <vt:lpstr>Tutor Time recap</vt:lpstr>
      <vt:lpstr>Tutor Time recap</vt:lpstr>
      <vt:lpstr>Dealing with anger</vt:lpstr>
      <vt:lpstr>Dealing with anger</vt:lpstr>
      <vt:lpstr>Dealing with anger</vt:lpstr>
      <vt:lpstr>Dealing with anger</vt:lpstr>
      <vt:lpstr>Dealing with anger</vt:lpstr>
      <vt:lpstr>Dealing with anger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Dealing with anger</vt:lpstr>
      <vt:lpstr>Dealing with anger</vt:lpstr>
      <vt:lpstr>Dealing with anger</vt:lpstr>
      <vt:lpstr>Techniques for dealing with anger</vt:lpstr>
      <vt:lpstr>Techniques for dealing with anger</vt:lpstr>
      <vt:lpstr>Dealing with grief</vt:lpstr>
      <vt:lpstr>Dealing with grief</vt:lpstr>
      <vt:lpstr>Dealing with grief</vt:lpstr>
      <vt:lpstr>Dealing with grief</vt:lpstr>
      <vt:lpstr>Dealing with grief</vt:lpstr>
      <vt:lpstr>Dealing with grief</vt:lpstr>
      <vt:lpstr>Techniques for dealing with grief</vt:lpstr>
      <vt:lpstr>Techniques for dealing with grief</vt:lpstr>
      <vt:lpstr>Dealing with grief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Support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93</cp:revision>
  <dcterms:created xsi:type="dcterms:W3CDTF">2024-08-15T13:31:51Z</dcterms:created>
  <dcterms:modified xsi:type="dcterms:W3CDTF">2025-04-14T10:25:02Z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