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828" r:id="rId4"/>
    <p:sldMasterId id="2147483840" r:id="rId5"/>
  </p:sldMasterIdLst>
  <p:notesMasterIdLst>
    <p:notesMasterId r:id="rId36"/>
  </p:notesMasterIdLst>
  <p:sldIdLst>
    <p:sldId id="290" r:id="rId6"/>
    <p:sldId id="312" r:id="rId7"/>
    <p:sldId id="569" r:id="rId8"/>
    <p:sldId id="571" r:id="rId9"/>
    <p:sldId id="570" r:id="rId10"/>
    <p:sldId id="572" r:id="rId11"/>
    <p:sldId id="429" r:id="rId12"/>
    <p:sldId id="573" r:id="rId13"/>
    <p:sldId id="574" r:id="rId14"/>
    <p:sldId id="575" r:id="rId15"/>
    <p:sldId id="576" r:id="rId16"/>
    <p:sldId id="577" r:id="rId17"/>
    <p:sldId id="547" r:id="rId18"/>
    <p:sldId id="548" r:id="rId19"/>
    <p:sldId id="363" r:id="rId20"/>
    <p:sldId id="364" r:id="rId21"/>
    <p:sldId id="553" r:id="rId22"/>
    <p:sldId id="554" r:id="rId23"/>
    <p:sldId id="578" r:id="rId24"/>
    <p:sldId id="579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  <p:sldId id="588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yqzYsObOvO4TO5xvWbYLA==" hashData="di7MMMXmBDKmwUV9b0V9yISm358Xa/3pwrsymB6JEFeSqSkRfqd06gXYNyxFuIZy1SBhoPDz1GIy8kS/8UEgh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https://www.youtube.com/watch?v=alO8Ot2WTj0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8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6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96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09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9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48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8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5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9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84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91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08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68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8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13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14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8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5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93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05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78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9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9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73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571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2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69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3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90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626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68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72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167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l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</a:rPr>
              <a:pPr marL="0" marR="0" lvl="0" indent="0" algn="r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2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6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2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r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A2C65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2772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A2C65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4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alO8Ot2WTj0?si=bFbjfAwKLqJMsvni&amp;start=294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There are different types of roles models. Examples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2. Public Role Models </a:t>
            </a:r>
            <a:r>
              <a:rPr lang="en-US" sz="3638" dirty="0" smtClean="0"/>
              <a:t> - These are more likely to be celebrities, sportspeople or activists. A person will not personally know this role model but will most likely follow them via social media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Role Models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003" y="2846711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72" y="44823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There are different types of roles models. Examples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3. Community Role Models - </a:t>
            </a:r>
            <a:r>
              <a:rPr lang="en-US" sz="3638" dirty="0" smtClean="0"/>
              <a:t> An example of this type of role model are local leaders (just as faith leaders), charity workers or volunteers. A person may have them as a role model because of the positive impact they have had on their lives or how they improve other people’s lives.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Role Models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003" y="2846711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72" y="44823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Regardless of the type of role model, they will have the following qualities:</a:t>
            </a:r>
          </a:p>
          <a:p>
            <a:pPr marL="0" indent="0">
              <a:buNone/>
            </a:pPr>
            <a:endParaRPr lang="en-US" sz="3638" b="1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Integrity</a:t>
            </a:r>
            <a:r>
              <a:rPr lang="en-US" sz="3638" dirty="0" smtClean="0"/>
              <a:t> – They practice what they preach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Hardworking</a:t>
            </a:r>
            <a:r>
              <a:rPr lang="en-US" sz="3638" dirty="0" smtClean="0"/>
              <a:t> – show commitment to their goals and work hard to achieve them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Compassionate</a:t>
            </a:r>
            <a:r>
              <a:rPr lang="en-US" sz="3638" dirty="0" smtClean="0"/>
              <a:t> – they care for others and their community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Resilient</a:t>
            </a:r>
            <a:r>
              <a:rPr lang="en-US" sz="3638" dirty="0" smtClean="0"/>
              <a:t> – They don’t give up when faced with a challenge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Passionate</a:t>
            </a:r>
            <a:r>
              <a:rPr lang="en-US" sz="3638" dirty="0" smtClean="0"/>
              <a:t> – They love and care deeply about what they do and inspire others with the same passion</a:t>
            </a:r>
            <a:r>
              <a:rPr lang="en-US" sz="3638" b="1" dirty="0" smtClean="0"/>
              <a:t> 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Role Model Qualities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003" y="2846711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72" y="44823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You have 1 </a:t>
            </a:r>
            <a:r>
              <a:rPr lang="en-US" sz="3600" dirty="0"/>
              <a:t>minute to write </a:t>
            </a:r>
            <a:r>
              <a:rPr lang="en-US" sz="3600" dirty="0" smtClean="0"/>
              <a:t>down an answer to the following question: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“What do you think is the most important quality of a role model?”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Sentence starter to help –</a:t>
            </a:r>
          </a:p>
          <a:p>
            <a:pPr marL="0" indent="0">
              <a:buNone/>
            </a:pPr>
            <a:r>
              <a:rPr lang="en-US" sz="3600" dirty="0" smtClean="0"/>
              <a:t>“I think the most important quality is…</a:t>
            </a:r>
          </a:p>
          <a:p>
            <a:pPr marL="0" indent="0">
              <a:buNone/>
            </a:pPr>
            <a:r>
              <a:rPr lang="en-US" sz="3600" dirty="0" smtClean="0"/>
              <a:t>I think this because…”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Role Model Qualities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436498" y="1312967"/>
            <a:ext cx="4585170" cy="5108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u="sng" dirty="0" smtClean="0"/>
              <a:t>Role model qualities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b="1" dirty="0" smtClean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b="1" dirty="0" smtClean="0"/>
              <a:t>Integrity</a:t>
            </a:r>
            <a:r>
              <a:rPr lang="en-US" sz="3638" dirty="0" smtClean="0"/>
              <a:t> – They practice what they preach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b="1" dirty="0" smtClean="0"/>
              <a:t>Hardworking</a:t>
            </a:r>
            <a:r>
              <a:rPr lang="en-US" sz="3638" dirty="0" smtClean="0"/>
              <a:t> – show commitment to their goals and work hard to achieve them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b="1" dirty="0" smtClean="0"/>
              <a:t>Compassionate</a:t>
            </a:r>
            <a:r>
              <a:rPr lang="en-US" sz="3638" dirty="0" smtClean="0"/>
              <a:t> – they care for others and their community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b="1" dirty="0" smtClean="0"/>
              <a:t>Resilient</a:t>
            </a:r>
            <a:r>
              <a:rPr lang="en-US" sz="3638" dirty="0" smtClean="0"/>
              <a:t> – They don’t give up when faced with a challenge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b="1" dirty="0" smtClean="0"/>
              <a:t>Passionate</a:t>
            </a:r>
            <a:r>
              <a:rPr lang="en-US" sz="3638" dirty="0" smtClean="0"/>
              <a:t> – They love and care deeply about what they do and inspire others with the same passion</a:t>
            </a:r>
            <a:r>
              <a:rPr lang="en-US" sz="3638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</p:spTree>
    <p:extLst>
      <p:ext uri="{BB962C8B-B14F-4D97-AF65-F5344CB8AC3E}">
        <p14:creationId xmlns:p14="http://schemas.microsoft.com/office/powerpoint/2010/main" val="32962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“What do you think is the most important quality of a role model?”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Role Model Qualities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18374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being described?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91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/>
              <a:t>a person who inspires others by their actions, words or achievements</a:t>
            </a:r>
            <a:r>
              <a:rPr lang="en-US" sz="3200" dirty="0" smtClean="0"/>
              <a:t>.”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Models</a:t>
            </a:r>
          </a:p>
        </p:txBody>
      </p:sp>
    </p:spTree>
    <p:extLst>
      <p:ext uri="{BB962C8B-B14F-4D97-AF65-F5344CB8AC3E}">
        <p14:creationId xmlns:p14="http://schemas.microsoft.com/office/powerpoint/2010/main" val="18707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Golden Thread does today’s lesson relate to?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Secure your Voice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Secure your Relationships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Secure your Wellbeing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Secure your Future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147" y="4453152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What type of role model is being described?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“a family member, friend or teacher”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Personal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Public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 - Community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306" y="3352139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What type of role model is being described?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“a celebrity, sportsperson or activist”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Community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Personal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 - Public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808" y="5386212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31" y="-8849"/>
            <a:ext cx="12191142" cy="978098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69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40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69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31" y="965811"/>
            <a:ext cx="12191142" cy="1036237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Importance of role models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8" y="2020604"/>
            <a:ext cx="12191144" cy="1086351"/>
            <a:chOff x="0" y="2892959"/>
            <a:chExt cx="12192000" cy="766801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6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both using your rule in your learning wallet. Take out your </a:t>
              </a:r>
              <a:r>
                <a:rPr lang="en-US" sz="2800" b="1" kern="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too.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428" y="2992265"/>
            <a:ext cx="12191142" cy="386549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69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3" y="3033416"/>
            <a:ext cx="484940" cy="6361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3861" y="3124510"/>
            <a:ext cx="107832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9">
              <a:defRPr/>
            </a:pPr>
            <a:r>
              <a:rPr lang="en-US" sz="28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</a:t>
            </a: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tasks</a:t>
            </a: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 – “if you </a:t>
            </a:r>
            <a:r>
              <a:rPr lang="en-US" sz="2400" b="1" dirty="0" err="1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realise</a:t>
            </a:r>
            <a:r>
              <a:rPr lang="en-US" sz="2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 you are to blame for a fallout you should not </a:t>
            </a:r>
            <a:r>
              <a:rPr lang="en-US" sz="2400" b="1" dirty="0" err="1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apologise</a:t>
            </a:r>
            <a:r>
              <a:rPr lang="en-US" sz="2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”</a:t>
            </a:r>
            <a:endParaRPr lang="en-US" sz="2400" b="1" dirty="0" smtClean="0"/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2. What is being described? “</a:t>
            </a:r>
            <a:r>
              <a:rPr lang="en-US" sz="2400" dirty="0"/>
              <a:t>a natural emotional response to </a:t>
            </a:r>
            <a:r>
              <a:rPr lang="en-US" sz="2400" dirty="0" smtClean="0"/>
              <a:t>loss”</a:t>
            </a:r>
            <a:endParaRPr lang="en-US" sz="2400" b="1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3. Give an example of an eating disorder</a:t>
            </a: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465" y="1172876"/>
            <a:ext cx="727624" cy="15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0919390" y="3053071"/>
            <a:ext cx="1115399" cy="14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155992" y="-144211"/>
            <a:ext cx="304779" cy="3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914369">
              <a:defRPr/>
            </a:pPr>
            <a:endParaRPr lang="en-GB" sz="1801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0807808" y="4557796"/>
            <a:ext cx="1579706" cy="15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2" y="50950"/>
            <a:ext cx="5925563" cy="9322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93859" y="3719540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GB" sz="2183" b="1" kern="0" dirty="0" smtClean="0">
                <a:solidFill>
                  <a:prstClr val="white"/>
                </a:solidFill>
                <a:latin typeface="Calibri" panose="020F0502020204030204"/>
              </a:rPr>
              <a:t>False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3859" y="4739603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Grief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3859" y="5730625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GB" b="1" kern="0" dirty="0" smtClean="0">
                <a:solidFill>
                  <a:prstClr val="white"/>
                </a:solidFill>
                <a:latin typeface="Calibri" panose="020F0502020204030204"/>
              </a:rPr>
              <a:t>Anorexia, </a:t>
            </a:r>
            <a:r>
              <a:rPr lang="en-GB" b="1" kern="0" dirty="0" err="1" smtClean="0">
                <a:solidFill>
                  <a:prstClr val="white"/>
                </a:solidFill>
                <a:latin typeface="Calibri" panose="020F0502020204030204"/>
              </a:rPr>
              <a:t>Bulmia</a:t>
            </a:r>
            <a:r>
              <a:rPr lang="en-GB" b="1" kern="0" dirty="0" smtClean="0">
                <a:solidFill>
                  <a:prstClr val="white"/>
                </a:solidFill>
                <a:latin typeface="Calibri" panose="020F0502020204030204"/>
              </a:rPr>
              <a:t>, Orthorexia, Binge-eating disorder</a:t>
            </a:r>
            <a:endParaRPr lang="en-GB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93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What quality of a role model is being described?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“care for others and their communities”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Integrity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Hardworking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 – Compassionate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D - resilient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853" y="460244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4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What quality of a role model is being described?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“practice what they preach”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Integrity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Compassionate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 – Passionate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D - resilient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065" y="2960254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In your books write down your answer to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“Are role models always a positive influence?”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Sentence starters –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“Yes all role models are positive because…” </a:t>
            </a:r>
            <a:r>
              <a:rPr lang="en-US" sz="4000" b="1" dirty="0" smtClean="0"/>
              <a:t>or </a:t>
            </a:r>
            <a:r>
              <a:rPr lang="en-US" sz="4000" dirty="0" smtClean="0"/>
              <a:t>“No not all role models are positive because…”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Are all role models positive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1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Are role models always a positive influence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Are all role models positive?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9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Unfortunately some role models can have a negative influence on people due to their </a:t>
            </a:r>
            <a:r>
              <a:rPr lang="en-US" sz="3638" dirty="0" err="1" smtClean="0"/>
              <a:t>behaviours</a:t>
            </a:r>
            <a:r>
              <a:rPr lang="en-US" sz="3638" dirty="0" smtClean="0"/>
              <a:t> and actions.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Are all role models positive?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003" y="2846711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72" y="44823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Examples of this include: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1. Promote harmful/dangerous </a:t>
            </a:r>
            <a:r>
              <a:rPr lang="en-US" sz="3638" b="1" dirty="0" err="1" smtClean="0"/>
              <a:t>behaviours</a:t>
            </a:r>
            <a:r>
              <a:rPr lang="en-US" sz="3638" b="1" dirty="0"/>
              <a:t> </a:t>
            </a:r>
            <a:r>
              <a:rPr lang="en-US" sz="3638" b="1" dirty="0" smtClean="0"/>
              <a:t>– </a:t>
            </a:r>
            <a:r>
              <a:rPr lang="en-US" sz="3638" dirty="0" smtClean="0"/>
              <a:t>celebrities/music artists who promote or glorify harmful </a:t>
            </a:r>
            <a:r>
              <a:rPr lang="en-US" sz="3638" dirty="0" err="1" smtClean="0"/>
              <a:t>behaviours</a:t>
            </a:r>
            <a:r>
              <a:rPr lang="en-US" sz="3638" dirty="0" smtClean="0"/>
              <a:t> such as taking drugs or carrying weapons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Are all role models positive?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003" y="2846711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72" y="44823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Examples of this include: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2. Treating other people badly</a:t>
            </a:r>
            <a:r>
              <a:rPr lang="en-US" sz="3638" dirty="0" smtClean="0"/>
              <a:t> – some popular male role models display and promote degrading and violent </a:t>
            </a:r>
            <a:r>
              <a:rPr lang="en-US" sz="3638" dirty="0" err="1" smtClean="0"/>
              <a:t>behaviours</a:t>
            </a:r>
            <a:r>
              <a:rPr lang="en-US" sz="3638" dirty="0" smtClean="0"/>
              <a:t> towards women and girls.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Are all role models positive?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003" y="2846711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72" y="44823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is particularly damaging for young people who may </a:t>
            </a:r>
            <a:r>
              <a:rPr lang="en-US" sz="3638" dirty="0" err="1" smtClean="0"/>
              <a:t>idolise</a:t>
            </a:r>
            <a:r>
              <a:rPr lang="en-US" sz="3638" dirty="0" smtClean="0"/>
              <a:t> these people.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Because they see their role model modelling these </a:t>
            </a:r>
            <a:r>
              <a:rPr lang="en-US" sz="3638" dirty="0" err="1" smtClean="0"/>
              <a:t>behaviours</a:t>
            </a:r>
            <a:r>
              <a:rPr lang="en-US" sz="3638" dirty="0" smtClean="0"/>
              <a:t> and actions they may assume that they are typical, safe and acceptable.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However, they are extremely damaging and can stop the young person becoming the best possible version of themselves.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Are all role models positive?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003" y="2846711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72" y="44823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In order to choose a role model a person should: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Know their own values and choose a role model who has similar values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Research if a role model’s actions always match what they say. This should cover both present actions and previous actions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Research if a role model reacts positively to adversity or pressure – do they quit when times get tough or blame others for failure?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to choose a role model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003" y="2846711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72" y="44823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In your books you are going to reflect on your role model.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Complete the following sentences: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My role model is…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A quality they have is…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They have a positive influence on </a:t>
            </a:r>
            <a:r>
              <a:rPr lang="en-US" sz="3638" smtClean="0"/>
              <a:t>me by...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003" y="2846711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72" y="44823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6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</a:t>
            </a: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Wellbeing: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Importance of role models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Why is failure a good thing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criminal activity?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Dangers of gang culture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Dangers of knife crime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does your online presence look like?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Importance of role models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includes: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is a role model?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Examples of role 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38806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 role model is “a person who inspires others by their actions, words or achievements.”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You then had example of role models from some staff around school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003" y="2846711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72" y="44823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305348"/>
            <a:ext cx="6863203" cy="5552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We are learning this because:</a:t>
            </a:r>
          </a:p>
          <a:p>
            <a:pPr marL="0" indent="0">
              <a:buNone/>
            </a:pPr>
            <a:endParaRPr lang="en-US" sz="2400" dirty="0"/>
          </a:p>
          <a:p>
            <a:pPr marL="693115" indent="-693115">
              <a:buAutoNum type="arabicPeriod"/>
            </a:pPr>
            <a:r>
              <a:rPr lang="en-US" sz="2400" dirty="0"/>
              <a:t>It helps to </a:t>
            </a:r>
            <a:r>
              <a:rPr lang="en-US" sz="2400" dirty="0" smtClean="0"/>
              <a:t>“</a:t>
            </a:r>
            <a:r>
              <a:rPr lang="en-US" sz="2400" b="1" dirty="0" smtClean="0"/>
              <a:t>secure </a:t>
            </a:r>
            <a:r>
              <a:rPr lang="en-US" sz="2400" b="1" dirty="0"/>
              <a:t>your </a:t>
            </a:r>
            <a:r>
              <a:rPr lang="en-US" sz="2400" b="1" dirty="0" smtClean="0"/>
              <a:t>wellbeing” </a:t>
            </a:r>
            <a:r>
              <a:rPr lang="en-US" sz="2400" dirty="0" smtClean="0"/>
              <a:t>as role models can help instill good </a:t>
            </a:r>
            <a:r>
              <a:rPr lang="en-US" sz="2400" dirty="0" err="1" smtClean="0"/>
              <a:t>behaviours</a:t>
            </a:r>
            <a:r>
              <a:rPr lang="en-US" sz="2400" dirty="0" smtClean="0"/>
              <a:t> and habits that can make you the best possible version of yourself</a:t>
            </a:r>
            <a:endParaRPr lang="en-US" sz="2400" dirty="0"/>
          </a:p>
          <a:p>
            <a:pPr marL="693115" indent="-693115">
              <a:buAutoNum type="arabicPeriod"/>
            </a:pPr>
            <a:r>
              <a:rPr lang="en-US" sz="2400" dirty="0" smtClean="0"/>
              <a:t>Article 17 states that children have the right to information that is not harmful. Many role models provide a positive and inspiring message to help children become the best possible version of themselves</a:t>
            </a:r>
            <a:endParaRPr lang="en-US" sz="2400" dirty="0"/>
          </a:p>
          <a:p>
            <a:pPr marL="693115" indent="-693115">
              <a:buAutoNum type="arabicPeriod"/>
            </a:pPr>
            <a:r>
              <a:rPr lang="en-US" sz="2400" dirty="0" smtClean="0"/>
              <a:t>Many role models celebrate one or more protected characteristics which can inspire others who identify with those characteristics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Tutor Time Recap</a:t>
            </a:r>
            <a:endParaRPr sz="2426" spc="27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324191" y="3712261"/>
            <a:ext cx="2370842" cy="1435812"/>
            <a:chOff x="3480304" y="641202"/>
            <a:chExt cx="3827609" cy="163844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480304" y="744452"/>
              <a:ext cx="3827609" cy="680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75" b="0" i="0" u="none" strike="noStrike" kern="1200" cap="none" spc="12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584690" y="1493124"/>
              <a:ext cx="3416122" cy="680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77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75" b="0" i="0" u="none" strike="noStrike" kern="1200" cap="none" spc="12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pic>
        <p:nvPicPr>
          <p:cNvPr id="15" name="Picture 14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78AC1B33-C1D8-7BE4-4E14-8099DB50FD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5715" r="44774" b="69518"/>
          <a:stretch/>
        </p:blipFill>
        <p:spPr>
          <a:xfrm>
            <a:off x="8183559" y="5315820"/>
            <a:ext cx="2810039" cy="974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497" y="2051075"/>
            <a:ext cx="3719224" cy="13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58144" y="2274363"/>
            <a:ext cx="2233856" cy="3520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While watching the video in your books write down one key piece of information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Role Models</a:t>
            </a:r>
            <a:endParaRPr sz="2426" spc="27" dirty="0"/>
          </a:p>
        </p:txBody>
      </p:sp>
      <p:pic>
        <p:nvPicPr>
          <p:cNvPr id="2" name="alO8Ot2WTj0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5078" y="1165449"/>
            <a:ext cx="9804923" cy="55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“what </a:t>
            </a:r>
            <a:r>
              <a:rPr lang="en-US" sz="4000" dirty="0" smtClean="0"/>
              <a:t>was your key piece of information from the video?”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Role Models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Positive role models boost people’s motivation by modelling a guide to achieving success. Qualities these role models are likely to have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An ability to inspire others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A clear set of values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A commitment to community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An acceptance of others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An ability to overcome obstacles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Role Models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003" y="2846711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72" y="44823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There are different types of roles models. Examples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1. Personal Role Models</a:t>
            </a:r>
            <a:r>
              <a:rPr lang="en-US" sz="3638" dirty="0" smtClean="0"/>
              <a:t> – These role models are more likely to be family members, friends or teachers. They will have had a personal relationship with the role model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Role Models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003" y="2846711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072" y="44823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1529</Words>
  <Application>Microsoft Office PowerPoint</Application>
  <PresentationFormat>Widescreen</PresentationFormat>
  <Paragraphs>226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Franklin Gothic Book</vt:lpstr>
      <vt:lpstr>Lato</vt:lpstr>
      <vt:lpstr>LondrinaSolid-Black</vt:lpstr>
      <vt:lpstr>3_Office Theme</vt:lpstr>
      <vt:lpstr>Office Theme</vt:lpstr>
      <vt:lpstr>6_Office Theme</vt:lpstr>
      <vt:lpstr>12_Office Theme</vt:lpstr>
      <vt:lpstr>7_Office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Role Models</vt:lpstr>
      <vt:lpstr>Role Models</vt:lpstr>
      <vt:lpstr>Role Models</vt:lpstr>
      <vt:lpstr>Types of Role Models</vt:lpstr>
      <vt:lpstr>Types of Role Models</vt:lpstr>
      <vt:lpstr>Types of Role Models</vt:lpstr>
      <vt:lpstr>Role Model Qualities</vt:lpstr>
      <vt:lpstr>Role Model Qualities</vt:lpstr>
      <vt:lpstr>Role Model Qualities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Are all role models positive</vt:lpstr>
      <vt:lpstr>Are all role models positive?</vt:lpstr>
      <vt:lpstr>Are all role models positive?</vt:lpstr>
      <vt:lpstr>Are all role models positive?</vt:lpstr>
      <vt:lpstr>Are all role models positive?</vt:lpstr>
      <vt:lpstr>Are all role models positive?</vt:lpstr>
      <vt:lpstr>How to choose a role model</vt:lpstr>
      <vt:lpstr>Reflection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106</cp:revision>
  <dcterms:created xsi:type="dcterms:W3CDTF">2024-08-15T13:31:51Z</dcterms:created>
  <dcterms:modified xsi:type="dcterms:W3CDTF">2025-04-14T10:26:39Z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