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 id="2147483840" r:id="rId5"/>
  </p:sldMasterIdLst>
  <p:notesMasterIdLst>
    <p:notesMasterId r:id="rId45"/>
  </p:notesMasterIdLst>
  <p:sldIdLst>
    <p:sldId id="290" r:id="rId6"/>
    <p:sldId id="312" r:id="rId7"/>
    <p:sldId id="396" r:id="rId8"/>
    <p:sldId id="355" r:id="rId9"/>
    <p:sldId id="425" r:id="rId10"/>
    <p:sldId id="332" r:id="rId11"/>
    <p:sldId id="458" r:id="rId12"/>
    <p:sldId id="460" r:id="rId13"/>
    <p:sldId id="429" r:id="rId14"/>
    <p:sldId id="461" r:id="rId15"/>
    <p:sldId id="462" r:id="rId16"/>
    <p:sldId id="363" r:id="rId17"/>
    <p:sldId id="364" r:id="rId18"/>
    <p:sldId id="437"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38" r:id="rId32"/>
    <p:sldId id="475" r:id="rId33"/>
    <p:sldId id="476" r:id="rId34"/>
    <p:sldId id="477" r:id="rId35"/>
    <p:sldId id="478" r:id="rId36"/>
    <p:sldId id="479" r:id="rId37"/>
    <p:sldId id="480" r:id="rId38"/>
    <p:sldId id="481" r:id="rId39"/>
    <p:sldId id="482" r:id="rId40"/>
    <p:sldId id="483" r:id="rId41"/>
    <p:sldId id="484" r:id="rId42"/>
    <p:sldId id="457"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JIarRDTKwb0yDR9I+yG6g==" hashData="xUTJfTjNrp6VRL0JzKpHmIfaoEEwwa8kunE+xdlTahN6x4TOmJZP9jIqdcOQ2Lku8PztTSn+4GMmIYP09fR6J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https://www.youtube.com/watch?v=H1AXknHzj-s</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11</a:t>
            </a:fld>
            <a:endParaRPr lang="en-GB"/>
          </a:p>
        </p:txBody>
      </p:sp>
    </p:spTree>
    <p:extLst>
      <p:ext uri="{BB962C8B-B14F-4D97-AF65-F5344CB8AC3E}">
        <p14:creationId xmlns:p14="http://schemas.microsoft.com/office/powerpoint/2010/main" val="363876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https://www.youtube.com/watch?v=IHYaGAQogaw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25</a:t>
            </a:fld>
            <a:endParaRPr lang="en-GB"/>
          </a:p>
        </p:txBody>
      </p:sp>
    </p:spTree>
    <p:extLst>
      <p:ext uri="{BB962C8B-B14F-4D97-AF65-F5344CB8AC3E}">
        <p14:creationId xmlns:p14="http://schemas.microsoft.com/office/powerpoint/2010/main" val="389218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7659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9003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882449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Footer Placeholder 5"/>
          <p:cNvSpPr>
            <a:spLocks noGrp="1"/>
          </p:cNvSpPr>
          <p:nvPr>
            <p:ph type="ftr" sz="quarter" idx="11"/>
          </p:nvPr>
        </p:nvSpPr>
        <p:spPr/>
        <p:txBody>
          <a:body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p:txBody>
          <a:body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4066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0671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618103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27580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395880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96450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776150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15913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l" defTabSz="27723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33"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r" defTabSz="277233"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3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15445605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H1AXknHzj-s?si=9sjSu42QU4fAhJK8" TargetMode="Externa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IHYaGAQogaw?si=IE-jIi4_hBTK6wTQ" TargetMode="Externa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77500" lnSpcReduction="20000"/>
          </a:bodyPr>
          <a:lstStyle/>
          <a:p>
            <a:pPr marL="0" indent="0">
              <a:buNone/>
            </a:pPr>
            <a:r>
              <a:rPr lang="en-US" sz="3638" dirty="0" smtClean="0"/>
              <a:t>There are numerous reasons why people gamble. These include:</a:t>
            </a:r>
          </a:p>
          <a:p>
            <a:pPr marL="0" indent="0">
              <a:buNone/>
            </a:pPr>
            <a:endParaRPr lang="en-US" sz="3638" dirty="0"/>
          </a:p>
          <a:p>
            <a:pPr marL="742950" indent="-742950">
              <a:buAutoNum type="arabicPeriod"/>
            </a:pPr>
            <a:r>
              <a:rPr lang="en-US" sz="3638" b="1" dirty="0" smtClean="0"/>
              <a:t>Curiosity</a:t>
            </a:r>
            <a:r>
              <a:rPr lang="en-US" sz="3638" dirty="0" smtClean="0"/>
              <a:t> – some people are intrigued by it and want to try it for the first time.</a:t>
            </a:r>
          </a:p>
          <a:p>
            <a:pPr marL="742950" indent="-742950">
              <a:buAutoNum type="arabicPeriod"/>
            </a:pPr>
            <a:r>
              <a:rPr lang="en-US" sz="3638" b="1" dirty="0" smtClean="0"/>
              <a:t>Boredom</a:t>
            </a:r>
            <a:r>
              <a:rPr lang="en-US" sz="3638" dirty="0" smtClean="0"/>
              <a:t> – some people can feel like it is a way to add excitement to an otherwise dull routine</a:t>
            </a:r>
          </a:p>
          <a:p>
            <a:pPr marL="742950" indent="-742950">
              <a:buAutoNum type="arabicPeriod"/>
            </a:pPr>
            <a:r>
              <a:rPr lang="en-US" sz="3638" b="1" dirty="0" smtClean="0"/>
              <a:t>Thinking it is easy money </a:t>
            </a:r>
            <a:r>
              <a:rPr lang="en-US" sz="3638" dirty="0" smtClean="0"/>
              <a:t>– many people believe it is easy to make lots of money without needing a job</a:t>
            </a:r>
          </a:p>
          <a:p>
            <a:pPr marL="742950" indent="-742950">
              <a:buAutoNum type="arabicPeriod"/>
            </a:pPr>
            <a:r>
              <a:rPr lang="en-US" sz="3638" b="1" dirty="0" smtClean="0"/>
              <a:t>Media influence </a:t>
            </a:r>
            <a:r>
              <a:rPr lang="en-US" sz="3638" dirty="0" smtClean="0"/>
              <a:t>– gambling is advertised a lot especially around sports events </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gamble?</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119963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307286" y="1104698"/>
            <a:ext cx="2747964" cy="5860189"/>
          </a:xfrm>
        </p:spPr>
        <p:txBody>
          <a:bodyPr>
            <a:normAutofit fontScale="62500" lnSpcReduction="20000"/>
          </a:bodyPr>
          <a:lstStyle/>
          <a:p>
            <a:pPr marL="0" indent="0">
              <a:buNone/>
            </a:pPr>
            <a:r>
              <a:rPr lang="en-US" sz="3638" dirty="0" smtClean="0"/>
              <a:t>Another reason is that they are addicted to gambling. While watching the video answer the following questions in your book</a:t>
            </a:r>
          </a:p>
          <a:p>
            <a:pPr marL="0" indent="0">
              <a:buNone/>
            </a:pPr>
            <a:endParaRPr lang="en-US" sz="3638" dirty="0"/>
          </a:p>
          <a:p>
            <a:pPr marL="742950" indent="-742950">
              <a:buAutoNum type="arabicPeriod"/>
            </a:pPr>
            <a:r>
              <a:rPr lang="en-US" sz="3638" dirty="0" smtClean="0"/>
              <a:t>What is a warning sign of compulsive gambling?</a:t>
            </a:r>
          </a:p>
          <a:p>
            <a:pPr marL="742950" indent="-742950">
              <a:buAutoNum type="arabicPeriod"/>
            </a:pPr>
            <a:r>
              <a:rPr lang="en-US" sz="3638" dirty="0" smtClean="0"/>
              <a:t>What is a possible outcome for individuals recovering from gambling disorder?</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gamble?</a:t>
            </a:r>
            <a:endParaRPr sz="2426" spc="27" dirty="0"/>
          </a:p>
        </p:txBody>
      </p:sp>
      <p:pic>
        <p:nvPicPr>
          <p:cNvPr id="2" name="H1AXknHzj-s"/>
          <p:cNvPicPr>
            <a:picLocks noRot="1" noChangeAspect="1"/>
          </p:cNvPicPr>
          <p:nvPr>
            <a:videoFile r:link="rId1"/>
          </p:nvPr>
        </p:nvPicPr>
        <p:blipFill>
          <a:blip r:embed="rId6"/>
          <a:stretch>
            <a:fillRect/>
          </a:stretch>
        </p:blipFill>
        <p:spPr>
          <a:xfrm>
            <a:off x="124370" y="1336031"/>
            <a:ext cx="9046034" cy="5088394"/>
          </a:xfrm>
          <a:prstGeom prst="rect">
            <a:avLst/>
          </a:prstGeom>
        </p:spPr>
      </p:pic>
    </p:spTree>
    <p:extLst>
      <p:ext uri="{BB962C8B-B14F-4D97-AF65-F5344CB8AC3E}">
        <p14:creationId xmlns:p14="http://schemas.microsoft.com/office/powerpoint/2010/main" val="107875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“risking something valuable on an event with an uncertain outcome” </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Gambling</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The odds of winning a large amount of money gambling are high. This means that it rarely happens</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9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It is legal in the UK for children to gamble</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False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97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The UN Rights of a child does not mention gambling so UK laws are used to protect children’s rights when it comes to gambling</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0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Give one reason why people gamble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514350" indent="-514350">
              <a:buAutoNum type="arabicPeriod"/>
            </a:pPr>
            <a:r>
              <a:rPr lang="en-US" sz="2911" dirty="0" err="1" smtClean="0">
                <a:solidFill>
                  <a:srgbClr val="FF0000"/>
                </a:solidFill>
                <a:latin typeface="Calibri" panose="020F0502020204030204" pitchFamily="34" charset="0"/>
                <a:cs typeface="Calibri" panose="020F0502020204030204" pitchFamily="34" charset="0"/>
              </a:rPr>
              <a:t>Curosity</a:t>
            </a:r>
            <a:endParaRPr lang="en-US" sz="2911" dirty="0" smtClean="0">
              <a:solidFill>
                <a:srgbClr val="FF0000"/>
              </a:solidFill>
              <a:latin typeface="Calibri" panose="020F0502020204030204" pitchFamily="34" charset="0"/>
              <a:cs typeface="Calibri" panose="020F0502020204030204" pitchFamily="34" charset="0"/>
            </a:endParaRPr>
          </a:p>
          <a:p>
            <a:pPr marL="514350" indent="-514350">
              <a:buAutoNum type="arabicPeriod"/>
            </a:pPr>
            <a:r>
              <a:rPr lang="en-US" sz="2911" dirty="0" smtClean="0">
                <a:solidFill>
                  <a:srgbClr val="FF0000"/>
                </a:solidFill>
                <a:latin typeface="Calibri" panose="020F0502020204030204" pitchFamily="34" charset="0"/>
                <a:cs typeface="Calibri" panose="020F0502020204030204" pitchFamily="34" charset="0"/>
              </a:rPr>
              <a:t>Boredom</a:t>
            </a:r>
          </a:p>
          <a:p>
            <a:pPr marL="514350" indent="-514350">
              <a:buAutoNum type="arabicPeriod"/>
            </a:pPr>
            <a:r>
              <a:rPr lang="en-US" sz="2911" dirty="0" smtClean="0">
                <a:solidFill>
                  <a:srgbClr val="FF0000"/>
                </a:solidFill>
                <a:latin typeface="Calibri" panose="020F0502020204030204" pitchFamily="34" charset="0"/>
                <a:cs typeface="Calibri" panose="020F0502020204030204" pitchFamily="34" charset="0"/>
              </a:rPr>
              <a:t>Thinking that it easy money</a:t>
            </a:r>
          </a:p>
          <a:p>
            <a:pPr marL="514350" indent="-514350">
              <a:buAutoNum type="arabicPeriod"/>
            </a:pPr>
            <a:r>
              <a:rPr lang="en-US" sz="2911" dirty="0" smtClean="0">
                <a:solidFill>
                  <a:srgbClr val="FF0000"/>
                </a:solidFill>
                <a:latin typeface="Calibri" panose="020F0502020204030204" pitchFamily="34" charset="0"/>
                <a:cs typeface="Calibri" panose="020F0502020204030204" pitchFamily="34" charset="0"/>
              </a:rPr>
              <a:t>Media influence</a:t>
            </a:r>
          </a:p>
          <a:p>
            <a:pPr marL="514350" indent="-514350">
              <a:buAutoNum type="arabicPeriod"/>
            </a:pPr>
            <a:r>
              <a:rPr lang="en-US" sz="2911" dirty="0" smtClean="0">
                <a:solidFill>
                  <a:srgbClr val="FF0000"/>
                </a:solidFill>
                <a:latin typeface="Calibri" panose="020F0502020204030204" pitchFamily="34" charset="0"/>
                <a:cs typeface="Calibri" panose="020F0502020204030204" pitchFamily="34" charset="0"/>
              </a:rPr>
              <a:t>addiction</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4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There are numerous signs that gambling is become a problem for the person gambling. These include:</a:t>
            </a:r>
          </a:p>
          <a:p>
            <a:pPr marL="0" indent="0">
              <a:buNone/>
            </a:pPr>
            <a:endParaRPr lang="en-US" sz="3638" dirty="0"/>
          </a:p>
          <a:p>
            <a:pPr marL="0" indent="0">
              <a:buNone/>
            </a:pPr>
            <a:r>
              <a:rPr lang="en-US" sz="3638" b="1" dirty="0" smtClean="0"/>
              <a:t>1. Hiding or lying about gambling</a:t>
            </a:r>
            <a:r>
              <a:rPr lang="en-US" sz="3638" dirty="0" smtClean="0"/>
              <a:t> – If a person is feeling ashamed or guilty about their gambling, they will begin to lie about it or hide the fact they gamble from their family and friends</a:t>
            </a:r>
            <a:endParaRPr lang="en-US" sz="3638" b="1"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gambling can become a problem?</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392895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There are numerous signs that gambling is become a problem for the person gambling. These include:</a:t>
            </a:r>
          </a:p>
          <a:p>
            <a:pPr marL="0" indent="0">
              <a:buNone/>
            </a:pPr>
            <a:endParaRPr lang="en-US" sz="3638" dirty="0"/>
          </a:p>
          <a:p>
            <a:pPr marL="0" indent="0">
              <a:buNone/>
            </a:pPr>
            <a:r>
              <a:rPr lang="en-US" sz="3638" b="1" dirty="0" smtClean="0"/>
              <a:t>2. Ignoring their responsibilities</a:t>
            </a:r>
            <a:r>
              <a:rPr lang="en-US" sz="3638" dirty="0" smtClean="0"/>
              <a:t> – Due to spending too much time and energy on gambling, people will neglect important things like school, work, family and friends</a:t>
            </a:r>
            <a:endParaRPr lang="en-US" sz="3638" b="1"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gambling can become a problem?</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62331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gambling</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4216539"/>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Give one short term effect of drugs and alcohol</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Mental health can only be bad/poor, it can never be good or positive</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Is the </a:t>
            </a:r>
            <a:r>
              <a:rPr lang="en-US" sz="2400" b="1" dirty="0" err="1" smtClean="0">
                <a:solidFill>
                  <a:prstClr val="black"/>
                </a:solidFill>
                <a:latin typeface="Franklin Gothic Book" panose="020B0503020102020204" pitchFamily="34" charset="0"/>
              </a:rPr>
              <a:t>femidom</a:t>
            </a:r>
            <a:r>
              <a:rPr lang="en-US" sz="2400" b="1" dirty="0" smtClean="0">
                <a:solidFill>
                  <a:prstClr val="black"/>
                </a:solidFill>
                <a:latin typeface="Franklin Gothic Book" panose="020B0503020102020204" pitchFamily="34" charset="0"/>
              </a:rPr>
              <a:t> (female condom) a barrier or hormonal method of contraception?</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728553" y="365819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Mood swings, improved judgement, increased anxiety/paranoia, difficulty concentrating and remembering</a:t>
            </a:r>
            <a:endParaRPr lang="en-GB" sz="2183" b="1" kern="0" dirty="0">
              <a:solidFill>
                <a:prstClr val="white"/>
              </a:solidFill>
              <a:latin typeface="Calibri" panose="020F0502020204030204"/>
            </a:endParaRPr>
          </a:p>
        </p:txBody>
      </p:sp>
      <p:sp>
        <p:nvSpPr>
          <p:cNvPr id="35" name="Rectangle 34"/>
          <p:cNvSpPr/>
          <p:nvPr/>
        </p:nvSpPr>
        <p:spPr>
          <a:xfrm>
            <a:off x="728553" y="465809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728553" y="5669475"/>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b="1" kern="0" dirty="0" smtClean="0">
                <a:solidFill>
                  <a:prstClr val="white"/>
                </a:solidFill>
                <a:latin typeface="Calibri" panose="020F0502020204030204"/>
              </a:rPr>
              <a:t>Barrier</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lnSpcReduction="10000"/>
          </a:bodyPr>
          <a:lstStyle/>
          <a:p>
            <a:pPr marL="0" indent="0">
              <a:buNone/>
            </a:pPr>
            <a:r>
              <a:rPr lang="en-US" sz="3638" dirty="0" smtClean="0"/>
              <a:t>There are numerous signs that gambling is become a problem for the person gambling. These include:</a:t>
            </a:r>
          </a:p>
          <a:p>
            <a:pPr marL="0" indent="0">
              <a:buNone/>
            </a:pPr>
            <a:endParaRPr lang="en-US" sz="3638" dirty="0"/>
          </a:p>
          <a:p>
            <a:pPr marL="0" indent="0">
              <a:buNone/>
            </a:pPr>
            <a:r>
              <a:rPr lang="en-US" sz="3638" b="1" dirty="0" smtClean="0"/>
              <a:t>3. Losing control</a:t>
            </a:r>
            <a:r>
              <a:rPr lang="en-US" sz="3638" dirty="0" smtClean="0"/>
              <a:t> – if a person thinks they are gambling too often they find it difficult to stop or reduce their gambling as they have lost control over their gambling habits</a:t>
            </a:r>
            <a:endParaRPr lang="en-US" sz="3638" b="1"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gambling can become a problem?</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34560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fontScale="92500" lnSpcReduction="10000"/>
          </a:bodyPr>
          <a:lstStyle/>
          <a:p>
            <a:pPr marL="0" indent="0">
              <a:buNone/>
            </a:pPr>
            <a:r>
              <a:rPr lang="en-US" sz="3638" dirty="0" smtClean="0"/>
              <a:t>There are numerous signs that gambling is become a problem for the person gambling. These include:</a:t>
            </a:r>
          </a:p>
          <a:p>
            <a:pPr marL="0" indent="0">
              <a:buNone/>
            </a:pPr>
            <a:endParaRPr lang="en-US" sz="3638" dirty="0"/>
          </a:p>
          <a:p>
            <a:pPr marL="0" indent="0">
              <a:buNone/>
            </a:pPr>
            <a:r>
              <a:rPr lang="en-US" sz="3638" b="1" dirty="0" smtClean="0"/>
              <a:t>4. Chasing losses</a:t>
            </a:r>
            <a:r>
              <a:rPr lang="en-US" sz="3638" dirty="0" smtClean="0"/>
              <a:t> – This means trying to win back money that has been lost. This could lead to spending more money that they initially intended too with no guarantee that they will win the money back</a:t>
            </a:r>
            <a:endParaRPr lang="en-US" sz="3638" b="1"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gambling can become a problem?</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110117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a:bodyPr>
          <a:lstStyle/>
          <a:p>
            <a:pPr marL="0" indent="0">
              <a:buNone/>
            </a:pPr>
            <a:r>
              <a:rPr lang="en-US" sz="3638" dirty="0" smtClean="0"/>
              <a:t>It is when these issues start to become more apparent and happen more and more often that gambling can begin to have a negative impact on a person’s mental health.</a:t>
            </a:r>
          </a:p>
          <a:p>
            <a:pPr marL="0" indent="0">
              <a:buNone/>
            </a:pPr>
            <a:endParaRPr lang="en-US" sz="3638" b="1" dirty="0"/>
          </a:p>
          <a:p>
            <a:pPr marL="0" indent="0">
              <a:buNone/>
            </a:pPr>
            <a:r>
              <a:rPr lang="en-US" sz="3638" dirty="0" smtClean="0"/>
              <a:t>This can lead to the following mental health issues happening:</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Gambling impact on mental health</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87805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fontScale="85000" lnSpcReduction="20000"/>
          </a:bodyPr>
          <a:lstStyle/>
          <a:p>
            <a:pPr marL="742950" indent="-742950">
              <a:buAutoNum type="arabicPeriod"/>
            </a:pPr>
            <a:r>
              <a:rPr lang="en-US" sz="3638" b="1" dirty="0" smtClean="0"/>
              <a:t>Stress and anxiety</a:t>
            </a:r>
            <a:r>
              <a:rPr lang="en-US" sz="3638" dirty="0" smtClean="0"/>
              <a:t> – This will happen if gambling has led to money problems. This can lead to a constant worry and can create a cycle where gambling is used to escape stress, even though it often makes things worse</a:t>
            </a:r>
          </a:p>
          <a:p>
            <a:pPr marL="742950" indent="-742950">
              <a:buAutoNum type="arabicPeriod"/>
            </a:pPr>
            <a:r>
              <a:rPr lang="en-US" sz="3638" b="1" dirty="0" smtClean="0"/>
              <a:t>Emotional highs and lows</a:t>
            </a:r>
            <a:r>
              <a:rPr lang="en-US" sz="3638" dirty="0" smtClean="0"/>
              <a:t> – the feeling off being on a roller-coaster of emotions can be exhausting as emotions can quickly go from a high to a extreme low if a large amount of money is lost</a:t>
            </a:r>
            <a:endParaRPr lang="en-US" sz="3638" b="1"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Gambling impact on mental health</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92361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fontScale="92500" lnSpcReduction="10000"/>
          </a:bodyPr>
          <a:lstStyle/>
          <a:p>
            <a:pPr marL="0" indent="0">
              <a:buNone/>
            </a:pPr>
            <a:r>
              <a:rPr lang="en-US" sz="3638" b="1" dirty="0" smtClean="0"/>
              <a:t>3. Risk of depression </a:t>
            </a:r>
            <a:r>
              <a:rPr lang="en-US" sz="3638" dirty="0" smtClean="0"/>
              <a:t> - This can potentially happen if a person loses frequently and feels like they have lost control which means they may feel hopeless or sad.</a:t>
            </a:r>
          </a:p>
          <a:p>
            <a:pPr marL="0" indent="0">
              <a:buNone/>
            </a:pPr>
            <a:endParaRPr lang="en-US" sz="3638" b="1" dirty="0"/>
          </a:p>
          <a:p>
            <a:pPr marL="0" indent="0">
              <a:buNone/>
            </a:pPr>
            <a:r>
              <a:rPr lang="en-US" sz="3638" b="1" dirty="0" smtClean="0"/>
              <a:t>4. Negative self esteem</a:t>
            </a:r>
            <a:r>
              <a:rPr lang="en-US" sz="3638" dirty="0" smtClean="0"/>
              <a:t> – This can happen after large amounts of money have been lost so people feel like a failure.</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Gambling impact on mental health</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188905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81000" y="1165449"/>
            <a:ext cx="11674250" cy="826637"/>
          </a:xfrm>
        </p:spPr>
        <p:txBody>
          <a:bodyPr>
            <a:normAutofit fontScale="92500" lnSpcReduction="20000"/>
          </a:bodyPr>
          <a:lstStyle/>
          <a:p>
            <a:pPr marL="0" indent="0">
              <a:buNone/>
            </a:pPr>
            <a:r>
              <a:rPr lang="en-US" sz="3638" dirty="0" smtClean="0"/>
              <a:t>This video shows people talking about what impact gambling has had on them. You will be asked some questions after the video</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Consequences of extreme gambling?</a:t>
            </a:r>
            <a:endParaRPr sz="2426" spc="27" dirty="0"/>
          </a:p>
        </p:txBody>
      </p:sp>
      <p:pic>
        <p:nvPicPr>
          <p:cNvPr id="3" name="IHYaGAQogaw"/>
          <p:cNvPicPr>
            <a:picLocks noRot="1" noChangeAspect="1"/>
          </p:cNvPicPr>
          <p:nvPr>
            <a:videoFile r:link="rId1"/>
          </p:nvPr>
        </p:nvPicPr>
        <p:blipFill>
          <a:blip r:embed="rId6"/>
          <a:stretch>
            <a:fillRect/>
          </a:stretch>
        </p:blipFill>
        <p:spPr>
          <a:xfrm>
            <a:off x="1524000" y="2037664"/>
            <a:ext cx="8420100" cy="4736306"/>
          </a:xfrm>
          <a:prstGeom prst="rect">
            <a:avLst/>
          </a:prstGeom>
        </p:spPr>
      </p:pic>
    </p:spTree>
    <p:extLst>
      <p:ext uri="{BB962C8B-B14F-4D97-AF65-F5344CB8AC3E}">
        <p14:creationId xmlns:p14="http://schemas.microsoft.com/office/powerpoint/2010/main" val="141854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8965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One of the people in the video started gambling when they were 12</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One of the people in the video claims to have £500 on their first bet?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False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One of the people in the video often felt like they were using real money when gambling online</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False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2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gambling</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people gamble</a:t>
            </a:r>
          </a:p>
          <a:p>
            <a:pPr marL="138623" indent="-138623" defTabSz="554499">
              <a:lnSpc>
                <a:spcPct val="110000"/>
              </a:lnSpc>
              <a:spcBef>
                <a:spcPts val="607"/>
              </a:spcBef>
              <a:buFontTx/>
              <a:buChar char="-"/>
              <a:defRPr/>
            </a:pPr>
            <a:r>
              <a:rPr lang="en-US" sz="1940" b="1" dirty="0" smtClean="0">
                <a:solidFill>
                  <a:prstClr val="black"/>
                </a:solidFill>
                <a:latin typeface="Comic Sans MS"/>
              </a:rPr>
              <a:t>How gambling can become a problem</a:t>
            </a:r>
          </a:p>
          <a:p>
            <a:pPr marL="138623" indent="-138623" defTabSz="554499">
              <a:lnSpc>
                <a:spcPct val="110000"/>
              </a:lnSpc>
              <a:spcBef>
                <a:spcPts val="607"/>
              </a:spcBef>
              <a:buFontTx/>
              <a:buChar char="-"/>
              <a:defRPr/>
            </a:pPr>
            <a:r>
              <a:rPr lang="en-US" sz="1940" b="1" dirty="0" smtClean="0">
                <a:solidFill>
                  <a:prstClr val="black"/>
                </a:solidFill>
                <a:latin typeface="Comic Sans MS"/>
              </a:rPr>
              <a:t>Impact of gambling </a:t>
            </a:r>
            <a:r>
              <a:rPr lang="en-US" sz="1940" b="1" smtClean="0">
                <a:solidFill>
                  <a:prstClr val="black"/>
                </a:solidFill>
                <a:latin typeface="Comic Sans MS"/>
              </a:rPr>
              <a:t>on mental health</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76538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One of the people in the video ended up taking out loans and credit cards due to having debts of over £1500</a:t>
            </a:r>
            <a:endParaRPr lang="en-US" sz="2911" dirty="0" smtClean="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True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62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have 1 </a:t>
            </a:r>
            <a:r>
              <a:rPr lang="en-US" sz="3600" dirty="0"/>
              <a:t>minute to write </a:t>
            </a:r>
            <a:r>
              <a:rPr lang="en-US" sz="3600" dirty="0" smtClean="0"/>
              <a:t>down ideas for discussion about the following question:</a:t>
            </a:r>
          </a:p>
          <a:p>
            <a:pPr marL="0" indent="0">
              <a:buNone/>
            </a:pPr>
            <a:endParaRPr lang="en-US" sz="3600" dirty="0"/>
          </a:p>
          <a:p>
            <a:pPr marL="0" indent="0">
              <a:buNone/>
            </a:pPr>
            <a:r>
              <a:rPr lang="en-US" sz="3600" dirty="0" smtClean="0"/>
              <a:t>“What could you do to support someone who is struggling with gambling?”</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Supporting people with gambling</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419419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What could you do to support someone who is struggling with gambling?”</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Supporting people with gambling</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3151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a:bodyPr>
          <a:lstStyle/>
          <a:p>
            <a:pPr marL="0" indent="0">
              <a:buNone/>
            </a:pPr>
            <a:r>
              <a:rPr lang="en-US" sz="3638" dirty="0" smtClean="0"/>
              <a:t>If a person is struggling with gambling the following support can be given:</a:t>
            </a:r>
          </a:p>
          <a:p>
            <a:pPr marL="0" indent="0">
              <a:buNone/>
            </a:pPr>
            <a:endParaRPr lang="en-US" sz="3638" dirty="0"/>
          </a:p>
          <a:p>
            <a:pPr marL="0" indent="0">
              <a:buNone/>
            </a:pPr>
            <a:r>
              <a:rPr lang="en-US" sz="3638" dirty="0" smtClean="0"/>
              <a:t>1. Advise them to set a limit of time spent gambling or how much they can gamble at one time. They can then slowly reduce the time and money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Supporting people with gambling</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380190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a:bodyPr>
          <a:lstStyle/>
          <a:p>
            <a:pPr marL="0" indent="0">
              <a:buNone/>
            </a:pPr>
            <a:r>
              <a:rPr lang="en-US" sz="3638" dirty="0" smtClean="0"/>
              <a:t>If a person is struggling with gambling the following support can be given:</a:t>
            </a:r>
          </a:p>
          <a:p>
            <a:pPr marL="0" indent="0">
              <a:buNone/>
            </a:pPr>
            <a:endParaRPr lang="en-US" sz="3638" dirty="0"/>
          </a:p>
          <a:p>
            <a:pPr marL="0" indent="0">
              <a:buNone/>
            </a:pPr>
            <a:r>
              <a:rPr lang="en-US" sz="3638" dirty="0" smtClean="0"/>
              <a:t>2. Providing information that gambling is not a reliable way to make money especially if they are already in debt</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Supporting people with gambling</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89720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65374"/>
          </a:xfrm>
        </p:spPr>
        <p:txBody>
          <a:bodyPr>
            <a:normAutofit/>
          </a:bodyPr>
          <a:lstStyle/>
          <a:p>
            <a:pPr marL="0" indent="0">
              <a:buNone/>
            </a:pPr>
            <a:r>
              <a:rPr lang="en-US" sz="3638" dirty="0" smtClean="0"/>
              <a:t>If a person is struggling with gambling the following support can be given:</a:t>
            </a:r>
          </a:p>
          <a:p>
            <a:pPr marL="0" indent="0">
              <a:buNone/>
            </a:pPr>
            <a:endParaRPr lang="en-US" sz="3638" dirty="0"/>
          </a:p>
          <a:p>
            <a:pPr marL="0" indent="0">
              <a:buNone/>
            </a:pPr>
            <a:r>
              <a:rPr lang="en-US" sz="3638" dirty="0" smtClean="0"/>
              <a:t>3. Be there for them. There could be an agreement that when they feel like gambling they can call/message you to distract them from gambling</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Supporting people with gambling</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156356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64403" y="1183068"/>
            <a:ext cx="6660939" cy="5596002"/>
          </a:xfrm>
        </p:spPr>
        <p:txBody>
          <a:bodyPr>
            <a:noAutofit/>
          </a:bodyPr>
          <a:lstStyle/>
          <a:p>
            <a:pPr marL="0" indent="0">
              <a:buNone/>
            </a:pPr>
            <a:r>
              <a:rPr lang="en-US" sz="2400" dirty="0" smtClean="0"/>
              <a:t>Josh is a 14 and he loves playing a mobile game that has extra “loot boxes” for special items and upgrades. Recently it has become an option to purchase these loot boxes using real money. </a:t>
            </a:r>
          </a:p>
          <a:p>
            <a:pPr marL="0" indent="0">
              <a:buNone/>
            </a:pPr>
            <a:r>
              <a:rPr lang="en-US" sz="2400" dirty="0" smtClean="0"/>
              <a:t>After a few weeks Josh is starting to spend a lot of money on these loot boxes. He easily spends all of this pocket money and asks for extra money but does not tell his parents/</a:t>
            </a:r>
            <a:r>
              <a:rPr lang="en-US" sz="2400" dirty="0" err="1" smtClean="0"/>
              <a:t>carers</a:t>
            </a:r>
            <a:r>
              <a:rPr lang="en-US" sz="2400" dirty="0" smtClean="0"/>
              <a:t> what it is for.</a:t>
            </a:r>
          </a:p>
          <a:p>
            <a:pPr marL="0" indent="0">
              <a:buNone/>
            </a:pPr>
            <a:r>
              <a:rPr lang="en-US" sz="2400" dirty="0" smtClean="0"/>
              <a:t>Josh has recently purchased lots of loot boxes but it has not give him the special item he wants. He is determined to keep going as he thinks that surely it must happen soon for him.</a:t>
            </a:r>
          </a:p>
          <a:p>
            <a:pPr marL="0" indent="0">
              <a:buNone/>
            </a:pPr>
            <a:r>
              <a:rPr lang="en-US" sz="2400" dirty="0" smtClean="0"/>
              <a:t>Josh’s friends have noticed that he is no longer able to do things with them as he has no money but they do not know why as they know he gets pocket money from his parents/</a:t>
            </a:r>
            <a:r>
              <a:rPr lang="en-US" sz="2400" dirty="0" err="1" smtClean="0"/>
              <a:t>carers</a:t>
            </a:r>
            <a:r>
              <a:rPr lang="en-US" sz="2400" dirty="0" smtClean="0"/>
              <a:t>.</a:t>
            </a:r>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3" name="Content Placeholder 2"/>
          <p:cNvSpPr txBox="1">
            <a:spLocks/>
          </p:cNvSpPr>
          <p:nvPr/>
        </p:nvSpPr>
        <p:spPr>
          <a:xfrm>
            <a:off x="7151914" y="1183068"/>
            <a:ext cx="5040086" cy="5596002"/>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You have 2 minute to write down some ideas on the following questions</a:t>
            </a:r>
          </a:p>
          <a:p>
            <a:pPr marL="0" indent="0">
              <a:buFont typeface="Arial" panose="020B0604020202020204" pitchFamily="34" charset="0"/>
              <a:buNone/>
            </a:pPr>
            <a:endParaRPr lang="en-US" sz="2400" dirty="0"/>
          </a:p>
          <a:p>
            <a:pPr marL="457200" indent="-457200">
              <a:buFont typeface="Arial" panose="020B0604020202020204" pitchFamily="34" charset="0"/>
              <a:buAutoNum type="arabicPeriod"/>
            </a:pPr>
            <a:r>
              <a:rPr lang="en-US" sz="2400" dirty="0" smtClean="0"/>
              <a:t>Do you think Josh has a gambling problem?</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smtClean="0"/>
              <a:t>What could Josh do instead of playing this mobile game so often?</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smtClean="0"/>
              <a:t>What possible mental health issues could Josh face if he continues gambling?</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44980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64403" y="1183068"/>
            <a:ext cx="6660939" cy="5596002"/>
          </a:xfrm>
        </p:spPr>
        <p:txBody>
          <a:bodyPr>
            <a:noAutofit/>
          </a:bodyPr>
          <a:lstStyle/>
          <a:p>
            <a:pPr marL="0" indent="0">
              <a:buNone/>
            </a:pPr>
            <a:r>
              <a:rPr lang="en-US" sz="2400" dirty="0" smtClean="0"/>
              <a:t>Josh is a 14 and he loves playing a mobile game that has extra “loot boxes” for special items and upgrades. Recently it has become an option to purchase these loot boxes using real money. </a:t>
            </a:r>
          </a:p>
          <a:p>
            <a:pPr marL="0" indent="0">
              <a:buNone/>
            </a:pPr>
            <a:r>
              <a:rPr lang="en-US" sz="2400" dirty="0" smtClean="0"/>
              <a:t>After a few weeks Josh is starting to spend a lot of money on these loot boxes. He easily spends all of this pocket money and asks for extra money but does not tell his parents/</a:t>
            </a:r>
            <a:r>
              <a:rPr lang="en-US" sz="2400" dirty="0" err="1" smtClean="0"/>
              <a:t>carers</a:t>
            </a:r>
            <a:r>
              <a:rPr lang="en-US" sz="2400" dirty="0" smtClean="0"/>
              <a:t> what it is for.</a:t>
            </a:r>
          </a:p>
          <a:p>
            <a:pPr marL="0" indent="0">
              <a:buNone/>
            </a:pPr>
            <a:r>
              <a:rPr lang="en-US" sz="2400" dirty="0" smtClean="0"/>
              <a:t>Josh has recently purchased lots of loot boxes but it has not give him the special item he wants. He is determined to keep going as he thinks that surely it must happen soon for him.</a:t>
            </a:r>
          </a:p>
          <a:p>
            <a:pPr marL="0" indent="0">
              <a:buNone/>
            </a:pPr>
            <a:r>
              <a:rPr lang="en-US" sz="2400" dirty="0" smtClean="0"/>
              <a:t>Josh’s friends have noticed that he is no longer able to do things with them as he has no money but they do not know why as they know he gets pocket money from his parents/</a:t>
            </a:r>
            <a:r>
              <a:rPr lang="en-US" sz="2400" dirty="0" err="1" smtClean="0"/>
              <a:t>carers</a:t>
            </a:r>
            <a:r>
              <a:rPr lang="en-US" sz="2400" dirty="0" smtClean="0"/>
              <a:t>.</a:t>
            </a:r>
          </a:p>
          <a:p>
            <a:pPr marL="0" indent="0">
              <a:buNone/>
            </a:pPr>
            <a:endParaRPr lang="en-US" sz="2400" dirty="0"/>
          </a:p>
          <a:p>
            <a:pPr marL="0" indent="0">
              <a:buNone/>
            </a:pP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3" name="Content Placeholder 2"/>
          <p:cNvSpPr txBox="1">
            <a:spLocks/>
          </p:cNvSpPr>
          <p:nvPr/>
        </p:nvSpPr>
        <p:spPr>
          <a:xfrm>
            <a:off x="7151914" y="1183068"/>
            <a:ext cx="5040086" cy="5596002"/>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Using your </a:t>
            </a:r>
            <a:r>
              <a:rPr lang="en-US" sz="2400" dirty="0" err="1"/>
              <a:t>oracy</a:t>
            </a:r>
            <a:r>
              <a:rPr lang="en-US" sz="2400" dirty="0"/>
              <a:t> </a:t>
            </a:r>
            <a:r>
              <a:rPr lang="en-US" sz="2400" dirty="0" err="1"/>
              <a:t>helpsheet</a:t>
            </a:r>
            <a:r>
              <a:rPr lang="en-US" sz="2400" dirty="0"/>
              <a:t>, with the person next to you, discuss your </a:t>
            </a:r>
            <a:r>
              <a:rPr lang="en-US" sz="2400" dirty="0" smtClean="0"/>
              <a:t>responses to the questions</a:t>
            </a:r>
          </a:p>
          <a:p>
            <a:pPr marL="457200" indent="-457200">
              <a:buFont typeface="Arial" panose="020B0604020202020204" pitchFamily="34" charset="0"/>
              <a:buAutoNum type="arabicPeriod"/>
            </a:pPr>
            <a:r>
              <a:rPr lang="en-US" sz="2400" dirty="0"/>
              <a:t>Do you think Josh has a gambling problem?</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a:t>What could Josh do instead of playing this mobile game so often?</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r>
              <a:rPr lang="en-US" sz="2400" dirty="0"/>
              <a:t>What possible mental health issues could Josh face if he continues gambling</a:t>
            </a:r>
            <a:r>
              <a:rPr lang="en-US" sz="2400" dirty="0" smtClean="0"/>
              <a:t>?</a:t>
            </a:r>
            <a:endParaRPr lang="en-US" sz="2400" dirty="0"/>
          </a:p>
          <a:p>
            <a:pPr marL="0" indent="0">
              <a:buNone/>
            </a:pPr>
            <a:r>
              <a:rPr lang="en-US" sz="2400" dirty="0"/>
              <a:t>Remember to use the sentence starters to add, build or challenge what your partner has said.</a:t>
            </a:r>
          </a:p>
          <a:p>
            <a:pPr marL="0" indent="0">
              <a:buNone/>
            </a:pPr>
            <a:endParaRPr lang="en-US" sz="2400" dirty="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36645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gambling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150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looked at gambling.</a:t>
            </a:r>
          </a:p>
          <a:p>
            <a:pPr marL="0" indent="0">
              <a:buNone/>
            </a:pPr>
            <a:endParaRPr lang="en-US" sz="3638" dirty="0"/>
          </a:p>
          <a:p>
            <a:pPr marL="0" indent="0">
              <a:buNone/>
            </a:pPr>
            <a:r>
              <a:rPr lang="en-US" sz="3638" dirty="0" smtClean="0"/>
              <a:t>You have 1 </a:t>
            </a:r>
            <a:r>
              <a:rPr lang="en-US" sz="3600" dirty="0"/>
              <a:t>minute to write down 3 things you can remember from your Personal Development tutor time activity on Monday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11343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things you remember from your Personal Development tutor time activity.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01552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3638" dirty="0" smtClean="0"/>
              <a:t>Gambling is “risking something valuable on an event with an uncertain outcome” This is normally money</a:t>
            </a:r>
          </a:p>
          <a:p>
            <a:pPr marL="0" indent="0">
              <a:buNone/>
            </a:pPr>
            <a:endParaRPr lang="en-US" sz="3638" dirty="0"/>
          </a:p>
          <a:p>
            <a:pPr marL="0" indent="0">
              <a:buNone/>
            </a:pPr>
            <a:r>
              <a:rPr lang="en-US" sz="3638" dirty="0" smtClean="0"/>
              <a:t>There are different types of gambling such as lottery, scratch cards, casino/online games, sport betting and card games</a:t>
            </a:r>
          </a:p>
          <a:p>
            <a:pPr marL="0" indent="0">
              <a:buNone/>
            </a:pPr>
            <a:endParaRPr lang="en-US" sz="3638" dirty="0"/>
          </a:p>
          <a:p>
            <a:pPr marL="0" indent="0">
              <a:buNone/>
            </a:pPr>
            <a:r>
              <a:rPr lang="en-US" sz="3638" dirty="0" smtClean="0"/>
              <a:t>The odds of winning a lot of money on any type of gambling is extremely low.</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77500" lnSpcReduction="20000"/>
          </a:bodyPr>
          <a:lstStyle/>
          <a:p>
            <a:pPr marL="0" indent="0">
              <a:buNone/>
            </a:pPr>
            <a:r>
              <a:rPr lang="en-US" sz="3638" dirty="0" smtClean="0"/>
              <a:t>It is important to learn about this, regardless of religious faith, as it can help secure your wellbeing to know about the potential negative impact of gambling.</a:t>
            </a:r>
          </a:p>
          <a:p>
            <a:pPr marL="0" indent="0">
              <a:buNone/>
            </a:pPr>
            <a:endParaRPr lang="en-US" sz="3638" dirty="0"/>
          </a:p>
          <a:p>
            <a:pPr marL="0" indent="0">
              <a:buNone/>
            </a:pPr>
            <a:r>
              <a:rPr lang="en-US" sz="3638" dirty="0" smtClean="0"/>
              <a:t>Rule of Law is a British Value and in the UK it is illegal for U18’s to gamble or enter a licensed gambling premise.</a:t>
            </a:r>
          </a:p>
          <a:p>
            <a:pPr marL="0" indent="0">
              <a:buNone/>
            </a:pPr>
            <a:endParaRPr lang="en-US" sz="3638" dirty="0"/>
          </a:p>
          <a:p>
            <a:pPr marL="0" indent="0">
              <a:buNone/>
            </a:pPr>
            <a:r>
              <a:rPr lang="en-US" sz="3638" dirty="0" smtClean="0"/>
              <a:t>Article 41 of the UN Rights of Child states the best law applies for children. The UN Rights do not specifically mention gambling so the additional laws in the UK protect children the most in terms of gambling.</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a:blip r:embed="rId4"/>
          <a:stretch>
            <a:fillRect/>
          </a:stretch>
        </p:blipFill>
        <p:spPr>
          <a:xfrm>
            <a:off x="7805687" y="1418473"/>
            <a:ext cx="2619375" cy="1743075"/>
          </a:xfrm>
          <a:prstGeom prst="rect">
            <a:avLst/>
          </a:prstGeom>
        </p:spPr>
      </p:pic>
      <p:pic>
        <p:nvPicPr>
          <p:cNvPr id="12" name="Picture 11"/>
          <p:cNvPicPr>
            <a:picLocks noChangeAspect="1"/>
          </p:cNvPicPr>
          <p:nvPr/>
        </p:nvPicPr>
        <p:blipFill>
          <a:blip r:embed="rId5"/>
          <a:stretch>
            <a:fillRect/>
          </a:stretch>
        </p:blipFill>
        <p:spPr>
          <a:xfrm>
            <a:off x="8861007" y="3161548"/>
            <a:ext cx="2619375" cy="1743075"/>
          </a:xfrm>
          <a:prstGeom prst="rect">
            <a:avLst/>
          </a:prstGeom>
        </p:spPr>
      </p:pic>
      <p:pic>
        <p:nvPicPr>
          <p:cNvPr id="16" name="Picture 15"/>
          <p:cNvPicPr>
            <a:picLocks noChangeAspect="1"/>
          </p:cNvPicPr>
          <p:nvPr/>
        </p:nvPicPr>
        <p:blipFill>
          <a:blip r:embed="rId6"/>
          <a:stretch>
            <a:fillRect/>
          </a:stretch>
        </p:blipFill>
        <p:spPr>
          <a:xfrm>
            <a:off x="7805687" y="4904623"/>
            <a:ext cx="2847975" cy="1600200"/>
          </a:xfrm>
          <a:prstGeom prst="rect">
            <a:avLst/>
          </a:prstGeom>
        </p:spPr>
      </p:pic>
    </p:spTree>
    <p:extLst>
      <p:ext uri="{BB962C8B-B14F-4D97-AF65-F5344CB8AC3E}">
        <p14:creationId xmlns:p14="http://schemas.microsoft.com/office/powerpoint/2010/main" val="10244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We are now going to look at reasons why people gamble.</a:t>
            </a:r>
          </a:p>
          <a:p>
            <a:pPr marL="0" indent="0">
              <a:buNone/>
            </a:pPr>
            <a:endParaRPr lang="en-US" sz="3638" dirty="0"/>
          </a:p>
          <a:p>
            <a:pPr marL="0" indent="0">
              <a:buNone/>
            </a:pPr>
            <a:r>
              <a:rPr lang="en-US" sz="3638" dirty="0" smtClean="0"/>
              <a:t>You have 1 </a:t>
            </a:r>
            <a:r>
              <a:rPr lang="en-US" sz="3600" dirty="0"/>
              <a:t>minute to write </a:t>
            </a:r>
            <a:r>
              <a:rPr lang="en-US" sz="3600" dirty="0" smtClean="0"/>
              <a:t>down ideas for discussion about the following question:</a:t>
            </a:r>
          </a:p>
          <a:p>
            <a:pPr marL="0" indent="0">
              <a:buNone/>
            </a:pPr>
            <a:endParaRPr lang="en-US" sz="3600" dirty="0"/>
          </a:p>
          <a:p>
            <a:pPr marL="0" indent="0">
              <a:buNone/>
            </a:pPr>
            <a:r>
              <a:rPr lang="en-US" sz="3600" dirty="0" smtClean="0"/>
              <a:t>“Why do you think people gamble?”</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gamble?</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275869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“Why do you think people gamble?”</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gamble?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9538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2282</Words>
  <Application>Microsoft Office PowerPoint</Application>
  <PresentationFormat>Widescreen</PresentationFormat>
  <Paragraphs>259</Paragraphs>
  <Slides>39</Slides>
  <Notes>2</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7_Office Theme</vt:lpstr>
      <vt:lpstr>PowerPoint Presentation</vt:lpstr>
      <vt:lpstr>PowerPoint Presentation</vt:lpstr>
      <vt:lpstr>PowerPoint Presentation</vt:lpstr>
      <vt:lpstr>Discussion</vt:lpstr>
      <vt:lpstr>Tutor Time Recap</vt:lpstr>
      <vt:lpstr>Tutor Time recap</vt:lpstr>
      <vt:lpstr>Tutor Time recap</vt:lpstr>
      <vt:lpstr>Why do people gamble?</vt:lpstr>
      <vt:lpstr>Why do people gamble?</vt:lpstr>
      <vt:lpstr>Why do people gamble?</vt:lpstr>
      <vt:lpstr>Why do people gamble?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How gambling can become a problem?</vt:lpstr>
      <vt:lpstr>How gambling can become a problem?</vt:lpstr>
      <vt:lpstr>How gambling can become a problem?</vt:lpstr>
      <vt:lpstr>How gambling can become a problem?</vt:lpstr>
      <vt:lpstr>Gambling impact on mental health</vt:lpstr>
      <vt:lpstr>Gambling impact on mental health</vt:lpstr>
      <vt:lpstr>Gambling impact on mental health</vt:lpstr>
      <vt:lpstr>Consequences of extreme gambling?</vt:lpstr>
      <vt:lpstr>Hinge Questions – whiteboard activity</vt:lpstr>
      <vt:lpstr>Hinge Questions – whiteboard activity</vt:lpstr>
      <vt:lpstr>Hinge Questions – whiteboard activity</vt:lpstr>
      <vt:lpstr>Hinge Questions – whiteboard activity</vt:lpstr>
      <vt:lpstr>Hinge Questions – whiteboard activity</vt:lpstr>
      <vt:lpstr>Supporting people with gambling</vt:lpstr>
      <vt:lpstr>Supporting people with gambling</vt:lpstr>
      <vt:lpstr>Supporting people with gambling</vt:lpstr>
      <vt:lpstr>Supporting people with gambling</vt:lpstr>
      <vt:lpstr>Supporting people with gambling</vt:lpstr>
      <vt:lpstr>Scenario</vt:lpstr>
      <vt:lpstr>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73</cp:revision>
  <dcterms:created xsi:type="dcterms:W3CDTF">2024-08-15T13:31:51Z</dcterms:created>
  <dcterms:modified xsi:type="dcterms:W3CDTF">2025-04-14T10:23:52Z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