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Lst>
  <p:notesMasterIdLst>
    <p:notesMasterId r:id="rId43"/>
  </p:notesMasterIdLst>
  <p:sldIdLst>
    <p:sldId id="290" r:id="rId5"/>
    <p:sldId id="312" r:id="rId6"/>
    <p:sldId id="396" r:id="rId7"/>
    <p:sldId id="332" r:id="rId8"/>
    <p:sldId id="541" r:id="rId9"/>
    <p:sldId id="542" r:id="rId10"/>
    <p:sldId id="543" r:id="rId11"/>
    <p:sldId id="544" r:id="rId12"/>
    <p:sldId id="460" r:id="rId13"/>
    <p:sldId id="429" r:id="rId14"/>
    <p:sldId id="545" r:id="rId15"/>
    <p:sldId id="546" r:id="rId16"/>
    <p:sldId id="547" r:id="rId17"/>
    <p:sldId id="548" r:id="rId18"/>
    <p:sldId id="549" r:id="rId19"/>
    <p:sldId id="550" r:id="rId20"/>
    <p:sldId id="551" r:id="rId21"/>
    <p:sldId id="552" r:id="rId22"/>
    <p:sldId id="363" r:id="rId23"/>
    <p:sldId id="364" r:id="rId24"/>
    <p:sldId id="553" r:id="rId25"/>
    <p:sldId id="554" r:id="rId26"/>
    <p:sldId id="555" r:id="rId27"/>
    <p:sldId id="556" r:id="rId28"/>
    <p:sldId id="557" r:id="rId29"/>
    <p:sldId id="558" r:id="rId30"/>
    <p:sldId id="559" r:id="rId31"/>
    <p:sldId id="560" r:id="rId32"/>
    <p:sldId id="561" r:id="rId33"/>
    <p:sldId id="562" r:id="rId34"/>
    <p:sldId id="563" r:id="rId35"/>
    <p:sldId id="564" r:id="rId36"/>
    <p:sldId id="565" r:id="rId37"/>
    <p:sldId id="457" r:id="rId38"/>
    <p:sldId id="566" r:id="rId39"/>
    <p:sldId id="567" r:id="rId40"/>
    <p:sldId id="568" r:id="rId41"/>
    <p:sldId id="29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8IjbYkEezNdnBrA8CAoHw==" hashData="NF7F2hKU/gqT9uBt/BOcE0ceTl8UnUTHRAFgC85unCKB7VzowEejnN/X/Lbz1VU8eXdcCRdLoHUP77qu6ulP9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actions can help build healthy relationships with friends and family?”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9538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fontScale="92500" lnSpcReduction="20000"/>
          </a:bodyPr>
          <a:lstStyle/>
          <a:p>
            <a:pPr marL="0" indent="0">
              <a:buNone/>
            </a:pPr>
            <a:r>
              <a:rPr lang="en-US" sz="3638" dirty="0" smtClean="0"/>
              <a:t>Examples of actions that help build healthy relationships are:</a:t>
            </a:r>
          </a:p>
          <a:p>
            <a:pPr marL="742950" indent="-742950">
              <a:buAutoNum type="arabicPeriod"/>
            </a:pPr>
            <a:r>
              <a:rPr lang="en-US" sz="3638" dirty="0" smtClean="0"/>
              <a:t>Being Honest – telling the truth even when it is hard to do so</a:t>
            </a:r>
          </a:p>
          <a:p>
            <a:pPr marL="742950" indent="-742950">
              <a:buAutoNum type="arabicPeriod"/>
            </a:pPr>
            <a:endParaRPr lang="en-US" sz="3638" dirty="0" smtClean="0"/>
          </a:p>
          <a:p>
            <a:pPr marL="742950" indent="-742950">
              <a:buAutoNum type="arabicPeriod"/>
            </a:pPr>
            <a:r>
              <a:rPr lang="en-US" sz="3638" dirty="0" smtClean="0"/>
              <a:t>Offering support when a friend/family member is struggling</a:t>
            </a:r>
          </a:p>
          <a:p>
            <a:pPr marL="742950" indent="-742950">
              <a:buAutoNum type="arabicPeriod"/>
            </a:pPr>
            <a:endParaRPr lang="en-US" sz="3638" dirty="0"/>
          </a:p>
          <a:p>
            <a:pPr marL="742950" indent="-742950">
              <a:buAutoNum type="arabicPeriod"/>
            </a:pPr>
            <a:r>
              <a:rPr lang="en-US" sz="3638" dirty="0" smtClean="0"/>
              <a:t>Keep promises and always follow through on commitments </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867652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fontScale="85000" lnSpcReduction="10000"/>
          </a:bodyPr>
          <a:lstStyle/>
          <a:p>
            <a:pPr marL="0" indent="0">
              <a:buNone/>
            </a:pPr>
            <a:r>
              <a:rPr lang="en-US" sz="3638" dirty="0" smtClean="0"/>
              <a:t>Examples of actions that help build healthy relationships are:</a:t>
            </a:r>
          </a:p>
          <a:p>
            <a:pPr marL="0" indent="0">
              <a:buNone/>
            </a:pPr>
            <a:endParaRPr lang="en-US" sz="3638" dirty="0" smtClean="0"/>
          </a:p>
          <a:p>
            <a:pPr marL="742950" indent="-742950">
              <a:buAutoNum type="arabicPeriod"/>
            </a:pPr>
            <a:r>
              <a:rPr lang="en-US" sz="3638" dirty="0" smtClean="0"/>
              <a:t>Respect differences of opinion</a:t>
            </a:r>
          </a:p>
          <a:p>
            <a:pPr marL="742950" indent="-742950">
              <a:buAutoNum type="arabicPeriod"/>
            </a:pPr>
            <a:endParaRPr lang="en-US" sz="3638" dirty="0" smtClean="0"/>
          </a:p>
          <a:p>
            <a:pPr marL="742950" indent="-742950">
              <a:buAutoNum type="arabicPeriod"/>
            </a:pPr>
            <a:r>
              <a:rPr lang="en-US" sz="3638" dirty="0" smtClean="0"/>
              <a:t>Listening actively when a friend/family member is talking to you</a:t>
            </a:r>
          </a:p>
          <a:p>
            <a:pPr marL="742950" indent="-742950">
              <a:buAutoNum type="arabicPeriod"/>
            </a:pPr>
            <a:endParaRPr lang="en-US" sz="3638" dirty="0"/>
          </a:p>
          <a:p>
            <a:pPr marL="742950" indent="-742950">
              <a:buAutoNum type="arabicPeriod"/>
            </a:pPr>
            <a:r>
              <a:rPr lang="en-US" sz="3638" dirty="0" smtClean="0"/>
              <a:t>If a mistake has been made, </a:t>
            </a:r>
            <a:r>
              <a:rPr lang="en-US" sz="3638" dirty="0" err="1" smtClean="0"/>
              <a:t>apologise</a:t>
            </a:r>
            <a:r>
              <a:rPr lang="en-US" sz="3638" dirty="0" smtClean="0"/>
              <a:t> sincerely and at the earliest opportunity</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392503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have 1 </a:t>
            </a:r>
            <a:r>
              <a:rPr lang="en-US" sz="3600" dirty="0"/>
              <a:t>minute to write </a:t>
            </a:r>
            <a:r>
              <a:rPr lang="en-US" sz="3600" dirty="0" smtClean="0"/>
              <a:t>down an answer to the following question:</a:t>
            </a:r>
          </a:p>
          <a:p>
            <a:pPr marL="0" indent="0">
              <a:buNone/>
            </a:pPr>
            <a:endParaRPr lang="en-US" sz="3600" dirty="0"/>
          </a:p>
          <a:p>
            <a:pPr marL="0" indent="0">
              <a:buNone/>
            </a:pPr>
            <a:r>
              <a:rPr lang="en-US" sz="3600" dirty="0" smtClean="0"/>
              <a:t>“what actions can break relationships with friends and family?”</a:t>
            </a:r>
            <a:endParaRPr lang="en-US" sz="36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29627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actions can break relationships with friends and family?”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2293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lnSpcReduction="10000"/>
          </a:bodyPr>
          <a:lstStyle/>
          <a:p>
            <a:pPr marL="0" indent="0">
              <a:buNone/>
            </a:pPr>
            <a:r>
              <a:rPr lang="en-US" sz="3638" dirty="0" smtClean="0"/>
              <a:t>Examples of actions that can break relationships are:</a:t>
            </a:r>
          </a:p>
          <a:p>
            <a:pPr marL="0" indent="0">
              <a:buNone/>
            </a:pPr>
            <a:endParaRPr lang="en-US" sz="3638" dirty="0" smtClean="0"/>
          </a:p>
          <a:p>
            <a:pPr marL="742950" indent="-742950">
              <a:buAutoNum type="arabicPeriod"/>
            </a:pPr>
            <a:r>
              <a:rPr lang="en-US" sz="3638" dirty="0" smtClean="0"/>
              <a:t>Lying or hiding the truth</a:t>
            </a:r>
          </a:p>
          <a:p>
            <a:pPr marL="742950" indent="-742950">
              <a:buAutoNum type="arabicPeriod"/>
            </a:pPr>
            <a:endParaRPr lang="en-US" sz="3638" dirty="0"/>
          </a:p>
          <a:p>
            <a:pPr marL="742950" indent="-742950">
              <a:buAutoNum type="arabicPeriod"/>
            </a:pPr>
            <a:r>
              <a:rPr lang="en-US" sz="3638" dirty="0" smtClean="0"/>
              <a:t>Spreading gossip about people</a:t>
            </a:r>
          </a:p>
          <a:p>
            <a:pPr marL="742950" indent="-742950">
              <a:buAutoNum type="arabicPeriod"/>
            </a:pPr>
            <a:endParaRPr lang="en-US" sz="3638" dirty="0"/>
          </a:p>
          <a:p>
            <a:pPr marL="742950" indent="-742950">
              <a:buAutoNum type="arabicPeriod"/>
            </a:pPr>
            <a:r>
              <a:rPr lang="en-US" sz="3638" dirty="0" smtClean="0"/>
              <a:t>Breaking promises or commitments</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251343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fontScale="92500" lnSpcReduction="20000"/>
          </a:bodyPr>
          <a:lstStyle/>
          <a:p>
            <a:pPr marL="0" indent="0">
              <a:buNone/>
            </a:pPr>
            <a:r>
              <a:rPr lang="en-US" sz="3638" dirty="0" smtClean="0"/>
              <a:t>Examples of actions that can break relationships are:</a:t>
            </a:r>
          </a:p>
          <a:p>
            <a:pPr marL="0" indent="0">
              <a:buNone/>
            </a:pPr>
            <a:endParaRPr lang="en-US" sz="3638" dirty="0" smtClean="0"/>
          </a:p>
          <a:p>
            <a:pPr marL="742950" indent="-742950">
              <a:buAutoNum type="arabicPeriod"/>
            </a:pPr>
            <a:r>
              <a:rPr lang="en-US" sz="3638" dirty="0" smtClean="0"/>
              <a:t>Purposefully ignoring someone</a:t>
            </a:r>
          </a:p>
          <a:p>
            <a:pPr marL="742950" indent="-742950">
              <a:buAutoNum type="arabicPeriod"/>
            </a:pPr>
            <a:endParaRPr lang="en-US" sz="3638" dirty="0"/>
          </a:p>
          <a:p>
            <a:pPr marL="742950" indent="-742950">
              <a:buAutoNum type="arabicPeriod"/>
            </a:pPr>
            <a:r>
              <a:rPr lang="en-US" sz="3638" dirty="0" smtClean="0"/>
              <a:t>Blaming others instead of taking responsibility</a:t>
            </a:r>
          </a:p>
          <a:p>
            <a:pPr marL="742950" indent="-742950">
              <a:buAutoNum type="arabicPeriod"/>
            </a:pPr>
            <a:endParaRPr lang="en-US" sz="3638" dirty="0"/>
          </a:p>
          <a:p>
            <a:pPr marL="742950" indent="-742950">
              <a:buAutoNum type="arabicPeriod"/>
            </a:pPr>
            <a:r>
              <a:rPr lang="en-US" sz="3638" dirty="0" smtClean="0"/>
              <a:t>Refusing to </a:t>
            </a:r>
            <a:r>
              <a:rPr lang="en-US" sz="3638" dirty="0" err="1" smtClean="0"/>
              <a:t>apologise</a:t>
            </a:r>
            <a:r>
              <a:rPr lang="en-US" sz="3638" dirty="0" smtClean="0"/>
              <a:t> when </a:t>
            </a:r>
            <a:r>
              <a:rPr lang="en-US" sz="3638" dirty="0" err="1" smtClean="0"/>
              <a:t>behaviours</a:t>
            </a:r>
            <a:r>
              <a:rPr lang="en-US" sz="3638" dirty="0" smtClean="0"/>
              <a:t> have hurt someone</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385506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a:bodyPr>
          <a:lstStyle/>
          <a:p>
            <a:pPr marL="0" indent="0">
              <a:buNone/>
            </a:pPr>
            <a:r>
              <a:rPr lang="en-US" sz="3638" dirty="0" smtClean="0"/>
              <a:t>Unfortunately fallouts will happen even between the closest of friends and family members.</a:t>
            </a:r>
          </a:p>
          <a:p>
            <a:pPr marL="0" indent="0">
              <a:buNone/>
            </a:pPr>
            <a:endParaRPr lang="en-US" sz="3638" dirty="0"/>
          </a:p>
          <a:p>
            <a:pPr marL="0" indent="0">
              <a:buNone/>
            </a:pPr>
            <a:r>
              <a:rPr lang="en-US" sz="3638" dirty="0" smtClean="0"/>
              <a:t>During a fallout it is important to know how to behave during a fallout so the fallout is not made worse</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happens?</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29440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27601"/>
          </a:xfrm>
        </p:spPr>
        <p:txBody>
          <a:bodyPr>
            <a:normAutofit fontScale="70000" lnSpcReduction="20000"/>
          </a:bodyPr>
          <a:lstStyle/>
          <a:p>
            <a:pPr marL="1143000" indent="-1143000">
              <a:buAutoNum type="arabicPeriod"/>
            </a:pPr>
            <a:r>
              <a:rPr lang="en-US" sz="4000" dirty="0"/>
              <a:t>Never call friends names or behave in a threatening way to them</a:t>
            </a:r>
          </a:p>
          <a:p>
            <a:pPr marL="1143000" indent="-1143000">
              <a:buAutoNum type="arabicPeriod"/>
            </a:pPr>
            <a:endParaRPr lang="en-US" sz="4000" dirty="0"/>
          </a:p>
          <a:p>
            <a:pPr marL="1143000" indent="-1143000">
              <a:buAutoNum type="arabicPeriod"/>
            </a:pPr>
            <a:r>
              <a:rPr lang="en-US" sz="4000" dirty="0"/>
              <a:t>Never broadcast your feelings to other people especially on social media or group chats</a:t>
            </a:r>
          </a:p>
          <a:p>
            <a:pPr marL="1143000" indent="-1143000">
              <a:buAutoNum type="arabicPeriod"/>
            </a:pPr>
            <a:endParaRPr lang="en-US" sz="4000" dirty="0"/>
          </a:p>
          <a:p>
            <a:pPr marL="1143000" indent="-1143000">
              <a:buAutoNum type="arabicPeriod"/>
            </a:pPr>
            <a:r>
              <a:rPr lang="en-US" sz="4000" dirty="0"/>
              <a:t>Always stay calm and walk away if you feel angry. If a fall out happens online, put your phone/tablet away</a:t>
            </a:r>
          </a:p>
          <a:p>
            <a:pPr marL="1143000" indent="-1143000">
              <a:buAutoNum type="arabicPeriod"/>
            </a:pPr>
            <a:endParaRPr lang="en-US" sz="4000" dirty="0"/>
          </a:p>
          <a:p>
            <a:pPr marL="1143000" indent="-1143000">
              <a:buAutoNum type="arabicPeriod"/>
            </a:pPr>
            <a:r>
              <a:rPr lang="en-US" sz="4000" dirty="0"/>
              <a:t>Don’t bring up old issues that you have previously fallen out over</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happens?</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204367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How to deal with fallouts</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using your rule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3847207"/>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is being described? “</a:t>
            </a:r>
            <a:r>
              <a:rPr lang="en-US" sz="2400" dirty="0"/>
              <a:t>a natural emotional response to feeling frustrated hurt or wronged</a:t>
            </a:r>
            <a:r>
              <a:rPr lang="en-US" sz="2400" dirty="0" smtClean="0"/>
              <a:t>.</a:t>
            </a: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True or False – Eating disorders only happen to females</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Give one reason why people gamble</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674257" y="3720397"/>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anger</a:t>
            </a:r>
            <a:endParaRPr lang="en-GB" sz="2183" b="1" kern="0" dirty="0">
              <a:solidFill>
                <a:prstClr val="white"/>
              </a:solidFill>
              <a:latin typeface="Calibri" panose="020F0502020204030204"/>
            </a:endParaRPr>
          </a:p>
        </p:txBody>
      </p:sp>
      <p:sp>
        <p:nvSpPr>
          <p:cNvPr id="35" name="Rectangle 34"/>
          <p:cNvSpPr/>
          <p:nvPr/>
        </p:nvSpPr>
        <p:spPr>
          <a:xfrm>
            <a:off x="693859" y="4748335"/>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False</a:t>
            </a:r>
            <a:endParaRPr lang="en-GB" sz="2183" b="1" kern="0" dirty="0">
              <a:solidFill>
                <a:prstClr val="white"/>
              </a:solidFill>
              <a:latin typeface="Calibri" panose="020F0502020204030204"/>
            </a:endParaRPr>
          </a:p>
        </p:txBody>
      </p:sp>
      <p:sp>
        <p:nvSpPr>
          <p:cNvPr id="36" name="Rectangle 35"/>
          <p:cNvSpPr/>
          <p:nvPr/>
        </p:nvSpPr>
        <p:spPr>
          <a:xfrm>
            <a:off x="693859" y="5731534"/>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b="1" kern="0" dirty="0" smtClean="0">
                <a:solidFill>
                  <a:prstClr val="white"/>
                </a:solidFill>
                <a:latin typeface="Calibri" panose="020F0502020204030204"/>
              </a:rPr>
              <a:t>Curiosity, Boredom, Thinking it is easy money, media influence </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Fallouts will happen between friends and family members?</a:t>
            </a:r>
            <a:endParaRPr lang="en-US" sz="3200" dirty="0" smtClean="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False</a:t>
            </a:r>
          </a:p>
        </p:txBody>
      </p:sp>
      <p:pic>
        <p:nvPicPr>
          <p:cNvPr id="6" name="Picture 5"/>
          <p:cNvPicPr>
            <a:picLocks noChangeAspect="1"/>
          </p:cNvPicPr>
          <p:nvPr/>
        </p:nvPicPr>
        <p:blipFill>
          <a:blip r:embed="rId4"/>
          <a:stretch>
            <a:fillRect/>
          </a:stretch>
        </p:blipFill>
        <p:spPr>
          <a:xfrm>
            <a:off x="1822422" y="3364307"/>
            <a:ext cx="974684" cy="974684"/>
          </a:xfrm>
          <a:prstGeom prst="rect">
            <a:avLst/>
          </a:prstGeom>
        </p:spPr>
      </p:pic>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Mutual respect and Tolerance are British Values which mean people should respect other people’s opinions even if they disagree</a:t>
            </a:r>
            <a:endParaRPr lang="en-US" sz="3200" dirty="0" smtClean="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False</a:t>
            </a:r>
          </a:p>
        </p:txBody>
      </p:sp>
      <p:pic>
        <p:nvPicPr>
          <p:cNvPr id="6" name="Picture 5"/>
          <p:cNvPicPr>
            <a:picLocks noChangeAspect="1"/>
          </p:cNvPicPr>
          <p:nvPr/>
        </p:nvPicPr>
        <p:blipFill>
          <a:blip r:embed="rId4"/>
          <a:stretch>
            <a:fillRect/>
          </a:stretch>
        </p:blipFill>
        <p:spPr>
          <a:xfrm>
            <a:off x="1758253" y="3734695"/>
            <a:ext cx="974684" cy="974684"/>
          </a:xfrm>
          <a:prstGeom prst="rect">
            <a:avLst/>
          </a:prstGeom>
        </p:spPr>
      </p:pic>
    </p:spTree>
    <p:extLst>
      <p:ext uri="{BB962C8B-B14F-4D97-AF65-F5344CB8AC3E}">
        <p14:creationId xmlns:p14="http://schemas.microsoft.com/office/powerpoint/2010/main" val="97427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Give one reason why a fallout could happen between friends</a:t>
            </a:r>
          </a:p>
          <a:p>
            <a:pPr marL="0" indent="0">
              <a:buNone/>
            </a:pPr>
            <a:endParaRPr lang="en-US" sz="3200" dirty="0" smtClean="0"/>
          </a:p>
          <a:p>
            <a:pPr marL="0" indent="0">
              <a:buNone/>
            </a:pPr>
            <a:r>
              <a:rPr lang="en-US" sz="3200" dirty="0" smtClean="0">
                <a:solidFill>
                  <a:srgbClr val="FF0000"/>
                </a:solidFill>
              </a:rPr>
              <a:t>miscommunication</a:t>
            </a:r>
            <a:r>
              <a:rPr lang="en-US" sz="3200" dirty="0">
                <a:solidFill>
                  <a:srgbClr val="FF0000"/>
                </a:solidFill>
              </a:rPr>
              <a:t>, feeling excluded, content on social media and jealousy</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7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Give one reason why a fallout could happen between family members</a:t>
            </a:r>
          </a:p>
          <a:p>
            <a:pPr marL="0" indent="0">
              <a:buNone/>
            </a:pPr>
            <a:endParaRPr lang="en-US" sz="3200" dirty="0" smtClean="0"/>
          </a:p>
          <a:p>
            <a:pPr marL="0" indent="0">
              <a:buNone/>
            </a:pPr>
            <a:r>
              <a:rPr lang="en-US" sz="3200" dirty="0">
                <a:solidFill>
                  <a:srgbClr val="FF0000"/>
                </a:solidFill>
              </a:rPr>
              <a:t>disagreements over rules and chores and also perceived </a:t>
            </a:r>
            <a:r>
              <a:rPr lang="en-US" sz="3200" dirty="0" err="1">
                <a:solidFill>
                  <a:srgbClr val="FF0000"/>
                </a:solidFill>
              </a:rPr>
              <a:t>favouritism</a:t>
            </a:r>
            <a:r>
              <a:rPr lang="en-US" sz="3200" dirty="0">
                <a:solidFill>
                  <a:srgbClr val="FF0000"/>
                </a:solidFill>
              </a:rPr>
              <a:t> of other siblings</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0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Telling lies is an example of an action that builds healthy relationships</a:t>
            </a:r>
            <a:endParaRPr lang="en-US" sz="3200" dirty="0" smtClean="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False</a:t>
            </a:r>
          </a:p>
        </p:txBody>
      </p:sp>
      <p:pic>
        <p:nvPicPr>
          <p:cNvPr id="6" name="Picture 5"/>
          <p:cNvPicPr>
            <a:picLocks noChangeAspect="1"/>
          </p:cNvPicPr>
          <p:nvPr/>
        </p:nvPicPr>
        <p:blipFill>
          <a:blip r:embed="rId4"/>
          <a:stretch>
            <a:fillRect/>
          </a:stretch>
        </p:blipFill>
        <p:spPr>
          <a:xfrm>
            <a:off x="1838464" y="4471213"/>
            <a:ext cx="974684" cy="974684"/>
          </a:xfrm>
          <a:prstGeom prst="rect">
            <a:avLst/>
          </a:prstGeom>
        </p:spPr>
      </p:pic>
    </p:spTree>
    <p:extLst>
      <p:ext uri="{BB962C8B-B14F-4D97-AF65-F5344CB8AC3E}">
        <p14:creationId xmlns:p14="http://schemas.microsoft.com/office/powerpoint/2010/main" val="1389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Purposefully ignoring someone is an action that can break a relationship</a:t>
            </a:r>
            <a:endParaRPr lang="en-US" sz="3200" dirty="0" smtClean="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False</a:t>
            </a:r>
          </a:p>
        </p:txBody>
      </p:sp>
      <p:pic>
        <p:nvPicPr>
          <p:cNvPr id="6" name="Picture 5"/>
          <p:cNvPicPr>
            <a:picLocks noChangeAspect="1"/>
          </p:cNvPicPr>
          <p:nvPr/>
        </p:nvPicPr>
        <p:blipFill>
          <a:blip r:embed="rId4"/>
          <a:stretch>
            <a:fillRect/>
          </a:stretch>
        </p:blipFill>
        <p:spPr>
          <a:xfrm>
            <a:off x="1726169" y="3546849"/>
            <a:ext cx="974684" cy="974684"/>
          </a:xfrm>
          <a:prstGeom prst="rect">
            <a:avLst/>
          </a:prstGeom>
        </p:spPr>
      </p:pic>
    </p:spTree>
    <p:extLst>
      <p:ext uri="{BB962C8B-B14F-4D97-AF65-F5344CB8AC3E}">
        <p14:creationId xmlns:p14="http://schemas.microsoft.com/office/powerpoint/2010/main" val="32790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During a fallout a person should bring up old issues?</a:t>
            </a:r>
            <a:endParaRPr lang="en-US" sz="3200" dirty="0" smtClean="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False</a:t>
            </a:r>
          </a:p>
        </p:txBody>
      </p:sp>
      <p:pic>
        <p:nvPicPr>
          <p:cNvPr id="6" name="Picture 5"/>
          <p:cNvPicPr>
            <a:picLocks noChangeAspect="1"/>
          </p:cNvPicPr>
          <p:nvPr/>
        </p:nvPicPr>
        <p:blipFill>
          <a:blip r:embed="rId4"/>
          <a:stretch>
            <a:fillRect/>
          </a:stretch>
        </p:blipFill>
        <p:spPr>
          <a:xfrm>
            <a:off x="1838464" y="4429165"/>
            <a:ext cx="974684" cy="974684"/>
          </a:xfrm>
          <a:prstGeom prst="rect">
            <a:avLst/>
          </a:prstGeom>
        </p:spPr>
      </p:pic>
    </p:spTree>
    <p:extLst>
      <p:ext uri="{BB962C8B-B14F-4D97-AF65-F5344CB8AC3E}">
        <p14:creationId xmlns:p14="http://schemas.microsoft.com/office/powerpoint/2010/main" val="18664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True or False</a:t>
            </a:r>
          </a:p>
          <a:p>
            <a:pPr marL="0" indent="0">
              <a:buNone/>
            </a:pPr>
            <a:endParaRPr lang="en-US" dirty="0" smtClean="0"/>
          </a:p>
          <a:p>
            <a:pPr marL="0" indent="0">
              <a:buNone/>
            </a:pPr>
            <a:r>
              <a:rPr lang="en-US" sz="2911" dirty="0" smtClean="0"/>
              <a:t>During a fallout a person should stay calm and walk away if angry?</a:t>
            </a:r>
            <a:endParaRPr lang="en-US" sz="3200" dirty="0" smtClean="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False</a:t>
            </a:r>
          </a:p>
        </p:txBody>
      </p:sp>
      <p:pic>
        <p:nvPicPr>
          <p:cNvPr id="6" name="Picture 5"/>
          <p:cNvPicPr>
            <a:picLocks noChangeAspect="1"/>
          </p:cNvPicPr>
          <p:nvPr/>
        </p:nvPicPr>
        <p:blipFill>
          <a:blip r:embed="rId4"/>
          <a:stretch>
            <a:fillRect/>
          </a:stretch>
        </p:blipFill>
        <p:spPr>
          <a:xfrm>
            <a:off x="1774295" y="3546849"/>
            <a:ext cx="974684" cy="974684"/>
          </a:xfrm>
          <a:prstGeom prst="rect">
            <a:avLst/>
          </a:prstGeom>
        </p:spPr>
      </p:pic>
    </p:spTree>
    <p:extLst>
      <p:ext uri="{BB962C8B-B14F-4D97-AF65-F5344CB8AC3E}">
        <p14:creationId xmlns:p14="http://schemas.microsoft.com/office/powerpoint/2010/main" val="32334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89694" y="1165449"/>
            <a:ext cx="6259599" cy="5860189"/>
          </a:xfrm>
        </p:spPr>
        <p:txBody>
          <a:bodyPr>
            <a:normAutofit fontScale="70000" lnSpcReduction="20000"/>
          </a:bodyPr>
          <a:lstStyle/>
          <a:p>
            <a:pPr marL="0" indent="0">
              <a:buNone/>
            </a:pPr>
            <a:r>
              <a:rPr lang="en-US" sz="4000" dirty="0"/>
              <a:t>Rachel and Lizzie have been best friends since Year 5 and they have gone to the same secondary school. However they are now in different classes. Rachel sees Lizzie laughing with another girl and Rachel thinks they are looking over at her. That night Rachel puts on a group chat that Lizzie is a snake and 2 faced. She says that all she does is talk about people behind their back. Someone in the group chat has screenshotted the chat and sent the messages to Lizzie. The next day in school Lizzie confronts Rachel, calls her lots of names and tells her that she should never have been friends with her again after their last fall out in Year 6. Lizzie gets so angry that she grabs Rachel by the hair and they start fighting before it is split up by their head of year.</a:t>
            </a:r>
            <a:endParaRPr lang="en-GB" sz="4000" dirty="0"/>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happens - scenario</a:t>
            </a:r>
            <a:endParaRPr sz="2426" spc="27" dirty="0"/>
          </a:p>
        </p:txBody>
      </p:sp>
      <p:sp>
        <p:nvSpPr>
          <p:cNvPr id="9" name="Content Placeholder 2"/>
          <p:cNvSpPr txBox="1">
            <a:spLocks/>
          </p:cNvSpPr>
          <p:nvPr/>
        </p:nvSpPr>
        <p:spPr>
          <a:xfrm>
            <a:off x="7722348" y="1072405"/>
            <a:ext cx="4032701" cy="5424648"/>
          </a:xfrm>
          <a:prstGeom prst="rect">
            <a:avLst/>
          </a:prstGeom>
        </p:spPr>
        <p:txBody>
          <a:bodyPr vert="horz" lIns="91440" tIns="45720" rIns="91440" bIns="45720" rtlCol="0">
            <a:normAutofit fontScale="4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smtClean="0"/>
              <a:t>Task</a:t>
            </a:r>
          </a:p>
          <a:p>
            <a:pPr marL="0" indent="0" algn="ctr">
              <a:buNone/>
            </a:pPr>
            <a:endParaRPr lang="en-US" sz="6000" b="1" dirty="0"/>
          </a:p>
          <a:p>
            <a:pPr marL="0" indent="0" algn="ctr">
              <a:buNone/>
            </a:pPr>
            <a:r>
              <a:rPr lang="en-US" sz="6000" dirty="0" smtClean="0"/>
              <a:t>In your books answer the following questions</a:t>
            </a:r>
          </a:p>
          <a:p>
            <a:pPr marL="0" indent="0" algn="ctr">
              <a:buNone/>
            </a:pPr>
            <a:endParaRPr lang="en-US" sz="6000" dirty="0"/>
          </a:p>
          <a:p>
            <a:pPr marL="1143000" indent="-1143000">
              <a:buAutoNum type="arabicPeriod"/>
            </a:pPr>
            <a:r>
              <a:rPr lang="en-US" sz="6000" dirty="0" smtClean="0"/>
              <a:t>Give an example of an action that has helped to break the relationship</a:t>
            </a:r>
          </a:p>
          <a:p>
            <a:pPr marL="1143000" indent="-1143000">
              <a:buAutoNum type="arabicPeriod"/>
            </a:pPr>
            <a:r>
              <a:rPr lang="en-US" sz="6000" dirty="0" smtClean="0"/>
              <a:t>How could Rachel have acted differently during the fallout?</a:t>
            </a:r>
          </a:p>
          <a:p>
            <a:pPr marL="1143000" indent="-1143000">
              <a:buAutoNum type="arabicPeriod"/>
            </a:pPr>
            <a:r>
              <a:rPr lang="en-US" sz="6000" dirty="0" smtClean="0"/>
              <a:t>How could Lizzie have acted differently during the fallout?</a:t>
            </a:r>
          </a:p>
          <a:p>
            <a:pPr marL="0" indent="0">
              <a:buFont typeface="Arial" panose="020B0604020202020204" pitchFamily="34" charset="0"/>
              <a:buNone/>
            </a:pPr>
            <a:endParaRPr lang="en-US" sz="6000" b="1" dirty="0" smtClean="0"/>
          </a:p>
          <a:p>
            <a:pPr marL="0" indent="0">
              <a:buFont typeface="Arial" panose="020B0604020202020204" pitchFamily="34" charset="0"/>
              <a:buNone/>
            </a:pPr>
            <a:endParaRPr lang="en-US" sz="6000" dirty="0" smtClean="0"/>
          </a:p>
          <a:p>
            <a:pPr marL="0" indent="0">
              <a:buFont typeface="Arial" panose="020B0604020202020204" pitchFamily="34" charset="0"/>
              <a:buNone/>
            </a:pPr>
            <a:endParaRPr lang="en-US" sz="6000" b="1" dirty="0" smtClean="0"/>
          </a:p>
        </p:txBody>
      </p:sp>
    </p:spTree>
    <p:extLst>
      <p:ext uri="{BB962C8B-B14F-4D97-AF65-F5344CB8AC3E}">
        <p14:creationId xmlns:p14="http://schemas.microsoft.com/office/powerpoint/2010/main" val="311090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89694" y="1165449"/>
            <a:ext cx="6259599" cy="5860189"/>
          </a:xfrm>
        </p:spPr>
        <p:txBody>
          <a:bodyPr>
            <a:normAutofit fontScale="70000" lnSpcReduction="20000"/>
          </a:bodyPr>
          <a:lstStyle/>
          <a:p>
            <a:pPr marL="0" indent="0">
              <a:buNone/>
            </a:pPr>
            <a:r>
              <a:rPr lang="en-US" sz="4000" dirty="0"/>
              <a:t>Rachel and Lizzie have been best friends since Year 5 and they have gone to the same secondary school. However they are now in different classes. Rachel sees Lizzie laughing with another girl and Rachel thinks they are looking over at her. That night Rachel puts on a group chat that Lizzie is a snake and 2 faced. She says that all she does is talk about people behind their back. Someone in the group chat has screenshotted the chat and sent the messages to Lizzie. The next day in school Lizzie confronts Rachel, calls her lots of names and tells her that she should never have been friends with her again after their last fall out in Year 6. Lizzie gets so angry that she grabs Rachel by the hair and they start fighting before it is split up by their head of year.</a:t>
            </a:r>
            <a:endParaRPr lang="en-GB" sz="4000" dirty="0"/>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happens - scenario</a:t>
            </a:r>
            <a:endParaRPr sz="2426" spc="27" dirty="0"/>
          </a:p>
        </p:txBody>
      </p:sp>
      <p:sp>
        <p:nvSpPr>
          <p:cNvPr id="9" name="Content Placeholder 2"/>
          <p:cNvSpPr txBox="1">
            <a:spLocks/>
          </p:cNvSpPr>
          <p:nvPr/>
        </p:nvSpPr>
        <p:spPr>
          <a:xfrm>
            <a:off x="7722348" y="1072404"/>
            <a:ext cx="4032701" cy="5786155"/>
          </a:xfrm>
          <a:prstGeom prst="rect">
            <a:avLst/>
          </a:prstGeom>
        </p:spPr>
        <p:txBody>
          <a:bodyPr vert="horz" lIns="91440" tIns="45720" rIns="91440" bIns="45720" rtlCol="0">
            <a:normAutofit fontScale="4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smtClean="0"/>
              <a:t>Task</a:t>
            </a:r>
          </a:p>
          <a:p>
            <a:pPr marL="0" indent="0" algn="ctr">
              <a:buNone/>
            </a:pPr>
            <a:endParaRPr lang="en-US" sz="6000" b="1" dirty="0"/>
          </a:p>
          <a:p>
            <a:pPr marL="0" indent="0">
              <a:buNone/>
            </a:pPr>
            <a:r>
              <a:rPr lang="en-US" sz="6000" dirty="0" smtClean="0"/>
              <a:t>Using your </a:t>
            </a:r>
            <a:r>
              <a:rPr lang="en-US" sz="6000" dirty="0" err="1" smtClean="0"/>
              <a:t>oracy</a:t>
            </a:r>
            <a:r>
              <a:rPr lang="en-US" sz="6000" dirty="0" smtClean="0"/>
              <a:t> </a:t>
            </a:r>
            <a:r>
              <a:rPr lang="en-US" sz="6000" dirty="0" err="1" smtClean="0"/>
              <a:t>helpsheets</a:t>
            </a:r>
            <a:r>
              <a:rPr lang="en-US" sz="6000" dirty="0" smtClean="0"/>
              <a:t>, discuss your answers with the person next to you.</a:t>
            </a:r>
          </a:p>
          <a:p>
            <a:pPr marL="0" indent="0">
              <a:buNone/>
            </a:pPr>
            <a:endParaRPr lang="en-US" sz="6000" dirty="0"/>
          </a:p>
          <a:p>
            <a:pPr marL="0" indent="0">
              <a:buNone/>
            </a:pPr>
            <a:r>
              <a:rPr lang="en-US" sz="6000" dirty="0" smtClean="0"/>
              <a:t>Remember to listen to your partner, then add, build or challenge what they have said.</a:t>
            </a:r>
          </a:p>
          <a:p>
            <a:pPr marL="0" indent="0">
              <a:buNone/>
            </a:pPr>
            <a:endParaRPr lang="en-US" sz="6000" dirty="0"/>
          </a:p>
          <a:p>
            <a:pPr marL="0" indent="0">
              <a:buNone/>
            </a:pPr>
            <a:r>
              <a:rPr lang="en-US" sz="6000" dirty="0" smtClean="0"/>
              <a:t>Be ready to share your discussions with class</a:t>
            </a:r>
          </a:p>
          <a:p>
            <a:pPr marL="0" indent="0">
              <a:buFont typeface="Arial" panose="020B0604020202020204" pitchFamily="34" charset="0"/>
              <a:buNone/>
            </a:pPr>
            <a:endParaRPr lang="en-US" sz="6000" b="1" dirty="0" smtClean="0"/>
          </a:p>
          <a:p>
            <a:pPr marL="0" indent="0">
              <a:buFont typeface="Arial" panose="020B0604020202020204" pitchFamily="34" charset="0"/>
              <a:buNone/>
            </a:pPr>
            <a:endParaRPr lang="en-US" sz="6000" dirty="0" smtClean="0"/>
          </a:p>
          <a:p>
            <a:pPr marL="0" indent="0">
              <a:buFont typeface="Arial" panose="020B0604020202020204" pitchFamily="34" charset="0"/>
              <a:buNone/>
            </a:pPr>
            <a:endParaRPr lang="en-US" sz="6000" b="1" dirty="0" smtClean="0"/>
          </a:p>
        </p:txBody>
      </p:sp>
    </p:spTree>
    <p:extLst>
      <p:ext uri="{BB962C8B-B14F-4D97-AF65-F5344CB8AC3E}">
        <p14:creationId xmlns:p14="http://schemas.microsoft.com/office/powerpoint/2010/main" val="1270128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drugs and alcohol on mental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gambling?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eating disorders?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emotions?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fallouts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How to deal with fallouts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How to avoid fallouts from happening</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to when a fallout happens</a:t>
            </a:r>
          </a:p>
          <a:p>
            <a:pPr marL="0" indent="0" defTabSz="554499">
              <a:lnSpc>
                <a:spcPct val="110000"/>
              </a:lnSpc>
              <a:spcBef>
                <a:spcPts val="607"/>
              </a:spcBef>
              <a:buNone/>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76538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27601"/>
          </a:xfrm>
        </p:spPr>
        <p:txBody>
          <a:bodyPr>
            <a:normAutofit/>
          </a:bodyPr>
          <a:lstStyle/>
          <a:p>
            <a:pPr marL="0" indent="0">
              <a:buNone/>
            </a:pPr>
            <a:r>
              <a:rPr lang="en-US" sz="3638" dirty="0" smtClean="0"/>
              <a:t>Sometimes a person may </a:t>
            </a:r>
            <a:r>
              <a:rPr lang="en-US" sz="3638" dirty="0" err="1" smtClean="0"/>
              <a:t>realise</a:t>
            </a:r>
            <a:r>
              <a:rPr lang="en-US" sz="3638" dirty="0" smtClean="0"/>
              <a:t> that they have caused a fallout.</a:t>
            </a:r>
          </a:p>
          <a:p>
            <a:pPr marL="0" indent="0">
              <a:buNone/>
            </a:pPr>
            <a:endParaRPr lang="en-US" sz="3638" dirty="0"/>
          </a:p>
          <a:p>
            <a:pPr marL="0" indent="0">
              <a:buNone/>
            </a:pPr>
            <a:r>
              <a:rPr lang="en-US" sz="3638" dirty="0" smtClean="0"/>
              <a:t>This could have been unintentional or it could be realizing that they have made a mistake.</a:t>
            </a: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is your fault</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242954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27601"/>
          </a:xfrm>
        </p:spPr>
        <p:txBody>
          <a:bodyPr>
            <a:normAutofit fontScale="77500" lnSpcReduction="20000"/>
          </a:bodyPr>
          <a:lstStyle/>
          <a:p>
            <a:pPr marL="0" indent="0">
              <a:buNone/>
            </a:pPr>
            <a:r>
              <a:rPr lang="en-US" sz="3638" dirty="0" smtClean="0"/>
              <a:t>If a person has realized they have caused a fallout they should:</a:t>
            </a:r>
          </a:p>
          <a:p>
            <a:pPr marL="0" indent="0">
              <a:buNone/>
            </a:pPr>
            <a:endParaRPr lang="en-US" sz="3638" dirty="0"/>
          </a:p>
          <a:p>
            <a:pPr marL="742950" indent="-742950">
              <a:buAutoNum type="arabicPeriod"/>
            </a:pPr>
            <a:r>
              <a:rPr lang="en-US" sz="3638" dirty="0" err="1" smtClean="0"/>
              <a:t>Apologise</a:t>
            </a:r>
            <a:r>
              <a:rPr lang="en-US" sz="3638" dirty="0" smtClean="0"/>
              <a:t> at the earliest opportunity. This should they are taking responsibility.</a:t>
            </a:r>
          </a:p>
          <a:p>
            <a:pPr marL="742950" indent="-742950">
              <a:buAutoNum type="arabicPeriod"/>
            </a:pPr>
            <a:r>
              <a:rPr lang="en-US" sz="3638" dirty="0" smtClean="0"/>
              <a:t>Communicate – express feelings clearly but also listen to the other person without interrupting.</a:t>
            </a:r>
          </a:p>
          <a:p>
            <a:pPr marL="742950" indent="-742950">
              <a:buAutoNum type="arabicPeriod"/>
            </a:pPr>
            <a:r>
              <a:rPr lang="en-US" sz="3638" dirty="0" smtClean="0"/>
              <a:t>Ask for a fresh start or forgiveness</a:t>
            </a:r>
          </a:p>
          <a:p>
            <a:pPr marL="742950" indent="-742950">
              <a:buAutoNum type="arabicPeriod"/>
            </a:pPr>
            <a:r>
              <a:rPr lang="en-US" sz="3638" dirty="0" smtClean="0"/>
              <a:t>Be patient. Just because the other 3 steps have happened doesn’t mean that a relationship/friendship will return to normal straight away.</a:t>
            </a: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is your fault</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377495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972992"/>
          </a:xfrm>
        </p:spPr>
        <p:txBody>
          <a:bodyPr>
            <a:normAutofit fontScale="62500" lnSpcReduction="20000"/>
          </a:bodyPr>
          <a:lstStyle/>
          <a:p>
            <a:pPr marL="0" indent="0">
              <a:buNone/>
            </a:pPr>
            <a:r>
              <a:rPr lang="en-GB" sz="4000" dirty="0"/>
              <a:t>Sophie and Mia have been best friends for years. Sophie’s birthday is coming up, and she’s planning a small party. She invites a few friends, including Mia, but forgets to send Mia the details about the time and place. Mia assumes Sophie didn’t want her there and feels hurt when she sees photos of the party on social media.</a:t>
            </a:r>
          </a:p>
          <a:p>
            <a:pPr marL="0" indent="0">
              <a:buNone/>
            </a:pPr>
            <a:r>
              <a:rPr lang="en-GB" sz="4000" dirty="0"/>
              <a:t>The next day at school, Mia avoids Sophie, and when Sophie tries to talk to her, Mia says, “I get it—you didn’t want me there. Don’t bother pretending you care.” Sophie is confused and upset because she thought Mia just couldn’t make it</a:t>
            </a:r>
            <a:r>
              <a:rPr lang="en-GB" sz="4000" dirty="0" smtClean="0"/>
              <a:t>. </a:t>
            </a:r>
          </a:p>
          <a:p>
            <a:pPr marL="0" indent="0">
              <a:buNone/>
            </a:pPr>
            <a:r>
              <a:rPr lang="en-GB" sz="4000" dirty="0" smtClean="0"/>
              <a:t>Sophie looks through her messages and realises that she did not send the details about the time and place to Mia. She had typed out the message but forgot to hit send.</a:t>
            </a:r>
            <a:endParaRPr lang="en-GB" sz="4000"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is your fault - scenario</a:t>
            </a:r>
            <a:endParaRPr sz="2426" spc="27" dirty="0"/>
          </a:p>
        </p:txBody>
      </p:sp>
      <p:sp>
        <p:nvSpPr>
          <p:cNvPr id="9" name="Content Placeholder 2"/>
          <p:cNvSpPr txBox="1">
            <a:spLocks/>
          </p:cNvSpPr>
          <p:nvPr/>
        </p:nvSpPr>
        <p:spPr>
          <a:xfrm>
            <a:off x="7722348" y="1072405"/>
            <a:ext cx="4032701" cy="5424648"/>
          </a:xfrm>
          <a:prstGeom prst="rect">
            <a:avLst/>
          </a:prstGeom>
        </p:spPr>
        <p:txBody>
          <a:bodyPr vert="horz" lIns="91440" tIns="45720" rIns="91440" bIns="45720" rtlCol="0">
            <a:normAutofit fontScale="5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smtClean="0"/>
              <a:t>Task</a:t>
            </a:r>
          </a:p>
          <a:p>
            <a:pPr marL="0" indent="0" algn="ctr">
              <a:buNone/>
            </a:pPr>
            <a:endParaRPr lang="en-US" sz="6000" b="1" dirty="0"/>
          </a:p>
          <a:p>
            <a:pPr marL="0" indent="0" algn="ctr">
              <a:buNone/>
            </a:pPr>
            <a:r>
              <a:rPr lang="en-US" sz="6000" dirty="0" smtClean="0"/>
              <a:t>In your books answer the following question:</a:t>
            </a:r>
          </a:p>
          <a:p>
            <a:pPr marL="0" indent="0" algn="ctr">
              <a:buNone/>
            </a:pPr>
            <a:endParaRPr lang="en-US" sz="6000" b="1" dirty="0"/>
          </a:p>
          <a:p>
            <a:pPr marL="0" indent="0" algn="ctr">
              <a:buNone/>
            </a:pPr>
            <a:r>
              <a:rPr lang="en-US" sz="6000" dirty="0" smtClean="0"/>
              <a:t>What strategies would you recommend Sophie may use now she knows that she caused the fallout?</a:t>
            </a:r>
            <a:endParaRPr lang="en-US" sz="6000" b="1" dirty="0" smtClean="0"/>
          </a:p>
          <a:p>
            <a:pPr marL="0" indent="0">
              <a:buFont typeface="Arial" panose="020B0604020202020204" pitchFamily="34" charset="0"/>
              <a:buNone/>
            </a:pPr>
            <a:endParaRPr lang="en-US" sz="6000" dirty="0" smtClean="0"/>
          </a:p>
          <a:p>
            <a:pPr marL="0" indent="0">
              <a:buFont typeface="Arial" panose="020B0604020202020204" pitchFamily="34" charset="0"/>
              <a:buNone/>
            </a:pPr>
            <a:endParaRPr lang="en-US" sz="6000" b="1" dirty="0" smtClean="0"/>
          </a:p>
        </p:txBody>
      </p:sp>
    </p:spTree>
    <p:extLst>
      <p:ext uri="{BB962C8B-B14F-4D97-AF65-F5344CB8AC3E}">
        <p14:creationId xmlns:p14="http://schemas.microsoft.com/office/powerpoint/2010/main" val="197233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972992"/>
          </a:xfrm>
        </p:spPr>
        <p:txBody>
          <a:bodyPr>
            <a:normAutofit fontScale="62500" lnSpcReduction="20000"/>
          </a:bodyPr>
          <a:lstStyle/>
          <a:p>
            <a:pPr marL="0" indent="0">
              <a:buNone/>
            </a:pPr>
            <a:r>
              <a:rPr lang="en-GB" sz="4000" dirty="0"/>
              <a:t>Sophie and Mia have been best friends for years. Sophie’s birthday is coming up, and she’s planning a small party. She invites a few friends, including Mia, but forgets to send Mia the details about the time and place. Mia assumes Sophie didn’t want her there and feels hurt when she sees photos of the party on social media.</a:t>
            </a:r>
          </a:p>
          <a:p>
            <a:pPr marL="0" indent="0">
              <a:buNone/>
            </a:pPr>
            <a:r>
              <a:rPr lang="en-GB" sz="4000" dirty="0"/>
              <a:t>The next day at school, Mia avoids Sophie, and when Sophie tries to talk to her, Mia says, “I get it—you didn’t want me there. Don’t bother pretending you care.” Sophie is confused and upset because she thought Mia just couldn’t make it</a:t>
            </a:r>
            <a:r>
              <a:rPr lang="en-GB" sz="4000" dirty="0" smtClean="0"/>
              <a:t>. </a:t>
            </a:r>
          </a:p>
          <a:p>
            <a:pPr marL="0" indent="0">
              <a:buNone/>
            </a:pPr>
            <a:r>
              <a:rPr lang="en-GB" sz="4000" dirty="0" smtClean="0"/>
              <a:t>Sophie looks through her messages and realises that she did not send the details about the time and place to Mia. She had typed out the message but forgot to hit send.</a:t>
            </a:r>
            <a:endParaRPr lang="en-GB" sz="4000"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is your fault - scenario</a:t>
            </a:r>
            <a:endParaRPr sz="2426" spc="27" dirty="0"/>
          </a:p>
        </p:txBody>
      </p:sp>
      <p:sp>
        <p:nvSpPr>
          <p:cNvPr id="9" name="Content Placeholder 2"/>
          <p:cNvSpPr txBox="1">
            <a:spLocks/>
          </p:cNvSpPr>
          <p:nvPr/>
        </p:nvSpPr>
        <p:spPr>
          <a:xfrm>
            <a:off x="7722348" y="1072404"/>
            <a:ext cx="4032701" cy="5785595"/>
          </a:xfrm>
          <a:prstGeom prst="rect">
            <a:avLst/>
          </a:prstGeom>
        </p:spPr>
        <p:txBody>
          <a:bodyPr vert="horz" lIns="91440" tIns="45720" rIns="91440" bIns="45720" rtlCol="0">
            <a:normAutofit fontScale="4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smtClean="0"/>
              <a:t>Task</a:t>
            </a:r>
          </a:p>
          <a:p>
            <a:pPr marL="0" indent="0" algn="ctr">
              <a:buNone/>
            </a:pPr>
            <a:endParaRPr lang="en-US" sz="6000" b="1" dirty="0"/>
          </a:p>
          <a:p>
            <a:pPr marL="0" indent="0">
              <a:buNone/>
            </a:pPr>
            <a:r>
              <a:rPr lang="en-US" sz="6000" dirty="0"/>
              <a:t>Using your </a:t>
            </a:r>
            <a:r>
              <a:rPr lang="en-US" sz="6000" dirty="0" err="1"/>
              <a:t>oracy</a:t>
            </a:r>
            <a:r>
              <a:rPr lang="en-US" sz="6000" dirty="0"/>
              <a:t> </a:t>
            </a:r>
            <a:r>
              <a:rPr lang="en-US" sz="6000" dirty="0" err="1"/>
              <a:t>helpsheets</a:t>
            </a:r>
            <a:r>
              <a:rPr lang="en-US" sz="6000" dirty="0"/>
              <a:t>, discuss your answers with the person next to you.</a:t>
            </a:r>
          </a:p>
          <a:p>
            <a:pPr marL="0" indent="0">
              <a:buNone/>
            </a:pPr>
            <a:endParaRPr lang="en-US" sz="6000" dirty="0"/>
          </a:p>
          <a:p>
            <a:pPr marL="0" indent="0">
              <a:buNone/>
            </a:pPr>
            <a:r>
              <a:rPr lang="en-US" sz="6000" dirty="0"/>
              <a:t>Remember to listen to your partner, then add, build or challenge what they have said.</a:t>
            </a:r>
          </a:p>
          <a:p>
            <a:pPr marL="0" indent="0">
              <a:buNone/>
            </a:pPr>
            <a:endParaRPr lang="en-US" sz="6000" dirty="0"/>
          </a:p>
          <a:p>
            <a:pPr marL="0" indent="0">
              <a:buNone/>
            </a:pPr>
            <a:r>
              <a:rPr lang="en-US" sz="6000" dirty="0"/>
              <a:t>Be ready to share your discussions with </a:t>
            </a:r>
            <a:r>
              <a:rPr lang="en-US" sz="6000" dirty="0" smtClean="0"/>
              <a:t>class</a:t>
            </a:r>
          </a:p>
          <a:p>
            <a:pPr marL="0" indent="0">
              <a:buFont typeface="Arial" panose="020B0604020202020204" pitchFamily="34" charset="0"/>
              <a:buNone/>
            </a:pPr>
            <a:endParaRPr lang="en-US" sz="6000" b="1" dirty="0" smtClean="0"/>
          </a:p>
        </p:txBody>
      </p:sp>
    </p:spTree>
    <p:extLst>
      <p:ext uri="{BB962C8B-B14F-4D97-AF65-F5344CB8AC3E}">
        <p14:creationId xmlns:p14="http://schemas.microsoft.com/office/powerpoint/2010/main" val="4862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a fallout between a friend or family member can be found:</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150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27601"/>
          </a:xfrm>
        </p:spPr>
        <p:txBody>
          <a:bodyPr>
            <a:normAutofit fontScale="77500" lnSpcReduction="20000"/>
          </a:bodyPr>
          <a:lstStyle/>
          <a:p>
            <a:pPr marL="0" indent="0">
              <a:buNone/>
            </a:pPr>
            <a:r>
              <a:rPr lang="en-US" sz="3638" dirty="0" smtClean="0"/>
              <a:t>It is important to not leave a fallout unresolved because:</a:t>
            </a:r>
          </a:p>
          <a:p>
            <a:pPr marL="0" indent="0">
              <a:buNone/>
            </a:pPr>
            <a:endParaRPr lang="en-US" sz="3638" dirty="0"/>
          </a:p>
          <a:p>
            <a:pPr marL="742950" indent="-742950">
              <a:buAutoNum type="arabicPeriod"/>
            </a:pPr>
            <a:r>
              <a:rPr lang="en-US" sz="3638" dirty="0" smtClean="0"/>
              <a:t>Emotional strain – emotions like anger or guilt can build over time which can negatively impact mental health. This is especially true if the fallout is with a family member from the same household.</a:t>
            </a:r>
          </a:p>
          <a:p>
            <a:pPr marL="742950" indent="-742950">
              <a:buAutoNum type="arabicPeriod"/>
            </a:pPr>
            <a:r>
              <a:rPr lang="en-US" sz="3638" dirty="0" smtClean="0"/>
              <a:t>The relationship may never be rebuilt</a:t>
            </a:r>
          </a:p>
          <a:p>
            <a:pPr marL="742950" indent="-742950">
              <a:buAutoNum type="arabicPeriod"/>
            </a:pPr>
            <a:r>
              <a:rPr lang="en-US" sz="3638" dirty="0" smtClean="0"/>
              <a:t>Lost opportunities – people may avoid gathers due to a friend or family member being there which means they miss out.</a:t>
            </a: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of not leaving a fallout unresolved</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270029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5979903" cy="6277793"/>
          </a:xfrm>
        </p:spPr>
        <p:txBody>
          <a:bodyPr>
            <a:normAutofit fontScale="55000" lnSpcReduction="20000"/>
          </a:bodyPr>
          <a:lstStyle/>
          <a:p>
            <a:pPr marL="0" indent="0">
              <a:buNone/>
            </a:pPr>
            <a:r>
              <a:rPr lang="en-GB" sz="4000" dirty="0"/>
              <a:t>Amara and Zoe have been close friends for years. One day, Zoe borrows £10 from Amara, promising to pay it back by the end of the week. Weeks go by, and Zoe still hasn’t paid Amara back, even though she’s been buying snacks and new accessories. Amara feels hurt and taken advantage of but doesn’t know how to bring it up without causing a fight.</a:t>
            </a:r>
          </a:p>
          <a:p>
            <a:pPr marL="0" indent="0">
              <a:buNone/>
            </a:pPr>
            <a:r>
              <a:rPr lang="en-GB" sz="4000" dirty="0"/>
              <a:t>One day, Amara makes a comment in front of a group of friends: “Must be nice to spend money you don’t plan to pay back.” Zoe looks embarrassed and says, “What’s your problem? It’s just £10—why are you making a big deal out of it?”</a:t>
            </a:r>
          </a:p>
          <a:p>
            <a:pPr marL="0" indent="0">
              <a:buNone/>
            </a:pPr>
            <a:r>
              <a:rPr lang="en-GB" sz="4000" dirty="0"/>
              <a:t>From that day on, Zoe stops hanging out with Amara, and they both avoid talking to each other. Neither of them takes the first step to address the conflict</a:t>
            </a:r>
            <a:r>
              <a:rPr lang="en-GB" sz="4000" dirty="0" smtClean="0"/>
              <a:t>.</a:t>
            </a:r>
          </a:p>
          <a:p>
            <a:pPr marL="0" indent="0">
              <a:buNone/>
            </a:pPr>
            <a:r>
              <a:rPr lang="en-GB" sz="4000" dirty="0" smtClean="0"/>
              <a:t>Other friends in the group now feel awkward when they are trying to organise a meet up as they don’t want to take sides.</a:t>
            </a:r>
            <a:endParaRPr lang="en-GB" sz="4000"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is your fault - scenario</a:t>
            </a:r>
            <a:endParaRPr sz="2426" spc="27" dirty="0"/>
          </a:p>
        </p:txBody>
      </p:sp>
      <p:sp>
        <p:nvSpPr>
          <p:cNvPr id="9" name="Content Placeholder 2"/>
          <p:cNvSpPr txBox="1">
            <a:spLocks/>
          </p:cNvSpPr>
          <p:nvPr/>
        </p:nvSpPr>
        <p:spPr>
          <a:xfrm>
            <a:off x="7722348" y="1072405"/>
            <a:ext cx="4032701" cy="5424648"/>
          </a:xfrm>
          <a:prstGeom prst="rect">
            <a:avLst/>
          </a:prstGeom>
        </p:spPr>
        <p:txBody>
          <a:bodyPr vert="horz" lIns="91440" tIns="45720" rIns="91440" bIns="45720" rtlCol="0">
            <a:normAutofit fontScale="5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smtClean="0"/>
              <a:t>Task</a:t>
            </a:r>
          </a:p>
          <a:p>
            <a:pPr marL="0" indent="0" algn="ctr">
              <a:buNone/>
            </a:pPr>
            <a:endParaRPr lang="en-US" sz="6000" b="1" dirty="0"/>
          </a:p>
          <a:p>
            <a:pPr marL="0" indent="0" algn="ctr">
              <a:buNone/>
            </a:pPr>
            <a:r>
              <a:rPr lang="en-US" sz="6000" dirty="0" smtClean="0"/>
              <a:t>In your books answer the following question:</a:t>
            </a:r>
          </a:p>
          <a:p>
            <a:pPr marL="0" indent="0" algn="ctr">
              <a:buNone/>
            </a:pPr>
            <a:endParaRPr lang="en-US" sz="6000" b="1" dirty="0"/>
          </a:p>
          <a:p>
            <a:pPr marL="0" indent="0" algn="ctr">
              <a:buNone/>
            </a:pPr>
            <a:r>
              <a:rPr lang="en-US" sz="6000" dirty="0" smtClean="0"/>
              <a:t>What might happen if this fallout is let unresolved?</a:t>
            </a:r>
          </a:p>
          <a:p>
            <a:pPr marL="0" indent="0" algn="ctr">
              <a:buNone/>
            </a:pPr>
            <a:r>
              <a:rPr lang="en-US" sz="6000" dirty="0" smtClean="0"/>
              <a:t>What wider impact is the fallout having?</a:t>
            </a:r>
          </a:p>
          <a:p>
            <a:pPr marL="0" indent="0">
              <a:buFont typeface="Arial" panose="020B0604020202020204" pitchFamily="34" charset="0"/>
              <a:buNone/>
            </a:pPr>
            <a:endParaRPr lang="en-US" sz="6000" dirty="0" smtClean="0"/>
          </a:p>
          <a:p>
            <a:pPr marL="0" indent="0">
              <a:buFont typeface="Arial" panose="020B0604020202020204" pitchFamily="34" charset="0"/>
              <a:buNone/>
            </a:pPr>
            <a:endParaRPr lang="en-US" sz="6000" b="1" dirty="0" smtClean="0"/>
          </a:p>
        </p:txBody>
      </p:sp>
    </p:spTree>
    <p:extLst>
      <p:ext uri="{BB962C8B-B14F-4D97-AF65-F5344CB8AC3E}">
        <p14:creationId xmlns:p14="http://schemas.microsoft.com/office/powerpoint/2010/main" val="363912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972992"/>
          </a:xfrm>
        </p:spPr>
        <p:txBody>
          <a:bodyPr>
            <a:normAutofit fontScale="62500" lnSpcReduction="20000"/>
          </a:bodyPr>
          <a:lstStyle/>
          <a:p>
            <a:pPr marL="0" indent="0">
              <a:buNone/>
            </a:pPr>
            <a:r>
              <a:rPr lang="en-GB" sz="3600" dirty="0"/>
              <a:t>Amara and Zoe have been close friends for years. One day, Zoe borrows £10 from Amara, promising to pay it back by the end of the week. Weeks go by, and Zoe still hasn’t paid Amara back, even though she’s been buying snacks and new accessories. Amara feels hurt and taken advantage of but doesn’t know how to bring it up without causing a fight.</a:t>
            </a:r>
          </a:p>
          <a:p>
            <a:pPr marL="0" indent="0">
              <a:buNone/>
            </a:pPr>
            <a:r>
              <a:rPr lang="en-GB" sz="3600" dirty="0"/>
              <a:t>One day, Amara makes a comment in front of a group of friends: “Must be nice to spend money you don’t plan to pay back.” Zoe looks embarrassed and says, “What’s your problem? It’s just £10—why are you making a big deal out of it?”</a:t>
            </a:r>
          </a:p>
          <a:p>
            <a:pPr marL="0" indent="0">
              <a:buNone/>
            </a:pPr>
            <a:r>
              <a:rPr lang="en-GB" sz="3600" dirty="0"/>
              <a:t>From that day on, Zoe stops hanging out with Amara, and they both avoid talking to each other. Neither of them takes the first step to address the conflict.</a:t>
            </a:r>
          </a:p>
          <a:p>
            <a:pPr marL="0" indent="0">
              <a:buNone/>
            </a:pPr>
            <a:r>
              <a:rPr lang="en-GB" sz="3600" dirty="0"/>
              <a:t>Other friends in the group now feel awkward when they are trying to organise a meet up as they don’t want to take sides.</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do if a fallout is your fault - scenario</a:t>
            </a:r>
            <a:endParaRPr sz="2426" spc="27" dirty="0"/>
          </a:p>
        </p:txBody>
      </p:sp>
      <p:sp>
        <p:nvSpPr>
          <p:cNvPr id="9" name="Content Placeholder 2"/>
          <p:cNvSpPr txBox="1">
            <a:spLocks/>
          </p:cNvSpPr>
          <p:nvPr/>
        </p:nvSpPr>
        <p:spPr>
          <a:xfrm>
            <a:off x="7722348" y="1072404"/>
            <a:ext cx="4032701" cy="5785595"/>
          </a:xfrm>
          <a:prstGeom prst="rect">
            <a:avLst/>
          </a:prstGeom>
        </p:spPr>
        <p:txBody>
          <a:bodyPr vert="horz" lIns="91440" tIns="45720" rIns="91440" bIns="45720" rtlCol="0">
            <a:normAutofit fontScale="4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6000" b="1" dirty="0" smtClean="0"/>
              <a:t>Task</a:t>
            </a:r>
          </a:p>
          <a:p>
            <a:pPr marL="0" indent="0" algn="ctr">
              <a:buNone/>
            </a:pPr>
            <a:endParaRPr lang="en-US" sz="6000" b="1" dirty="0"/>
          </a:p>
          <a:p>
            <a:pPr marL="0" indent="0">
              <a:buNone/>
            </a:pPr>
            <a:r>
              <a:rPr lang="en-US" sz="6000" dirty="0"/>
              <a:t>Using your </a:t>
            </a:r>
            <a:r>
              <a:rPr lang="en-US" sz="6000" dirty="0" err="1"/>
              <a:t>oracy</a:t>
            </a:r>
            <a:r>
              <a:rPr lang="en-US" sz="6000" dirty="0"/>
              <a:t> </a:t>
            </a:r>
            <a:r>
              <a:rPr lang="en-US" sz="6000" dirty="0" err="1"/>
              <a:t>helpsheets</a:t>
            </a:r>
            <a:r>
              <a:rPr lang="en-US" sz="6000" dirty="0"/>
              <a:t>, discuss your answers with the person next to you.</a:t>
            </a:r>
          </a:p>
          <a:p>
            <a:pPr marL="0" indent="0">
              <a:buNone/>
            </a:pPr>
            <a:endParaRPr lang="en-US" sz="6000" dirty="0"/>
          </a:p>
          <a:p>
            <a:pPr marL="0" indent="0">
              <a:buNone/>
            </a:pPr>
            <a:r>
              <a:rPr lang="en-US" sz="6000" dirty="0"/>
              <a:t>Remember to listen to your partner, then add, build or challenge what they have said.</a:t>
            </a:r>
          </a:p>
          <a:p>
            <a:pPr marL="0" indent="0">
              <a:buNone/>
            </a:pPr>
            <a:endParaRPr lang="en-US" sz="6000" dirty="0"/>
          </a:p>
          <a:p>
            <a:pPr marL="0" indent="0">
              <a:buNone/>
            </a:pPr>
            <a:r>
              <a:rPr lang="en-US" sz="6000" dirty="0"/>
              <a:t>Be ready to share your discussions with </a:t>
            </a:r>
            <a:r>
              <a:rPr lang="en-US" sz="6000" dirty="0" smtClean="0"/>
              <a:t>class</a:t>
            </a:r>
          </a:p>
          <a:p>
            <a:pPr marL="0" indent="0">
              <a:buFont typeface="Arial" panose="020B0604020202020204" pitchFamily="34" charset="0"/>
              <a:buNone/>
            </a:pPr>
            <a:endParaRPr lang="en-US" sz="6000" b="1" dirty="0" smtClean="0"/>
          </a:p>
        </p:txBody>
      </p:sp>
    </p:spTree>
    <p:extLst>
      <p:ext uri="{BB962C8B-B14F-4D97-AF65-F5344CB8AC3E}">
        <p14:creationId xmlns:p14="http://schemas.microsoft.com/office/powerpoint/2010/main" val="137141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lnSpcReduction="10000"/>
          </a:bodyPr>
          <a:lstStyle/>
          <a:p>
            <a:pPr marL="0" indent="0">
              <a:buNone/>
            </a:pPr>
            <a:r>
              <a:rPr lang="en-US" sz="3638" dirty="0" smtClean="0"/>
              <a:t>Fallouts happen between family and friends.</a:t>
            </a:r>
          </a:p>
          <a:p>
            <a:pPr marL="0" indent="0">
              <a:buNone/>
            </a:pPr>
            <a:endParaRPr lang="en-US" sz="3638" dirty="0"/>
          </a:p>
          <a:p>
            <a:pPr marL="0" indent="0">
              <a:buNone/>
            </a:pPr>
            <a:r>
              <a:rPr lang="en-US" sz="3638" dirty="0" smtClean="0"/>
              <a:t>These happen due to:</a:t>
            </a:r>
          </a:p>
          <a:p>
            <a:pPr marL="742950" indent="-742950">
              <a:buAutoNum type="arabicPeriod"/>
            </a:pPr>
            <a:r>
              <a:rPr lang="en-US" sz="3638" dirty="0"/>
              <a:t>Miscommunication or misunderstandings</a:t>
            </a:r>
          </a:p>
          <a:p>
            <a:pPr marL="742950" indent="-742950">
              <a:buAutoNum type="arabicPeriod"/>
            </a:pPr>
            <a:r>
              <a:rPr lang="en-US" sz="3638" dirty="0"/>
              <a:t>Arguments or disagreements</a:t>
            </a:r>
          </a:p>
          <a:p>
            <a:pPr marL="742950" indent="-742950">
              <a:buAutoNum type="arabicPeriod"/>
            </a:pPr>
            <a:r>
              <a:rPr lang="en-US" sz="3638" dirty="0"/>
              <a:t>Breaking a person’s trust</a:t>
            </a:r>
          </a:p>
          <a:p>
            <a:pPr marL="742950" indent="-742950">
              <a:buAutoNum type="arabicPeriod"/>
            </a:pPr>
            <a:r>
              <a:rPr lang="en-US" sz="3638" dirty="0"/>
              <a:t>Feeling ignored by others</a:t>
            </a:r>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fontScale="85000" lnSpcReduction="20000"/>
          </a:bodyPr>
          <a:lstStyle/>
          <a:p>
            <a:pPr marL="0" indent="0">
              <a:buNone/>
            </a:pPr>
            <a:r>
              <a:rPr lang="en-US" sz="3638" dirty="0" smtClean="0"/>
              <a:t>People’s emotions and differences of expectations are also reasons why fallouts happen.</a:t>
            </a:r>
          </a:p>
          <a:p>
            <a:pPr marL="0" indent="0">
              <a:buNone/>
            </a:pPr>
            <a:endParaRPr lang="en-US" sz="3638" dirty="0"/>
          </a:p>
          <a:p>
            <a:pPr marL="0" indent="0">
              <a:buNone/>
            </a:pPr>
            <a:r>
              <a:rPr lang="en-US" sz="3638" dirty="0" smtClean="0"/>
              <a:t>Fallouts happen between friends due to miscommunication, feeling excluded, content on social media and jealousy</a:t>
            </a:r>
          </a:p>
          <a:p>
            <a:pPr marL="0" indent="0">
              <a:buNone/>
            </a:pPr>
            <a:endParaRPr lang="en-US" sz="3638" dirty="0"/>
          </a:p>
          <a:p>
            <a:pPr marL="0" indent="0">
              <a:buNone/>
            </a:pPr>
            <a:r>
              <a:rPr lang="en-US" sz="3638" dirty="0" smtClean="0"/>
              <a:t>Fallouts happen between friends due to disagreements over rules and chores and also perceived </a:t>
            </a:r>
            <a:r>
              <a:rPr lang="en-US" sz="3638" dirty="0" err="1" smtClean="0"/>
              <a:t>favouritism</a:t>
            </a:r>
            <a:r>
              <a:rPr lang="en-US" sz="3638" dirty="0" smtClean="0"/>
              <a:t> of other siblings</a:t>
            </a: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667918"/>
            <a:ext cx="3743268" cy="4663844"/>
          </a:xfrm>
          <a:prstGeom prst="rect">
            <a:avLst/>
          </a:prstGeom>
        </p:spPr>
      </p:pic>
    </p:spTree>
    <p:extLst>
      <p:ext uri="{BB962C8B-B14F-4D97-AF65-F5344CB8AC3E}">
        <p14:creationId xmlns:p14="http://schemas.microsoft.com/office/powerpoint/2010/main" val="35049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fontScale="92500" lnSpcReduction="10000"/>
          </a:bodyPr>
          <a:lstStyle/>
          <a:p>
            <a:pPr marL="0" indent="0">
              <a:buNone/>
            </a:pPr>
            <a:r>
              <a:rPr lang="en-US" sz="3638" dirty="0" smtClean="0"/>
              <a:t>It is important to learn about dealing with fallouts due to:</a:t>
            </a:r>
          </a:p>
          <a:p>
            <a:pPr marL="0" indent="0">
              <a:buNone/>
            </a:pPr>
            <a:endParaRPr lang="en-US" sz="3638" dirty="0"/>
          </a:p>
          <a:p>
            <a:pPr>
              <a:buFontTx/>
              <a:buChar char="-"/>
            </a:pPr>
            <a:r>
              <a:rPr lang="en-US" sz="3638" dirty="0" smtClean="0"/>
              <a:t>Helps secure your relationships with people so that a relationship can be repaired after a fallout</a:t>
            </a:r>
          </a:p>
          <a:p>
            <a:pPr>
              <a:buFontTx/>
              <a:buChar char="-"/>
            </a:pPr>
            <a:r>
              <a:rPr lang="en-US" sz="3638" dirty="0" smtClean="0"/>
              <a:t>Showing mutual respect and tolerance for other people’s opinions. This means you do not have to fallout when you disagree over something</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82089"/>
            <a:ext cx="3743268" cy="4663844"/>
          </a:xfrm>
          <a:prstGeom prst="rect">
            <a:avLst/>
          </a:prstGeom>
        </p:spPr>
      </p:pic>
    </p:spTree>
    <p:extLst>
      <p:ext uri="{BB962C8B-B14F-4D97-AF65-F5344CB8AC3E}">
        <p14:creationId xmlns:p14="http://schemas.microsoft.com/office/powerpoint/2010/main" val="80996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fontScale="92500" lnSpcReduction="20000"/>
          </a:bodyPr>
          <a:lstStyle/>
          <a:p>
            <a:pPr marL="0" indent="0">
              <a:buNone/>
            </a:pPr>
            <a:r>
              <a:rPr lang="en-US" sz="3638" dirty="0" smtClean="0"/>
              <a:t>It is important to learn about dealing with fallouts due to:</a:t>
            </a:r>
          </a:p>
          <a:p>
            <a:pPr marL="0" indent="0">
              <a:buNone/>
            </a:pPr>
            <a:endParaRPr lang="en-US" sz="3638" dirty="0"/>
          </a:p>
          <a:p>
            <a:pPr>
              <a:buFontTx/>
              <a:buChar char="-"/>
            </a:pPr>
            <a:r>
              <a:rPr lang="en-US" sz="3638" dirty="0" smtClean="0"/>
              <a:t>UN Rights of a Child states that child have a right to voice their opinion but only if it will not cause harm to other people. This means people need to think before they speak</a:t>
            </a:r>
          </a:p>
          <a:p>
            <a:pPr>
              <a:buFontTx/>
              <a:buChar char="-"/>
            </a:pPr>
            <a:r>
              <a:rPr lang="en-US" sz="3638" dirty="0" smtClean="0"/>
              <a:t>No fallout should happen over a protected characteristic as these are designed to stop people being treated unfairly.</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33962"/>
            <a:ext cx="3743268" cy="4663844"/>
          </a:xfrm>
          <a:prstGeom prst="rect">
            <a:avLst/>
          </a:prstGeom>
        </p:spPr>
      </p:pic>
    </p:spTree>
    <p:extLst>
      <p:ext uri="{BB962C8B-B14F-4D97-AF65-F5344CB8AC3E}">
        <p14:creationId xmlns:p14="http://schemas.microsoft.com/office/powerpoint/2010/main" val="257020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475687"/>
          </a:xfrm>
        </p:spPr>
        <p:txBody>
          <a:bodyPr>
            <a:normAutofit/>
          </a:bodyPr>
          <a:lstStyle/>
          <a:p>
            <a:pPr marL="0" indent="0">
              <a:buNone/>
            </a:pPr>
            <a:r>
              <a:rPr lang="en-US" sz="3638" dirty="0" smtClean="0"/>
              <a:t>One way of avoiding fallouts is to ensure that actions and words, build healthy relationships.</a:t>
            </a:r>
          </a:p>
          <a:p>
            <a:pPr marL="0" indent="0">
              <a:buNone/>
            </a:pPr>
            <a:endParaRPr lang="en-US" sz="3638" dirty="0"/>
          </a:p>
          <a:p>
            <a:pPr marL="0" indent="0">
              <a:buNone/>
            </a:pPr>
            <a:r>
              <a:rPr lang="en-US" sz="3638" dirty="0" smtClean="0"/>
              <a:t>This means that people should avoid actions and words that can break relationships.</a:t>
            </a:r>
          </a:p>
          <a:p>
            <a:pPr>
              <a:buFontTx/>
              <a:buChar char="-"/>
            </a:pPr>
            <a:endParaRPr lang="en-US" sz="3638"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 from happening</a:t>
            </a:r>
            <a:endParaRPr sz="2426" spc="27" dirty="0"/>
          </a:p>
        </p:txBody>
      </p:sp>
      <p:pic>
        <p:nvPicPr>
          <p:cNvPr id="2" name="Picture 1"/>
          <p:cNvPicPr>
            <a:picLocks noChangeAspect="1"/>
          </p:cNvPicPr>
          <p:nvPr/>
        </p:nvPicPr>
        <p:blipFill>
          <a:blip r:embed="rId4"/>
          <a:stretch>
            <a:fillRect/>
          </a:stretch>
        </p:blipFill>
        <p:spPr>
          <a:xfrm>
            <a:off x="7805107" y="1482088"/>
            <a:ext cx="3749365" cy="4663844"/>
          </a:xfrm>
          <a:prstGeom prst="rect">
            <a:avLst/>
          </a:prstGeom>
        </p:spPr>
      </p:pic>
    </p:spTree>
    <p:extLst>
      <p:ext uri="{BB962C8B-B14F-4D97-AF65-F5344CB8AC3E}">
        <p14:creationId xmlns:p14="http://schemas.microsoft.com/office/powerpoint/2010/main" val="2015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endParaRPr lang="en-US" sz="3638" dirty="0"/>
          </a:p>
          <a:p>
            <a:pPr marL="0" indent="0">
              <a:buNone/>
            </a:pPr>
            <a:r>
              <a:rPr lang="en-US" sz="3638" dirty="0" smtClean="0"/>
              <a:t>You have 1 </a:t>
            </a:r>
            <a:r>
              <a:rPr lang="en-US" sz="3600" dirty="0"/>
              <a:t>minute to write </a:t>
            </a:r>
            <a:r>
              <a:rPr lang="en-US" sz="3600" dirty="0" smtClean="0"/>
              <a:t>down an answer to the following question:</a:t>
            </a:r>
          </a:p>
          <a:p>
            <a:pPr marL="0" indent="0">
              <a:buNone/>
            </a:pPr>
            <a:endParaRPr lang="en-US" sz="3600" dirty="0"/>
          </a:p>
          <a:p>
            <a:pPr marL="0" indent="0">
              <a:buNone/>
            </a:pPr>
            <a:r>
              <a:rPr lang="en-US" sz="3600" dirty="0" smtClean="0"/>
              <a:t>“what actions can help build healthy relationships with friends and family?”</a:t>
            </a:r>
            <a:endParaRPr lang="en-US" sz="36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fallouts</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275869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TotalTime>
  <Words>2693</Words>
  <Application>Microsoft Office PowerPoint</Application>
  <PresentationFormat>Widescreen</PresentationFormat>
  <Paragraphs>378</Paragraphs>
  <Slides>38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38</vt:i4>
      </vt:variant>
    </vt:vector>
  </HeadingPairs>
  <TitlesOfParts>
    <vt:vector size="48" baseType="lpstr">
      <vt:lpstr>Arial</vt:lpstr>
      <vt:lpstr>Calibri</vt:lpstr>
      <vt:lpstr>Calibri Light</vt:lpstr>
      <vt:lpstr>Comic Sans MS</vt:lpstr>
      <vt:lpstr>Franklin Gothic Book</vt:lpstr>
      <vt:lpstr>Lato</vt:lpstr>
      <vt:lpstr>3_Office Theme</vt:lpstr>
      <vt:lpstr>Office Theme</vt:lpstr>
      <vt:lpstr>6_Office Theme</vt:lpstr>
      <vt:lpstr>12_Office Theme</vt:lpstr>
      <vt:lpstr>PowerPoint Presentation</vt:lpstr>
      <vt:lpstr>PowerPoint Presentation</vt:lpstr>
      <vt:lpstr>PowerPoint Presentation</vt:lpstr>
      <vt:lpstr>Tutor Time recap</vt:lpstr>
      <vt:lpstr>Tutor Time recap</vt:lpstr>
      <vt:lpstr>Tutor Time recap</vt:lpstr>
      <vt:lpstr>Tutor Time recap</vt:lpstr>
      <vt:lpstr>How to avoid fallouts from happening</vt:lpstr>
      <vt:lpstr>How to avoid fallouts</vt:lpstr>
      <vt:lpstr>How to avoid fallouts?</vt:lpstr>
      <vt:lpstr>How to avoid fallouts</vt:lpstr>
      <vt:lpstr>How to avoid fallouts</vt:lpstr>
      <vt:lpstr>How to avoid fallouts</vt:lpstr>
      <vt:lpstr>How to avoid fallouts?</vt:lpstr>
      <vt:lpstr>How to avoid fallouts</vt:lpstr>
      <vt:lpstr>How to avoid fallouts</vt:lpstr>
      <vt:lpstr>What to do if a fallout happens?</vt:lpstr>
      <vt:lpstr>What to do if a fallout happens?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What to do if a fallout happens - scenario</vt:lpstr>
      <vt:lpstr>What to do if a fallout happens - scenario</vt:lpstr>
      <vt:lpstr>What to do if a fallout is your fault</vt:lpstr>
      <vt:lpstr>What to do if a fallout is your fault</vt:lpstr>
      <vt:lpstr>What to do if a fallout is your fault - scenario</vt:lpstr>
      <vt:lpstr>What to do if a fallout is your fault - scenario</vt:lpstr>
      <vt:lpstr>Support</vt:lpstr>
      <vt:lpstr>Importance of not leaving a fallout unresolved</vt:lpstr>
      <vt:lpstr>What to do if a fallout is your fault - scenario</vt:lpstr>
      <vt:lpstr>What to do if a fallout is your fault - scenario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99</cp:revision>
  <dcterms:created xsi:type="dcterms:W3CDTF">2024-08-15T13:31:51Z</dcterms:created>
  <dcterms:modified xsi:type="dcterms:W3CDTF">2025-04-14T10:26:02Z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