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804" r:id="rId5"/>
    <p:sldMasterId id="2147483816" r:id="rId6"/>
    <p:sldMasterId id="2147483828" r:id="rId7"/>
    <p:sldMasterId id="2147483840" r:id="rId8"/>
  </p:sldMasterIdLst>
  <p:notesMasterIdLst>
    <p:notesMasterId r:id="rId38"/>
  </p:notesMasterIdLst>
  <p:sldIdLst>
    <p:sldId id="290" r:id="rId9"/>
    <p:sldId id="312" r:id="rId10"/>
    <p:sldId id="257" r:id="rId11"/>
    <p:sldId id="258" r:id="rId12"/>
    <p:sldId id="355" r:id="rId13"/>
    <p:sldId id="332"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72" r:id="rId31"/>
    <p:sldId id="373" r:id="rId32"/>
    <p:sldId id="374" r:id="rId33"/>
    <p:sldId id="375" r:id="rId34"/>
    <p:sldId id="377" r:id="rId35"/>
    <p:sldId id="378"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0bnoSDkKD8k4vMWV3lrVA==" hashData="PwwfBLpIn2wRg0wAMDfKzblZUvPMnhZNAUTtPKPw4YmV1FvMDdx3AJQbDtui1L3vOvqE62UEo6FaKXm4C0wCP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30965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96496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02209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51193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948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8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75256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37729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41984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35791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408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698678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468098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12672991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024279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15303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29254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0930722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715123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887848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5076314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7888325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61466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8447944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40386817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152321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86147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006512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5287129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197030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5937213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4646522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4382206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144681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348786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02813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8748148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3136281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7993501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7318935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004805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20378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516498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70599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6854128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11603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1105029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4602228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1223548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5770542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38772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0342166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0596186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7533945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86998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8893652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38105151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331349262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2330236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185406899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8.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9.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986789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Condoms</a:t>
            </a:r>
          </a:p>
        </p:txBody>
      </p:sp>
      <p:sp>
        <p:nvSpPr>
          <p:cNvPr id="7" name="Content Placeholder 2"/>
          <p:cNvSpPr>
            <a:spLocks noGrp="1"/>
          </p:cNvSpPr>
          <p:nvPr>
            <p:ph idx="1"/>
          </p:nvPr>
        </p:nvSpPr>
        <p:spPr>
          <a:xfrm>
            <a:off x="630567" y="1325737"/>
            <a:ext cx="5636094" cy="5458214"/>
          </a:xfrm>
        </p:spPr>
        <p:txBody>
          <a:bodyPr>
            <a:normAutofit fontScale="77500" lnSpcReduction="20000"/>
          </a:bodyPr>
          <a:lstStyle/>
          <a:p>
            <a:pPr marL="0" indent="0">
              <a:buNone/>
            </a:pPr>
            <a:r>
              <a:rPr lang="en-US" dirty="0" smtClean="0"/>
              <a:t>This is one of the most common methods of contraception. This is shown by 160 million condoms being purchased every year in the UK.</a:t>
            </a:r>
          </a:p>
          <a:p>
            <a:pPr marL="0" indent="0">
              <a:buNone/>
            </a:pPr>
            <a:endParaRPr lang="en-US" dirty="0"/>
          </a:p>
          <a:p>
            <a:pPr marL="0" indent="0">
              <a:buNone/>
            </a:pPr>
            <a:r>
              <a:rPr lang="en-US" dirty="0" smtClean="0"/>
              <a:t>They are designed for male use</a:t>
            </a:r>
          </a:p>
          <a:p>
            <a:pPr marL="0" indent="0">
              <a:buNone/>
            </a:pPr>
            <a:endParaRPr lang="en-US" dirty="0"/>
          </a:p>
          <a:p>
            <a:pPr marL="0" indent="0">
              <a:buNone/>
            </a:pPr>
            <a:r>
              <a:rPr lang="en-US" dirty="0" smtClean="0"/>
              <a:t>Condoms work as they cover the penis with a thin layer of latex during sex. This means that the condom catches sperm and prevents it from meeting the egg. This means it is a barrier method of contraception.</a:t>
            </a:r>
          </a:p>
          <a:p>
            <a:pPr marL="0" indent="0">
              <a:buNone/>
            </a:pPr>
            <a:endParaRPr lang="en-US" dirty="0"/>
          </a:p>
          <a:p>
            <a:pPr marL="0" indent="0">
              <a:buNone/>
            </a:pPr>
            <a:r>
              <a:rPr lang="en-US" dirty="0" smtClean="0"/>
              <a:t>Condoms are effective between 82%-98% of the time in preventing pregnancy. Reasons why condoms may not be effective is that they are not put on properly, they are out of date or they rip during sex.</a:t>
            </a:r>
          </a:p>
        </p:txBody>
      </p:sp>
      <p:pic>
        <p:nvPicPr>
          <p:cNvPr id="2050" name="Picture 2" descr="Pointless” Sex Education | Thanet Teen Mu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640" y="2032553"/>
            <a:ext cx="4289100" cy="321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6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GB" sz="4851" dirty="0" err="1"/>
              <a:t>Femidoms</a:t>
            </a:r>
            <a:r>
              <a:rPr lang="en-GB" sz="4851" dirty="0"/>
              <a:t> (female condom)</a:t>
            </a:r>
          </a:p>
        </p:txBody>
      </p:sp>
      <p:sp>
        <p:nvSpPr>
          <p:cNvPr id="7" name="Content Placeholder 2"/>
          <p:cNvSpPr>
            <a:spLocks noGrp="1"/>
          </p:cNvSpPr>
          <p:nvPr>
            <p:ph idx="1"/>
          </p:nvPr>
        </p:nvSpPr>
        <p:spPr>
          <a:xfrm>
            <a:off x="550454" y="1507709"/>
            <a:ext cx="5636094" cy="5196220"/>
          </a:xfrm>
        </p:spPr>
        <p:txBody>
          <a:bodyPr>
            <a:normAutofit fontScale="77500" lnSpcReduction="20000"/>
          </a:bodyPr>
          <a:lstStyle/>
          <a:p>
            <a:pPr marL="0" indent="0">
              <a:buNone/>
            </a:pPr>
            <a:r>
              <a:rPr lang="en-US" dirty="0" err="1" smtClean="0"/>
              <a:t>Femidoms</a:t>
            </a:r>
            <a:r>
              <a:rPr lang="en-US" dirty="0" smtClean="0"/>
              <a:t> are a female equivalent to male condoms. However they are not as commonly used.</a:t>
            </a:r>
          </a:p>
          <a:p>
            <a:pPr marL="0" indent="0">
              <a:buNone/>
            </a:pPr>
            <a:endParaRPr lang="en-US" dirty="0"/>
          </a:p>
          <a:p>
            <a:pPr marL="0" indent="0">
              <a:buNone/>
            </a:pPr>
            <a:r>
              <a:rPr lang="en-US" dirty="0" smtClean="0"/>
              <a:t>They are designed for female use</a:t>
            </a:r>
          </a:p>
          <a:p>
            <a:pPr marL="0" indent="0">
              <a:buNone/>
            </a:pPr>
            <a:endParaRPr lang="en-US" dirty="0"/>
          </a:p>
          <a:p>
            <a:pPr marL="0" indent="0">
              <a:buNone/>
            </a:pPr>
            <a:r>
              <a:rPr lang="en-US" dirty="0" err="1" smtClean="0"/>
              <a:t>Femidoms</a:t>
            </a:r>
            <a:r>
              <a:rPr lang="en-US" dirty="0" smtClean="0"/>
              <a:t> are made from soft, thin polyurethane and it is worn inside of the vagina.</a:t>
            </a:r>
          </a:p>
          <a:p>
            <a:pPr marL="0" indent="0">
              <a:buNone/>
            </a:pPr>
            <a:endParaRPr lang="en-US" dirty="0"/>
          </a:p>
          <a:p>
            <a:pPr marL="0" indent="0">
              <a:buNone/>
            </a:pPr>
            <a:r>
              <a:rPr lang="en-US" dirty="0" smtClean="0"/>
              <a:t>They stop pregnancy by stopping sperm from entering the uterus. This means it is a barrier method of contraception.</a:t>
            </a:r>
          </a:p>
          <a:p>
            <a:pPr marL="0" indent="0">
              <a:buNone/>
            </a:pPr>
            <a:endParaRPr lang="en-US" dirty="0"/>
          </a:p>
          <a:p>
            <a:pPr marL="0" indent="0">
              <a:buNone/>
            </a:pPr>
            <a:r>
              <a:rPr lang="en-US" dirty="0" err="1" smtClean="0"/>
              <a:t>Femidoms</a:t>
            </a:r>
            <a:r>
              <a:rPr lang="en-US" dirty="0" smtClean="0"/>
              <a:t> are effective in stopping pregnancy 79%-92% of the time. Reasons why they lose effectiveness is misuse in putting the </a:t>
            </a:r>
            <a:r>
              <a:rPr lang="en-US" dirty="0" err="1" smtClean="0"/>
              <a:t>femidom</a:t>
            </a:r>
            <a:r>
              <a:rPr lang="en-US" dirty="0" smtClean="0"/>
              <a:t> in place and they may slip out during sex.</a:t>
            </a:r>
          </a:p>
          <a:p>
            <a:pPr marL="0" indent="0">
              <a:buNone/>
            </a:pPr>
            <a:endParaRPr lang="en-US" dirty="0"/>
          </a:p>
          <a:p>
            <a:pPr marL="0" indent="0">
              <a:buNone/>
            </a:pPr>
            <a:endParaRPr lang="en-US" dirty="0" smtClean="0"/>
          </a:p>
        </p:txBody>
      </p:sp>
      <p:pic>
        <p:nvPicPr>
          <p:cNvPr id="3" name="Picture 2"/>
          <p:cNvPicPr>
            <a:picLocks noChangeAspect="1"/>
          </p:cNvPicPr>
          <p:nvPr/>
        </p:nvPicPr>
        <p:blipFill>
          <a:blip r:embed="rId4"/>
          <a:stretch>
            <a:fillRect/>
          </a:stretch>
        </p:blipFill>
        <p:spPr>
          <a:xfrm>
            <a:off x="7083077" y="2206360"/>
            <a:ext cx="4467002" cy="2881937"/>
          </a:xfrm>
          <a:prstGeom prst="rect">
            <a:avLst/>
          </a:prstGeom>
        </p:spPr>
      </p:pic>
    </p:spTree>
    <p:extLst>
      <p:ext uri="{BB962C8B-B14F-4D97-AF65-F5344CB8AC3E}">
        <p14:creationId xmlns:p14="http://schemas.microsoft.com/office/powerpoint/2010/main" val="25910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Contraceptive Pill</a:t>
            </a:r>
          </a:p>
        </p:txBody>
      </p:sp>
      <p:sp>
        <p:nvSpPr>
          <p:cNvPr id="7" name="Content Placeholder 2"/>
          <p:cNvSpPr>
            <a:spLocks noGrp="1"/>
          </p:cNvSpPr>
          <p:nvPr>
            <p:ph idx="1"/>
          </p:nvPr>
        </p:nvSpPr>
        <p:spPr>
          <a:xfrm>
            <a:off x="550454" y="1507709"/>
            <a:ext cx="5636094" cy="5196220"/>
          </a:xfrm>
        </p:spPr>
        <p:txBody>
          <a:bodyPr>
            <a:normAutofit fontScale="77500" lnSpcReduction="20000"/>
          </a:bodyPr>
          <a:lstStyle/>
          <a:p>
            <a:pPr marL="0" indent="0">
              <a:buNone/>
            </a:pPr>
            <a:r>
              <a:rPr lang="en-US" dirty="0" smtClean="0"/>
              <a:t>This is another very popular form of contraception with approximately 3.1 million women in UK taking the contraceptive pill.</a:t>
            </a:r>
          </a:p>
          <a:p>
            <a:pPr marL="0" indent="0">
              <a:buNone/>
            </a:pPr>
            <a:endParaRPr lang="en-US" dirty="0"/>
          </a:p>
          <a:p>
            <a:pPr marL="0" indent="0">
              <a:buNone/>
            </a:pPr>
            <a:r>
              <a:rPr lang="en-US" dirty="0" smtClean="0"/>
              <a:t>This is designed for female use.</a:t>
            </a:r>
          </a:p>
          <a:p>
            <a:pPr marL="0" indent="0">
              <a:buNone/>
            </a:pPr>
            <a:endParaRPr lang="en-US" dirty="0"/>
          </a:p>
          <a:p>
            <a:pPr marL="0" indent="0">
              <a:buNone/>
            </a:pPr>
            <a:r>
              <a:rPr lang="en-US" dirty="0" smtClean="0"/>
              <a:t>It works by a female taking one small tablet every day. It stops pregnancy by stopping the female body from releasing an egg each month. This means it is a hormonal contraceptive method.</a:t>
            </a:r>
          </a:p>
          <a:p>
            <a:pPr marL="0" indent="0">
              <a:buNone/>
            </a:pPr>
            <a:endParaRPr lang="en-US" dirty="0"/>
          </a:p>
          <a:p>
            <a:pPr marL="0" indent="0">
              <a:buNone/>
            </a:pPr>
            <a:r>
              <a:rPr lang="en-US" dirty="0" smtClean="0"/>
              <a:t>The contraceptive pill is effective in stopping pregnancy 91%-99% of the time. Reasons why it may not be effective is due to forgetting to taking a tablet every day.</a:t>
            </a:r>
          </a:p>
          <a:p>
            <a:pPr marL="0" indent="0">
              <a:buNone/>
            </a:pPr>
            <a:endParaRPr lang="en-US" dirty="0"/>
          </a:p>
          <a:p>
            <a:pPr marL="0" indent="0">
              <a:buNone/>
            </a:pPr>
            <a:endParaRPr lang="en-US" dirty="0" smtClean="0"/>
          </a:p>
        </p:txBody>
      </p:sp>
      <p:pic>
        <p:nvPicPr>
          <p:cNvPr id="4" name="Picture 3"/>
          <p:cNvPicPr>
            <a:picLocks noChangeAspect="1"/>
          </p:cNvPicPr>
          <p:nvPr/>
        </p:nvPicPr>
        <p:blipFill>
          <a:blip r:embed="rId4"/>
          <a:stretch>
            <a:fillRect/>
          </a:stretch>
        </p:blipFill>
        <p:spPr>
          <a:xfrm>
            <a:off x="6707320" y="2337357"/>
            <a:ext cx="4959248" cy="2786467"/>
          </a:xfrm>
          <a:prstGeom prst="rect">
            <a:avLst/>
          </a:prstGeom>
        </p:spPr>
      </p:pic>
    </p:spTree>
    <p:extLst>
      <p:ext uri="{BB962C8B-B14F-4D97-AF65-F5344CB8AC3E}">
        <p14:creationId xmlns:p14="http://schemas.microsoft.com/office/powerpoint/2010/main" val="323852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Contraceptive Injection</a:t>
            </a:r>
          </a:p>
        </p:txBody>
      </p:sp>
      <p:sp>
        <p:nvSpPr>
          <p:cNvPr id="7" name="Content Placeholder 2"/>
          <p:cNvSpPr>
            <a:spLocks noGrp="1"/>
          </p:cNvSpPr>
          <p:nvPr>
            <p:ph idx="1"/>
          </p:nvPr>
        </p:nvSpPr>
        <p:spPr>
          <a:xfrm>
            <a:off x="550454" y="1507709"/>
            <a:ext cx="5636094" cy="5196220"/>
          </a:xfrm>
        </p:spPr>
        <p:txBody>
          <a:bodyPr>
            <a:normAutofit lnSpcReduction="10000"/>
          </a:bodyPr>
          <a:lstStyle/>
          <a:p>
            <a:pPr marL="0" indent="0">
              <a:buNone/>
            </a:pPr>
            <a:r>
              <a:rPr lang="en-US" dirty="0" smtClean="0"/>
              <a:t>This is designed for female use.</a:t>
            </a:r>
          </a:p>
          <a:p>
            <a:pPr marL="0" indent="0">
              <a:buNone/>
            </a:pPr>
            <a:endParaRPr lang="en-US" dirty="0"/>
          </a:p>
          <a:p>
            <a:pPr marL="0" indent="0">
              <a:buNone/>
            </a:pPr>
            <a:r>
              <a:rPr lang="en-US" dirty="0" smtClean="0"/>
              <a:t>This works by females being given an injection every 3 months. It stops the female body from producing an egg each month. This means it is a hormonal contraceptive method.</a:t>
            </a:r>
          </a:p>
          <a:p>
            <a:pPr marL="0" indent="0">
              <a:buNone/>
            </a:pPr>
            <a:endParaRPr lang="en-US" dirty="0"/>
          </a:p>
          <a:p>
            <a:pPr marL="0" indent="0">
              <a:buNone/>
            </a:pPr>
            <a:r>
              <a:rPr lang="en-US" dirty="0" smtClean="0"/>
              <a:t>It is effective in stopping pregnancy 94%-99% of the time. One reason why it can lose effectiveness is not getting an injection within 3 months of the last injection.</a:t>
            </a:r>
            <a:endParaRPr lang="en-US" dirty="0"/>
          </a:p>
          <a:p>
            <a:pPr marL="0" indent="0">
              <a:buNone/>
            </a:pPr>
            <a:endParaRPr lang="en-US" dirty="0" smtClean="0"/>
          </a:p>
        </p:txBody>
      </p:sp>
      <p:pic>
        <p:nvPicPr>
          <p:cNvPr id="3" name="Picture 2"/>
          <p:cNvPicPr>
            <a:picLocks noChangeAspect="1"/>
          </p:cNvPicPr>
          <p:nvPr/>
        </p:nvPicPr>
        <p:blipFill>
          <a:blip r:embed="rId4"/>
          <a:stretch>
            <a:fillRect/>
          </a:stretch>
        </p:blipFill>
        <p:spPr>
          <a:xfrm>
            <a:off x="7056646" y="2512020"/>
            <a:ext cx="4287453" cy="2853105"/>
          </a:xfrm>
          <a:prstGeom prst="rect">
            <a:avLst/>
          </a:prstGeom>
        </p:spPr>
      </p:pic>
    </p:spTree>
    <p:extLst>
      <p:ext uri="{BB962C8B-B14F-4D97-AF65-F5344CB8AC3E}">
        <p14:creationId xmlns:p14="http://schemas.microsoft.com/office/powerpoint/2010/main" val="60024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8374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being defined below?</a:t>
            </a:r>
          </a:p>
          <a:p>
            <a:pPr marL="0" indent="0">
              <a:buNone/>
            </a:pPr>
            <a:endParaRPr lang="en-US" dirty="0" smtClean="0"/>
          </a:p>
          <a:p>
            <a:pPr marL="0" indent="0">
              <a:buNone/>
            </a:pPr>
            <a:r>
              <a:rPr lang="en-US" sz="2911" dirty="0"/>
              <a:t>“a method or technique used to prevent pregnancy and reduce the risk of spreading STIs as a result of having sex”</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srgbClr val="FF0000"/>
                </a:solidFill>
                <a:latin typeface="Calibri" panose="020F0502020204030204" pitchFamily="34" charset="0"/>
                <a:cs typeface="Calibri" panose="020F0502020204030204" pitchFamily="34" charset="0"/>
              </a:rPr>
              <a:t>Contraception</a:t>
            </a:r>
          </a:p>
        </p:txBody>
      </p:sp>
    </p:spTree>
    <p:extLst>
      <p:ext uri="{BB962C8B-B14F-4D97-AF65-F5344CB8AC3E}">
        <p14:creationId xmlns:p14="http://schemas.microsoft.com/office/powerpoint/2010/main" val="18707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type of contraceptive method is being described?</a:t>
            </a:r>
            <a:endParaRPr lang="en-US" sz="2911" dirty="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“stopping sperm from entering the body”</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srgbClr val="FF0000"/>
                </a:solidFill>
                <a:latin typeface="Calibri" panose="020F0502020204030204" pitchFamily="34" charset="0"/>
                <a:cs typeface="Calibri" panose="020F0502020204030204" pitchFamily="34" charset="0"/>
              </a:rPr>
              <a:t>Barrier</a:t>
            </a:r>
          </a:p>
        </p:txBody>
      </p:sp>
    </p:spTree>
    <p:extLst>
      <p:ext uri="{BB962C8B-B14F-4D97-AF65-F5344CB8AC3E}">
        <p14:creationId xmlns:p14="http://schemas.microsoft.com/office/powerpoint/2010/main" val="22980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type of contraceptive method is being described?</a:t>
            </a:r>
            <a:endParaRPr lang="en-US" sz="2911" dirty="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“use of hormones to alter the internal workings of the female body to prevent </a:t>
            </a:r>
            <a:r>
              <a:rPr lang="en-US" sz="2911" dirty="0" err="1">
                <a:solidFill>
                  <a:prstClr val="black"/>
                </a:solidFill>
                <a:latin typeface="Calibri" panose="020F0502020204030204" pitchFamily="34" charset="0"/>
                <a:cs typeface="Calibri" panose="020F0502020204030204" pitchFamily="34" charset="0"/>
              </a:rPr>
              <a:t>pregnacy</a:t>
            </a:r>
            <a:r>
              <a:rPr lang="en-US" sz="2911" dirty="0">
                <a:solidFill>
                  <a:prstClr val="black"/>
                </a:solidFill>
                <a:latin typeface="Calibri" panose="020F0502020204030204" pitchFamily="34" charset="0"/>
                <a:cs typeface="Calibri" panose="020F0502020204030204" pitchFamily="34" charset="0"/>
              </a:rPr>
              <a:t>”</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srgbClr val="FF0000"/>
                </a:solidFill>
                <a:latin typeface="Calibri" panose="020F0502020204030204" pitchFamily="34" charset="0"/>
                <a:cs typeface="Calibri" panose="020F0502020204030204" pitchFamily="34" charset="0"/>
              </a:rPr>
              <a:t>Hormonal</a:t>
            </a:r>
          </a:p>
        </p:txBody>
      </p:sp>
    </p:spTree>
    <p:extLst>
      <p:ext uri="{BB962C8B-B14F-4D97-AF65-F5344CB8AC3E}">
        <p14:creationId xmlns:p14="http://schemas.microsoft.com/office/powerpoint/2010/main" val="361406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85000" lnSpcReduction="20000"/>
          </a:bodyPr>
          <a:lstStyle/>
          <a:p>
            <a:pPr marL="0" indent="0">
              <a:buNone/>
            </a:pPr>
            <a:r>
              <a:rPr lang="en-US" dirty="0" smtClean="0"/>
              <a:t>What type of contraception method is being described?</a:t>
            </a:r>
            <a:endParaRPr lang="en-US" sz="2911" dirty="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“designed for male use. A thin layer of latex covers the penis to catch sperm and prevent it from meeting the egg”</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A – Condom</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B- </a:t>
            </a:r>
            <a:r>
              <a:rPr lang="en-US" sz="2911" dirty="0" err="1">
                <a:solidFill>
                  <a:prstClr val="black"/>
                </a:solidFill>
                <a:latin typeface="Calibri" panose="020F0502020204030204" pitchFamily="34" charset="0"/>
                <a:cs typeface="Calibri" panose="020F0502020204030204" pitchFamily="34" charset="0"/>
              </a:rPr>
              <a:t>Femidom</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C – Contraceptive Pill</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D – Contraceptive Injection</a:t>
            </a: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4414" y="3429000"/>
            <a:ext cx="552130" cy="51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89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20000"/>
          </a:bodyPr>
          <a:lstStyle/>
          <a:p>
            <a:pPr marL="0" indent="0">
              <a:buNone/>
            </a:pPr>
            <a:r>
              <a:rPr lang="en-US" dirty="0" smtClean="0"/>
              <a:t>What type of contraception method is being described?</a:t>
            </a:r>
            <a:endParaRPr lang="en-US" sz="2911" dirty="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“designed for female use. A small tablet has to be taken everyday as this stops the female body from producing an egg every month”</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A – Contraceptive injection</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B- </a:t>
            </a:r>
            <a:r>
              <a:rPr lang="en-US" sz="2911" dirty="0" err="1">
                <a:solidFill>
                  <a:prstClr val="black"/>
                </a:solidFill>
                <a:latin typeface="Calibri" panose="020F0502020204030204" pitchFamily="34" charset="0"/>
                <a:cs typeface="Calibri" panose="020F0502020204030204" pitchFamily="34" charset="0"/>
              </a:rPr>
              <a:t>Femidom</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C – Condom</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D – Contraceptive Pill</a:t>
            </a: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9723" y="5874280"/>
            <a:ext cx="552130" cy="51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6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11 October 2024</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a:t>
              </a:r>
              <a:r>
                <a:rPr lang="en-US" sz="2800" b="1" kern="0">
                  <a:solidFill>
                    <a:prstClr val="black"/>
                  </a:solidFill>
                  <a:latin typeface="Franklin Gothic Book" panose="020B0503020102020204" pitchFamily="34" charset="0"/>
                </a:rPr>
                <a:t>: </a:t>
              </a:r>
              <a:r>
                <a:rPr lang="en-US" sz="2800" b="1" kern="0" smtClean="0">
                  <a:solidFill>
                    <a:prstClr val="black"/>
                  </a:solidFill>
                  <a:latin typeface="Franklin Gothic Book" panose="020B0503020102020204" pitchFamily="34" charset="0"/>
                </a:rPr>
                <a:t>Contraception</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5"/>
            <a:ext cx="12191144" cy="973612"/>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69315"/>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124510"/>
            <a:ext cx="10783228" cy="458587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Complete the following </a:t>
            </a:r>
            <a:r>
              <a:rPr lang="en-US" sz="2800" b="1" dirty="0" smtClean="0">
                <a:solidFill>
                  <a:prstClr val="black"/>
                </a:solidFill>
                <a:latin typeface="Franklin Gothic Book" panose="020B0503020102020204" pitchFamily="34" charset="0"/>
              </a:rPr>
              <a:t>tasks</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400" b="1" dirty="0" smtClean="0">
                <a:solidFill>
                  <a:prstClr val="black"/>
                </a:solidFill>
                <a:latin typeface="Franklin Gothic Book" panose="020B0503020102020204" pitchFamily="34" charset="0"/>
              </a:rPr>
              <a:t>What is being described? “</a:t>
            </a:r>
            <a:r>
              <a:rPr lang="en-US" sz="2400" dirty="0"/>
              <a:t>nude, semi nude or suggestive images or videos of a person that they have taken of </a:t>
            </a:r>
            <a:r>
              <a:rPr lang="en-US" sz="2400" dirty="0" smtClean="0"/>
              <a:t>themselves”</a:t>
            </a:r>
            <a:endParaRPr lang="en-US" sz="2400" b="1" dirty="0" smtClean="0"/>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2. True or False – it is illegal for an adult to show someone under 18 years old pornography?</a:t>
            </a:r>
          </a:p>
          <a:p>
            <a:pPr defTabSz="914369">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3. True or False – once consent is withdrawn, all actions should stop. If they don’t this is against the law</a:t>
            </a: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9465" y="1172876"/>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9542" y="50950"/>
            <a:ext cx="5925563" cy="932233"/>
          </a:xfrm>
          <a:prstGeom prst="rect">
            <a:avLst/>
          </a:prstGeom>
        </p:spPr>
      </p:pic>
      <p:sp>
        <p:nvSpPr>
          <p:cNvPr id="34" name="Rectangle 33"/>
          <p:cNvSpPr/>
          <p:nvPr/>
        </p:nvSpPr>
        <p:spPr>
          <a:xfrm>
            <a:off x="693859" y="3845592"/>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Sexting</a:t>
            </a:r>
            <a:endParaRPr lang="en-GB" sz="2183" b="1" kern="0" dirty="0">
              <a:solidFill>
                <a:prstClr val="white"/>
              </a:solidFill>
              <a:latin typeface="Calibri" panose="020F0502020204030204"/>
            </a:endParaRPr>
          </a:p>
        </p:txBody>
      </p:sp>
      <p:sp>
        <p:nvSpPr>
          <p:cNvPr id="35" name="Rectangle 34"/>
          <p:cNvSpPr/>
          <p:nvPr/>
        </p:nvSpPr>
        <p:spPr>
          <a:xfrm>
            <a:off x="693859" y="4914110"/>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True</a:t>
            </a:r>
            <a:endParaRPr lang="en-GB" sz="2183" b="1" kern="0" dirty="0">
              <a:solidFill>
                <a:prstClr val="white"/>
              </a:solidFill>
              <a:latin typeface="Calibri" panose="020F0502020204030204"/>
            </a:endParaRPr>
          </a:p>
        </p:txBody>
      </p:sp>
      <p:sp>
        <p:nvSpPr>
          <p:cNvPr id="36" name="Rectangle 35"/>
          <p:cNvSpPr/>
          <p:nvPr/>
        </p:nvSpPr>
        <p:spPr>
          <a:xfrm>
            <a:off x="693859" y="5918816"/>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b="1" kern="0" dirty="0" smtClean="0">
                <a:solidFill>
                  <a:prstClr val="white"/>
                </a:solidFill>
                <a:latin typeface="Calibri" panose="020F0502020204030204"/>
              </a:rPr>
              <a:t>True</a:t>
            </a:r>
            <a:endParaRPr lang="en-GB" b="1" kern="0" dirty="0">
              <a:solidFill>
                <a:prstClr val="white"/>
              </a:solidFill>
              <a:latin typeface="Calibri" panose="020F0502020204030204"/>
            </a:endParaRPr>
          </a:p>
        </p:txBody>
      </p:sp>
    </p:spTree>
    <p:extLst>
      <p:ext uri="{BB962C8B-B14F-4D97-AF65-F5344CB8AC3E}">
        <p14:creationId xmlns:p14="http://schemas.microsoft.com/office/powerpoint/2010/main" val="22293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20000"/>
          </a:bodyPr>
          <a:lstStyle/>
          <a:p>
            <a:pPr marL="0" indent="0">
              <a:buNone/>
            </a:pPr>
            <a:r>
              <a:rPr lang="en-US" dirty="0" smtClean="0"/>
              <a:t>What type of contraception method is being described?</a:t>
            </a:r>
            <a:endParaRPr lang="en-US" sz="2911" dirty="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“designed for female use. An injection is given every 3 months and it stops the female body from producing an egg every month”</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A – Contraceptive Pill</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B- Condom</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C – Contraceptive injection</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D – </a:t>
            </a:r>
            <a:r>
              <a:rPr lang="en-US" sz="2911" dirty="0" err="1">
                <a:solidFill>
                  <a:prstClr val="black"/>
                </a:solidFill>
                <a:latin typeface="Calibri" panose="020F0502020204030204" pitchFamily="34" charset="0"/>
                <a:cs typeface="Calibri" panose="020F0502020204030204" pitchFamily="34" charset="0"/>
              </a:rPr>
              <a:t>Femidom</a:t>
            </a:r>
            <a:endParaRPr lang="en-US" sz="2911" dirty="0">
              <a:solidFill>
                <a:prstClr val="black"/>
              </a:solidFill>
              <a:latin typeface="Calibri" panose="020F0502020204030204" pitchFamily="34" charset="0"/>
              <a:cs typeface="Calibri" panose="020F0502020204030204" pitchFamily="34" charset="0"/>
            </a:endParaRP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2040" y="5131963"/>
            <a:ext cx="552130" cy="51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17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20000"/>
          </a:bodyPr>
          <a:lstStyle/>
          <a:p>
            <a:pPr marL="0" indent="0">
              <a:buNone/>
            </a:pPr>
            <a:r>
              <a:rPr lang="en-US" dirty="0" smtClean="0"/>
              <a:t>What type of contraception method is being described?</a:t>
            </a:r>
            <a:endParaRPr lang="en-US" sz="2911" dirty="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“designed for female use. This is made from soft, thin polyurethane and is worn inside the vagina to stop sperm from entering the uterus”</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A – Contraceptive Injection</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B- </a:t>
            </a:r>
            <a:r>
              <a:rPr lang="en-US" sz="2911" dirty="0" err="1">
                <a:solidFill>
                  <a:prstClr val="black"/>
                </a:solidFill>
                <a:latin typeface="Calibri" panose="020F0502020204030204" pitchFamily="34" charset="0"/>
                <a:cs typeface="Calibri" panose="020F0502020204030204" pitchFamily="34" charset="0"/>
              </a:rPr>
              <a:t>Femidom</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C – Contraceptive Pill</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a:solidFill>
                  <a:prstClr val="black"/>
                </a:solidFill>
                <a:latin typeface="Calibri" panose="020F0502020204030204" pitchFamily="34" charset="0"/>
                <a:cs typeface="Calibri" panose="020F0502020204030204" pitchFamily="34" charset="0"/>
              </a:rPr>
              <a:t>D – Condom</a:t>
            </a: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6086" y="4389646"/>
            <a:ext cx="552130" cy="51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2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smtClean="0"/>
              <a:t>Information finder</a:t>
            </a:r>
            <a:endParaRPr lang="en-GB" sz="4851" dirty="0"/>
          </a:p>
        </p:txBody>
      </p:sp>
      <p:sp>
        <p:nvSpPr>
          <p:cNvPr id="7" name="Content Placeholder 2"/>
          <p:cNvSpPr>
            <a:spLocks noGrp="1"/>
          </p:cNvSpPr>
          <p:nvPr>
            <p:ph idx="1"/>
          </p:nvPr>
        </p:nvSpPr>
        <p:spPr>
          <a:xfrm>
            <a:off x="550454" y="1507708"/>
            <a:ext cx="5636094" cy="4847552"/>
          </a:xfrm>
        </p:spPr>
        <p:txBody>
          <a:bodyPr>
            <a:normAutofit fontScale="70000" lnSpcReduction="20000"/>
          </a:bodyPr>
          <a:lstStyle/>
          <a:p>
            <a:pPr marL="0" indent="0">
              <a:buNone/>
            </a:pPr>
            <a:r>
              <a:rPr lang="en-US" dirty="0" smtClean="0"/>
              <a:t>Around the room are some posters.</a:t>
            </a:r>
          </a:p>
          <a:p>
            <a:pPr marL="0" indent="0">
              <a:buNone/>
            </a:pPr>
            <a:endParaRPr lang="en-US" dirty="0"/>
          </a:p>
          <a:p>
            <a:pPr marL="0" indent="0">
              <a:buNone/>
            </a:pPr>
            <a:r>
              <a:rPr lang="en-US" dirty="0" smtClean="0"/>
              <a:t>Working in groups of 4, take it in turns to go to a poster and remember 1 piece of information. You will then tell your group the piece of information you have learnt from the poster. Take it in turns until you all have the information below in your books.</a:t>
            </a:r>
          </a:p>
          <a:p>
            <a:pPr marL="0" indent="0">
              <a:buNone/>
            </a:pPr>
            <a:endParaRPr lang="en-US" dirty="0"/>
          </a:p>
          <a:p>
            <a:pPr marL="0" indent="0">
              <a:buNone/>
            </a:pPr>
            <a:r>
              <a:rPr lang="en-US" dirty="0" smtClean="0"/>
              <a:t>The information you need is</a:t>
            </a:r>
          </a:p>
          <a:p>
            <a:pPr marL="554492" indent="-554492">
              <a:buAutoNum type="arabicPeriod"/>
            </a:pPr>
            <a:r>
              <a:rPr lang="en-US" dirty="0" smtClean="0"/>
              <a:t>Name</a:t>
            </a:r>
          </a:p>
          <a:p>
            <a:pPr marL="554492" indent="-554492">
              <a:buAutoNum type="arabicPeriod"/>
            </a:pPr>
            <a:r>
              <a:rPr lang="en-US" dirty="0" smtClean="0"/>
              <a:t>Is designed for male or female use</a:t>
            </a:r>
          </a:p>
          <a:p>
            <a:pPr marL="554492" indent="-554492">
              <a:buAutoNum type="arabicPeriod"/>
            </a:pPr>
            <a:r>
              <a:rPr lang="en-US" dirty="0" smtClean="0"/>
              <a:t>Is </a:t>
            </a:r>
            <a:r>
              <a:rPr lang="en-US" dirty="0"/>
              <a:t>it a barrier or hormonal method of contraception?</a:t>
            </a:r>
          </a:p>
          <a:p>
            <a:pPr marL="554492" indent="-554492">
              <a:buAutoNum type="arabicPeriod"/>
            </a:pPr>
            <a:r>
              <a:rPr lang="en-US" dirty="0"/>
              <a:t>How it works?</a:t>
            </a:r>
          </a:p>
          <a:p>
            <a:pPr marL="554492" indent="-554492">
              <a:buAutoNum type="arabicPeriod"/>
            </a:pPr>
            <a:r>
              <a:rPr lang="en-US" dirty="0"/>
              <a:t>How effective is it at stopping pregnancy?</a:t>
            </a:r>
          </a:p>
          <a:p>
            <a:pPr marL="554492" indent="-554492">
              <a:buAutoNum type="arabicPeriod"/>
            </a:pPr>
            <a:endParaRPr lang="en-US" dirty="0" smtClean="0"/>
          </a:p>
          <a:p>
            <a:pPr marL="554492" indent="-554492">
              <a:buAutoNum type="arabicPeriod"/>
            </a:pPr>
            <a:endParaRPr lang="en-US" dirty="0" smtClean="0"/>
          </a:p>
        </p:txBody>
      </p:sp>
      <p:pic>
        <p:nvPicPr>
          <p:cNvPr id="11"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4974" y="1333045"/>
            <a:ext cx="2873203" cy="20522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8519" y="3123340"/>
            <a:ext cx="2679316" cy="17829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3608" y="4791819"/>
            <a:ext cx="2727348" cy="147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84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smtClean="0"/>
              <a:t>Answers</a:t>
            </a:r>
            <a:endParaRPr lang="en-GB" sz="4851" dirty="0"/>
          </a:p>
        </p:txBody>
      </p:sp>
      <p:sp>
        <p:nvSpPr>
          <p:cNvPr id="7" name="Content Placeholder 2"/>
          <p:cNvSpPr>
            <a:spLocks noGrp="1"/>
          </p:cNvSpPr>
          <p:nvPr>
            <p:ph idx="1"/>
          </p:nvPr>
        </p:nvSpPr>
        <p:spPr>
          <a:xfrm>
            <a:off x="550454" y="1507708"/>
            <a:ext cx="10960095" cy="4847552"/>
          </a:xfrm>
        </p:spPr>
        <p:txBody>
          <a:bodyPr>
            <a:normAutofit fontScale="92500"/>
          </a:bodyPr>
          <a:lstStyle/>
          <a:p>
            <a:pPr marL="0" indent="0">
              <a:buNone/>
            </a:pPr>
            <a:r>
              <a:rPr lang="en-US" dirty="0" smtClean="0"/>
              <a:t>Condoms</a:t>
            </a:r>
          </a:p>
          <a:p>
            <a:pPr marL="0" indent="0">
              <a:buNone/>
            </a:pPr>
            <a:endParaRPr lang="en-US" dirty="0"/>
          </a:p>
          <a:p>
            <a:pPr marL="0" indent="0">
              <a:buNone/>
            </a:pPr>
            <a:r>
              <a:rPr lang="en-US" dirty="0"/>
              <a:t>They are designed for male use</a:t>
            </a:r>
          </a:p>
          <a:p>
            <a:pPr marL="0" indent="0">
              <a:buNone/>
            </a:pPr>
            <a:endParaRPr lang="en-US" dirty="0"/>
          </a:p>
          <a:p>
            <a:pPr marL="0" indent="0">
              <a:buNone/>
            </a:pPr>
            <a:r>
              <a:rPr lang="en-US" dirty="0" smtClean="0"/>
              <a:t>This </a:t>
            </a:r>
            <a:r>
              <a:rPr lang="en-US" dirty="0"/>
              <a:t>means it is a barrier method of contraception.</a:t>
            </a:r>
          </a:p>
          <a:p>
            <a:pPr marL="0" indent="0">
              <a:buNone/>
            </a:pPr>
            <a:endParaRPr lang="en-US" dirty="0" smtClean="0"/>
          </a:p>
          <a:p>
            <a:pPr marL="0" indent="0">
              <a:buNone/>
            </a:pPr>
            <a:r>
              <a:rPr lang="en-US" dirty="0"/>
              <a:t>Condoms work as they cover the penis with a thin layer of latex during sex. This means that the condom catches sperm and prevents it from meeting the egg</a:t>
            </a:r>
            <a:r>
              <a:rPr lang="en-US" dirty="0" smtClean="0"/>
              <a:t>.</a:t>
            </a:r>
          </a:p>
          <a:p>
            <a:pPr marL="0" indent="0">
              <a:buNone/>
            </a:pPr>
            <a:endParaRPr lang="en-US" dirty="0"/>
          </a:p>
          <a:p>
            <a:pPr marL="0" indent="0">
              <a:buNone/>
            </a:pPr>
            <a:r>
              <a:rPr lang="en-US" dirty="0"/>
              <a:t>Condoms are effective between 82%-98% of the time in preventing pregnancy. </a:t>
            </a:r>
            <a:endParaRPr lang="en-US" dirty="0" smtClean="0"/>
          </a:p>
        </p:txBody>
      </p:sp>
    </p:spTree>
    <p:extLst>
      <p:ext uri="{BB962C8B-B14F-4D97-AF65-F5344CB8AC3E}">
        <p14:creationId xmlns:p14="http://schemas.microsoft.com/office/powerpoint/2010/main" val="110249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smtClean="0"/>
              <a:t>Answers</a:t>
            </a:r>
            <a:endParaRPr lang="en-GB" sz="4851" dirty="0"/>
          </a:p>
        </p:txBody>
      </p:sp>
      <p:sp>
        <p:nvSpPr>
          <p:cNvPr id="7" name="Content Placeholder 2"/>
          <p:cNvSpPr>
            <a:spLocks noGrp="1"/>
          </p:cNvSpPr>
          <p:nvPr>
            <p:ph idx="1"/>
          </p:nvPr>
        </p:nvSpPr>
        <p:spPr>
          <a:xfrm>
            <a:off x="550454" y="1507708"/>
            <a:ext cx="10960095" cy="4847552"/>
          </a:xfrm>
        </p:spPr>
        <p:txBody>
          <a:bodyPr>
            <a:normAutofit lnSpcReduction="10000"/>
          </a:bodyPr>
          <a:lstStyle/>
          <a:p>
            <a:pPr marL="0" indent="0">
              <a:buNone/>
            </a:pPr>
            <a:r>
              <a:rPr lang="en-US" dirty="0" err="1" smtClean="0"/>
              <a:t>Femidoms</a:t>
            </a:r>
            <a:endParaRPr lang="en-US" dirty="0" smtClean="0"/>
          </a:p>
          <a:p>
            <a:pPr marL="0" indent="0">
              <a:buNone/>
            </a:pPr>
            <a:endParaRPr lang="en-US" dirty="0"/>
          </a:p>
          <a:p>
            <a:pPr marL="0" indent="0">
              <a:buNone/>
            </a:pPr>
            <a:r>
              <a:rPr lang="en-US" dirty="0"/>
              <a:t>They are designed for </a:t>
            </a:r>
            <a:r>
              <a:rPr lang="en-US" dirty="0" smtClean="0"/>
              <a:t>female </a:t>
            </a:r>
            <a:r>
              <a:rPr lang="en-US" dirty="0"/>
              <a:t>use</a:t>
            </a:r>
          </a:p>
          <a:p>
            <a:pPr marL="0" indent="0">
              <a:buNone/>
            </a:pPr>
            <a:endParaRPr lang="en-US" dirty="0"/>
          </a:p>
          <a:p>
            <a:pPr marL="0" indent="0">
              <a:buNone/>
            </a:pPr>
            <a:r>
              <a:rPr lang="en-US" dirty="0" smtClean="0"/>
              <a:t>This </a:t>
            </a:r>
            <a:r>
              <a:rPr lang="en-US" dirty="0"/>
              <a:t>means it is a barrier method of contraception.</a:t>
            </a:r>
          </a:p>
          <a:p>
            <a:pPr marL="0" indent="0">
              <a:buNone/>
            </a:pPr>
            <a:endParaRPr lang="en-US" dirty="0" smtClean="0"/>
          </a:p>
          <a:p>
            <a:pPr marL="0" indent="0">
              <a:buNone/>
            </a:pPr>
            <a:r>
              <a:rPr lang="en-US" dirty="0" smtClean="0"/>
              <a:t>They are made </a:t>
            </a:r>
            <a:r>
              <a:rPr lang="en-US" dirty="0"/>
              <a:t>from soft, thin polyurethane and it is worn inside of the </a:t>
            </a:r>
            <a:r>
              <a:rPr lang="en-US" dirty="0" smtClean="0"/>
              <a:t>vagina. They </a:t>
            </a:r>
            <a:r>
              <a:rPr lang="en-US" dirty="0"/>
              <a:t>stop pregnancy by stopping sperm from entering the uterus</a:t>
            </a:r>
            <a:r>
              <a:rPr lang="en-US" dirty="0" smtClean="0"/>
              <a:t>.</a:t>
            </a:r>
          </a:p>
          <a:p>
            <a:pPr marL="0" indent="0">
              <a:buNone/>
            </a:pPr>
            <a:endParaRPr lang="en-US" dirty="0" smtClean="0"/>
          </a:p>
          <a:p>
            <a:pPr marL="0" indent="0">
              <a:buNone/>
            </a:pPr>
            <a:r>
              <a:rPr lang="en-US" dirty="0" err="1"/>
              <a:t>Femidoms</a:t>
            </a:r>
            <a:r>
              <a:rPr lang="en-US" dirty="0"/>
              <a:t> are effective in stopping pregnancy 79%-92% of the time.</a:t>
            </a:r>
          </a:p>
        </p:txBody>
      </p:sp>
    </p:spTree>
    <p:extLst>
      <p:ext uri="{BB962C8B-B14F-4D97-AF65-F5344CB8AC3E}">
        <p14:creationId xmlns:p14="http://schemas.microsoft.com/office/powerpoint/2010/main" val="25441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smtClean="0"/>
              <a:t>Answers</a:t>
            </a:r>
            <a:endParaRPr lang="en-GB" sz="4851" dirty="0"/>
          </a:p>
        </p:txBody>
      </p:sp>
      <p:sp>
        <p:nvSpPr>
          <p:cNvPr id="7" name="Content Placeholder 2"/>
          <p:cNvSpPr>
            <a:spLocks noGrp="1"/>
          </p:cNvSpPr>
          <p:nvPr>
            <p:ph idx="1"/>
          </p:nvPr>
        </p:nvSpPr>
        <p:spPr>
          <a:xfrm>
            <a:off x="550454" y="1507708"/>
            <a:ext cx="10960095" cy="4847552"/>
          </a:xfrm>
        </p:spPr>
        <p:txBody>
          <a:bodyPr>
            <a:normAutofit fontScale="92500"/>
          </a:bodyPr>
          <a:lstStyle/>
          <a:p>
            <a:pPr marL="0" indent="0">
              <a:buNone/>
            </a:pPr>
            <a:r>
              <a:rPr lang="en-US" dirty="0" smtClean="0"/>
              <a:t>Contraceptive Pill</a:t>
            </a:r>
          </a:p>
          <a:p>
            <a:pPr marL="0" indent="0">
              <a:buNone/>
            </a:pPr>
            <a:endParaRPr lang="en-US" dirty="0"/>
          </a:p>
          <a:p>
            <a:pPr marL="0" indent="0">
              <a:buNone/>
            </a:pPr>
            <a:r>
              <a:rPr lang="en-US" dirty="0"/>
              <a:t>They are designed for </a:t>
            </a:r>
            <a:r>
              <a:rPr lang="en-US" dirty="0" smtClean="0"/>
              <a:t>female </a:t>
            </a:r>
            <a:r>
              <a:rPr lang="en-US" dirty="0"/>
              <a:t>use</a:t>
            </a:r>
          </a:p>
          <a:p>
            <a:pPr marL="0" indent="0">
              <a:buNone/>
            </a:pPr>
            <a:endParaRPr lang="en-US" dirty="0"/>
          </a:p>
          <a:p>
            <a:pPr marL="0" indent="0">
              <a:buNone/>
            </a:pPr>
            <a:r>
              <a:rPr lang="en-US" dirty="0" smtClean="0"/>
              <a:t>This </a:t>
            </a:r>
            <a:r>
              <a:rPr lang="en-US" dirty="0"/>
              <a:t>means it is a </a:t>
            </a:r>
            <a:r>
              <a:rPr lang="en-US" dirty="0" smtClean="0"/>
              <a:t>hormonal </a:t>
            </a:r>
            <a:r>
              <a:rPr lang="en-US" dirty="0"/>
              <a:t>method of contraception.</a:t>
            </a:r>
          </a:p>
          <a:p>
            <a:pPr marL="0" indent="0">
              <a:buNone/>
            </a:pPr>
            <a:endParaRPr lang="en-US" dirty="0" smtClean="0"/>
          </a:p>
          <a:p>
            <a:pPr marL="0" indent="0">
              <a:buNone/>
            </a:pPr>
            <a:r>
              <a:rPr lang="en-US" dirty="0"/>
              <a:t>It works by a female taking one small tablet every day. It stops pregnancy by stopping the female body from releasing an egg each </a:t>
            </a:r>
            <a:r>
              <a:rPr lang="en-US" dirty="0" smtClean="0"/>
              <a:t>month</a:t>
            </a:r>
          </a:p>
          <a:p>
            <a:pPr marL="0" indent="0">
              <a:buNone/>
            </a:pPr>
            <a:endParaRPr lang="en-US" dirty="0" smtClean="0"/>
          </a:p>
          <a:p>
            <a:pPr marL="0" indent="0">
              <a:buNone/>
            </a:pPr>
            <a:r>
              <a:rPr lang="en-US" dirty="0"/>
              <a:t>The contraceptive pill is effective in stopping pregnancy 91%-99% of the time.</a:t>
            </a:r>
            <a:endParaRPr lang="en-US" dirty="0" smtClean="0"/>
          </a:p>
        </p:txBody>
      </p:sp>
    </p:spTree>
    <p:extLst>
      <p:ext uri="{BB962C8B-B14F-4D97-AF65-F5344CB8AC3E}">
        <p14:creationId xmlns:p14="http://schemas.microsoft.com/office/powerpoint/2010/main" val="344904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US" sz="4851" dirty="0" smtClean="0"/>
              <a:t>Answers</a:t>
            </a:r>
            <a:endParaRPr lang="en-GB" sz="4851" dirty="0"/>
          </a:p>
        </p:txBody>
      </p:sp>
      <p:sp>
        <p:nvSpPr>
          <p:cNvPr id="7" name="Content Placeholder 2"/>
          <p:cNvSpPr>
            <a:spLocks noGrp="1"/>
          </p:cNvSpPr>
          <p:nvPr>
            <p:ph idx="1"/>
          </p:nvPr>
        </p:nvSpPr>
        <p:spPr>
          <a:xfrm>
            <a:off x="550454" y="1507708"/>
            <a:ext cx="10960095" cy="4847552"/>
          </a:xfrm>
        </p:spPr>
        <p:txBody>
          <a:bodyPr>
            <a:normAutofit lnSpcReduction="10000"/>
          </a:bodyPr>
          <a:lstStyle/>
          <a:p>
            <a:pPr marL="0" indent="0">
              <a:buNone/>
            </a:pPr>
            <a:r>
              <a:rPr lang="en-US" dirty="0" smtClean="0"/>
              <a:t>Contraceptive Injection</a:t>
            </a:r>
          </a:p>
          <a:p>
            <a:pPr marL="0" indent="0">
              <a:buNone/>
            </a:pPr>
            <a:endParaRPr lang="en-US" dirty="0"/>
          </a:p>
          <a:p>
            <a:pPr marL="0" indent="0">
              <a:buNone/>
            </a:pPr>
            <a:r>
              <a:rPr lang="en-US" dirty="0"/>
              <a:t>They are designed for </a:t>
            </a:r>
            <a:r>
              <a:rPr lang="en-US" dirty="0" smtClean="0"/>
              <a:t>female </a:t>
            </a:r>
            <a:r>
              <a:rPr lang="en-US" dirty="0"/>
              <a:t>use</a:t>
            </a:r>
          </a:p>
          <a:p>
            <a:pPr marL="0" indent="0">
              <a:buNone/>
            </a:pPr>
            <a:endParaRPr lang="en-US" dirty="0"/>
          </a:p>
          <a:p>
            <a:pPr marL="0" indent="0">
              <a:buNone/>
            </a:pPr>
            <a:r>
              <a:rPr lang="en-US" dirty="0" smtClean="0"/>
              <a:t>This </a:t>
            </a:r>
            <a:r>
              <a:rPr lang="en-US" dirty="0"/>
              <a:t>means it is a </a:t>
            </a:r>
            <a:r>
              <a:rPr lang="en-US" dirty="0" smtClean="0"/>
              <a:t>hormonal </a:t>
            </a:r>
            <a:r>
              <a:rPr lang="en-US" dirty="0"/>
              <a:t>method of contraception.</a:t>
            </a:r>
          </a:p>
          <a:p>
            <a:pPr marL="0" indent="0">
              <a:buNone/>
            </a:pPr>
            <a:endParaRPr lang="en-US" dirty="0" smtClean="0"/>
          </a:p>
          <a:p>
            <a:pPr marL="0" indent="0">
              <a:buNone/>
            </a:pPr>
            <a:r>
              <a:rPr lang="en-US" dirty="0"/>
              <a:t>This works by females being given an injection every 3 months. It stops the female body from producing an egg each month</a:t>
            </a:r>
            <a:r>
              <a:rPr lang="en-US" dirty="0" smtClean="0"/>
              <a:t>.</a:t>
            </a:r>
          </a:p>
          <a:p>
            <a:pPr marL="0" indent="0">
              <a:buNone/>
            </a:pPr>
            <a:endParaRPr lang="en-US" dirty="0" smtClean="0"/>
          </a:p>
          <a:p>
            <a:pPr marL="0" indent="0">
              <a:buNone/>
            </a:pPr>
            <a:r>
              <a:rPr lang="en-US" dirty="0"/>
              <a:t>It is effective in stopping pregnancy 94%-99% of the time.</a:t>
            </a:r>
            <a:endParaRPr lang="en-US" dirty="0" smtClean="0"/>
          </a:p>
        </p:txBody>
      </p:sp>
    </p:spTree>
    <p:extLst>
      <p:ext uri="{BB962C8B-B14F-4D97-AF65-F5344CB8AC3E}">
        <p14:creationId xmlns:p14="http://schemas.microsoft.com/office/powerpoint/2010/main" val="310687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Reflection</a:t>
            </a:r>
          </a:p>
        </p:txBody>
      </p:sp>
      <p:sp>
        <p:nvSpPr>
          <p:cNvPr id="20" name="Content Placeholder 2"/>
          <p:cNvSpPr>
            <a:spLocks noGrp="1"/>
          </p:cNvSpPr>
          <p:nvPr>
            <p:ph idx="1"/>
          </p:nvPr>
        </p:nvSpPr>
        <p:spPr>
          <a:xfrm>
            <a:off x="385070" y="2162694"/>
            <a:ext cx="11551544" cy="4071596"/>
          </a:xfrm>
        </p:spPr>
        <p:txBody>
          <a:bodyPr>
            <a:normAutofit/>
          </a:bodyPr>
          <a:lstStyle/>
          <a:p>
            <a:pPr marL="0" indent="0">
              <a:buNone/>
            </a:pPr>
            <a:r>
              <a:rPr lang="en-US" dirty="0" smtClean="0"/>
              <a:t>In your books complete the following sentences</a:t>
            </a:r>
          </a:p>
          <a:p>
            <a:pPr marL="0" indent="0">
              <a:buNone/>
            </a:pPr>
            <a:endParaRPr lang="en-US" dirty="0"/>
          </a:p>
          <a:p>
            <a:pPr marL="0" indent="0">
              <a:buNone/>
            </a:pPr>
            <a:r>
              <a:rPr lang="en-US" dirty="0" smtClean="0"/>
              <a:t>One type of contraception I learnt about today that I have never heard of was…</a:t>
            </a:r>
          </a:p>
          <a:p>
            <a:pPr marL="0" indent="0">
              <a:buNone/>
            </a:pPr>
            <a:endParaRPr lang="en-US" dirty="0"/>
          </a:p>
          <a:p>
            <a:pPr marL="0" indent="0">
              <a:buNone/>
            </a:pPr>
            <a:r>
              <a:rPr lang="en-US" dirty="0" smtClean="0"/>
              <a:t>One fact about this type of contraception is…</a:t>
            </a:r>
          </a:p>
        </p:txBody>
      </p:sp>
    </p:spTree>
    <p:extLst>
      <p:ext uri="{BB962C8B-B14F-4D97-AF65-F5344CB8AC3E}">
        <p14:creationId xmlns:p14="http://schemas.microsoft.com/office/powerpoint/2010/main" val="2636192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Support</a:t>
            </a:r>
            <a:endParaRPr lang="en-GB" sz="4851" dirty="0"/>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66"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rPr>
              <a:t>If you need any support about </a:t>
            </a:r>
            <a:r>
              <a:rPr kumimoji="0" lang="en-US" sz="4366" b="0" i="0" u="none" strike="noStrike" kern="1200" cap="none" spc="0" normalizeH="0" baseline="0" noProof="0" dirty="0" smtClean="0">
                <a:ln>
                  <a:noFill/>
                </a:ln>
                <a:solidFill>
                  <a:srgbClr val="142A33"/>
                </a:solidFill>
                <a:effectLst/>
                <a:uLnTx/>
                <a:uFillTx/>
                <a:latin typeface="Calibri" panose="020F0502020204030204" pitchFamily="34" charset="0"/>
                <a:cs typeface="Calibri" panose="020F0502020204030204" pitchFamily="34" charset="0"/>
              </a:rPr>
              <a:t>contraception, </a:t>
            </a:r>
            <a:r>
              <a:rPr kumimoji="0" lang="en-US" sz="4366"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rPr>
              <a:t>you can contact</a:t>
            </a: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sp>
        <p:nvSpPr>
          <p:cNvPr id="31" name="TextBox 30"/>
          <p:cNvSpPr txBox="1"/>
          <p:nvPr/>
        </p:nvSpPr>
        <p:spPr>
          <a:xfrm>
            <a:off x="7260938" y="3876181"/>
            <a:ext cx="3949362" cy="1883593"/>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smtClean="0">
                <a:ln>
                  <a:noFill/>
                </a:ln>
                <a:solidFill>
                  <a:srgbClr val="2A2C65"/>
                </a:solidFill>
                <a:effectLst/>
                <a:uLnTx/>
                <a:uFillTx/>
                <a:latin typeface="Calibri" panose="020F0502020204030204" pitchFamily="34" charset="0"/>
                <a:ea typeface="+mn-ea"/>
                <a:cs typeface="Calibri" panose="020F0502020204030204" pitchFamily="34" charset="0"/>
              </a:rPr>
              <a:t>Umbrellahealth.co.uk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smtClean="0">
                <a:ln>
                  <a:noFill/>
                </a:ln>
                <a:solidFill>
                  <a:srgbClr val="2A2C65"/>
                </a:solidFill>
                <a:effectLst/>
                <a:uLnTx/>
                <a:uFillTx/>
                <a:latin typeface="Calibri" panose="020F0502020204030204" pitchFamily="34" charset="0"/>
                <a:ea typeface="+mn-ea"/>
                <a:cs typeface="Calibri" panose="020F0502020204030204" pitchFamily="34" charset="0"/>
              </a:rPr>
              <a:t>List of services near you</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smtClean="0">
                <a:ln>
                  <a:noFill/>
                </a:ln>
                <a:solidFill>
                  <a:srgbClr val="2A2C65"/>
                </a:solidFill>
                <a:effectLst/>
                <a:uLnTx/>
                <a:uFillTx/>
                <a:latin typeface="Calibri" panose="020F0502020204030204" pitchFamily="34" charset="0"/>
                <a:ea typeface="+mn-ea"/>
                <a:cs typeface="Calibri" panose="020F0502020204030204" pitchFamily="34" charset="0"/>
              </a:rPr>
              <a:t>Email and contact numbers available online</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rotWithShape="1">
          <a:blip r:embed="rId5"/>
          <a:srcRect l="50486" t="30765" r="38103" b="62212"/>
          <a:stretch/>
        </p:blipFill>
        <p:spPr>
          <a:xfrm>
            <a:off x="7264153" y="2641694"/>
            <a:ext cx="3325083" cy="1150991"/>
          </a:xfrm>
          <a:prstGeom prst="rect">
            <a:avLst/>
          </a:prstGeom>
        </p:spPr>
      </p:pic>
    </p:spTree>
    <p:extLst>
      <p:ext uri="{BB962C8B-B14F-4D97-AF65-F5344CB8AC3E}">
        <p14:creationId xmlns:p14="http://schemas.microsoft.com/office/powerpoint/2010/main" val="728190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94783"/>
            <a:ext cx="12101152" cy="1457492"/>
          </a:xfrm>
          <a:prstGeom prst="rect">
            <a:avLst/>
          </a:prstGeom>
        </p:spPr>
      </p:pic>
    </p:spTree>
    <p:extLst>
      <p:ext uri="{BB962C8B-B14F-4D97-AF65-F5344CB8AC3E}">
        <p14:creationId xmlns:p14="http://schemas.microsoft.com/office/powerpoint/2010/main" val="2976115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Impact of the media on relationships</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consent in romantic relationships</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the impact of pornography?</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sexting and the law?</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contraception</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STI’s?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contraception</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Names of different contraception methods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types of method each contraception is</a:t>
            </a:r>
          </a:p>
          <a:p>
            <a:pPr marL="138623" indent="-138623" defTabSz="554499">
              <a:lnSpc>
                <a:spcPct val="110000"/>
              </a:lnSpc>
              <a:spcBef>
                <a:spcPts val="607"/>
              </a:spcBef>
              <a:buFontTx/>
              <a:buChar char="-"/>
              <a:defRPr/>
            </a:pPr>
            <a:r>
              <a:rPr lang="en-US" sz="1940" b="1" dirty="0" smtClean="0">
                <a:solidFill>
                  <a:prstClr val="black"/>
                </a:solidFill>
                <a:latin typeface="Comic Sans MS"/>
              </a:rPr>
              <a:t>How it works</a:t>
            </a:r>
          </a:p>
          <a:p>
            <a:pPr marL="138623" indent="-138623" defTabSz="554499">
              <a:lnSpc>
                <a:spcPct val="110000"/>
              </a:lnSpc>
              <a:spcBef>
                <a:spcPts val="607"/>
              </a:spcBef>
              <a:buFontTx/>
              <a:buChar char="-"/>
              <a:defRPr/>
            </a:pPr>
            <a:r>
              <a:rPr lang="en-US" sz="1940" b="1" dirty="0" smtClean="0">
                <a:solidFill>
                  <a:prstClr val="black"/>
                </a:solidFill>
                <a:latin typeface="Comic Sans MS"/>
              </a:rPr>
              <a:t>The effectiveness of each contraception type</a:t>
            </a: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In tutor time this week you looked at contraception.</a:t>
            </a:r>
          </a:p>
          <a:p>
            <a:pPr marL="0" indent="0">
              <a:buNone/>
            </a:pPr>
            <a:endParaRPr lang="en-US" sz="3638" dirty="0"/>
          </a:p>
          <a:p>
            <a:pPr marL="0" indent="0">
              <a:buNone/>
            </a:pPr>
            <a:r>
              <a:rPr lang="en-US" sz="3638" dirty="0" smtClean="0"/>
              <a:t>With your partner discuss what you can remember from tutor time.</a:t>
            </a:r>
          </a:p>
          <a:p>
            <a:pPr marL="0" indent="0">
              <a:buNone/>
            </a:pPr>
            <a:endParaRPr lang="en-US" sz="3638" dirty="0"/>
          </a:p>
          <a:p>
            <a:pPr marL="0" indent="0">
              <a:buNone/>
            </a:pPr>
            <a:r>
              <a:rPr lang="en-US" sz="3638" dirty="0" smtClean="0"/>
              <a:t>Remember you will need to share your discussion with the class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311343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108889"/>
          </a:xfrm>
        </p:spPr>
        <p:txBody>
          <a:bodyPr>
            <a:normAutofit fontScale="70000" lnSpcReduction="20000"/>
          </a:bodyPr>
          <a:lstStyle/>
          <a:p>
            <a:pPr marL="0" indent="0">
              <a:buNone/>
            </a:pPr>
            <a:r>
              <a:rPr lang="en-US" sz="3638" dirty="0" smtClean="0"/>
              <a:t>The definition of contraception is:</a:t>
            </a:r>
          </a:p>
          <a:p>
            <a:pPr marL="0" indent="0">
              <a:buNone/>
            </a:pPr>
            <a:r>
              <a:rPr lang="en-US" sz="3638" dirty="0" smtClean="0"/>
              <a:t>“</a:t>
            </a:r>
            <a:r>
              <a:rPr lang="en-US" sz="4000" dirty="0"/>
              <a:t>a method or technique used to prevent pregnancy and reduce the risk of spreading STIs as a result of having </a:t>
            </a:r>
            <a:r>
              <a:rPr lang="en-US" sz="4000" dirty="0" smtClean="0"/>
              <a:t>sex”</a:t>
            </a:r>
          </a:p>
          <a:p>
            <a:pPr marL="0" indent="0">
              <a:buNone/>
            </a:pPr>
            <a:endParaRPr lang="en-US" sz="4000" dirty="0"/>
          </a:p>
          <a:p>
            <a:pPr marL="0" indent="0">
              <a:buNone/>
            </a:pPr>
            <a:r>
              <a:rPr lang="en-US" sz="4000" dirty="0" smtClean="0"/>
              <a:t>Contraception works in 3 ways:</a:t>
            </a:r>
          </a:p>
          <a:p>
            <a:pPr marL="742950" indent="-742950">
              <a:buAutoNum type="arabicPeriod"/>
            </a:pPr>
            <a:r>
              <a:rPr lang="en-US" sz="3638" b="1" dirty="0"/>
              <a:t>Block</a:t>
            </a:r>
            <a:r>
              <a:rPr lang="en-US" sz="3638" dirty="0"/>
              <a:t> – This means that sperm is blocked from getting to the egg</a:t>
            </a:r>
          </a:p>
          <a:p>
            <a:pPr marL="742950" indent="-742950">
              <a:buAutoNum type="arabicPeriod"/>
            </a:pPr>
            <a:r>
              <a:rPr lang="en-US" sz="3638" b="1" dirty="0"/>
              <a:t>Disable</a:t>
            </a:r>
            <a:r>
              <a:rPr lang="en-US" sz="3638" dirty="0"/>
              <a:t> – This means that sperm is immobilized and destroyed</a:t>
            </a:r>
          </a:p>
          <a:p>
            <a:pPr marL="742950" indent="-742950">
              <a:buAutoNum type="arabicPeriod"/>
            </a:pPr>
            <a:r>
              <a:rPr lang="en-US" sz="3638" b="1" dirty="0"/>
              <a:t>Suppress</a:t>
            </a:r>
            <a:r>
              <a:rPr lang="en-US" sz="3638" dirty="0"/>
              <a:t> – This means that the action of an egg maturing in the ovary is stopped meaning that it cannot be </a:t>
            </a:r>
            <a:r>
              <a:rPr lang="en-US" sz="3638" dirty="0" err="1"/>
              <a:t>fertilised</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2" name="Picture 1"/>
          <p:cNvPicPr>
            <a:picLocks noChangeAspect="1"/>
          </p:cNvPicPr>
          <p:nvPr/>
        </p:nvPicPr>
        <p:blipFill>
          <a:blip r:embed="rId4"/>
          <a:stretch>
            <a:fillRect/>
          </a:stretch>
        </p:blipFill>
        <p:spPr>
          <a:xfrm>
            <a:off x="7808603" y="1534885"/>
            <a:ext cx="4176732" cy="4887509"/>
          </a:xfrm>
          <a:prstGeom prst="rect">
            <a:avLst/>
          </a:prstGeom>
        </p:spPr>
      </p:pic>
    </p:spTree>
    <p:extLst>
      <p:ext uri="{BB962C8B-B14F-4D97-AF65-F5344CB8AC3E}">
        <p14:creationId xmlns:p14="http://schemas.microsoft.com/office/powerpoint/2010/main" val="29965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108889"/>
          </a:xfrm>
        </p:spPr>
        <p:txBody>
          <a:bodyPr>
            <a:normAutofit fontScale="92500" lnSpcReduction="20000"/>
          </a:bodyPr>
          <a:lstStyle/>
          <a:p>
            <a:pPr marL="0" indent="0">
              <a:buNone/>
            </a:pPr>
            <a:r>
              <a:rPr lang="en-US" sz="4000" dirty="0" smtClean="0"/>
              <a:t>There </a:t>
            </a:r>
            <a:r>
              <a:rPr lang="en-US" sz="4000" dirty="0"/>
              <a:t>are more than 12 different types of contraception. However today we are focusing on:</a:t>
            </a:r>
          </a:p>
          <a:p>
            <a:pPr marL="0" indent="0">
              <a:buNone/>
            </a:pPr>
            <a:endParaRPr lang="en-US" sz="4000" dirty="0"/>
          </a:p>
          <a:p>
            <a:pPr marL="914400" indent="-914400">
              <a:buAutoNum type="arabicPeriod"/>
            </a:pPr>
            <a:r>
              <a:rPr lang="en-US" sz="4000" dirty="0"/>
              <a:t>Male condoms</a:t>
            </a:r>
          </a:p>
          <a:p>
            <a:pPr marL="914400" indent="-914400">
              <a:buAutoNum type="arabicPeriod"/>
            </a:pPr>
            <a:r>
              <a:rPr lang="en-US" sz="4000" dirty="0" err="1"/>
              <a:t>Femidoms</a:t>
            </a:r>
            <a:r>
              <a:rPr lang="en-US" sz="4000" dirty="0"/>
              <a:t> (female condoms)</a:t>
            </a:r>
          </a:p>
          <a:p>
            <a:pPr marL="914400" indent="-914400">
              <a:buAutoNum type="arabicPeriod"/>
            </a:pPr>
            <a:r>
              <a:rPr lang="en-US" sz="4000" dirty="0"/>
              <a:t>Contraceptive pill</a:t>
            </a:r>
          </a:p>
          <a:p>
            <a:pPr marL="914400" indent="-914400">
              <a:buAutoNum type="arabicPeriod"/>
            </a:pPr>
            <a:r>
              <a:rPr lang="en-US" sz="4000" dirty="0"/>
              <a:t>Contraceptive injection</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 of contraception</a:t>
            </a:r>
            <a:endParaRPr sz="2426" spc="27" dirty="0"/>
          </a:p>
        </p:txBody>
      </p:sp>
      <p:pic>
        <p:nvPicPr>
          <p:cNvPr id="2" name="Picture 1"/>
          <p:cNvPicPr>
            <a:picLocks noChangeAspect="1"/>
          </p:cNvPicPr>
          <p:nvPr/>
        </p:nvPicPr>
        <p:blipFill>
          <a:blip r:embed="rId4"/>
          <a:stretch>
            <a:fillRect/>
          </a:stretch>
        </p:blipFill>
        <p:spPr>
          <a:xfrm>
            <a:off x="7808603" y="1534885"/>
            <a:ext cx="4176732" cy="4887509"/>
          </a:xfrm>
          <a:prstGeom prst="rect">
            <a:avLst/>
          </a:prstGeom>
        </p:spPr>
      </p:pic>
    </p:spTree>
    <p:extLst>
      <p:ext uri="{BB962C8B-B14F-4D97-AF65-F5344CB8AC3E}">
        <p14:creationId xmlns:p14="http://schemas.microsoft.com/office/powerpoint/2010/main" val="1695945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GB" sz="4851" dirty="0"/>
              <a:t>What types of contraception are there?</a:t>
            </a:r>
          </a:p>
        </p:txBody>
      </p:sp>
      <p:sp>
        <p:nvSpPr>
          <p:cNvPr id="7" name="Content Placeholder 2"/>
          <p:cNvSpPr>
            <a:spLocks noGrp="1"/>
          </p:cNvSpPr>
          <p:nvPr>
            <p:ph idx="1"/>
          </p:nvPr>
        </p:nvSpPr>
        <p:spPr>
          <a:xfrm>
            <a:off x="550454" y="1507708"/>
            <a:ext cx="5636094" cy="4847552"/>
          </a:xfrm>
        </p:spPr>
        <p:txBody>
          <a:bodyPr>
            <a:normAutofit fontScale="92500" lnSpcReduction="10000"/>
          </a:bodyPr>
          <a:lstStyle/>
          <a:p>
            <a:pPr marL="0" indent="0">
              <a:buNone/>
            </a:pPr>
            <a:r>
              <a:rPr lang="en-US" dirty="0" smtClean="0"/>
              <a:t>When discussing these 4 different types of contraception we will cover the following information:</a:t>
            </a:r>
          </a:p>
          <a:p>
            <a:pPr marL="0" indent="0">
              <a:buNone/>
            </a:pPr>
            <a:endParaRPr lang="en-US" dirty="0"/>
          </a:p>
          <a:p>
            <a:pPr marL="554492" indent="-554492">
              <a:buAutoNum type="arabicPeriod"/>
            </a:pPr>
            <a:r>
              <a:rPr lang="en-US" dirty="0" smtClean="0"/>
              <a:t>Name of the contraception</a:t>
            </a:r>
          </a:p>
          <a:p>
            <a:pPr marL="554492" indent="-554492">
              <a:buAutoNum type="arabicPeriod"/>
            </a:pPr>
            <a:r>
              <a:rPr lang="en-US" dirty="0" smtClean="0"/>
              <a:t>Is it designed for male or female use?</a:t>
            </a:r>
          </a:p>
          <a:p>
            <a:pPr marL="554492" indent="-554492">
              <a:buAutoNum type="arabicPeriod"/>
            </a:pPr>
            <a:r>
              <a:rPr lang="en-US" dirty="0" smtClean="0"/>
              <a:t>Is it a barrier or hormonal method of contraception?</a:t>
            </a:r>
          </a:p>
          <a:p>
            <a:pPr marL="554492" indent="-554492">
              <a:buAutoNum type="arabicPeriod"/>
            </a:pPr>
            <a:r>
              <a:rPr lang="en-US" dirty="0" smtClean="0"/>
              <a:t>How it works?</a:t>
            </a:r>
          </a:p>
          <a:p>
            <a:pPr marL="554492" indent="-554492">
              <a:buAutoNum type="arabicPeriod"/>
            </a:pPr>
            <a:r>
              <a:rPr lang="en-US" dirty="0" smtClean="0"/>
              <a:t>How effective is it at stopping pregnancy?</a:t>
            </a:r>
          </a:p>
        </p:txBody>
      </p:sp>
      <p:pic>
        <p:nvPicPr>
          <p:cNvPr id="1026"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4974" y="1333045"/>
            <a:ext cx="2873203" cy="20522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8519" y="3123340"/>
            <a:ext cx="2679316" cy="17829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3608" y="4791819"/>
            <a:ext cx="2727348" cy="147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24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fontScale="90000"/>
          </a:bodyPr>
          <a:lstStyle/>
          <a:p>
            <a:r>
              <a:rPr lang="en-GB" sz="4851" dirty="0"/>
              <a:t>What types of contraception are there?</a:t>
            </a:r>
          </a:p>
        </p:txBody>
      </p:sp>
      <p:sp>
        <p:nvSpPr>
          <p:cNvPr id="7" name="Content Placeholder 2"/>
          <p:cNvSpPr>
            <a:spLocks noGrp="1"/>
          </p:cNvSpPr>
          <p:nvPr>
            <p:ph idx="1"/>
          </p:nvPr>
        </p:nvSpPr>
        <p:spPr>
          <a:xfrm>
            <a:off x="550454" y="1507708"/>
            <a:ext cx="5636094" cy="4847552"/>
          </a:xfrm>
        </p:spPr>
        <p:txBody>
          <a:bodyPr>
            <a:normAutofit fontScale="92500" lnSpcReduction="10000"/>
          </a:bodyPr>
          <a:lstStyle/>
          <a:p>
            <a:pPr marL="0" indent="0">
              <a:buNone/>
            </a:pPr>
            <a:r>
              <a:rPr lang="en-US" dirty="0" smtClean="0"/>
              <a:t>Before we starting looking at the different types of contraception it is important to clarify what is meant by “</a:t>
            </a:r>
            <a:r>
              <a:rPr lang="en-US" b="1" dirty="0" smtClean="0"/>
              <a:t>barrier</a:t>
            </a:r>
            <a:r>
              <a:rPr lang="en-US" dirty="0" smtClean="0"/>
              <a:t>” or “</a:t>
            </a:r>
            <a:r>
              <a:rPr lang="en-US" b="1" dirty="0" smtClean="0"/>
              <a:t>hormonal</a:t>
            </a:r>
            <a:r>
              <a:rPr lang="en-US" dirty="0" smtClean="0"/>
              <a:t>” methods.</a:t>
            </a:r>
          </a:p>
          <a:p>
            <a:pPr marL="0" indent="0">
              <a:buNone/>
            </a:pPr>
            <a:endParaRPr lang="en-US" dirty="0"/>
          </a:p>
          <a:p>
            <a:pPr marL="0" indent="0">
              <a:buNone/>
            </a:pPr>
            <a:r>
              <a:rPr lang="en-US" b="1" dirty="0" smtClean="0"/>
              <a:t>Barrier</a:t>
            </a:r>
            <a:r>
              <a:rPr lang="en-US" dirty="0" smtClean="0"/>
              <a:t> method means that the contraception stops sperm from entering the body</a:t>
            </a:r>
          </a:p>
          <a:p>
            <a:pPr marL="0" indent="0">
              <a:buNone/>
            </a:pPr>
            <a:endParaRPr lang="en-US" dirty="0"/>
          </a:p>
          <a:p>
            <a:pPr marL="0" indent="0">
              <a:buNone/>
            </a:pPr>
            <a:r>
              <a:rPr lang="en-US" b="1" dirty="0" smtClean="0"/>
              <a:t>Hormonal</a:t>
            </a:r>
            <a:r>
              <a:rPr lang="en-US" dirty="0" smtClean="0"/>
              <a:t> method means that hormones are used to alter the internal workings of the female body to prevent pregnancy.</a:t>
            </a:r>
          </a:p>
        </p:txBody>
      </p:sp>
      <p:pic>
        <p:nvPicPr>
          <p:cNvPr id="1026"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4974" y="1333045"/>
            <a:ext cx="2873203" cy="20522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8519" y="3123340"/>
            <a:ext cx="2679316" cy="17829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3608" y="4791819"/>
            <a:ext cx="2727348" cy="147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42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11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3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1663</Words>
  <Application>Microsoft Office PowerPoint</Application>
  <PresentationFormat>Widescreen</PresentationFormat>
  <Paragraphs>244</Paragraphs>
  <Slides>29</Slides>
  <Notes>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29</vt:i4>
      </vt:variant>
    </vt:vector>
  </HeadingPairs>
  <TitlesOfParts>
    <vt:vector size="43" baseType="lpstr">
      <vt:lpstr>Arial</vt:lpstr>
      <vt:lpstr>Calibri</vt:lpstr>
      <vt:lpstr>Calibri Light</vt:lpstr>
      <vt:lpstr>Comic Sans MS</vt:lpstr>
      <vt:lpstr>Franklin Gothic Book</vt:lpstr>
      <vt:lpstr>Lato</vt:lpstr>
      <vt:lpstr>3_Office Theme</vt:lpstr>
      <vt:lpstr>2_Office Theme</vt:lpstr>
      <vt:lpstr>Office Theme</vt:lpstr>
      <vt:lpstr>6_Office Theme</vt:lpstr>
      <vt:lpstr>7_Office Theme</vt:lpstr>
      <vt:lpstr>11_Office Theme</vt:lpstr>
      <vt:lpstr>12_Office Theme</vt:lpstr>
      <vt:lpstr>13_Office Theme</vt:lpstr>
      <vt:lpstr>PowerPoint Presentation</vt:lpstr>
      <vt:lpstr>PowerPoint Presentation</vt:lpstr>
      <vt:lpstr>PowerPoint Presentation</vt:lpstr>
      <vt:lpstr>PowerPoint Presentation</vt:lpstr>
      <vt:lpstr>Discussion</vt:lpstr>
      <vt:lpstr>Tutor Time recap</vt:lpstr>
      <vt:lpstr>Type of contraception</vt:lpstr>
      <vt:lpstr>What types of contraception are there?</vt:lpstr>
      <vt:lpstr>What types of contraception are there?</vt:lpstr>
      <vt:lpstr>Condoms</vt:lpstr>
      <vt:lpstr>Femidoms (female condom)</vt:lpstr>
      <vt:lpstr>Contraceptive Pill</vt:lpstr>
      <vt:lpstr>Contraceptive Injection</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Information finder</vt:lpstr>
      <vt:lpstr>Answers</vt:lpstr>
      <vt:lpstr>Answers</vt:lpstr>
      <vt:lpstr>Answers</vt:lpstr>
      <vt:lpstr>Answers</vt:lpstr>
      <vt:lpstr>Reflection</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42</cp:revision>
  <dcterms:created xsi:type="dcterms:W3CDTF">2024-08-15T13:31:51Z</dcterms:created>
  <dcterms:modified xsi:type="dcterms:W3CDTF">2024-10-11T14:25:40Z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