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 id="2147483684" r:id="rId3"/>
    <p:sldMasterId id="2147483696" r:id="rId4"/>
    <p:sldMasterId id="2147483708" r:id="rId5"/>
  </p:sldMasterIdLst>
  <p:notesMasterIdLst>
    <p:notesMasterId r:id="rId32"/>
  </p:notesMasterIdLst>
  <p:sldIdLst>
    <p:sldId id="290" r:id="rId6"/>
    <p:sldId id="312" r:id="rId7"/>
    <p:sldId id="257" r:id="rId8"/>
    <p:sldId id="258" r:id="rId9"/>
    <p:sldId id="259"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WDk9qjpIXY/CJ9y5mTsXQ==" hashData="Eevi/En2DXJXsrIoKgR6+xiSADbll1E1BNPKSzd4oZXBwY/ImBvy7tKn+ty++JQgXk/dqD1D0fzJzMeoXZWeF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9" d="100"/>
          <a:sy n="109"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25/09/2024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For this activity you need 2 volunteers – they will stand about 3-5</a:t>
            </a:r>
            <a:r>
              <a:rPr lang="en-GB" baseline="0" dirty="0"/>
              <a:t> meters apart. One person will move and the other will stand still. The person moving must ask “can I take a step forward?” The person standing still can say “yes” until the other person gets to close for them at this point the answer to the person moving is “no” – at this point the person moving </a:t>
            </a:r>
            <a:r>
              <a:rPr lang="en-GB" b="1" u="sng" baseline="0" dirty="0"/>
              <a:t>must not</a:t>
            </a:r>
            <a:r>
              <a:rPr lang="en-GB" b="0" u="none" baseline="0" dirty="0"/>
              <a:t> move.</a:t>
            </a:r>
            <a:endParaRPr lang="en-GB" dirty="0"/>
          </a:p>
          <a:p>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7</a:t>
            </a:fld>
            <a:endParaRPr lang="en-GB"/>
          </a:p>
        </p:txBody>
      </p:sp>
    </p:spTree>
    <p:extLst>
      <p:ext uri="{BB962C8B-B14F-4D97-AF65-F5344CB8AC3E}">
        <p14:creationId xmlns:p14="http://schemas.microsoft.com/office/powerpoint/2010/main" val="2029004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19</a:t>
            </a:fld>
            <a:endParaRPr lang="en-GB"/>
          </a:p>
        </p:txBody>
      </p:sp>
    </p:spTree>
    <p:extLst>
      <p:ext uri="{BB962C8B-B14F-4D97-AF65-F5344CB8AC3E}">
        <p14:creationId xmlns:p14="http://schemas.microsoft.com/office/powerpoint/2010/main" val="3294297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23</a:t>
            </a:fld>
            <a:endParaRPr lang="en-GB"/>
          </a:p>
        </p:txBody>
      </p:sp>
    </p:spTree>
    <p:extLst>
      <p:ext uri="{BB962C8B-B14F-4D97-AF65-F5344CB8AC3E}">
        <p14:creationId xmlns:p14="http://schemas.microsoft.com/office/powerpoint/2010/main" val="242988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https://www.youtube.com/watch?v=pZwvrxVavnQ</a:t>
            </a:r>
          </a:p>
        </p:txBody>
      </p:sp>
      <p:sp>
        <p:nvSpPr>
          <p:cNvPr id="4" name="Slide Number Placeholder 3"/>
          <p:cNvSpPr>
            <a:spLocks noGrp="1"/>
          </p:cNvSpPr>
          <p:nvPr>
            <p:ph type="sldNum" sz="quarter" idx="10"/>
          </p:nvPr>
        </p:nvSpPr>
        <p:spPr/>
        <p:txBody>
          <a:bodyPr/>
          <a:lstStyle/>
          <a:p>
            <a:fld id="{5875363B-810C-4065-AEF7-90C1F8936BA4}" type="slidenum">
              <a:rPr lang="en-GB" smtClean="0"/>
              <a:t>24</a:t>
            </a:fld>
            <a:endParaRPr lang="en-GB"/>
          </a:p>
        </p:txBody>
      </p:sp>
    </p:spTree>
    <p:extLst>
      <p:ext uri="{BB962C8B-B14F-4D97-AF65-F5344CB8AC3E}">
        <p14:creationId xmlns:p14="http://schemas.microsoft.com/office/powerpoint/2010/main" val="231174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8</a:t>
            </a:fld>
            <a:endParaRPr lang="en-GB"/>
          </a:p>
        </p:txBody>
      </p:sp>
    </p:spTree>
    <p:extLst>
      <p:ext uri="{BB962C8B-B14F-4D97-AF65-F5344CB8AC3E}">
        <p14:creationId xmlns:p14="http://schemas.microsoft.com/office/powerpoint/2010/main" val="382933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9</a:t>
            </a:fld>
            <a:endParaRPr lang="en-GB"/>
          </a:p>
        </p:txBody>
      </p:sp>
    </p:spTree>
    <p:extLst>
      <p:ext uri="{BB962C8B-B14F-4D97-AF65-F5344CB8AC3E}">
        <p14:creationId xmlns:p14="http://schemas.microsoft.com/office/powerpoint/2010/main" val="3254750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10</a:t>
            </a:fld>
            <a:endParaRPr lang="en-GB"/>
          </a:p>
        </p:txBody>
      </p:sp>
    </p:spTree>
    <p:extLst>
      <p:ext uri="{BB962C8B-B14F-4D97-AF65-F5344CB8AC3E}">
        <p14:creationId xmlns:p14="http://schemas.microsoft.com/office/powerpoint/2010/main" val="263616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14</a:t>
            </a:fld>
            <a:endParaRPr lang="en-GB"/>
          </a:p>
        </p:txBody>
      </p:sp>
    </p:spTree>
    <p:extLst>
      <p:ext uri="{BB962C8B-B14F-4D97-AF65-F5344CB8AC3E}">
        <p14:creationId xmlns:p14="http://schemas.microsoft.com/office/powerpoint/2010/main" val="3641199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15</a:t>
            </a:fld>
            <a:endParaRPr lang="en-GB"/>
          </a:p>
        </p:txBody>
      </p:sp>
    </p:spTree>
    <p:extLst>
      <p:ext uri="{BB962C8B-B14F-4D97-AF65-F5344CB8AC3E}">
        <p14:creationId xmlns:p14="http://schemas.microsoft.com/office/powerpoint/2010/main" val="4035639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16</a:t>
            </a:fld>
            <a:endParaRPr lang="en-GB"/>
          </a:p>
        </p:txBody>
      </p:sp>
    </p:spTree>
    <p:extLst>
      <p:ext uri="{BB962C8B-B14F-4D97-AF65-F5344CB8AC3E}">
        <p14:creationId xmlns:p14="http://schemas.microsoft.com/office/powerpoint/2010/main" val="286870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17</a:t>
            </a:fld>
            <a:endParaRPr lang="en-GB"/>
          </a:p>
        </p:txBody>
      </p:sp>
    </p:spTree>
    <p:extLst>
      <p:ext uri="{BB962C8B-B14F-4D97-AF65-F5344CB8AC3E}">
        <p14:creationId xmlns:p14="http://schemas.microsoft.com/office/powerpoint/2010/main" val="377575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18</a:t>
            </a:fld>
            <a:endParaRPr lang="en-GB"/>
          </a:p>
        </p:txBody>
      </p:sp>
    </p:spTree>
    <p:extLst>
      <p:ext uri="{BB962C8B-B14F-4D97-AF65-F5344CB8AC3E}">
        <p14:creationId xmlns:p14="http://schemas.microsoft.com/office/powerpoint/2010/main" val="133259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9/25/2024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9/25/2024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9/25/2024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560623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94076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27388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45268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996764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0367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16083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15416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18656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24309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2030878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30965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96496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02209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511935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948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88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75256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377297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419848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35791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40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D3305297-4383-4357-B930-5EC33D17F590}"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5817448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8893652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5.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video" Target="https://www.youtube.com/embed/pZwvrxVavnQ?si=clwkRokKv5BzAiyy" TargetMode="Externa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98678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395477"/>
          </a:xfrm>
        </p:spPr>
        <p:txBody>
          <a:bodyPr>
            <a:normAutofit fontScale="92500" lnSpcReduction="20000"/>
          </a:bodyPr>
          <a:lstStyle/>
          <a:p>
            <a:pPr marL="0" indent="0">
              <a:buNone/>
            </a:pPr>
            <a:r>
              <a:rPr lang="en-US" sz="3638" dirty="0"/>
              <a:t>The charge is dependent on the sexual action that takes place.</a:t>
            </a:r>
          </a:p>
          <a:p>
            <a:pPr marL="0" indent="0">
              <a:buNone/>
            </a:pPr>
            <a:endParaRPr lang="en-US" sz="3638" dirty="0"/>
          </a:p>
          <a:p>
            <a:pPr marL="0" indent="0">
              <a:buNone/>
            </a:pPr>
            <a:r>
              <a:rPr lang="en-US" sz="3638" dirty="0"/>
              <a:t>It is also important in terms of the law to understand that consent can be </a:t>
            </a:r>
            <a:r>
              <a:rPr lang="en-US" sz="3638" b="1" u="sng" dirty="0"/>
              <a:t>withdrawn</a:t>
            </a:r>
            <a:r>
              <a:rPr lang="en-US" sz="3638" dirty="0"/>
              <a:t> at any time.</a:t>
            </a:r>
          </a:p>
          <a:p>
            <a:pPr marL="0" indent="0">
              <a:buNone/>
            </a:pPr>
            <a:endParaRPr lang="en-US" sz="3638" dirty="0"/>
          </a:p>
          <a:p>
            <a:pPr marL="0" indent="0">
              <a:buNone/>
            </a:pPr>
            <a:r>
              <a:rPr lang="en-US" sz="3638" dirty="0"/>
              <a:t>At this point all actions should stop otherwise this is nonconsensual action.</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is the law around consent?</a:t>
            </a:r>
            <a:endParaRPr sz="2426" spc="27" dirty="0"/>
          </a:p>
        </p:txBody>
      </p:sp>
      <p:pic>
        <p:nvPicPr>
          <p:cNvPr id="11" name="Picture 10"/>
          <p:cNvPicPr>
            <a:picLocks noChangeAspect="1"/>
          </p:cNvPicPr>
          <p:nvPr/>
        </p:nvPicPr>
        <p:blipFill rotWithShape="1">
          <a:blip r:embed="rId5"/>
          <a:srcRect t="194" r="50085"/>
          <a:stretch/>
        </p:blipFill>
        <p:spPr>
          <a:xfrm>
            <a:off x="7150344" y="2417884"/>
            <a:ext cx="4095017" cy="3144045"/>
          </a:xfrm>
          <a:prstGeom prst="rect">
            <a:avLst/>
          </a:prstGeom>
        </p:spPr>
      </p:pic>
    </p:spTree>
    <p:extLst>
      <p:ext uri="{BB962C8B-B14F-4D97-AF65-F5344CB8AC3E}">
        <p14:creationId xmlns:p14="http://schemas.microsoft.com/office/powerpoint/2010/main" val="346416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5150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True or False – Consent is if one person says “yes” even if the other person says “no”</a:t>
            </a:r>
          </a:p>
          <a:p>
            <a:pPr marL="0" indent="0">
              <a:buNone/>
            </a:pPr>
            <a:endParaRPr lang="en-US" sz="3638" dirty="0">
              <a:solidFill>
                <a:srgbClr val="FF0000"/>
              </a:solidFill>
              <a:latin typeface="Calibri" panose="020F0502020204030204" pitchFamily="34" charset="0"/>
              <a:cs typeface="Calibri" panose="020F0502020204030204" pitchFamily="34" charset="0"/>
            </a:endParaRPr>
          </a:p>
          <a:p>
            <a:pPr marL="0" indent="0">
              <a:buNone/>
            </a:pPr>
            <a:r>
              <a:rPr lang="en-US" sz="3638" dirty="0">
                <a:solidFill>
                  <a:srgbClr val="FF0000"/>
                </a:solidFill>
                <a:latin typeface="Calibri" panose="020F0502020204030204" pitchFamily="34" charset="0"/>
                <a:cs typeface="Calibri" panose="020F0502020204030204" pitchFamily="34" charset="0"/>
              </a:rPr>
              <a:t>False – all parties involved in any sexual activity must give consent</a:t>
            </a:r>
          </a:p>
        </p:txBody>
      </p:sp>
    </p:spTree>
    <p:extLst>
      <p:ext uri="{BB962C8B-B14F-4D97-AF65-F5344CB8AC3E}">
        <p14:creationId xmlns:p14="http://schemas.microsoft.com/office/powerpoint/2010/main" val="74044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True or False – If a person continues with any sexual activity without consent they are breaking the law.</a:t>
            </a:r>
          </a:p>
          <a:p>
            <a:pPr marL="0" indent="0">
              <a:buNone/>
            </a:pPr>
            <a:endParaRPr lang="en-US" sz="3638" dirty="0">
              <a:solidFill>
                <a:srgbClr val="FF0000"/>
              </a:solidFill>
              <a:latin typeface="Calibri" panose="020F0502020204030204" pitchFamily="34" charset="0"/>
              <a:cs typeface="Calibri" panose="020F0502020204030204" pitchFamily="34" charset="0"/>
            </a:endParaRPr>
          </a:p>
          <a:p>
            <a:pPr marL="0" indent="0">
              <a:buNone/>
            </a:pPr>
            <a:r>
              <a:rPr lang="en-US" sz="3638" dirty="0">
                <a:solidFill>
                  <a:srgbClr val="FF0000"/>
                </a:solidFill>
                <a:latin typeface="Calibri" panose="020F0502020204030204" pitchFamily="34" charset="0"/>
                <a:cs typeface="Calibri" panose="020F0502020204030204" pitchFamily="34" charset="0"/>
              </a:rPr>
              <a:t>True – this could be classed as sexual harassment or sexual assault (including rape)</a:t>
            </a:r>
          </a:p>
        </p:txBody>
      </p:sp>
    </p:spTree>
    <p:extLst>
      <p:ext uri="{BB962C8B-B14F-4D97-AF65-F5344CB8AC3E}">
        <p14:creationId xmlns:p14="http://schemas.microsoft.com/office/powerpoint/2010/main" val="398330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395477"/>
          </a:xfrm>
        </p:spPr>
        <p:txBody>
          <a:bodyPr>
            <a:normAutofit lnSpcReduction="10000"/>
          </a:bodyPr>
          <a:lstStyle/>
          <a:p>
            <a:pPr marL="0" indent="0">
              <a:buNone/>
            </a:pPr>
            <a:r>
              <a:rPr lang="en-US" sz="3638" dirty="0"/>
              <a:t>There are 2 main ways that consent can be given.</a:t>
            </a:r>
          </a:p>
          <a:p>
            <a:pPr marL="0" indent="0">
              <a:buNone/>
            </a:pPr>
            <a:endParaRPr lang="en-US" sz="3638" dirty="0"/>
          </a:p>
          <a:p>
            <a:pPr marL="742950" indent="-742950">
              <a:buAutoNum type="arabicPeriod"/>
            </a:pPr>
            <a:r>
              <a:rPr lang="en-US" sz="3638" dirty="0"/>
              <a:t>Verbally</a:t>
            </a:r>
          </a:p>
          <a:p>
            <a:pPr marL="742950" indent="-742950">
              <a:buAutoNum type="arabicPeriod"/>
            </a:pPr>
            <a:r>
              <a:rPr lang="en-US" sz="3638" dirty="0"/>
              <a:t>Nonverbally</a:t>
            </a:r>
          </a:p>
          <a:p>
            <a:pPr marL="742950" indent="-742950">
              <a:buAutoNum type="arabicPeriod"/>
            </a:pPr>
            <a:endParaRPr lang="en-US" sz="3638" dirty="0"/>
          </a:p>
          <a:p>
            <a:pPr marL="0" indent="0">
              <a:buNone/>
            </a:pPr>
            <a:r>
              <a:rPr lang="en-US" sz="3638" dirty="0"/>
              <a:t>With your partner discuss different ways that consent can be given verbally and nonverbally</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How to provide consent?</a:t>
            </a:r>
            <a:endParaRPr sz="2426" spc="27" dirty="0"/>
          </a:p>
        </p:txBody>
      </p:sp>
      <p:pic>
        <p:nvPicPr>
          <p:cNvPr id="9" name="Picture 8"/>
          <p:cNvPicPr>
            <a:picLocks noChangeAspect="1"/>
          </p:cNvPicPr>
          <p:nvPr/>
        </p:nvPicPr>
        <p:blipFill>
          <a:blip r:embed="rId5"/>
          <a:stretch>
            <a:fillRect/>
          </a:stretch>
        </p:blipFill>
        <p:spPr>
          <a:xfrm>
            <a:off x="6698271" y="2479430"/>
            <a:ext cx="5118381" cy="2866293"/>
          </a:xfrm>
          <a:prstGeom prst="rect">
            <a:avLst/>
          </a:prstGeom>
        </p:spPr>
      </p:pic>
    </p:spTree>
    <p:extLst>
      <p:ext uri="{BB962C8B-B14F-4D97-AF65-F5344CB8AC3E}">
        <p14:creationId xmlns:p14="http://schemas.microsoft.com/office/powerpoint/2010/main" val="355056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395477"/>
          </a:xfrm>
        </p:spPr>
        <p:txBody>
          <a:bodyPr>
            <a:normAutofit fontScale="85000" lnSpcReduction="20000"/>
          </a:bodyPr>
          <a:lstStyle/>
          <a:p>
            <a:pPr marL="0" indent="0">
              <a:buNone/>
            </a:pPr>
            <a:r>
              <a:rPr lang="en-US" sz="3638" dirty="0"/>
              <a:t>Verbal consent is when a person actually says their decision around providing consent.</a:t>
            </a:r>
          </a:p>
          <a:p>
            <a:pPr marL="0" indent="0">
              <a:buNone/>
            </a:pPr>
            <a:endParaRPr lang="en-US" sz="3638" dirty="0"/>
          </a:p>
          <a:p>
            <a:pPr marL="0" indent="0">
              <a:buNone/>
            </a:pPr>
            <a:r>
              <a:rPr lang="en-US" sz="3638" dirty="0"/>
              <a:t>Examples are:</a:t>
            </a:r>
          </a:p>
          <a:p>
            <a:pPr>
              <a:buFontTx/>
              <a:buChar char="-"/>
            </a:pPr>
            <a:r>
              <a:rPr lang="en-US" sz="3638" dirty="0"/>
              <a:t>Saying yes</a:t>
            </a:r>
          </a:p>
          <a:p>
            <a:pPr>
              <a:buFontTx/>
              <a:buChar char="-"/>
            </a:pPr>
            <a:r>
              <a:rPr lang="en-US" sz="3638" dirty="0"/>
              <a:t>Saying no</a:t>
            </a:r>
          </a:p>
          <a:p>
            <a:pPr>
              <a:buFontTx/>
              <a:buChar char="-"/>
            </a:pPr>
            <a:endParaRPr lang="en-US" sz="3638" dirty="0"/>
          </a:p>
          <a:p>
            <a:pPr marL="0" indent="0">
              <a:buNone/>
            </a:pPr>
            <a:r>
              <a:rPr lang="en-US" sz="3638" dirty="0"/>
              <a:t>A way to check for consent this way is through asking questions. An example of verbal consent was shown in the demonstration earlier this lesson</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Verbal Consent</a:t>
            </a:r>
            <a:endParaRPr sz="2426" spc="27" dirty="0"/>
          </a:p>
        </p:txBody>
      </p:sp>
      <p:pic>
        <p:nvPicPr>
          <p:cNvPr id="11" name="Picture 10"/>
          <p:cNvPicPr>
            <a:picLocks noChangeAspect="1"/>
          </p:cNvPicPr>
          <p:nvPr/>
        </p:nvPicPr>
        <p:blipFill>
          <a:blip r:embed="rId5"/>
          <a:stretch>
            <a:fillRect/>
          </a:stretch>
        </p:blipFill>
        <p:spPr>
          <a:xfrm>
            <a:off x="7135424" y="2499104"/>
            <a:ext cx="4619625" cy="2490974"/>
          </a:xfrm>
          <a:prstGeom prst="rect">
            <a:avLst/>
          </a:prstGeom>
        </p:spPr>
      </p:pic>
    </p:spTree>
    <p:extLst>
      <p:ext uri="{BB962C8B-B14F-4D97-AF65-F5344CB8AC3E}">
        <p14:creationId xmlns:p14="http://schemas.microsoft.com/office/powerpoint/2010/main" val="33420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395477"/>
          </a:xfrm>
        </p:spPr>
        <p:txBody>
          <a:bodyPr>
            <a:normAutofit fontScale="85000" lnSpcReduction="20000"/>
          </a:bodyPr>
          <a:lstStyle/>
          <a:p>
            <a:pPr marL="0" indent="0">
              <a:buNone/>
            </a:pPr>
            <a:r>
              <a:rPr lang="en-US" sz="3638" dirty="0"/>
              <a:t>Non verbal consent is the use of body language and actions to convey consent. </a:t>
            </a:r>
          </a:p>
          <a:p>
            <a:pPr marL="0" indent="0">
              <a:buNone/>
            </a:pPr>
            <a:endParaRPr lang="en-US" sz="3638" dirty="0"/>
          </a:p>
          <a:p>
            <a:pPr marL="0" indent="0">
              <a:buNone/>
            </a:pPr>
            <a:r>
              <a:rPr lang="en-US" sz="3638" dirty="0"/>
              <a:t>Non verbal consent is just as important as verbal consent. This is due to people being forced to verbally consent despite not wanting to provide consent.</a:t>
            </a:r>
          </a:p>
          <a:p>
            <a:pPr marL="0" indent="0">
              <a:buNone/>
            </a:pPr>
            <a:endParaRPr lang="en-US" sz="3638" dirty="0"/>
          </a:p>
          <a:p>
            <a:pPr marL="0" indent="0">
              <a:buNone/>
            </a:pPr>
            <a:r>
              <a:rPr lang="en-US" sz="3638" dirty="0"/>
              <a:t>A persons body language can say more about their choices than what they actually say</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is non verbal consent?</a:t>
            </a:r>
            <a:endParaRPr sz="2426" spc="27" dirty="0"/>
          </a:p>
        </p:txBody>
      </p:sp>
      <p:pic>
        <p:nvPicPr>
          <p:cNvPr id="2" name="Picture 1"/>
          <p:cNvPicPr>
            <a:picLocks noChangeAspect="1"/>
          </p:cNvPicPr>
          <p:nvPr/>
        </p:nvPicPr>
        <p:blipFill>
          <a:blip r:embed="rId5"/>
          <a:stretch>
            <a:fillRect/>
          </a:stretch>
        </p:blipFill>
        <p:spPr>
          <a:xfrm>
            <a:off x="7101663" y="1723548"/>
            <a:ext cx="4084674" cy="4084674"/>
          </a:xfrm>
          <a:prstGeom prst="rect">
            <a:avLst/>
          </a:prstGeom>
        </p:spPr>
      </p:pic>
    </p:spTree>
    <p:extLst>
      <p:ext uri="{BB962C8B-B14F-4D97-AF65-F5344CB8AC3E}">
        <p14:creationId xmlns:p14="http://schemas.microsoft.com/office/powerpoint/2010/main" val="143777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4160235"/>
          </a:xfrm>
        </p:spPr>
        <p:txBody>
          <a:bodyPr>
            <a:normAutofit fontScale="77500" lnSpcReduction="20000"/>
          </a:bodyPr>
          <a:lstStyle/>
          <a:p>
            <a:pPr marL="0" indent="0" algn="ctr">
              <a:buNone/>
            </a:pPr>
            <a:r>
              <a:rPr lang="en-US" sz="3638" b="1" dirty="0"/>
              <a:t>Actions that provide consent</a:t>
            </a:r>
          </a:p>
          <a:p>
            <a:pPr marL="0" indent="0" algn="ctr">
              <a:buNone/>
            </a:pPr>
            <a:endParaRPr lang="en-US" sz="3638" b="1" dirty="0"/>
          </a:p>
          <a:p>
            <a:pPr marL="742950" indent="-742950">
              <a:buFont typeface="+mj-lt"/>
              <a:buAutoNum type="arabicPeriod"/>
            </a:pPr>
            <a:r>
              <a:rPr lang="en-US" sz="3638" dirty="0"/>
              <a:t>There is eye contact between people</a:t>
            </a:r>
          </a:p>
          <a:p>
            <a:pPr marL="742950" indent="-742950">
              <a:buFont typeface="+mj-lt"/>
              <a:buAutoNum type="arabicPeriod"/>
            </a:pPr>
            <a:r>
              <a:rPr lang="en-US" sz="3638" dirty="0"/>
              <a:t>The person has relaxed body language to show they are comfortable</a:t>
            </a:r>
          </a:p>
          <a:p>
            <a:pPr marL="742950" indent="-742950">
              <a:buFont typeface="+mj-lt"/>
              <a:buAutoNum type="arabicPeriod"/>
            </a:pPr>
            <a:r>
              <a:rPr lang="en-US" sz="3638" dirty="0"/>
              <a:t>The person is responsive to any questions or actions</a:t>
            </a:r>
          </a:p>
          <a:p>
            <a:pPr marL="742950" indent="-742950">
              <a:buFont typeface="+mj-lt"/>
              <a:buAutoNum type="arabicPeriod"/>
            </a:pPr>
            <a:r>
              <a:rPr lang="en-US" sz="3638" dirty="0"/>
              <a:t>There is touching/kissing and other actions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Examples of non verbal consent</a:t>
            </a:r>
            <a:endParaRPr sz="2426" spc="27" dirty="0"/>
          </a:p>
        </p:txBody>
      </p:sp>
      <p:sp>
        <p:nvSpPr>
          <p:cNvPr id="9" name="Content Placeholder 2"/>
          <p:cNvSpPr txBox="1">
            <a:spLocks/>
          </p:cNvSpPr>
          <p:nvPr/>
        </p:nvSpPr>
        <p:spPr>
          <a:xfrm>
            <a:off x="6544599" y="1261997"/>
            <a:ext cx="5617914" cy="4593372"/>
          </a:xfrm>
          <a:prstGeom prst="rect">
            <a:avLst/>
          </a:prstGeom>
        </p:spPr>
        <p:txBody>
          <a:bodyPr vert="horz" lIns="91440" tIns="45720" rIns="91440" bIns="45720" rtlCol="0">
            <a:normAutofit fontScale="70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a:t>Actions that do not provide consent</a:t>
            </a:r>
          </a:p>
          <a:p>
            <a:pPr marL="0" indent="0" algn="ctr">
              <a:buFont typeface="Arial" panose="020B0604020202020204" pitchFamily="34" charset="0"/>
              <a:buNone/>
            </a:pPr>
            <a:endParaRPr lang="en-US" sz="3900" b="1" dirty="0"/>
          </a:p>
          <a:p>
            <a:pPr marL="742950" indent="-742950">
              <a:buFont typeface="+mj-lt"/>
              <a:buAutoNum type="arabicPeriod"/>
            </a:pPr>
            <a:r>
              <a:rPr lang="en-US" sz="3900" dirty="0"/>
              <a:t>One person is avoiding eye contact</a:t>
            </a:r>
          </a:p>
          <a:p>
            <a:pPr marL="742950" indent="-742950">
              <a:buFont typeface="+mj-lt"/>
              <a:buAutoNum type="arabicPeriod"/>
            </a:pPr>
            <a:r>
              <a:rPr lang="en-US" sz="3900" dirty="0"/>
              <a:t>One person is emotional. They may also have a rigid and tense body language</a:t>
            </a:r>
          </a:p>
          <a:p>
            <a:pPr marL="742950" indent="-742950">
              <a:buFont typeface="+mj-lt"/>
              <a:buAutoNum type="arabicPeriod"/>
            </a:pPr>
            <a:r>
              <a:rPr lang="en-US" sz="3900" dirty="0"/>
              <a:t>The person is not responsive. They are silent or display stillness</a:t>
            </a:r>
          </a:p>
          <a:p>
            <a:pPr marL="742950" indent="-742950">
              <a:buFont typeface="+mj-lt"/>
              <a:buAutoNum type="arabicPeriod"/>
            </a:pPr>
            <a:r>
              <a:rPr lang="en-US" sz="3900" dirty="0"/>
              <a:t>A person flinches when another person goes to touch or kiss them.</a:t>
            </a:r>
          </a:p>
        </p:txBody>
      </p:sp>
      <p:sp>
        <p:nvSpPr>
          <p:cNvPr id="11" name="Content Placeholder 2"/>
          <p:cNvSpPr txBox="1">
            <a:spLocks/>
          </p:cNvSpPr>
          <p:nvPr/>
        </p:nvSpPr>
        <p:spPr>
          <a:xfrm>
            <a:off x="830129" y="5473201"/>
            <a:ext cx="10924919" cy="1152188"/>
          </a:xfrm>
          <a:prstGeom prst="rect">
            <a:avLst/>
          </a:prstGeom>
        </p:spPr>
        <p:txBody>
          <a:bodyPr vert="horz" lIns="91440" tIns="45720" rIns="91440" bIns="45720" rtlCol="0">
            <a:normAutofit fontScale="70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a:t>With your partner discuss the differences between these body language messages.</a:t>
            </a:r>
          </a:p>
          <a:p>
            <a:pPr marL="0" indent="0" algn="ctr">
              <a:buFont typeface="Arial" panose="020B0604020202020204" pitchFamily="34" charset="0"/>
              <a:buNone/>
            </a:pPr>
            <a:endParaRPr lang="en-US" sz="3638" dirty="0"/>
          </a:p>
          <a:p>
            <a:pPr marL="0" indent="0" algn="ctr">
              <a:buFont typeface="Arial" panose="020B0604020202020204" pitchFamily="34" charset="0"/>
              <a:buNone/>
            </a:pPr>
            <a:r>
              <a:rPr lang="en-US" sz="3638" dirty="0"/>
              <a:t>Be ready to share your thoughts with the class</a:t>
            </a:r>
          </a:p>
        </p:txBody>
      </p:sp>
    </p:spTree>
    <p:extLst>
      <p:ext uri="{BB962C8B-B14F-4D97-AF65-F5344CB8AC3E}">
        <p14:creationId xmlns:p14="http://schemas.microsoft.com/office/powerpoint/2010/main" val="417976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251098"/>
          </a:xfrm>
        </p:spPr>
        <p:txBody>
          <a:bodyPr>
            <a:normAutofit fontScale="92500" lnSpcReduction="10000"/>
          </a:bodyPr>
          <a:lstStyle/>
          <a:p>
            <a:pPr marL="0" indent="0" algn="ctr">
              <a:buNone/>
            </a:pPr>
            <a:r>
              <a:rPr lang="en-US" sz="3638" b="1" dirty="0"/>
              <a:t>Think – </a:t>
            </a:r>
            <a:r>
              <a:rPr lang="en-US" sz="3638" dirty="0"/>
              <a:t>what might impact a persons ability to provide consent?</a:t>
            </a:r>
          </a:p>
          <a:p>
            <a:pPr marL="0" indent="0" algn="ctr">
              <a:buNone/>
            </a:pPr>
            <a:endParaRPr lang="en-US" sz="3638" dirty="0"/>
          </a:p>
          <a:p>
            <a:pPr marL="0" indent="0" algn="ctr">
              <a:buNone/>
            </a:pPr>
            <a:r>
              <a:rPr lang="en-US" sz="3638" b="1" dirty="0"/>
              <a:t>Pair</a:t>
            </a:r>
            <a:r>
              <a:rPr lang="en-US" sz="3638" dirty="0"/>
              <a:t> – with the person next to you discuss your ideas. Remember to listen and respond to what they say?</a:t>
            </a:r>
          </a:p>
          <a:p>
            <a:pPr marL="0" indent="0" algn="ctr">
              <a:buNone/>
            </a:pPr>
            <a:endParaRPr lang="en-US" sz="3638" b="1" dirty="0"/>
          </a:p>
          <a:p>
            <a:pPr marL="0" indent="0" algn="ctr">
              <a:buNone/>
            </a:pPr>
            <a:r>
              <a:rPr lang="en-US" sz="3638" b="1" dirty="0"/>
              <a:t>Share</a:t>
            </a:r>
            <a:r>
              <a:rPr lang="en-US" sz="3638" dirty="0"/>
              <a:t> – share what you and your partner discussed</a:t>
            </a:r>
            <a:endParaRPr lang="en-US" sz="3638"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can impact a persons ability to provide consent?</a:t>
            </a:r>
            <a:endParaRPr sz="2426" spc="27" dirty="0"/>
          </a:p>
        </p:txBody>
      </p:sp>
      <p:pic>
        <p:nvPicPr>
          <p:cNvPr id="2" name="Picture 1"/>
          <p:cNvPicPr>
            <a:picLocks noChangeAspect="1"/>
          </p:cNvPicPr>
          <p:nvPr/>
        </p:nvPicPr>
        <p:blipFill>
          <a:blip r:embed="rId5"/>
          <a:stretch>
            <a:fillRect/>
          </a:stretch>
        </p:blipFill>
        <p:spPr>
          <a:xfrm>
            <a:off x="6650493" y="2031153"/>
            <a:ext cx="4950381" cy="3712786"/>
          </a:xfrm>
          <a:prstGeom prst="rect">
            <a:avLst/>
          </a:prstGeom>
        </p:spPr>
      </p:pic>
    </p:spTree>
    <p:extLst>
      <p:ext uri="{BB962C8B-B14F-4D97-AF65-F5344CB8AC3E}">
        <p14:creationId xmlns:p14="http://schemas.microsoft.com/office/powerpoint/2010/main" val="2188898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251098"/>
          </a:xfrm>
        </p:spPr>
        <p:txBody>
          <a:bodyPr>
            <a:normAutofit fontScale="70000" lnSpcReduction="20000"/>
          </a:bodyPr>
          <a:lstStyle/>
          <a:p>
            <a:pPr marL="0" indent="0">
              <a:buNone/>
            </a:pPr>
            <a:r>
              <a:rPr lang="en-US" sz="3638" dirty="0"/>
              <a:t>The two biggest factors that can impact a person’s ability to provide consent are:</a:t>
            </a:r>
          </a:p>
          <a:p>
            <a:pPr marL="742950" indent="-742950">
              <a:buAutoNum type="arabicPeriod"/>
            </a:pPr>
            <a:r>
              <a:rPr lang="en-US" sz="3638" dirty="0"/>
              <a:t>Alcohol</a:t>
            </a:r>
          </a:p>
          <a:p>
            <a:pPr marL="742950" indent="-742950">
              <a:buAutoNum type="arabicPeriod"/>
            </a:pPr>
            <a:r>
              <a:rPr lang="en-US" sz="3638" dirty="0"/>
              <a:t>Drugs</a:t>
            </a:r>
          </a:p>
          <a:p>
            <a:pPr marL="742950" indent="-742950">
              <a:buAutoNum type="arabicPeriod"/>
            </a:pPr>
            <a:endParaRPr lang="en-US" sz="3638" dirty="0"/>
          </a:p>
          <a:p>
            <a:pPr marL="0" indent="0">
              <a:buNone/>
            </a:pPr>
            <a:r>
              <a:rPr lang="en-US" sz="3638" dirty="0"/>
              <a:t>The law states that a complainant (the person who said they did not provide consent) does not need to be unconscious through alcohol or drugs to lose their capacity.</a:t>
            </a:r>
          </a:p>
          <a:p>
            <a:pPr marL="0" indent="0">
              <a:buNone/>
            </a:pPr>
            <a:endParaRPr lang="en-US" sz="3638" dirty="0"/>
          </a:p>
          <a:p>
            <a:pPr marL="0" indent="0">
              <a:buNone/>
            </a:pPr>
            <a:r>
              <a:rPr lang="en-US" sz="3638" dirty="0"/>
              <a:t>This means that a person can verbally consent but because of their intake of too much alcohol or drugs, they do not have the capacity to provide consent.</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can impact a persons ability to provide consent?</a:t>
            </a:r>
            <a:endParaRPr sz="2426" spc="27" dirty="0"/>
          </a:p>
        </p:txBody>
      </p:sp>
      <p:pic>
        <p:nvPicPr>
          <p:cNvPr id="9" name="Picture 8"/>
          <p:cNvPicPr>
            <a:picLocks noChangeAspect="1"/>
          </p:cNvPicPr>
          <p:nvPr/>
        </p:nvPicPr>
        <p:blipFill>
          <a:blip r:embed="rId5"/>
          <a:stretch>
            <a:fillRect/>
          </a:stretch>
        </p:blipFill>
        <p:spPr>
          <a:xfrm>
            <a:off x="7162548" y="1261997"/>
            <a:ext cx="4147135" cy="2759730"/>
          </a:xfrm>
          <a:prstGeom prst="rect">
            <a:avLst/>
          </a:prstGeom>
        </p:spPr>
      </p:pic>
      <p:pic>
        <p:nvPicPr>
          <p:cNvPr id="11" name="Picture 10"/>
          <p:cNvPicPr>
            <a:picLocks noChangeAspect="1"/>
          </p:cNvPicPr>
          <p:nvPr/>
        </p:nvPicPr>
        <p:blipFill>
          <a:blip r:embed="rId6"/>
          <a:stretch>
            <a:fillRect/>
          </a:stretch>
        </p:blipFill>
        <p:spPr>
          <a:xfrm>
            <a:off x="7162547" y="4016393"/>
            <a:ext cx="4147135" cy="2759730"/>
          </a:xfrm>
          <a:prstGeom prst="rect">
            <a:avLst/>
          </a:prstGeom>
        </p:spPr>
      </p:pic>
    </p:spTree>
    <p:extLst>
      <p:ext uri="{BB962C8B-B14F-4D97-AF65-F5344CB8AC3E}">
        <p14:creationId xmlns:p14="http://schemas.microsoft.com/office/powerpoint/2010/main" val="282078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25 September 2024</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Consent in romantic relationships</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5"/>
            <a:ext cx="12191144" cy="973612"/>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69315"/>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053072"/>
            <a:ext cx="10783228" cy="4216539"/>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Complete the following tasks (if you haven’t done so already):</a:t>
            </a: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400" b="1" dirty="0">
                <a:solidFill>
                  <a:prstClr val="black"/>
                </a:solidFill>
                <a:latin typeface="Franklin Gothic Book" panose="020B0503020102020204" pitchFamily="34" charset="0"/>
              </a:rPr>
              <a:t>What is being described “any relationship between people with a desire to be intimate with each other. Both parties must feel an attraction to each other</a:t>
            </a:r>
          </a:p>
          <a:p>
            <a:pPr marL="277246" lvl="1" defTabSz="914369">
              <a:defRPr/>
            </a:pPr>
            <a:endParaRPr lang="en-US" sz="2400" b="1" dirty="0">
              <a:solidFill>
                <a:prstClr val="black"/>
              </a:solidFill>
              <a:latin typeface="Franklin Gothic Book" panose="020B0503020102020204" pitchFamily="34" charset="0"/>
            </a:endParaRPr>
          </a:p>
          <a:p>
            <a:pPr defTabSz="914369">
              <a:defRPr/>
            </a:pPr>
            <a:r>
              <a:rPr lang="en-US" sz="2400" b="1" dirty="0">
                <a:solidFill>
                  <a:prstClr val="black"/>
                </a:solidFill>
                <a:latin typeface="Franklin Gothic Book" panose="020B0503020102020204" pitchFamily="34" charset="0"/>
              </a:rPr>
              <a:t>2. True or False – all relationships shown in the media are examples of healthy and realistic relationships</a:t>
            </a:r>
          </a:p>
          <a:p>
            <a:pPr defTabSz="914369">
              <a:defRPr/>
            </a:pPr>
            <a:endParaRPr lang="en-US" sz="2400" b="1" dirty="0">
              <a:solidFill>
                <a:prstClr val="black"/>
              </a:solidFill>
              <a:latin typeface="Franklin Gothic Book" panose="020B0503020102020204" pitchFamily="34" charset="0"/>
            </a:endParaRPr>
          </a:p>
          <a:p>
            <a:pPr defTabSz="914369">
              <a:defRPr/>
            </a:pPr>
            <a:r>
              <a:rPr lang="en-US" sz="2400" b="1" dirty="0">
                <a:solidFill>
                  <a:prstClr val="black"/>
                </a:solidFill>
                <a:latin typeface="Franklin Gothic Book" panose="020B0503020102020204" pitchFamily="34" charset="0"/>
              </a:rPr>
              <a:t>3. Give one common relationship myth that is promoted by the media</a:t>
            </a: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9465" y="1172876"/>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9502" y="50950"/>
            <a:ext cx="6295604" cy="932233"/>
          </a:xfrm>
          <a:prstGeom prst="rect">
            <a:avLst/>
          </a:prstGeom>
        </p:spPr>
      </p:pic>
      <p:sp>
        <p:nvSpPr>
          <p:cNvPr id="34" name="Rectangle 33"/>
          <p:cNvSpPr/>
          <p:nvPr/>
        </p:nvSpPr>
        <p:spPr>
          <a:xfrm>
            <a:off x="728553" y="3730783"/>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a:solidFill>
                  <a:prstClr val="white"/>
                </a:solidFill>
                <a:latin typeface="Calibri" panose="020F0502020204030204"/>
              </a:rPr>
              <a:t>Consent</a:t>
            </a:r>
            <a:endParaRPr lang="en-GB" sz="2183" b="1" kern="0" dirty="0">
              <a:solidFill>
                <a:prstClr val="white"/>
              </a:solidFill>
              <a:latin typeface="Calibri" panose="020F0502020204030204"/>
            </a:endParaRPr>
          </a:p>
        </p:txBody>
      </p:sp>
      <p:sp>
        <p:nvSpPr>
          <p:cNvPr id="35" name="Rectangle 34"/>
          <p:cNvSpPr/>
          <p:nvPr/>
        </p:nvSpPr>
        <p:spPr>
          <a:xfrm>
            <a:off x="728553" y="4789079"/>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a:solidFill>
                  <a:prstClr val="white"/>
                </a:solidFill>
                <a:latin typeface="Calibri" panose="020F0502020204030204"/>
              </a:rPr>
              <a:t>False</a:t>
            </a:r>
            <a:endParaRPr lang="en-GB" sz="2183" b="1" kern="0" dirty="0">
              <a:solidFill>
                <a:prstClr val="white"/>
              </a:solidFill>
              <a:latin typeface="Calibri" panose="020F0502020204030204"/>
            </a:endParaRPr>
          </a:p>
        </p:txBody>
      </p:sp>
      <p:sp>
        <p:nvSpPr>
          <p:cNvPr id="36" name="Rectangle 35"/>
          <p:cNvSpPr/>
          <p:nvPr/>
        </p:nvSpPr>
        <p:spPr>
          <a:xfrm>
            <a:off x="728553" y="5827560"/>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b="1" kern="0" dirty="0">
                <a:solidFill>
                  <a:prstClr val="white"/>
                </a:solidFill>
                <a:latin typeface="Calibri" panose="020F0502020204030204"/>
              </a:rPr>
              <a:t>It is typical to fall in love at first sight, people start hating each other before falling in love, relationships involve dramatic argument involving friends, grand romantic gestures win people over who are not interested, relationships involve a lot of breaking up and getting back together, kissing usually leads to other sexual </a:t>
            </a:r>
            <a:r>
              <a:rPr lang="en-US" b="1" kern="0" dirty="0" err="1">
                <a:solidFill>
                  <a:prstClr val="white"/>
                </a:solidFill>
                <a:latin typeface="Calibri" panose="020F0502020204030204"/>
              </a:rPr>
              <a:t>behaviour</a:t>
            </a:r>
            <a:r>
              <a:rPr lang="en-US" b="1" kern="0" dirty="0">
                <a:solidFill>
                  <a:prstClr val="white"/>
                </a:solidFill>
                <a:latin typeface="Calibri" panose="020F0502020204030204"/>
              </a:rPr>
              <a:t> very quickly</a:t>
            </a:r>
            <a:endParaRPr lang="en-GB" b="1" kern="0" dirty="0">
              <a:solidFill>
                <a:prstClr val="white"/>
              </a:solidFill>
              <a:latin typeface="Calibri" panose="020F0502020204030204"/>
            </a:endParaRPr>
          </a:p>
        </p:txBody>
      </p:sp>
    </p:spTree>
    <p:extLst>
      <p:ext uri="{BB962C8B-B14F-4D97-AF65-F5344CB8AC3E}">
        <p14:creationId xmlns:p14="http://schemas.microsoft.com/office/powerpoint/2010/main" val="22293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959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959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959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20836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True or False – Consent can only be given verbally?</a:t>
            </a:r>
          </a:p>
          <a:p>
            <a:pPr marL="0" indent="0">
              <a:buNone/>
            </a:pPr>
            <a:endParaRPr lang="en-US" sz="3638" dirty="0">
              <a:solidFill>
                <a:srgbClr val="FF0000"/>
              </a:solidFill>
              <a:latin typeface="Calibri" panose="020F0502020204030204" pitchFamily="34" charset="0"/>
              <a:cs typeface="Calibri" panose="020F0502020204030204" pitchFamily="34" charset="0"/>
            </a:endParaRPr>
          </a:p>
          <a:p>
            <a:pPr marL="0" indent="0">
              <a:buNone/>
            </a:pPr>
            <a:r>
              <a:rPr lang="en-US" sz="3638" dirty="0">
                <a:solidFill>
                  <a:srgbClr val="FF0000"/>
                </a:solidFill>
                <a:latin typeface="Calibri" panose="020F0502020204030204" pitchFamily="34" charset="0"/>
                <a:cs typeface="Calibri" panose="020F0502020204030204" pitchFamily="34" charset="0"/>
              </a:rPr>
              <a:t>False – non verbal consent through body language is just as important as verbal consent</a:t>
            </a:r>
          </a:p>
        </p:txBody>
      </p:sp>
    </p:spTree>
    <p:extLst>
      <p:ext uri="{BB962C8B-B14F-4D97-AF65-F5344CB8AC3E}">
        <p14:creationId xmlns:p14="http://schemas.microsoft.com/office/powerpoint/2010/main" val="37525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True or False – A conscious person under the influence of drugs and alcohol may not be able to provide consent</a:t>
            </a:r>
          </a:p>
          <a:p>
            <a:pPr marL="0" indent="0">
              <a:buNone/>
            </a:pPr>
            <a:endParaRPr lang="en-US" sz="3638" dirty="0">
              <a:solidFill>
                <a:srgbClr val="FF0000"/>
              </a:solidFill>
              <a:latin typeface="Calibri" panose="020F0502020204030204" pitchFamily="34" charset="0"/>
              <a:cs typeface="Calibri" panose="020F0502020204030204" pitchFamily="34" charset="0"/>
            </a:endParaRPr>
          </a:p>
          <a:p>
            <a:pPr marL="0" indent="0">
              <a:buNone/>
            </a:pPr>
            <a:r>
              <a:rPr lang="en-US" sz="3638" dirty="0">
                <a:solidFill>
                  <a:srgbClr val="FF0000"/>
                </a:solidFill>
                <a:latin typeface="Calibri" panose="020F0502020204030204" pitchFamily="34" charset="0"/>
                <a:cs typeface="Calibri" panose="020F0502020204030204" pitchFamily="34" charset="0"/>
              </a:rPr>
              <a:t>True – they may have taken too many drugs or too much alcohol to have the capacity to make an informed decision</a:t>
            </a:r>
          </a:p>
        </p:txBody>
      </p:sp>
    </p:spTree>
    <p:extLst>
      <p:ext uri="{BB962C8B-B14F-4D97-AF65-F5344CB8AC3E}">
        <p14:creationId xmlns:p14="http://schemas.microsoft.com/office/powerpoint/2010/main" val="315064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6"/>
            <a:ext cx="7430672" cy="5827602"/>
          </a:xfrm>
        </p:spPr>
        <p:txBody>
          <a:bodyPr>
            <a:normAutofit fontScale="70000" lnSpcReduction="20000"/>
          </a:bodyPr>
          <a:lstStyle/>
          <a:p>
            <a:pPr marL="0" indent="0">
              <a:buNone/>
            </a:pPr>
            <a:r>
              <a:rPr lang="en-US" sz="3638" dirty="0"/>
              <a:t>In your books write out the following paragraph and fill in the blanks. Use the Word Bank to help you</a:t>
            </a:r>
          </a:p>
          <a:p>
            <a:pPr marL="0" indent="0">
              <a:buNone/>
            </a:pPr>
            <a:endParaRPr lang="en-US" sz="3638" dirty="0"/>
          </a:p>
          <a:p>
            <a:pPr marL="0" indent="0">
              <a:buNone/>
            </a:pPr>
            <a:r>
              <a:rPr lang="en-US" sz="4600" dirty="0"/>
              <a:t>Consent is an agreement by _______ made by someone with the freedom and _______ to do so. It is against the ______ to continue any action without consent. The legal age of sexual consent is ____. Consent can be given ________ or ________ and it can be ________ at any time. An example of verbal consent is ________. An example of non verbal consent is __________. Two things that can impair a person’s consent is _________ and ________. If a person has taken to much of these, they may not be able to ________ consent.</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do you know about consent?</a:t>
            </a:r>
            <a:endParaRPr sz="2426" spc="27" dirty="0"/>
          </a:p>
        </p:txBody>
      </p:sp>
      <p:sp>
        <p:nvSpPr>
          <p:cNvPr id="12" name="TextBox 11"/>
          <p:cNvSpPr txBox="1"/>
          <p:nvPr/>
        </p:nvSpPr>
        <p:spPr>
          <a:xfrm>
            <a:off x="5558076" y="2232284"/>
            <a:ext cx="1396693" cy="461665"/>
          </a:xfrm>
          <a:prstGeom prst="rect">
            <a:avLst/>
          </a:prstGeom>
          <a:noFill/>
        </p:spPr>
        <p:txBody>
          <a:bodyPr wrap="square" rtlCol="0">
            <a:spAutoFit/>
          </a:bodyPr>
          <a:lstStyle/>
          <a:p>
            <a:r>
              <a:rPr lang="en-US" sz="2400" dirty="0">
                <a:solidFill>
                  <a:srgbClr val="FF0000"/>
                </a:solidFill>
              </a:rPr>
              <a:t>choice</a:t>
            </a:r>
            <a:endParaRPr lang="en-GB" sz="2400" dirty="0">
              <a:solidFill>
                <a:srgbClr val="FF0000"/>
              </a:solidFill>
            </a:endParaRPr>
          </a:p>
        </p:txBody>
      </p:sp>
      <p:sp>
        <p:nvSpPr>
          <p:cNvPr id="13" name="TextBox 12"/>
          <p:cNvSpPr txBox="1"/>
          <p:nvPr/>
        </p:nvSpPr>
        <p:spPr>
          <a:xfrm>
            <a:off x="6579471" y="2600629"/>
            <a:ext cx="1396693" cy="461665"/>
          </a:xfrm>
          <a:prstGeom prst="rect">
            <a:avLst/>
          </a:prstGeom>
          <a:noFill/>
        </p:spPr>
        <p:txBody>
          <a:bodyPr wrap="square" rtlCol="0">
            <a:spAutoFit/>
          </a:bodyPr>
          <a:lstStyle/>
          <a:p>
            <a:r>
              <a:rPr lang="en-US" sz="2400" dirty="0">
                <a:solidFill>
                  <a:srgbClr val="FF0000"/>
                </a:solidFill>
              </a:rPr>
              <a:t>capacity</a:t>
            </a:r>
            <a:endParaRPr lang="en-GB" sz="2400" dirty="0">
              <a:solidFill>
                <a:srgbClr val="FF0000"/>
              </a:solidFill>
            </a:endParaRPr>
          </a:p>
        </p:txBody>
      </p:sp>
      <p:sp>
        <p:nvSpPr>
          <p:cNvPr id="14" name="TextBox 13"/>
          <p:cNvSpPr txBox="1"/>
          <p:nvPr/>
        </p:nvSpPr>
        <p:spPr>
          <a:xfrm>
            <a:off x="5022807" y="2914393"/>
            <a:ext cx="1396693" cy="461665"/>
          </a:xfrm>
          <a:prstGeom prst="rect">
            <a:avLst/>
          </a:prstGeom>
          <a:noFill/>
        </p:spPr>
        <p:txBody>
          <a:bodyPr wrap="square" rtlCol="0">
            <a:spAutoFit/>
          </a:bodyPr>
          <a:lstStyle/>
          <a:p>
            <a:r>
              <a:rPr lang="en-US" sz="2400" dirty="0">
                <a:solidFill>
                  <a:srgbClr val="FF0000"/>
                </a:solidFill>
              </a:rPr>
              <a:t>law</a:t>
            </a:r>
            <a:endParaRPr lang="en-GB" sz="2400" dirty="0">
              <a:solidFill>
                <a:srgbClr val="FF0000"/>
              </a:solidFill>
            </a:endParaRPr>
          </a:p>
        </p:txBody>
      </p:sp>
      <p:sp>
        <p:nvSpPr>
          <p:cNvPr id="15" name="TextBox 14"/>
          <p:cNvSpPr txBox="1"/>
          <p:nvPr/>
        </p:nvSpPr>
        <p:spPr>
          <a:xfrm>
            <a:off x="5674074" y="3639684"/>
            <a:ext cx="870525" cy="461665"/>
          </a:xfrm>
          <a:prstGeom prst="rect">
            <a:avLst/>
          </a:prstGeom>
          <a:noFill/>
        </p:spPr>
        <p:txBody>
          <a:bodyPr wrap="square" rtlCol="0">
            <a:spAutoFit/>
          </a:bodyPr>
          <a:lstStyle/>
          <a:p>
            <a:r>
              <a:rPr lang="en-US" sz="2400" dirty="0">
                <a:solidFill>
                  <a:srgbClr val="FF0000"/>
                </a:solidFill>
              </a:rPr>
              <a:t>16</a:t>
            </a:r>
            <a:endParaRPr lang="en-GB" sz="2400" dirty="0">
              <a:solidFill>
                <a:srgbClr val="FF0000"/>
              </a:solidFill>
            </a:endParaRPr>
          </a:p>
        </p:txBody>
      </p:sp>
      <p:sp>
        <p:nvSpPr>
          <p:cNvPr id="17" name="TextBox 16"/>
          <p:cNvSpPr txBox="1"/>
          <p:nvPr/>
        </p:nvSpPr>
        <p:spPr>
          <a:xfrm>
            <a:off x="3143772" y="3944964"/>
            <a:ext cx="1396693" cy="461665"/>
          </a:xfrm>
          <a:prstGeom prst="rect">
            <a:avLst/>
          </a:prstGeom>
          <a:noFill/>
        </p:spPr>
        <p:txBody>
          <a:bodyPr wrap="square" rtlCol="0">
            <a:spAutoFit/>
          </a:bodyPr>
          <a:lstStyle/>
          <a:p>
            <a:r>
              <a:rPr lang="en-US" sz="2400" dirty="0">
                <a:solidFill>
                  <a:srgbClr val="FF0000"/>
                </a:solidFill>
              </a:rPr>
              <a:t>verbally</a:t>
            </a:r>
            <a:endParaRPr lang="en-GB" sz="2400" dirty="0">
              <a:solidFill>
                <a:srgbClr val="FF0000"/>
              </a:solidFill>
            </a:endParaRPr>
          </a:p>
        </p:txBody>
      </p:sp>
      <p:sp>
        <p:nvSpPr>
          <p:cNvPr id="18" name="TextBox 17"/>
          <p:cNvSpPr txBox="1"/>
          <p:nvPr/>
        </p:nvSpPr>
        <p:spPr>
          <a:xfrm>
            <a:off x="5062526" y="3986036"/>
            <a:ext cx="1824140" cy="461665"/>
          </a:xfrm>
          <a:prstGeom prst="rect">
            <a:avLst/>
          </a:prstGeom>
          <a:noFill/>
        </p:spPr>
        <p:txBody>
          <a:bodyPr wrap="square" rtlCol="0">
            <a:spAutoFit/>
          </a:bodyPr>
          <a:lstStyle/>
          <a:p>
            <a:r>
              <a:rPr lang="en-US" sz="2400" dirty="0">
                <a:solidFill>
                  <a:srgbClr val="FF0000"/>
                </a:solidFill>
              </a:rPr>
              <a:t>nonverbally</a:t>
            </a:r>
            <a:endParaRPr lang="en-GB" sz="2400" dirty="0">
              <a:solidFill>
                <a:srgbClr val="FF0000"/>
              </a:solidFill>
            </a:endParaRPr>
          </a:p>
        </p:txBody>
      </p:sp>
      <p:sp>
        <p:nvSpPr>
          <p:cNvPr id="19" name="TextBox 18"/>
          <p:cNvSpPr txBox="1"/>
          <p:nvPr/>
        </p:nvSpPr>
        <p:spPr>
          <a:xfrm>
            <a:off x="1197979" y="5642462"/>
            <a:ext cx="1396693" cy="461665"/>
          </a:xfrm>
          <a:prstGeom prst="rect">
            <a:avLst/>
          </a:prstGeom>
          <a:noFill/>
        </p:spPr>
        <p:txBody>
          <a:bodyPr wrap="square" rtlCol="0">
            <a:spAutoFit/>
          </a:bodyPr>
          <a:lstStyle/>
          <a:p>
            <a:r>
              <a:rPr lang="en-US" sz="2400" dirty="0">
                <a:solidFill>
                  <a:srgbClr val="FF0000"/>
                </a:solidFill>
              </a:rPr>
              <a:t>drugs</a:t>
            </a:r>
            <a:endParaRPr lang="en-GB" sz="2400" dirty="0">
              <a:solidFill>
                <a:srgbClr val="FF0000"/>
              </a:solidFill>
            </a:endParaRPr>
          </a:p>
        </p:txBody>
      </p:sp>
      <p:sp>
        <p:nvSpPr>
          <p:cNvPr id="20" name="TextBox 19"/>
          <p:cNvSpPr txBox="1"/>
          <p:nvPr/>
        </p:nvSpPr>
        <p:spPr>
          <a:xfrm>
            <a:off x="1993107" y="4365387"/>
            <a:ext cx="1706906" cy="461665"/>
          </a:xfrm>
          <a:prstGeom prst="rect">
            <a:avLst/>
          </a:prstGeom>
          <a:noFill/>
        </p:spPr>
        <p:txBody>
          <a:bodyPr wrap="square" rtlCol="0">
            <a:spAutoFit/>
          </a:bodyPr>
          <a:lstStyle/>
          <a:p>
            <a:r>
              <a:rPr lang="en-US" sz="2400" dirty="0">
                <a:solidFill>
                  <a:srgbClr val="FF0000"/>
                </a:solidFill>
              </a:rPr>
              <a:t>withdrawn</a:t>
            </a:r>
            <a:endParaRPr lang="en-GB" sz="2400" dirty="0">
              <a:solidFill>
                <a:srgbClr val="FF0000"/>
              </a:solidFill>
            </a:endParaRPr>
          </a:p>
        </p:txBody>
      </p:sp>
      <p:sp>
        <p:nvSpPr>
          <p:cNvPr id="21" name="TextBox 20"/>
          <p:cNvSpPr txBox="1"/>
          <p:nvPr/>
        </p:nvSpPr>
        <p:spPr>
          <a:xfrm>
            <a:off x="3687580" y="5663413"/>
            <a:ext cx="1396693" cy="461665"/>
          </a:xfrm>
          <a:prstGeom prst="rect">
            <a:avLst/>
          </a:prstGeom>
          <a:noFill/>
        </p:spPr>
        <p:txBody>
          <a:bodyPr wrap="square" rtlCol="0">
            <a:spAutoFit/>
          </a:bodyPr>
          <a:lstStyle/>
          <a:p>
            <a:r>
              <a:rPr lang="en-US" sz="2400" dirty="0">
                <a:solidFill>
                  <a:srgbClr val="FF0000"/>
                </a:solidFill>
              </a:rPr>
              <a:t>alcohol</a:t>
            </a:r>
            <a:endParaRPr lang="en-GB" sz="2400" dirty="0">
              <a:solidFill>
                <a:srgbClr val="FF0000"/>
              </a:solidFill>
            </a:endParaRPr>
          </a:p>
        </p:txBody>
      </p:sp>
      <p:sp>
        <p:nvSpPr>
          <p:cNvPr id="22" name="TextBox 21"/>
          <p:cNvSpPr txBox="1"/>
          <p:nvPr/>
        </p:nvSpPr>
        <p:spPr>
          <a:xfrm>
            <a:off x="2148213" y="6355201"/>
            <a:ext cx="1396693" cy="461665"/>
          </a:xfrm>
          <a:prstGeom prst="rect">
            <a:avLst/>
          </a:prstGeom>
          <a:noFill/>
        </p:spPr>
        <p:txBody>
          <a:bodyPr wrap="square" rtlCol="0">
            <a:spAutoFit/>
          </a:bodyPr>
          <a:lstStyle/>
          <a:p>
            <a:r>
              <a:rPr lang="en-US" sz="2400" dirty="0">
                <a:solidFill>
                  <a:srgbClr val="FF0000"/>
                </a:solidFill>
              </a:rPr>
              <a:t>provide</a:t>
            </a:r>
            <a:endParaRPr lang="en-GB" sz="2400" dirty="0">
              <a:solidFill>
                <a:srgbClr val="FF0000"/>
              </a:solidFill>
            </a:endParaRPr>
          </a:p>
        </p:txBody>
      </p:sp>
      <p:sp>
        <p:nvSpPr>
          <p:cNvPr id="23" name="Content Placeholder 2"/>
          <p:cNvSpPr txBox="1">
            <a:spLocks/>
          </p:cNvSpPr>
          <p:nvPr/>
        </p:nvSpPr>
        <p:spPr>
          <a:xfrm>
            <a:off x="8331166" y="1211027"/>
            <a:ext cx="3631062" cy="4892842"/>
          </a:xfrm>
          <a:prstGeom prst="rect">
            <a:avLst/>
          </a:prstGeom>
          <a:ln>
            <a:solidFill>
              <a:schemeClr val="bg1"/>
            </a:solidFill>
          </a:ln>
        </p:spPr>
        <p:txBody>
          <a:bodyPr vert="horz" lIns="91440" tIns="45720" rIns="91440" bIns="45720" rtlCol="0">
            <a:normAutofit fontScale="25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US" sz="8000" b="1" dirty="0">
                <a:solidFill>
                  <a:schemeClr val="bg2">
                    <a:lumMod val="10000"/>
                  </a:schemeClr>
                </a:solidFill>
                <a:latin typeface="Calibri" panose="020F0502020204030204" pitchFamily="34" charset="0"/>
                <a:cs typeface="Calibri" panose="020F0502020204030204" pitchFamily="34" charset="0"/>
              </a:rPr>
              <a:t>Word Bank</a:t>
            </a:r>
          </a:p>
          <a:p>
            <a:pPr marL="0" indent="0" algn="ctr">
              <a:buFont typeface="Arial" panose="020B0604020202020204" pitchFamily="34" charset="0"/>
              <a:buNone/>
            </a:pPr>
            <a:endParaRPr lang="en-US" sz="3800" b="1" dirty="0">
              <a:solidFill>
                <a:schemeClr val="bg2">
                  <a:lumMod val="10000"/>
                </a:schemeClr>
              </a:solidFill>
              <a:latin typeface="Calibri" panose="020F0502020204030204" pitchFamily="34" charset="0"/>
              <a:cs typeface="Calibri" panose="020F0502020204030204" pitchFamily="34" charset="0"/>
            </a:endParaRPr>
          </a:p>
          <a:p>
            <a:pPr marL="0" indent="0" algn="ctr">
              <a:buFont typeface="Arial" panose="020B0604020202020204" pitchFamily="34" charset="0"/>
              <a:buNone/>
            </a:pPr>
            <a:r>
              <a:rPr lang="en-US" sz="9600" b="1" dirty="0">
                <a:solidFill>
                  <a:schemeClr val="bg2">
                    <a:lumMod val="10000"/>
                  </a:schemeClr>
                </a:solidFill>
                <a:latin typeface="Calibri" panose="020F0502020204030204" pitchFamily="34" charset="0"/>
                <a:cs typeface="Calibri" panose="020F0502020204030204" pitchFamily="34" charset="0"/>
              </a:rPr>
              <a:t>Provide</a:t>
            </a:r>
          </a:p>
          <a:p>
            <a:pPr marL="0" indent="0" algn="ctr">
              <a:buFont typeface="Arial" panose="020B0604020202020204" pitchFamily="34" charset="0"/>
              <a:buNone/>
            </a:pPr>
            <a:r>
              <a:rPr lang="en-US" sz="9600" b="1" dirty="0">
                <a:solidFill>
                  <a:schemeClr val="bg2">
                    <a:lumMod val="10000"/>
                  </a:schemeClr>
                </a:solidFill>
                <a:latin typeface="Calibri" panose="020F0502020204030204" pitchFamily="34" charset="0"/>
                <a:cs typeface="Calibri" panose="020F0502020204030204" pitchFamily="34" charset="0"/>
              </a:rPr>
              <a:t>16</a:t>
            </a:r>
          </a:p>
          <a:p>
            <a:pPr marL="0" indent="0" algn="ctr">
              <a:buFont typeface="Arial" panose="020B0604020202020204" pitchFamily="34" charset="0"/>
              <a:buNone/>
            </a:pPr>
            <a:r>
              <a:rPr lang="en-US" sz="9600" b="1" dirty="0">
                <a:solidFill>
                  <a:schemeClr val="bg2">
                    <a:lumMod val="10000"/>
                  </a:schemeClr>
                </a:solidFill>
                <a:latin typeface="Calibri" panose="020F0502020204030204" pitchFamily="34" charset="0"/>
                <a:cs typeface="Calibri" panose="020F0502020204030204" pitchFamily="34" charset="0"/>
              </a:rPr>
              <a:t>Choice</a:t>
            </a:r>
          </a:p>
          <a:p>
            <a:pPr marL="0" indent="0" algn="ctr">
              <a:buFont typeface="Arial" panose="020B0604020202020204" pitchFamily="34" charset="0"/>
              <a:buNone/>
            </a:pPr>
            <a:r>
              <a:rPr lang="en-US" sz="9600" b="1" dirty="0">
                <a:solidFill>
                  <a:schemeClr val="bg2">
                    <a:lumMod val="10000"/>
                  </a:schemeClr>
                </a:solidFill>
                <a:latin typeface="Calibri" panose="020F0502020204030204" pitchFamily="34" charset="0"/>
                <a:cs typeface="Calibri" panose="020F0502020204030204" pitchFamily="34" charset="0"/>
              </a:rPr>
              <a:t>Capacity</a:t>
            </a:r>
          </a:p>
          <a:p>
            <a:pPr marL="0" indent="0" algn="ctr">
              <a:buFont typeface="Arial" panose="020B0604020202020204" pitchFamily="34" charset="0"/>
              <a:buNone/>
            </a:pPr>
            <a:r>
              <a:rPr lang="en-US" sz="9600" b="1" dirty="0">
                <a:solidFill>
                  <a:schemeClr val="bg2">
                    <a:lumMod val="10000"/>
                  </a:schemeClr>
                </a:solidFill>
                <a:latin typeface="Calibri" panose="020F0502020204030204" pitchFamily="34" charset="0"/>
                <a:cs typeface="Calibri" panose="020F0502020204030204" pitchFamily="34" charset="0"/>
              </a:rPr>
              <a:t>withdrawn</a:t>
            </a:r>
          </a:p>
          <a:p>
            <a:pPr marL="0" indent="0" algn="ctr">
              <a:buFont typeface="Arial" panose="020B0604020202020204" pitchFamily="34" charset="0"/>
              <a:buNone/>
            </a:pPr>
            <a:r>
              <a:rPr lang="en-US" sz="9600" b="1" dirty="0">
                <a:solidFill>
                  <a:schemeClr val="bg2">
                    <a:lumMod val="10000"/>
                  </a:schemeClr>
                </a:solidFill>
                <a:latin typeface="Calibri" panose="020F0502020204030204" pitchFamily="34" charset="0"/>
                <a:cs typeface="Calibri" panose="020F0502020204030204" pitchFamily="34" charset="0"/>
              </a:rPr>
              <a:t>drugs</a:t>
            </a:r>
          </a:p>
          <a:p>
            <a:pPr marL="0" indent="0" algn="ctr">
              <a:buFont typeface="Arial" panose="020B0604020202020204" pitchFamily="34" charset="0"/>
              <a:buNone/>
            </a:pPr>
            <a:r>
              <a:rPr lang="en-US" sz="9600" b="1" dirty="0">
                <a:solidFill>
                  <a:schemeClr val="bg2">
                    <a:lumMod val="10000"/>
                  </a:schemeClr>
                </a:solidFill>
                <a:latin typeface="Calibri" panose="020F0502020204030204" pitchFamily="34" charset="0"/>
                <a:cs typeface="Calibri" panose="020F0502020204030204" pitchFamily="34" charset="0"/>
              </a:rPr>
              <a:t>Non verbally</a:t>
            </a:r>
          </a:p>
          <a:p>
            <a:pPr marL="0" indent="0" algn="ctr">
              <a:buFont typeface="Arial" panose="020B0604020202020204" pitchFamily="34" charset="0"/>
              <a:buNone/>
            </a:pPr>
            <a:r>
              <a:rPr lang="en-US" sz="9600" b="1" dirty="0">
                <a:solidFill>
                  <a:schemeClr val="bg2">
                    <a:lumMod val="10000"/>
                  </a:schemeClr>
                </a:solidFill>
                <a:latin typeface="Calibri" panose="020F0502020204030204" pitchFamily="34" charset="0"/>
                <a:cs typeface="Calibri" panose="020F0502020204030204" pitchFamily="34" charset="0"/>
              </a:rPr>
              <a:t>Verbally</a:t>
            </a:r>
          </a:p>
          <a:p>
            <a:pPr marL="0" indent="0" algn="ctr">
              <a:buFont typeface="Arial" panose="020B0604020202020204" pitchFamily="34" charset="0"/>
              <a:buNone/>
            </a:pPr>
            <a:r>
              <a:rPr lang="en-US" sz="9600" b="1" dirty="0">
                <a:solidFill>
                  <a:schemeClr val="bg2">
                    <a:lumMod val="10000"/>
                  </a:schemeClr>
                </a:solidFill>
                <a:latin typeface="Calibri" panose="020F0502020204030204" pitchFamily="34" charset="0"/>
                <a:cs typeface="Calibri" panose="020F0502020204030204" pitchFamily="34" charset="0"/>
              </a:rPr>
              <a:t>Alcohol</a:t>
            </a:r>
          </a:p>
          <a:p>
            <a:pPr marL="0" indent="0" algn="ctr">
              <a:buFont typeface="Arial" panose="020B0604020202020204" pitchFamily="34" charset="0"/>
              <a:buNone/>
            </a:pPr>
            <a:r>
              <a:rPr lang="en-US" sz="9600" b="1" dirty="0">
                <a:solidFill>
                  <a:schemeClr val="bg2">
                    <a:lumMod val="10000"/>
                  </a:schemeClr>
                </a:solidFill>
                <a:latin typeface="Calibri" panose="020F0502020204030204" pitchFamily="34" charset="0"/>
                <a:cs typeface="Calibri" panose="020F0502020204030204" pitchFamily="34" charset="0"/>
              </a:rPr>
              <a:t>Law</a:t>
            </a:r>
          </a:p>
          <a:p>
            <a:pPr marL="0" indent="0" algn="ctr">
              <a:buFont typeface="Arial" panose="020B0604020202020204" pitchFamily="34" charset="0"/>
              <a:buNone/>
            </a:pPr>
            <a:endParaRPr lang="en-US" sz="9600" b="1" dirty="0">
              <a:solidFill>
                <a:schemeClr val="bg2">
                  <a:lumMod val="10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9600" b="1" dirty="0">
                <a:solidFill>
                  <a:schemeClr val="bg2">
                    <a:lumMod val="10000"/>
                  </a:schemeClr>
                </a:solidFill>
                <a:latin typeface="Calibri" panose="020F0502020204030204" pitchFamily="34" charset="0"/>
                <a:cs typeface="Calibri" panose="020F0502020204030204" pitchFamily="34" charset="0"/>
              </a:rPr>
              <a:t>You need to give your own examples of verbal and non verbal consent</a:t>
            </a:r>
          </a:p>
          <a:p>
            <a:pPr marL="0" indent="0" algn="ctr">
              <a:buFont typeface="Arial" panose="020B0604020202020204" pitchFamily="34" charset="0"/>
              <a:buNone/>
            </a:pPr>
            <a:endParaRPr lang="en-US" sz="3800" b="1" dirty="0">
              <a:solidFill>
                <a:schemeClr val="bg2">
                  <a:lumMod val="10000"/>
                </a:schemeClr>
              </a:solidFill>
              <a:latin typeface="Calibri" panose="020F0502020204030204" pitchFamily="34" charset="0"/>
              <a:cs typeface="Calibri" panose="020F0502020204030204" pitchFamily="34" charset="0"/>
            </a:endParaRPr>
          </a:p>
          <a:p>
            <a:pPr marL="0" indent="0" algn="ctr">
              <a:buFont typeface="Arial" panose="020B0604020202020204" pitchFamily="34" charset="0"/>
              <a:buNone/>
            </a:pPr>
            <a:endParaRPr lang="en-US" b="1" dirty="0"/>
          </a:p>
        </p:txBody>
      </p:sp>
    </p:spTree>
    <p:extLst>
      <p:ext uri="{BB962C8B-B14F-4D97-AF65-F5344CB8AC3E}">
        <p14:creationId xmlns:p14="http://schemas.microsoft.com/office/powerpoint/2010/main" val="35213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9920281" y="1409244"/>
            <a:ext cx="2245894" cy="5251098"/>
          </a:xfrm>
        </p:spPr>
        <p:txBody>
          <a:bodyPr>
            <a:normAutofit/>
          </a:bodyPr>
          <a:lstStyle/>
          <a:p>
            <a:pPr marL="0" indent="0">
              <a:buNone/>
            </a:pPr>
            <a:r>
              <a:rPr lang="en-US" sz="3638" dirty="0"/>
              <a:t>This video recaps everything you need to know about consent.</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Consent Recap</a:t>
            </a:r>
            <a:endParaRPr sz="2426" spc="27" dirty="0"/>
          </a:p>
        </p:txBody>
      </p:sp>
      <p:pic>
        <p:nvPicPr>
          <p:cNvPr id="2" name="pZwvrxVavnQ"/>
          <p:cNvPicPr>
            <a:picLocks noRot="1" noChangeAspect="1"/>
          </p:cNvPicPr>
          <p:nvPr>
            <a:videoFile r:link="rId1"/>
          </p:nvPr>
        </p:nvPicPr>
        <p:blipFill>
          <a:blip r:embed="rId6"/>
          <a:stretch>
            <a:fillRect/>
          </a:stretch>
        </p:blipFill>
        <p:spPr>
          <a:xfrm>
            <a:off x="232610" y="1211027"/>
            <a:ext cx="9687671" cy="5449315"/>
          </a:xfrm>
          <a:prstGeom prst="rect">
            <a:avLst/>
          </a:prstGeom>
        </p:spPr>
      </p:pic>
    </p:spTree>
    <p:extLst>
      <p:ext uri="{BB962C8B-B14F-4D97-AF65-F5344CB8AC3E}">
        <p14:creationId xmlns:p14="http://schemas.microsoft.com/office/powerpoint/2010/main" val="1244794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7" name="Content Placeholder 2"/>
          <p:cNvSpPr>
            <a:spLocks noGrp="1"/>
          </p:cNvSpPr>
          <p:nvPr>
            <p:ph idx="1"/>
          </p:nvPr>
        </p:nvSpPr>
        <p:spPr>
          <a:xfrm>
            <a:off x="377385" y="1769703"/>
            <a:ext cx="11377663" cy="925371"/>
          </a:xfrm>
        </p:spPr>
        <p:txBody>
          <a:bodyPr>
            <a:normAutofit fontScale="85000" lnSpcReduction="20000"/>
          </a:bodyPr>
          <a:lstStyle/>
          <a:p>
            <a:pPr marL="0" indent="0">
              <a:buNone/>
            </a:pPr>
            <a:r>
              <a:rPr lang="en-US" dirty="0"/>
              <a:t>You will be learning more about consent in your Personal Development lessons this week. If you ever need support about consent for either yourself or a friend/family member you can get support from the following places</a:t>
            </a:r>
          </a:p>
        </p:txBody>
      </p:sp>
      <p:pic>
        <p:nvPicPr>
          <p:cNvPr id="11" name="Picture 10"/>
          <p:cNvPicPr>
            <a:picLocks noChangeAspect="1"/>
          </p:cNvPicPr>
          <p:nvPr/>
        </p:nvPicPr>
        <p:blipFill>
          <a:blip r:embed="rId4"/>
          <a:stretch>
            <a:fillRect/>
          </a:stretch>
        </p:blipFill>
        <p:spPr>
          <a:xfrm>
            <a:off x="674383" y="3347357"/>
            <a:ext cx="3925680" cy="2632593"/>
          </a:xfrm>
          <a:prstGeom prst="rect">
            <a:avLst/>
          </a:prstGeom>
        </p:spPr>
      </p:pic>
      <p:pic>
        <p:nvPicPr>
          <p:cNvPr id="12" name="Picture 11"/>
          <p:cNvPicPr>
            <a:picLocks noChangeAspect="1"/>
          </p:cNvPicPr>
          <p:nvPr/>
        </p:nvPicPr>
        <p:blipFill>
          <a:blip r:embed="rId5"/>
          <a:stretch>
            <a:fillRect/>
          </a:stretch>
        </p:blipFill>
        <p:spPr>
          <a:xfrm>
            <a:off x="6066216" y="2817606"/>
            <a:ext cx="2619375" cy="1743075"/>
          </a:xfrm>
          <a:prstGeom prst="rect">
            <a:avLst/>
          </a:prstGeom>
        </p:spPr>
      </p:pic>
      <p:pic>
        <p:nvPicPr>
          <p:cNvPr id="13" name="Picture 12"/>
          <p:cNvPicPr>
            <a:picLocks noChangeAspect="1"/>
          </p:cNvPicPr>
          <p:nvPr/>
        </p:nvPicPr>
        <p:blipFill>
          <a:blip r:embed="rId6"/>
          <a:stretch>
            <a:fillRect/>
          </a:stretch>
        </p:blipFill>
        <p:spPr>
          <a:xfrm>
            <a:off x="6277108" y="4776701"/>
            <a:ext cx="2143125" cy="2143125"/>
          </a:xfrm>
          <a:prstGeom prst="rect">
            <a:avLst/>
          </a:prstGeom>
        </p:spPr>
      </p:pic>
      <p:sp>
        <p:nvSpPr>
          <p:cNvPr id="14" name="TextBox 13"/>
          <p:cNvSpPr txBox="1"/>
          <p:nvPr/>
        </p:nvSpPr>
        <p:spPr>
          <a:xfrm>
            <a:off x="8811013" y="2817606"/>
            <a:ext cx="255069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rPr>
              <a:t>Childline.org.uk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rPr>
              <a:t>Call – 08001111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rPr>
              <a:t>Email or chat online for support</a:t>
            </a:r>
            <a:endParaRPr kumimoji="0" lang="en-GB" sz="1800" b="0" i="0" u="none" strike="noStrike" kern="1200" cap="none" spc="0" normalizeH="0" baseline="0" noProof="0" dirty="0">
              <a:ln>
                <a:noFill/>
              </a:ln>
              <a:solidFill>
                <a:srgbClr val="2A2C65"/>
              </a:solidFill>
              <a:effectLst/>
              <a:uLnTx/>
              <a:uFillTx/>
              <a:latin typeface="Arial" panose="020B0604020202020204"/>
              <a:ea typeface="+mn-ea"/>
              <a:cs typeface="+mn-cs"/>
            </a:endParaRPr>
          </a:p>
        </p:txBody>
      </p:sp>
      <p:sp>
        <p:nvSpPr>
          <p:cNvPr id="15" name="TextBox 14"/>
          <p:cNvSpPr txBox="1"/>
          <p:nvPr/>
        </p:nvSpPr>
        <p:spPr>
          <a:xfrm>
            <a:off x="8753506" y="4694464"/>
            <a:ext cx="338111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rPr>
              <a:t>Themix.org.uk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rPr>
              <a:t>You can email or have one-to-chat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rPr>
              <a:t>There is also a crisis messenger which is available 24/7</a:t>
            </a:r>
            <a:endParaRPr kumimoji="0" lang="en-GB" sz="1800" b="0" i="0" u="none" strike="noStrike" kern="1200" cap="none" spc="0" normalizeH="0" baseline="0" noProof="0" dirty="0">
              <a:ln>
                <a:noFill/>
              </a:ln>
              <a:solidFill>
                <a:srgbClr val="2A2C65"/>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5978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94783"/>
            <a:ext cx="12101152" cy="1457492"/>
          </a:xfrm>
          <a:prstGeom prst="rect">
            <a:avLst/>
          </a:prstGeom>
        </p:spPr>
      </p:pic>
    </p:spTree>
    <p:extLst>
      <p:ext uri="{BB962C8B-B14F-4D97-AF65-F5344CB8AC3E}">
        <p14:creationId xmlns:p14="http://schemas.microsoft.com/office/powerpoint/2010/main" val="297611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Impact of the media on relationships</a:t>
            </a:r>
          </a:p>
        </p:txBody>
      </p:sp>
      <p:sp>
        <p:nvSpPr>
          <p:cNvPr id="29" name="Rounded Rectangle 28"/>
          <p:cNvSpPr/>
          <p:nvPr/>
        </p:nvSpPr>
        <p:spPr>
          <a:xfrm>
            <a:off x="2525775" y="1618155"/>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What is consent in romantic relationships</a:t>
            </a:r>
          </a:p>
        </p:txBody>
      </p:sp>
      <p:sp>
        <p:nvSpPr>
          <p:cNvPr id="30" name="Rounded Rectangle 29"/>
          <p:cNvSpPr/>
          <p:nvPr/>
        </p:nvSpPr>
        <p:spPr>
          <a:xfrm>
            <a:off x="4470261" y="1592857"/>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What is the impact of pornography?</a:t>
            </a: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What is sexting and the law?</a:t>
            </a: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What is contraception</a:t>
            </a: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What are STI’s?</a:t>
            </a: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What is consent in romantic relationships</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a:solidFill>
                  <a:prstClr val="black"/>
                </a:solidFill>
                <a:latin typeface="Comic Sans MS"/>
              </a:rPr>
              <a:t>Recap the definition of consent</a:t>
            </a:r>
          </a:p>
          <a:p>
            <a:pPr marL="138623" indent="-138623" defTabSz="554499">
              <a:lnSpc>
                <a:spcPct val="110000"/>
              </a:lnSpc>
              <a:spcBef>
                <a:spcPts val="607"/>
              </a:spcBef>
              <a:buFontTx/>
              <a:buChar char="-"/>
              <a:defRPr/>
            </a:pPr>
            <a:r>
              <a:rPr lang="en-US" sz="1940" b="1" dirty="0">
                <a:solidFill>
                  <a:prstClr val="black"/>
                </a:solidFill>
                <a:latin typeface="Comic Sans MS"/>
              </a:rPr>
              <a:t>The laws around consent</a:t>
            </a:r>
          </a:p>
          <a:p>
            <a:pPr marL="138623" indent="-138623" defTabSz="554499">
              <a:lnSpc>
                <a:spcPct val="110000"/>
              </a:lnSpc>
              <a:spcBef>
                <a:spcPts val="607"/>
              </a:spcBef>
              <a:buFontTx/>
              <a:buChar char="-"/>
              <a:defRPr/>
            </a:pPr>
            <a:r>
              <a:rPr lang="en-US" sz="1940" b="1" dirty="0">
                <a:solidFill>
                  <a:prstClr val="black"/>
                </a:solidFill>
                <a:latin typeface="Comic Sans MS"/>
              </a:rPr>
              <a:t>How to know if consent is given</a:t>
            </a: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a:bodyPr>
          <a:lstStyle/>
          <a:p>
            <a:pPr marL="0" indent="0">
              <a:buNone/>
            </a:pPr>
            <a:r>
              <a:rPr lang="en-US" sz="3638" dirty="0"/>
              <a:t>During tutor time this week you learnt recapped the definition of consent.</a:t>
            </a:r>
          </a:p>
          <a:p>
            <a:pPr marL="0" indent="0">
              <a:buNone/>
            </a:pPr>
            <a:endParaRPr lang="en-US" sz="3638" dirty="0"/>
          </a:p>
          <a:p>
            <a:pPr marL="0" indent="0">
              <a:buNone/>
            </a:pPr>
            <a:r>
              <a:rPr lang="en-US" sz="3638" dirty="0"/>
              <a:t>What can you remember from tutor time?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Consent</a:t>
            </a:r>
            <a:endParaRPr sz="2426" spc="27" dirty="0"/>
          </a:p>
        </p:txBody>
      </p:sp>
      <p:pic>
        <p:nvPicPr>
          <p:cNvPr id="2" name="Picture 1"/>
          <p:cNvPicPr>
            <a:picLocks noChangeAspect="1"/>
          </p:cNvPicPr>
          <p:nvPr/>
        </p:nvPicPr>
        <p:blipFill>
          <a:blip r:embed="rId4"/>
          <a:stretch>
            <a:fillRect/>
          </a:stretch>
        </p:blipFill>
        <p:spPr>
          <a:xfrm>
            <a:off x="6544599" y="1960048"/>
            <a:ext cx="4950381" cy="3712786"/>
          </a:xfrm>
          <a:prstGeom prst="rect">
            <a:avLst/>
          </a:prstGeom>
        </p:spPr>
      </p:pic>
    </p:spTree>
    <p:extLst>
      <p:ext uri="{BB962C8B-B14F-4D97-AF65-F5344CB8AC3E}">
        <p14:creationId xmlns:p14="http://schemas.microsoft.com/office/powerpoint/2010/main" val="252536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77500" lnSpcReduction="20000"/>
          </a:bodyPr>
          <a:lstStyle/>
          <a:p>
            <a:pPr marL="0" indent="0">
              <a:buNone/>
            </a:pPr>
            <a:r>
              <a:rPr lang="en-US" sz="3638" dirty="0"/>
              <a:t>The definition of consent is…</a:t>
            </a:r>
          </a:p>
          <a:p>
            <a:pPr marL="0" indent="0">
              <a:buNone/>
            </a:pPr>
            <a:endParaRPr lang="en-US" sz="3638" dirty="0"/>
          </a:p>
          <a:p>
            <a:pPr marL="0" indent="0">
              <a:buNone/>
            </a:pPr>
            <a:r>
              <a:rPr lang="en-US" sz="3638" dirty="0"/>
              <a:t>“An agreement by </a:t>
            </a:r>
            <a:r>
              <a:rPr lang="en-US" sz="3638" b="1" u="sng" dirty="0"/>
              <a:t>choice</a:t>
            </a:r>
            <a:r>
              <a:rPr lang="en-US" sz="3638" dirty="0"/>
              <a:t> made by someone with the </a:t>
            </a:r>
            <a:r>
              <a:rPr lang="en-US" sz="3638" b="1" u="sng" dirty="0"/>
              <a:t>freedom</a:t>
            </a:r>
            <a:r>
              <a:rPr lang="en-US" sz="3638" dirty="0"/>
              <a:t> and </a:t>
            </a:r>
            <a:r>
              <a:rPr lang="en-US" sz="3638" b="1" u="sng" dirty="0"/>
              <a:t>capacity</a:t>
            </a:r>
            <a:r>
              <a:rPr lang="en-US" sz="3638" dirty="0"/>
              <a:t> to provide consent”</a:t>
            </a:r>
          </a:p>
          <a:p>
            <a:pPr marL="0" indent="0">
              <a:buNone/>
            </a:pPr>
            <a:endParaRPr lang="en-US" sz="3638" dirty="0"/>
          </a:p>
          <a:p>
            <a:pPr marL="0" indent="0">
              <a:buNone/>
            </a:pPr>
            <a:r>
              <a:rPr lang="en-US" sz="3638" dirty="0"/>
              <a:t>With the person next to you discuss why choice, freedom and capacity are underlined in the definition.</a:t>
            </a:r>
          </a:p>
          <a:p>
            <a:pPr marL="0" indent="0">
              <a:buNone/>
            </a:pPr>
            <a:endParaRPr lang="en-US" sz="3638" dirty="0"/>
          </a:p>
          <a:p>
            <a:pPr marL="0" indent="0">
              <a:buNone/>
            </a:pPr>
            <a:r>
              <a:rPr lang="en-US" sz="3638" dirty="0"/>
              <a:t>Be ready to share your partners answers with the class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Consent</a:t>
            </a:r>
            <a:endParaRPr sz="2426" spc="27" dirty="0"/>
          </a:p>
        </p:txBody>
      </p:sp>
      <p:pic>
        <p:nvPicPr>
          <p:cNvPr id="2" name="Picture 1"/>
          <p:cNvPicPr>
            <a:picLocks noChangeAspect="1"/>
          </p:cNvPicPr>
          <p:nvPr/>
        </p:nvPicPr>
        <p:blipFill>
          <a:blip r:embed="rId4"/>
          <a:stretch>
            <a:fillRect/>
          </a:stretch>
        </p:blipFill>
        <p:spPr>
          <a:xfrm>
            <a:off x="6544599" y="1960048"/>
            <a:ext cx="4950381" cy="3712786"/>
          </a:xfrm>
          <a:prstGeom prst="rect">
            <a:avLst/>
          </a:prstGeom>
        </p:spPr>
      </p:pic>
    </p:spTree>
    <p:extLst>
      <p:ext uri="{BB962C8B-B14F-4D97-AF65-F5344CB8AC3E}">
        <p14:creationId xmlns:p14="http://schemas.microsoft.com/office/powerpoint/2010/main" val="425176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395477"/>
          </a:xfrm>
        </p:spPr>
        <p:txBody>
          <a:bodyPr>
            <a:normAutofit fontScale="85000" lnSpcReduction="20000"/>
          </a:bodyPr>
          <a:lstStyle/>
          <a:p>
            <a:pPr marL="0" indent="0">
              <a:buNone/>
            </a:pPr>
            <a:r>
              <a:rPr lang="en-US" sz="3638" dirty="0"/>
              <a:t>While watching the 2 volunteers, think about the following questions:</a:t>
            </a:r>
          </a:p>
          <a:p>
            <a:pPr marL="0" indent="0">
              <a:buNone/>
            </a:pPr>
            <a:endParaRPr lang="en-US" sz="3638" dirty="0"/>
          </a:p>
          <a:p>
            <a:pPr marL="742950" indent="-742950">
              <a:buAutoNum type="arabicPeriod"/>
            </a:pPr>
            <a:r>
              <a:rPr lang="en-US" sz="3638" dirty="0"/>
              <a:t>Who had the responsibility for stopping how close the 2 people got?</a:t>
            </a:r>
          </a:p>
          <a:p>
            <a:pPr marL="742950" indent="-742950">
              <a:buAutoNum type="arabicPeriod"/>
            </a:pPr>
            <a:r>
              <a:rPr lang="en-US" sz="3638" dirty="0"/>
              <a:t>How would you feel if the request was ignored?</a:t>
            </a:r>
          </a:p>
          <a:p>
            <a:pPr marL="742950" indent="-742950">
              <a:buAutoNum type="arabicPeriod"/>
            </a:pPr>
            <a:r>
              <a:rPr lang="en-US" sz="3638" dirty="0"/>
              <a:t>If the volunteers did this activity again, can the person who was moving immediately go to where they stopped previously?</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Example of consent</a:t>
            </a:r>
            <a:endParaRPr sz="2426" spc="27" dirty="0"/>
          </a:p>
        </p:txBody>
      </p:sp>
      <p:pic>
        <p:nvPicPr>
          <p:cNvPr id="2" name="Picture 1"/>
          <p:cNvPicPr>
            <a:picLocks noChangeAspect="1"/>
          </p:cNvPicPr>
          <p:nvPr/>
        </p:nvPicPr>
        <p:blipFill>
          <a:blip r:embed="rId5"/>
          <a:stretch>
            <a:fillRect/>
          </a:stretch>
        </p:blipFill>
        <p:spPr>
          <a:xfrm>
            <a:off x="6544599" y="1960048"/>
            <a:ext cx="4950381" cy="3712786"/>
          </a:xfrm>
          <a:prstGeom prst="rect">
            <a:avLst/>
          </a:prstGeom>
        </p:spPr>
      </p:pic>
    </p:spTree>
    <p:extLst>
      <p:ext uri="{BB962C8B-B14F-4D97-AF65-F5344CB8AC3E}">
        <p14:creationId xmlns:p14="http://schemas.microsoft.com/office/powerpoint/2010/main" val="373807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395477"/>
          </a:xfrm>
        </p:spPr>
        <p:txBody>
          <a:bodyPr>
            <a:normAutofit/>
          </a:bodyPr>
          <a:lstStyle/>
          <a:p>
            <a:pPr marL="0" indent="0">
              <a:buNone/>
            </a:pPr>
            <a:r>
              <a:rPr lang="en-US" sz="3638" dirty="0"/>
              <a:t>Consent is normally linked to sexual relationships as consent is important when as sexual activity happens between 2 people.</a:t>
            </a:r>
          </a:p>
          <a:p>
            <a:pPr marL="0" indent="0">
              <a:buNone/>
            </a:pPr>
            <a:endParaRPr lang="en-US" sz="3638" dirty="0"/>
          </a:p>
          <a:p>
            <a:pPr marL="0" indent="0">
              <a:buNone/>
            </a:pPr>
            <a:r>
              <a:rPr lang="en-US" sz="3638" dirty="0"/>
              <a:t>Consent means that </a:t>
            </a:r>
            <a:r>
              <a:rPr lang="en-US" sz="3638" b="1" u="sng" dirty="0"/>
              <a:t>both</a:t>
            </a:r>
            <a:r>
              <a:rPr lang="en-US" sz="3638" dirty="0"/>
              <a:t> people agree to the sexual activity happening</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When is consent used in relationships?</a:t>
            </a:r>
            <a:endParaRPr sz="2426" spc="27" dirty="0"/>
          </a:p>
        </p:txBody>
      </p:sp>
      <p:pic>
        <p:nvPicPr>
          <p:cNvPr id="9" name="Picture 8"/>
          <p:cNvPicPr>
            <a:picLocks noChangeAspect="1"/>
          </p:cNvPicPr>
          <p:nvPr/>
        </p:nvPicPr>
        <p:blipFill>
          <a:blip r:embed="rId5"/>
          <a:stretch>
            <a:fillRect/>
          </a:stretch>
        </p:blipFill>
        <p:spPr>
          <a:xfrm>
            <a:off x="6698271" y="2479430"/>
            <a:ext cx="5118381" cy="2866293"/>
          </a:xfrm>
          <a:prstGeom prst="rect">
            <a:avLst/>
          </a:prstGeom>
        </p:spPr>
      </p:pic>
    </p:spTree>
    <p:extLst>
      <p:ext uri="{BB962C8B-B14F-4D97-AF65-F5344CB8AC3E}">
        <p14:creationId xmlns:p14="http://schemas.microsoft.com/office/powerpoint/2010/main" val="292579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395477"/>
          </a:xfrm>
        </p:spPr>
        <p:txBody>
          <a:bodyPr>
            <a:normAutofit/>
          </a:bodyPr>
          <a:lstStyle/>
          <a:p>
            <a:pPr marL="0" indent="0">
              <a:buNone/>
            </a:pPr>
            <a:r>
              <a:rPr lang="en-US" sz="3638" dirty="0"/>
              <a:t>Rule of Law is a value that we follow in the UK.</a:t>
            </a:r>
          </a:p>
          <a:p>
            <a:pPr marL="0" indent="0">
              <a:buNone/>
            </a:pPr>
            <a:endParaRPr lang="en-US" sz="3638" dirty="0"/>
          </a:p>
          <a:p>
            <a:pPr marL="0" indent="0">
              <a:buNone/>
            </a:pPr>
            <a:r>
              <a:rPr lang="en-US" sz="3638" dirty="0"/>
              <a:t>The law states that if you do </a:t>
            </a:r>
            <a:r>
              <a:rPr lang="en-US" sz="3638" b="1" u="sng" dirty="0"/>
              <a:t>not</a:t>
            </a:r>
            <a:r>
              <a:rPr lang="en-US" sz="3638" dirty="0"/>
              <a:t> gain consent for any sexual activity, this action is classed as sexual harassment all the way up to sexual assault including rape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is the law around consent?</a:t>
            </a:r>
            <a:endParaRPr sz="2426" spc="27" dirty="0"/>
          </a:p>
        </p:txBody>
      </p:sp>
      <p:pic>
        <p:nvPicPr>
          <p:cNvPr id="11" name="Picture 10"/>
          <p:cNvPicPr>
            <a:picLocks noChangeAspect="1"/>
          </p:cNvPicPr>
          <p:nvPr/>
        </p:nvPicPr>
        <p:blipFill rotWithShape="1">
          <a:blip r:embed="rId5"/>
          <a:srcRect t="194" r="50085"/>
          <a:stretch/>
        </p:blipFill>
        <p:spPr>
          <a:xfrm>
            <a:off x="7150344" y="2417884"/>
            <a:ext cx="4095017" cy="3144045"/>
          </a:xfrm>
          <a:prstGeom prst="rect">
            <a:avLst/>
          </a:prstGeom>
        </p:spPr>
      </p:pic>
    </p:spTree>
    <p:extLst>
      <p:ext uri="{BB962C8B-B14F-4D97-AF65-F5344CB8AC3E}">
        <p14:creationId xmlns:p14="http://schemas.microsoft.com/office/powerpoint/2010/main" val="1171810626"/>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1654</Words>
  <Application>Microsoft Office PowerPoint</Application>
  <PresentationFormat>Widescreen</PresentationFormat>
  <Paragraphs>216</Paragraphs>
  <Slides>26</Slides>
  <Notes>12</Notes>
  <HiddenSlides>0</HiddenSlides>
  <MMClips>1</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26</vt:i4>
      </vt:variant>
    </vt:vector>
  </HeadingPairs>
  <TitlesOfParts>
    <vt:vector size="37" baseType="lpstr">
      <vt:lpstr>Arial</vt:lpstr>
      <vt:lpstr>Calibri</vt:lpstr>
      <vt:lpstr>Calibri Light</vt:lpstr>
      <vt:lpstr>Comic Sans MS</vt:lpstr>
      <vt:lpstr>Franklin Gothic Book</vt:lpstr>
      <vt:lpstr>Lato</vt:lpstr>
      <vt:lpstr>3_Office Theme</vt:lpstr>
      <vt:lpstr>2_Office Theme</vt:lpstr>
      <vt:lpstr>Office Theme</vt:lpstr>
      <vt:lpstr>4_Office Theme</vt:lpstr>
      <vt:lpstr>6_Office Theme</vt:lpstr>
      <vt:lpstr>PowerPoint Presentation</vt:lpstr>
      <vt:lpstr>PowerPoint Presentation</vt:lpstr>
      <vt:lpstr>PowerPoint Presentation</vt:lpstr>
      <vt:lpstr>PowerPoint Presentation</vt:lpstr>
      <vt:lpstr>Consent</vt:lpstr>
      <vt:lpstr>Consent</vt:lpstr>
      <vt:lpstr>Example of consent</vt:lpstr>
      <vt:lpstr>When is consent used in relationships?</vt:lpstr>
      <vt:lpstr>What is the law around consent?</vt:lpstr>
      <vt:lpstr>What is the law around consent?</vt:lpstr>
      <vt:lpstr>Hinge Questions – whiteboard activity</vt:lpstr>
      <vt:lpstr>Hinge Questions – whiteboard activity</vt:lpstr>
      <vt:lpstr>Hinge Questions – whiteboard activity</vt:lpstr>
      <vt:lpstr>How to provide consent?</vt:lpstr>
      <vt:lpstr>Verbal Consent</vt:lpstr>
      <vt:lpstr>What is non verbal consent?</vt:lpstr>
      <vt:lpstr>Examples of non verbal consent</vt:lpstr>
      <vt:lpstr>What can impact a persons ability to provide consent?</vt:lpstr>
      <vt:lpstr>What can impact a persons ability to provide consent?</vt:lpstr>
      <vt:lpstr>Hinge Questions – whiteboard activity</vt:lpstr>
      <vt:lpstr>Hinge Questions – whiteboard activity</vt:lpstr>
      <vt:lpstr>Hinge Questions – whiteboard activity</vt:lpstr>
      <vt:lpstr>What do you know about consent?</vt:lpstr>
      <vt:lpstr>Consent Recap</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23</cp:revision>
  <dcterms:created xsi:type="dcterms:W3CDTF">2024-08-15T13:31:51Z</dcterms:created>
  <dcterms:modified xsi:type="dcterms:W3CDTF">2024-09-25T09:10:50Z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