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 id="2147483840" r:id="rId5"/>
  </p:sldMasterIdLst>
  <p:notesMasterIdLst>
    <p:notesMasterId r:id="rId49"/>
  </p:notesMasterIdLst>
  <p:sldIdLst>
    <p:sldId id="290" r:id="rId6"/>
    <p:sldId id="312" r:id="rId7"/>
    <p:sldId id="396" r:id="rId8"/>
    <p:sldId id="355" r:id="rId9"/>
    <p:sldId id="425" r:id="rId10"/>
    <p:sldId id="332" r:id="rId11"/>
    <p:sldId id="426" r:id="rId12"/>
    <p:sldId id="427" r:id="rId13"/>
    <p:sldId id="428" r:id="rId14"/>
    <p:sldId id="429" r:id="rId15"/>
    <p:sldId id="397" r:id="rId16"/>
    <p:sldId id="430" r:id="rId17"/>
    <p:sldId id="431" r:id="rId18"/>
    <p:sldId id="432" r:id="rId19"/>
    <p:sldId id="433" r:id="rId20"/>
    <p:sldId id="434" r:id="rId21"/>
    <p:sldId id="435" r:id="rId22"/>
    <p:sldId id="436" r:id="rId23"/>
    <p:sldId id="363" r:id="rId24"/>
    <p:sldId id="364" r:id="rId25"/>
    <p:sldId id="437" r:id="rId26"/>
    <p:sldId id="438" r:id="rId27"/>
    <p:sldId id="439" r:id="rId28"/>
    <p:sldId id="440" r:id="rId29"/>
    <p:sldId id="391"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HS8Le9CQ+rdEaY+1Nk2oA==" hashData="IeiPluvZXcCflEsQJfnWOkmWYziBTWMPzQeax0GPXaf4jJ8Tzog679IrXM9ld1uKB3mxP2ipc45HkRphrTDXH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7659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9003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882449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Footer Placeholder 5"/>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4066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0671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618103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27580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395880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96450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776150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15913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15445605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is mental health?”</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9538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Mental health is “</a:t>
            </a:r>
            <a:r>
              <a:rPr lang="en-US" sz="4000" dirty="0" smtClean="0"/>
              <a:t>a </a:t>
            </a:r>
            <a:r>
              <a:rPr lang="en-US" sz="4000" dirty="0"/>
              <a:t>state of mental well being that enables people to cope with the stresses of life, </a:t>
            </a:r>
            <a:r>
              <a:rPr lang="en-US" sz="4000" dirty="0" err="1"/>
              <a:t>realise</a:t>
            </a:r>
            <a:r>
              <a:rPr lang="en-US" sz="4000" dirty="0"/>
              <a:t> their abilities, learn well and work well and contribute to their </a:t>
            </a:r>
            <a:r>
              <a:rPr lang="en-US" sz="4000" dirty="0" smtClean="0"/>
              <a:t>community</a:t>
            </a:r>
            <a:r>
              <a:rPr lang="en-US" sz="3638" dirty="0" smtClean="0"/>
              <a:t>”</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8770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3638" dirty="0" smtClean="0"/>
              <a:t>Everyone has mental health.</a:t>
            </a:r>
          </a:p>
          <a:p>
            <a:pPr marL="0" indent="0">
              <a:buNone/>
            </a:pPr>
            <a:endParaRPr lang="en-US" sz="3638" dirty="0"/>
          </a:p>
          <a:p>
            <a:pPr marL="0" indent="0">
              <a:buNone/>
            </a:pPr>
            <a:r>
              <a:rPr lang="en-US" sz="3638" dirty="0" smtClean="0"/>
              <a:t>Mental health can be good or it can be bad. Just like physical health, when mental health is bad it is important to do something to try to fix the issue.</a:t>
            </a:r>
          </a:p>
          <a:p>
            <a:pPr marL="0" indent="0">
              <a:buNone/>
            </a:pPr>
            <a:endParaRPr lang="en-US" sz="3638" dirty="0"/>
          </a:p>
          <a:p>
            <a:pPr marL="0" indent="0">
              <a:buNone/>
            </a:pPr>
            <a:r>
              <a:rPr lang="en-US" sz="3638" dirty="0" smtClean="0"/>
              <a:t>Drugs and alcohol can increase the likelihood of experiencing bad mental health. If drugs and alcohol are abused over a long period of time it can lead to mental illness.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191481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 are the short term effects of drugs and alcohol?”</a:t>
            </a:r>
            <a:endParaRPr lang="en-US" sz="3638" dirty="0"/>
          </a:p>
          <a:p>
            <a:pPr marL="0" indent="0">
              <a:buNone/>
            </a:pPr>
            <a:endParaRPr lang="en-US" sz="3638" dirty="0"/>
          </a:p>
          <a:p>
            <a:pPr marL="0" indent="0">
              <a:buNone/>
            </a:pPr>
            <a:r>
              <a:rPr lang="en-US" sz="3638" dirty="0"/>
              <a:t>Write your </a:t>
            </a:r>
            <a:r>
              <a:rPr lang="en-US" sz="3638" dirty="0" smtClean="0"/>
              <a:t>ideas in your book.</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Short term effects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487971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what </a:t>
            </a:r>
            <a:r>
              <a:rPr lang="en-US" sz="3638" dirty="0" smtClean="0"/>
              <a:t>are the short term effects of drugs and alcohol?”</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Short term effects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37946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Short term effects are the immediate changes drugs and alcohol cause in the brain. These include:</a:t>
            </a:r>
          </a:p>
          <a:p>
            <a:pPr marL="0" indent="0">
              <a:buNone/>
            </a:pPr>
            <a:endParaRPr lang="en-US" sz="3638" dirty="0"/>
          </a:p>
          <a:p>
            <a:pPr marL="0" indent="0">
              <a:buNone/>
            </a:pPr>
            <a:r>
              <a:rPr lang="en-US" sz="3638" dirty="0" smtClean="0"/>
              <a:t>1. </a:t>
            </a:r>
            <a:r>
              <a:rPr lang="en-US" sz="3638" b="1" dirty="0" smtClean="0"/>
              <a:t>Mood swings </a:t>
            </a:r>
            <a:r>
              <a:rPr lang="en-US" sz="3638" dirty="0" smtClean="0"/>
              <a:t>– drugs and alcohol can cause sudden changes in mood. A person might feel happy or excited at first but this can quickly change to sadness, anger or irritability.</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Short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71537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200" dirty="0" smtClean="0"/>
              <a:t>Short term effects are the immediate changes drugs and alcohol cause in the brain. These include:</a:t>
            </a:r>
          </a:p>
          <a:p>
            <a:pPr marL="0" indent="0">
              <a:buNone/>
            </a:pPr>
            <a:endParaRPr lang="en-US" sz="3200" dirty="0"/>
          </a:p>
          <a:p>
            <a:pPr marL="0" indent="0">
              <a:buNone/>
            </a:pPr>
            <a:r>
              <a:rPr lang="en-US" sz="3200" dirty="0" smtClean="0"/>
              <a:t>2. </a:t>
            </a:r>
            <a:r>
              <a:rPr lang="en-US" sz="3200" b="1" dirty="0" smtClean="0"/>
              <a:t>Impaired judgement </a:t>
            </a:r>
            <a:r>
              <a:rPr lang="en-US" sz="3200" dirty="0" smtClean="0"/>
              <a:t>– drugs and alcohol affect the brain’s control </a:t>
            </a:r>
            <a:r>
              <a:rPr lang="en-US" sz="3200" dirty="0" err="1" smtClean="0"/>
              <a:t>centre</a:t>
            </a:r>
            <a:r>
              <a:rPr lang="en-US" sz="3200" dirty="0" smtClean="0"/>
              <a:t>, leading people to act without thinking things through. This can be extremely dangerous.</a:t>
            </a:r>
            <a:endParaRPr lang="en-US" sz="3200" dirty="0"/>
          </a:p>
          <a:p>
            <a:pPr marL="0" indent="0">
              <a:buNone/>
            </a:pP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Short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341920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200" dirty="0" smtClean="0"/>
              <a:t>Short term effects are the immediate changes drugs and alcohol cause in the brain. These include:</a:t>
            </a:r>
          </a:p>
          <a:p>
            <a:pPr marL="0" indent="0">
              <a:buNone/>
            </a:pPr>
            <a:endParaRPr lang="en-US" sz="3200" dirty="0"/>
          </a:p>
          <a:p>
            <a:pPr marL="0" indent="0">
              <a:buNone/>
            </a:pPr>
            <a:r>
              <a:rPr lang="en-US" sz="3200" dirty="0"/>
              <a:t>3</a:t>
            </a:r>
            <a:r>
              <a:rPr lang="en-US" sz="3200" dirty="0" smtClean="0"/>
              <a:t>. </a:t>
            </a:r>
            <a:r>
              <a:rPr lang="en-US" sz="3200" b="1" dirty="0" smtClean="0"/>
              <a:t>Increased anxiety or paranoia – </a:t>
            </a:r>
            <a:r>
              <a:rPr lang="en-US" sz="3200" dirty="0" smtClean="0"/>
              <a:t>some drugs can trigger feelings or anxiety or paranoia even in people who do not usually experience these feelings.</a:t>
            </a:r>
            <a:endParaRPr lang="en-US" sz="3200" dirty="0"/>
          </a:p>
          <a:p>
            <a:pPr marL="0" indent="0">
              <a:buNone/>
            </a:pP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Short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32212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dirty="0" smtClean="0"/>
              <a:t>Short term effects are the immediate changes drugs and alcohol cause in the brain. These include:</a:t>
            </a:r>
          </a:p>
          <a:p>
            <a:pPr marL="0" indent="0">
              <a:buNone/>
            </a:pPr>
            <a:endParaRPr lang="en-US" dirty="0"/>
          </a:p>
          <a:p>
            <a:pPr marL="0" indent="0">
              <a:buNone/>
            </a:pPr>
            <a:r>
              <a:rPr lang="en-US" dirty="0"/>
              <a:t>4</a:t>
            </a:r>
            <a:r>
              <a:rPr lang="en-US" dirty="0" smtClean="0"/>
              <a:t>. </a:t>
            </a:r>
            <a:r>
              <a:rPr lang="en-US" b="1" dirty="0" smtClean="0"/>
              <a:t>Difficulty concentrating and remembering - </a:t>
            </a:r>
            <a:r>
              <a:rPr lang="en-US" dirty="0" smtClean="0"/>
              <a:t> alcohol and drugs interfere with the brains ability to focus and recall information. If drugs and alcohol have been consumed a person may experience a black out in their memory from when the alcohol and drugs were consumed.</a:t>
            </a:r>
            <a:endParaRPr lang="en-US" dirty="0"/>
          </a:p>
          <a:p>
            <a:pPr marL="0" indent="0">
              <a:buNone/>
            </a:pPr>
            <a:endParaRPr lang="en-US" dirty="0"/>
          </a:p>
          <a:p>
            <a:pPr marL="0" indent="0">
              <a:buNone/>
            </a:pP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Short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276735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05 November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drugs, alcohol and mental health</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a:t>
              </a:r>
              <a:r>
                <a:rPr lang="en-US" sz="2800" b="1" kern="0" dirty="0" err="1" smtClean="0">
                  <a:solidFill>
                    <a:prstClr val="black"/>
                  </a:solidFill>
                  <a:latin typeface="Franklin Gothic Book" panose="020B0503020102020204" pitchFamily="34" charset="0"/>
                </a:rPr>
                <a:t>walley</a:t>
              </a:r>
              <a:r>
                <a:rPr lang="en-US" sz="2800" b="1" kern="0" dirty="0" smtClean="0">
                  <a:solidFill>
                    <a:prstClr val="black"/>
                  </a:solidFill>
                  <a:latin typeface="Franklin Gothic Book" panose="020B0503020102020204" pitchFamily="34" charset="0"/>
                </a:rPr>
                <a: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4216539"/>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a state of mental well being that enables people to cope with the stresses of life, </a:t>
            </a:r>
            <a:r>
              <a:rPr lang="en-US" sz="2400" dirty="0" err="1"/>
              <a:t>realise</a:t>
            </a:r>
            <a:r>
              <a:rPr lang="en-US" sz="2400" dirty="0"/>
              <a:t> their abilities, learn well and work well and contribute to their </a:t>
            </a:r>
            <a:r>
              <a:rPr lang="en-US" sz="2400" dirty="0" smtClean="0"/>
              <a:t>community”</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How are STI’s commonly transmitted?</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Is the contraceptive injection a barrier or hormonal method of contraception?</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693857" y="397678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Mental health</a:t>
            </a:r>
            <a:endParaRPr lang="en-GB" sz="2183" b="1" kern="0" dirty="0">
              <a:solidFill>
                <a:prstClr val="white"/>
              </a:solidFill>
              <a:latin typeface="Calibri" panose="020F0502020204030204"/>
            </a:endParaRPr>
          </a:p>
        </p:txBody>
      </p:sp>
      <p:sp>
        <p:nvSpPr>
          <p:cNvPr id="35" name="Rectangle 34"/>
          <p:cNvSpPr/>
          <p:nvPr/>
        </p:nvSpPr>
        <p:spPr>
          <a:xfrm>
            <a:off x="693859" y="498621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Unprotected sex</a:t>
            </a:r>
            <a:endParaRPr lang="en-GB" sz="2183" b="1" kern="0" dirty="0">
              <a:solidFill>
                <a:prstClr val="white"/>
              </a:solidFill>
              <a:latin typeface="Calibri" panose="020F0502020204030204"/>
            </a:endParaRPr>
          </a:p>
        </p:txBody>
      </p:sp>
      <p:sp>
        <p:nvSpPr>
          <p:cNvPr id="36" name="Rectangle 35"/>
          <p:cNvSpPr/>
          <p:nvPr/>
        </p:nvSpPr>
        <p:spPr>
          <a:xfrm>
            <a:off x="693859" y="582115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smtClean="0">
                <a:solidFill>
                  <a:prstClr val="white"/>
                </a:solidFill>
                <a:latin typeface="Calibri" panose="020F0502020204030204"/>
              </a:rPr>
              <a:t>Hormonal</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a clear liquid commonly found in drinks such as beer, wine and spirits</a:t>
            </a:r>
            <a:r>
              <a:rPr lang="en-US" sz="2911"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Alcohol</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chemicals or substances that change the way our body work.</a:t>
            </a:r>
            <a:r>
              <a:rPr lang="en-US" sz="2911"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drugs</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9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Learning about drugs and alcohol is part of the UN Rights of a Child</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 – this is stated in Article 33</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As part of the Rule of Law in the UK it is legal for U18’s to consume alcohol</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False – it is illegal for U18’s to consume alcohol</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a state of mental well being that enables people to cope with the stresses of life, </a:t>
            </a:r>
            <a:r>
              <a:rPr lang="en-US" sz="3200" dirty="0" err="1"/>
              <a:t>realise</a:t>
            </a:r>
            <a:r>
              <a:rPr lang="en-US" sz="3200" dirty="0"/>
              <a:t> their abilities, learn well and work well and contribute to their </a:t>
            </a:r>
            <a:r>
              <a:rPr lang="en-US" sz="3200" dirty="0" smtClean="0"/>
              <a:t>community</a:t>
            </a:r>
            <a:r>
              <a:rPr lang="en-US" sz="2911"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Mental health</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Give an example of a short term effect of drugs and alcohol on the brain</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Mood swings</a:t>
            </a:r>
          </a:p>
          <a:p>
            <a:pPr marL="0" indent="0">
              <a:buNone/>
            </a:pPr>
            <a:r>
              <a:rPr lang="en-US" sz="2911" dirty="0" smtClean="0">
                <a:solidFill>
                  <a:srgbClr val="FF0000"/>
                </a:solidFill>
                <a:latin typeface="Calibri" panose="020F0502020204030204" pitchFamily="34" charset="0"/>
                <a:cs typeface="Calibri" panose="020F0502020204030204" pitchFamily="34" charset="0"/>
              </a:rPr>
              <a:t>Impaired Judgement</a:t>
            </a:r>
          </a:p>
          <a:p>
            <a:pPr marL="0" indent="0">
              <a:buNone/>
            </a:pPr>
            <a:r>
              <a:rPr lang="en-US" sz="2911" dirty="0" smtClean="0">
                <a:solidFill>
                  <a:srgbClr val="FF0000"/>
                </a:solidFill>
                <a:latin typeface="Calibri" panose="020F0502020204030204" pitchFamily="34" charset="0"/>
                <a:cs typeface="Calibri" panose="020F0502020204030204" pitchFamily="34" charset="0"/>
              </a:rPr>
              <a:t>Increased anxiety or paranoia</a:t>
            </a:r>
          </a:p>
          <a:p>
            <a:pPr marL="0" indent="0">
              <a:buNone/>
            </a:pPr>
            <a:r>
              <a:rPr lang="en-US" sz="2911" dirty="0" smtClean="0">
                <a:solidFill>
                  <a:srgbClr val="FF0000"/>
                </a:solidFill>
                <a:latin typeface="Calibri" panose="020F0502020204030204" pitchFamily="34" charset="0"/>
                <a:cs typeface="Calibri" panose="020F0502020204030204" pitchFamily="34" charset="0"/>
              </a:rPr>
              <a:t>Difficulty concentrating and remembering</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6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 are the long term effects of drugs and alcohol?”</a:t>
            </a:r>
            <a:endParaRPr lang="en-US" sz="3638" dirty="0"/>
          </a:p>
          <a:p>
            <a:pPr marL="0" indent="0">
              <a:buNone/>
            </a:pPr>
            <a:endParaRPr lang="en-US" sz="3638" dirty="0"/>
          </a:p>
          <a:p>
            <a:pPr marL="0" indent="0">
              <a:buNone/>
            </a:pPr>
            <a:r>
              <a:rPr lang="en-US" sz="3638" dirty="0"/>
              <a:t>Write your </a:t>
            </a:r>
            <a:r>
              <a:rPr lang="en-US" sz="3638" dirty="0" smtClean="0"/>
              <a:t>ideas in your book.</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Long term effects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22028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what </a:t>
            </a:r>
            <a:r>
              <a:rPr lang="en-US" sz="3638" dirty="0" smtClean="0"/>
              <a:t>are the long term effects of drugs and alcohol?”</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Long term effects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61232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10000"/>
          </a:bodyPr>
          <a:lstStyle/>
          <a:p>
            <a:pPr marL="0" indent="0">
              <a:buNone/>
            </a:pPr>
            <a:r>
              <a:rPr lang="en-US" sz="3638" dirty="0" smtClean="0"/>
              <a:t>Long term effects appear after prolonged or frequent use and can lead to serious mental health conditions</a:t>
            </a:r>
          </a:p>
          <a:p>
            <a:pPr marL="0" indent="0">
              <a:buNone/>
            </a:pPr>
            <a:endParaRPr lang="en-US" sz="3638" dirty="0"/>
          </a:p>
          <a:p>
            <a:pPr marL="0" indent="0">
              <a:buNone/>
            </a:pPr>
            <a:r>
              <a:rPr lang="en-US" sz="3638" dirty="0" smtClean="0"/>
              <a:t>1. </a:t>
            </a:r>
            <a:r>
              <a:rPr lang="en-US" sz="3638" b="1" dirty="0" smtClean="0"/>
              <a:t>Dependency/addiction – </a:t>
            </a:r>
            <a:r>
              <a:rPr lang="en-US" sz="3638" dirty="0" smtClean="0"/>
              <a:t>Over time the brain becomes reliant on substances to feel “normal”. This means the brain craves the substance leading the increased consumption. This is a mental health disorder</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Long term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353516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10000"/>
          </a:bodyPr>
          <a:lstStyle/>
          <a:p>
            <a:pPr marL="0" indent="0">
              <a:buNone/>
            </a:pPr>
            <a:r>
              <a:rPr lang="en-US" sz="3638" dirty="0" smtClean="0"/>
              <a:t>Long term effects appear after prolonged or frequent use and can lead to serious mental health conditions</a:t>
            </a:r>
          </a:p>
          <a:p>
            <a:pPr marL="0" indent="0">
              <a:buNone/>
            </a:pPr>
            <a:endParaRPr lang="en-US" sz="3638" dirty="0"/>
          </a:p>
          <a:p>
            <a:pPr marL="0" indent="0">
              <a:buNone/>
            </a:pPr>
            <a:r>
              <a:rPr lang="en-US" sz="3638" dirty="0"/>
              <a:t>2</a:t>
            </a:r>
            <a:r>
              <a:rPr lang="en-US" sz="3638" dirty="0" smtClean="0"/>
              <a:t>. </a:t>
            </a:r>
            <a:r>
              <a:rPr lang="en-US" sz="3638" b="1" dirty="0" smtClean="0"/>
              <a:t>Anxiety/Depression - </a:t>
            </a:r>
            <a:r>
              <a:rPr lang="en-US" sz="3638" dirty="0" smtClean="0"/>
              <a:t> some drugs are known as depressants. This can make a person feel low, sad or anxious even when not using drugs and alcohol. This can lead to being diagnosed with anxiety or depression which are mental health illness’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Long term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62097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mental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Misconceptions</a:t>
            </a:r>
          </a:p>
          <a:p>
            <a:pPr marL="138623" indent="-138623" defTabSz="554499">
              <a:lnSpc>
                <a:spcPct val="110000"/>
              </a:lnSpc>
              <a:spcBef>
                <a:spcPts val="607"/>
              </a:spcBef>
              <a:buFontTx/>
              <a:buChar char="-"/>
              <a:defRPr/>
            </a:pPr>
            <a:r>
              <a:rPr lang="en-US" sz="1940" b="1" dirty="0" smtClean="0">
                <a:solidFill>
                  <a:prstClr val="black"/>
                </a:solidFill>
                <a:latin typeface="Comic Sans MS"/>
              </a:rPr>
              <a:t>Reframing language around mental health</a:t>
            </a:r>
          </a:p>
          <a:p>
            <a:pPr marL="138623" indent="-138623" defTabSz="554499">
              <a:lnSpc>
                <a:spcPct val="110000"/>
              </a:lnSpc>
              <a:spcBef>
                <a:spcPts val="607"/>
              </a:spcBef>
              <a:buFontTx/>
              <a:buChar char="-"/>
              <a:defRPr/>
            </a:pPr>
            <a:r>
              <a:rPr lang="en-US" sz="1940" b="1" dirty="0" smtClean="0">
                <a:solidFill>
                  <a:prstClr val="black"/>
                </a:solidFill>
                <a:latin typeface="Comic Sans MS"/>
              </a:rPr>
              <a:t>Challenging stigma of mental health</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76538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Long term effects appear after prolonged or frequent use and can lead to serious mental health conditions</a:t>
            </a:r>
          </a:p>
          <a:p>
            <a:pPr marL="0" indent="0">
              <a:buNone/>
            </a:pPr>
            <a:endParaRPr lang="en-US" sz="3638" dirty="0"/>
          </a:p>
          <a:p>
            <a:pPr marL="0" indent="0">
              <a:buNone/>
            </a:pPr>
            <a:r>
              <a:rPr lang="en-US" sz="3638" dirty="0" smtClean="0"/>
              <a:t>3. </a:t>
            </a:r>
            <a:r>
              <a:rPr lang="en-US" sz="3638" b="1" dirty="0" smtClean="0"/>
              <a:t>Memory loss and cognitive issues – </a:t>
            </a:r>
            <a:r>
              <a:rPr lang="en-US" sz="3638" dirty="0" smtClean="0"/>
              <a:t>long term use of drugs and alcohol can interfere with the brain’s development, particularly in young people, affecting learning, memory and focus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Long term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29237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Long term effects appear after prolonged or frequent use and can lead to serious mental health conditions</a:t>
            </a:r>
          </a:p>
          <a:p>
            <a:pPr marL="0" indent="0">
              <a:buNone/>
            </a:pPr>
            <a:endParaRPr lang="en-US" sz="3638" dirty="0"/>
          </a:p>
          <a:p>
            <a:pPr marL="0" indent="0">
              <a:buNone/>
            </a:pPr>
            <a:r>
              <a:rPr lang="en-US" sz="3638" dirty="0"/>
              <a:t>4</a:t>
            </a:r>
            <a:r>
              <a:rPr lang="en-US" sz="3638" dirty="0" smtClean="0"/>
              <a:t>. </a:t>
            </a:r>
            <a:r>
              <a:rPr lang="en-US" sz="3638" b="1" dirty="0" smtClean="0"/>
              <a:t>Psychosis and hallucinations - </a:t>
            </a:r>
            <a:r>
              <a:rPr lang="en-US" sz="3638" dirty="0" smtClean="0"/>
              <a:t> some drugs can lead to episodes of psychosis (loss of contact with reality). This can lead to dangerous </a:t>
            </a:r>
            <a:r>
              <a:rPr lang="en-US" sz="3638" dirty="0" err="1" smtClean="0"/>
              <a:t>behaviour</a:t>
            </a:r>
            <a:r>
              <a:rPr lang="en-US" sz="3638" dirty="0" smtClean="0"/>
              <a:t> that can put the person at risk.</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Long term Term effects</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10113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959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401444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following a description of a </a:t>
            </a:r>
            <a:r>
              <a:rPr lang="en-US" b="1" dirty="0" smtClean="0"/>
              <a:t>short term</a:t>
            </a:r>
            <a:r>
              <a:rPr lang="en-US" dirty="0" smtClean="0"/>
              <a:t> or </a:t>
            </a:r>
            <a:r>
              <a:rPr lang="en-US" b="1" dirty="0" smtClean="0"/>
              <a:t>long term </a:t>
            </a:r>
            <a:r>
              <a:rPr lang="en-US" dirty="0" smtClean="0"/>
              <a:t>effect?</a:t>
            </a:r>
          </a:p>
          <a:p>
            <a:pPr marL="0" indent="0">
              <a:buNone/>
            </a:pPr>
            <a:endParaRPr lang="en-US" dirty="0" smtClean="0"/>
          </a:p>
          <a:p>
            <a:pPr marL="0" indent="0">
              <a:buNone/>
            </a:pPr>
            <a:r>
              <a:rPr lang="en-US" sz="2911" dirty="0" smtClean="0"/>
              <a:t>“</a:t>
            </a:r>
            <a:r>
              <a:rPr lang="en-US" sz="3200" dirty="0"/>
              <a:t>drugs and alcohol can cause sudden changes in mood. A person might feel happy or excited at first but this can quickly change to sadness, anger or irritability</a:t>
            </a:r>
            <a:r>
              <a:rPr lang="en-US" sz="3200" dirty="0" smtClean="0"/>
              <a:t>.”</a:t>
            </a:r>
            <a:endParaRPr lang="en-US" sz="3200"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Short Term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86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following a description of a </a:t>
            </a:r>
            <a:r>
              <a:rPr lang="en-US" b="1" dirty="0" smtClean="0"/>
              <a:t>short term</a:t>
            </a:r>
            <a:r>
              <a:rPr lang="en-US" dirty="0" smtClean="0"/>
              <a:t> or </a:t>
            </a:r>
            <a:r>
              <a:rPr lang="en-US" b="1" dirty="0" smtClean="0"/>
              <a:t>long term </a:t>
            </a:r>
            <a:r>
              <a:rPr lang="en-US" dirty="0" smtClean="0"/>
              <a:t>effect?</a:t>
            </a:r>
          </a:p>
          <a:p>
            <a:pPr marL="0" indent="0">
              <a:buNone/>
            </a:pPr>
            <a:endParaRPr lang="en-US" dirty="0" smtClean="0"/>
          </a:p>
          <a:p>
            <a:pPr marL="0" indent="0">
              <a:buNone/>
            </a:pPr>
            <a:r>
              <a:rPr lang="en-US" sz="2911" dirty="0" smtClean="0"/>
              <a:t>“</a:t>
            </a:r>
            <a:r>
              <a:rPr lang="en-US" sz="3200" dirty="0"/>
              <a:t>Over time the brain becomes reliant on substances to feel “normal</a:t>
            </a:r>
            <a:r>
              <a:rPr lang="en-US" sz="3200"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Long Term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7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following a description of a </a:t>
            </a:r>
            <a:r>
              <a:rPr lang="en-US" b="1" dirty="0" smtClean="0"/>
              <a:t>short term</a:t>
            </a:r>
            <a:r>
              <a:rPr lang="en-US" dirty="0" smtClean="0"/>
              <a:t> or </a:t>
            </a:r>
            <a:r>
              <a:rPr lang="en-US" b="1" dirty="0" smtClean="0"/>
              <a:t>long term </a:t>
            </a:r>
            <a:r>
              <a:rPr lang="en-US" dirty="0" smtClean="0"/>
              <a:t>effect?</a:t>
            </a:r>
          </a:p>
          <a:p>
            <a:pPr marL="0" indent="0">
              <a:buNone/>
            </a:pPr>
            <a:endParaRPr lang="en-US" dirty="0" smtClean="0"/>
          </a:p>
          <a:p>
            <a:pPr marL="0" indent="0">
              <a:buNone/>
            </a:pPr>
            <a:r>
              <a:rPr lang="en-US" sz="2911" dirty="0" smtClean="0"/>
              <a:t>“</a:t>
            </a:r>
            <a:r>
              <a:rPr lang="en-US" sz="3200" dirty="0"/>
              <a:t>some drugs can lead to episodes of psychosis (loss of contact with reality</a:t>
            </a:r>
            <a:r>
              <a:rPr lang="en-US" sz="3200" dirty="0" smtClean="0"/>
              <a:t>).”</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Long Term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3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Is the following a description of a </a:t>
            </a:r>
            <a:r>
              <a:rPr lang="en-US" b="1" dirty="0" smtClean="0"/>
              <a:t>short term</a:t>
            </a:r>
            <a:r>
              <a:rPr lang="en-US" dirty="0" smtClean="0"/>
              <a:t> or </a:t>
            </a:r>
            <a:r>
              <a:rPr lang="en-US" b="1" dirty="0" smtClean="0"/>
              <a:t>long term </a:t>
            </a:r>
            <a:r>
              <a:rPr lang="en-US" dirty="0" smtClean="0"/>
              <a:t>effect?</a:t>
            </a:r>
          </a:p>
          <a:p>
            <a:pPr marL="0" indent="0">
              <a:buNone/>
            </a:pPr>
            <a:endParaRPr lang="en-US" dirty="0" smtClean="0"/>
          </a:p>
          <a:p>
            <a:pPr marL="0" indent="0">
              <a:buNone/>
            </a:pPr>
            <a:r>
              <a:rPr lang="en-US" sz="2911" dirty="0" smtClean="0"/>
              <a:t>“</a:t>
            </a:r>
            <a:r>
              <a:rPr lang="en-US" dirty="0"/>
              <a:t>some drugs can trigger feelings or anxiety or paranoia even in people who do not usually experience these </a:t>
            </a:r>
            <a:r>
              <a:rPr lang="en-US" dirty="0" smtClean="0"/>
              <a:t>feelings”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Long Term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16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It is very important to learn this as a young person as consuming alcohol and using drugs during teenage years is even more serious than using drugs and alcohol as an adult</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for Young People</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33946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Using alcohol and drugs as a young person…</a:t>
            </a:r>
          </a:p>
          <a:p>
            <a:pPr marL="0" indent="0">
              <a:buNone/>
            </a:pPr>
            <a:endParaRPr lang="en-US" sz="3638" dirty="0"/>
          </a:p>
          <a:p>
            <a:pPr marL="0" indent="0">
              <a:buNone/>
            </a:pPr>
            <a:r>
              <a:rPr lang="en-US" sz="3638" dirty="0" smtClean="0"/>
              <a:t>1. </a:t>
            </a:r>
            <a:r>
              <a:rPr lang="en-US" sz="3638" b="1" dirty="0" smtClean="0"/>
              <a:t>Impacts brain development</a:t>
            </a:r>
            <a:r>
              <a:rPr lang="en-US" sz="3638" dirty="0" smtClean="0"/>
              <a:t>. A young person’s brain is still developing. Alcohol and drugs interfere with this development increasing the risk of the young person developing mental health issues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for Young People</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368336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200" dirty="0" smtClean="0"/>
              <a:t>Using alcohol and drugs as a young person…</a:t>
            </a:r>
          </a:p>
          <a:p>
            <a:pPr marL="0" indent="0">
              <a:buNone/>
            </a:pPr>
            <a:endParaRPr lang="en-US" sz="3200" dirty="0"/>
          </a:p>
          <a:p>
            <a:pPr marL="0" indent="0">
              <a:buNone/>
            </a:pPr>
            <a:r>
              <a:rPr lang="en-US" sz="3200" dirty="0"/>
              <a:t>2</a:t>
            </a:r>
            <a:r>
              <a:rPr lang="en-US" sz="3200" dirty="0" smtClean="0"/>
              <a:t>. </a:t>
            </a:r>
            <a:r>
              <a:rPr lang="en-US" sz="3200" b="1" dirty="0" smtClean="0"/>
              <a:t>Risks of lifelong impact. </a:t>
            </a:r>
            <a:r>
              <a:rPr lang="en-US" sz="3200" dirty="0" smtClean="0"/>
              <a:t>Using alcohol and drugs as a young person can increase the likelihood of dependency on the substances. This increases the likelihood of developing mental health issues in adulthood.</a:t>
            </a:r>
            <a:endParaRPr lang="en-US" sz="3200" dirty="0"/>
          </a:p>
          <a:p>
            <a:pPr marL="0" indent="0">
              <a:buNone/>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for Young People</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02777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looked at alcohol and drugs.</a:t>
            </a:r>
          </a:p>
          <a:p>
            <a:pPr marL="0" indent="0">
              <a:buNone/>
            </a:pPr>
            <a:endParaRPr lang="en-US" sz="3638" dirty="0"/>
          </a:p>
          <a:p>
            <a:pPr marL="0" indent="0">
              <a:buNone/>
            </a:pPr>
            <a:r>
              <a:rPr lang="en-US" sz="3638" dirty="0" smtClean="0"/>
              <a:t>You have 1 </a:t>
            </a:r>
            <a:r>
              <a:rPr lang="en-US" sz="3600" dirty="0"/>
              <a:t>minute to write down 3 things you can remember from your Personal Development tutor time activity on Monday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11343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261257" y="1211027"/>
            <a:ext cx="6314834" cy="5987889"/>
          </a:xfrm>
        </p:spPr>
        <p:txBody>
          <a:bodyPr>
            <a:noAutofit/>
          </a:bodyPr>
          <a:lstStyle/>
          <a:p>
            <a:pPr marL="0" indent="0">
              <a:buNone/>
            </a:pPr>
            <a:r>
              <a:rPr lang="en-US" sz="2000" dirty="0"/>
              <a:t>Jamie is 14 years old and has recently started hanging out with a new group of friends. They’re older, and sometimes they drink alcohol at parties or smoke marijuana after school. Jamie was hesitant at first, but eventually, he joined in, thinking it would help him fit in with the group.</a:t>
            </a:r>
          </a:p>
          <a:p>
            <a:pPr marL="0" indent="0">
              <a:buNone/>
            </a:pPr>
            <a:r>
              <a:rPr lang="en-US" sz="2000" dirty="0"/>
              <a:t>At first, Jamie felt more relaxed when drinking with his friends and noticed he was less nervous around them. But after a while, Jamie started feeling different in other parts of his life. He often felt anxious and didn’t want to go to soccer practice anymore, which used to be his favorite activity. He’s been having trouble concentrating in class and can’t remember things the way he used to. He also finds himself feeling sad for no reason and gets easily irritated with his family and friends.</a:t>
            </a:r>
          </a:p>
          <a:p>
            <a:pPr marL="0" indent="0">
              <a:buNone/>
            </a:pPr>
            <a:r>
              <a:rPr lang="en-US" sz="2000" dirty="0"/>
              <a:t>Jamie used to love school and had plans to try out for the advanced math class, but now he feels unmotivated and doesn’t care as much about his grades or future plans. He’s finding it harder to enjoy things that used to make him happy, and he often feels like he just wants to be left alone.</a:t>
            </a:r>
          </a:p>
          <a:p>
            <a:pPr marL="0" indent="0">
              <a:buNone/>
            </a:pPr>
            <a:endParaRPr lang="en-US" sz="2000"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211027"/>
            <a:ext cx="5056414" cy="5987889"/>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Thinking time – write down ideas to discuss the following questions.</a:t>
            </a: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What short term mental health changes do you notice</a:t>
            </a: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 in Jamie?</a:t>
            </a: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200" b="1" baseline="0" dirty="0"/>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Jamie continues using drugs and alcohol what long term mental health issues could he face?</a:t>
            </a: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200" b="1" baseline="0" dirty="0"/>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were Jamie’s friend, what advice would you give him?</a:t>
            </a:r>
            <a:endParaRPr kumimoji="0" lang="en-US" sz="2200" b="1"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65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261257" y="1211027"/>
            <a:ext cx="6314834" cy="5987889"/>
          </a:xfrm>
        </p:spPr>
        <p:txBody>
          <a:bodyPr>
            <a:noAutofit/>
          </a:bodyPr>
          <a:lstStyle/>
          <a:p>
            <a:pPr marL="0" indent="0">
              <a:buNone/>
            </a:pPr>
            <a:r>
              <a:rPr lang="en-US" sz="2000" dirty="0"/>
              <a:t>Jamie is 14 years old and has recently started hanging out with a new group of friends. They’re older, and sometimes they drink alcohol at parties or smoke marijuana after school. Jamie was hesitant at first, but eventually, he joined in, thinking it would help him fit in with the group.</a:t>
            </a:r>
          </a:p>
          <a:p>
            <a:pPr marL="0" indent="0">
              <a:buNone/>
            </a:pPr>
            <a:r>
              <a:rPr lang="en-US" sz="2000" dirty="0"/>
              <a:t>At first, Jamie felt more relaxed when drinking with his friends and noticed he was less nervous around them. But after a while, Jamie started feeling different in other parts of his life. He often felt anxious and didn’t want to go to soccer practice anymore, which used to be his favorite activity. He’s been having trouble concentrating in class and can’t remember things the way he used to. He also finds himself feeling sad for no reason and gets easily irritated with his family and friends.</a:t>
            </a:r>
          </a:p>
          <a:p>
            <a:pPr marL="0" indent="0">
              <a:buNone/>
            </a:pPr>
            <a:r>
              <a:rPr lang="en-US" sz="2000" dirty="0"/>
              <a:t>Jamie used to love school and had plans to try out for the advanced math class, but now he feels unmotivated and doesn’t care as much about his grades or future plans. He’s finding it harder to enjoy things that used to make him happy, and he often feels like he just wants to be left alone.</a:t>
            </a:r>
          </a:p>
          <a:p>
            <a:pPr marL="0" indent="0">
              <a:buNone/>
            </a:pPr>
            <a:endParaRPr lang="en-US" sz="2000"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211027"/>
            <a:ext cx="5056414" cy="5987889"/>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Using your </a:t>
            </a:r>
            <a:r>
              <a:rPr lang="en-US" sz="2200" b="1" dirty="0" err="1"/>
              <a:t>oracy</a:t>
            </a:r>
            <a:r>
              <a:rPr lang="en-US" sz="2200" b="1" dirty="0"/>
              <a:t> help sheet discuss your responses to the questions. Remember to add, build and challenge what your partner has said.</a:t>
            </a:r>
          </a:p>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What short term mental health changes do you notice</a:t>
            </a: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 in Jamie?</a:t>
            </a: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200" b="1" baseline="0" dirty="0"/>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Jamie continues using drugs and alcohol what long term mental health issues could he face?</a:t>
            </a:r>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200" b="1" baseline="0" dirty="0"/>
          </a:p>
          <a:p>
            <a:pPr marL="457200" marR="0" lvl="0" indent="-457200" algn="l" defTabSz="914358"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were Jamie’s friend, what advice would you give him?</a:t>
            </a:r>
            <a:endParaRPr kumimoji="0" lang="en-US" sz="2200" b="1"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9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alcohol and drugs for yourself, a friend or family member you can </a:t>
            </a:r>
            <a:r>
              <a:rPr lang="en-US" sz="4366" smtClean="0"/>
              <a:t>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150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things you remember from your Personal Development tutor time activity.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01552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Alcohol is a clear </a:t>
            </a:r>
            <a:r>
              <a:rPr lang="en-US" sz="3638" dirty="0"/>
              <a:t>liquid commonly found in drinks such as beer, wine and </a:t>
            </a:r>
            <a:r>
              <a:rPr lang="en-US" sz="3638" dirty="0" smtClean="0"/>
              <a:t>spirits. It is also a drug.</a:t>
            </a:r>
          </a:p>
          <a:p>
            <a:pPr marL="0" indent="0">
              <a:buNone/>
            </a:pPr>
            <a:endParaRPr lang="en-US" sz="3638" dirty="0"/>
          </a:p>
          <a:p>
            <a:pPr marL="0" indent="0">
              <a:buNone/>
            </a:pPr>
            <a:r>
              <a:rPr lang="en-US" sz="3638" dirty="0" smtClean="0"/>
              <a:t>Drugs are </a:t>
            </a:r>
            <a:r>
              <a:rPr lang="en-US" sz="3638" dirty="0"/>
              <a:t>chemicals or substances that change the way our body </a:t>
            </a:r>
            <a:r>
              <a:rPr lang="en-US" sz="3638" dirty="0" smtClean="0"/>
              <a:t>work. Not all drugs are illegal.</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77500" lnSpcReduction="20000"/>
          </a:bodyPr>
          <a:lstStyle/>
          <a:p>
            <a:pPr marL="0" indent="0">
              <a:buNone/>
            </a:pPr>
            <a:r>
              <a:rPr lang="en-US" sz="3638" dirty="0" smtClean="0"/>
              <a:t>It is important to learn this because:</a:t>
            </a:r>
          </a:p>
          <a:p>
            <a:pPr marL="0" indent="0">
              <a:buNone/>
            </a:pPr>
            <a:endParaRPr lang="en-US" sz="3638" dirty="0"/>
          </a:p>
          <a:p>
            <a:pPr marL="742950" indent="-742950">
              <a:buAutoNum type="arabicPeriod"/>
            </a:pPr>
            <a:r>
              <a:rPr lang="en-US" sz="3638" dirty="0" smtClean="0"/>
              <a:t>It helps to secure your wellbeing to make healthy choices around your physical and mental health</a:t>
            </a:r>
          </a:p>
          <a:p>
            <a:pPr marL="742950" indent="-742950">
              <a:buAutoNum type="arabicPeriod"/>
            </a:pPr>
            <a:r>
              <a:rPr lang="en-US" sz="3638" dirty="0" smtClean="0"/>
              <a:t>Rule of Law is a British Value and it is the law in the UK that U18’s cannot purchase alcohol and there are illegal drugs for anyone in the UK to use</a:t>
            </a:r>
          </a:p>
          <a:p>
            <a:pPr marL="742950" indent="-742950">
              <a:buAutoNum type="arabicPeriod"/>
            </a:pPr>
            <a:r>
              <a:rPr lang="en-US" sz="3638" dirty="0" smtClean="0"/>
              <a:t>Article 33 of the UN Rights of a Child state that children have a right to be protected from harmful drugs. Learning about them is part of this right.</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9859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today’s lesson we will look at how drugs and alcohol impact a person’s mental health</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Drugs, alcohol and mental health</a:t>
            </a:r>
            <a:endParaRPr sz="2426" spc="27" dirty="0"/>
          </a:p>
        </p:txBody>
      </p:sp>
      <p:pic>
        <p:nvPicPr>
          <p:cNvPr id="13" name="Picture 12"/>
          <p:cNvPicPr>
            <a:picLocks noChangeAspect="1"/>
          </p:cNvPicPr>
          <p:nvPr/>
        </p:nvPicPr>
        <p:blipFill>
          <a:blip r:embed="rId4"/>
          <a:stretch>
            <a:fillRect/>
          </a:stretch>
        </p:blipFill>
        <p:spPr>
          <a:xfrm>
            <a:off x="7805687" y="1414462"/>
            <a:ext cx="2619375" cy="1743075"/>
          </a:xfrm>
          <a:prstGeom prst="rect">
            <a:avLst/>
          </a:prstGeom>
        </p:spPr>
      </p:pic>
      <p:pic>
        <p:nvPicPr>
          <p:cNvPr id="14" name="Picture 13"/>
          <p:cNvPicPr>
            <a:picLocks noChangeAspect="1"/>
          </p:cNvPicPr>
          <p:nvPr/>
        </p:nvPicPr>
        <p:blipFill>
          <a:blip r:embed="rId5"/>
          <a:stretch>
            <a:fillRect/>
          </a:stretch>
        </p:blipFill>
        <p:spPr>
          <a:xfrm>
            <a:off x="7805687" y="4687978"/>
            <a:ext cx="2857500" cy="1600200"/>
          </a:xfrm>
          <a:prstGeom prst="rect">
            <a:avLst/>
          </a:prstGeom>
        </p:spPr>
      </p:pic>
      <p:pic>
        <p:nvPicPr>
          <p:cNvPr id="15" name="Picture 14"/>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84288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Before half term you learnt about mental health</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is mental health?”</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912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2580</Words>
  <Application>Microsoft Office PowerPoint</Application>
  <PresentationFormat>Widescreen</PresentationFormat>
  <Paragraphs>271</Paragraphs>
  <Slides>43</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43</vt:i4>
      </vt:variant>
    </vt:vector>
  </HeadingPairs>
  <TitlesOfParts>
    <vt:vector size="54"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7_Office Theme</vt:lpstr>
      <vt:lpstr>PowerPoint Presentation</vt:lpstr>
      <vt:lpstr>PowerPoint Presentation</vt:lpstr>
      <vt:lpstr>PowerPoint Presentation</vt:lpstr>
      <vt:lpstr>Discussion</vt:lpstr>
      <vt:lpstr>Tutor Time Recap</vt:lpstr>
      <vt:lpstr>Tutor Time recap</vt:lpstr>
      <vt:lpstr>Tutor Time recap</vt:lpstr>
      <vt:lpstr>Drugs, alcohol and mental health</vt:lpstr>
      <vt:lpstr>What is mental health?</vt:lpstr>
      <vt:lpstr>What is mental health?</vt:lpstr>
      <vt:lpstr>What is mental health?</vt:lpstr>
      <vt:lpstr>What is mental health?</vt:lpstr>
      <vt:lpstr>Short term effects</vt:lpstr>
      <vt:lpstr>Short term effects</vt:lpstr>
      <vt:lpstr>Short Term effects</vt:lpstr>
      <vt:lpstr>Short Term effects</vt:lpstr>
      <vt:lpstr>Short Term effects</vt:lpstr>
      <vt:lpstr>Short Term effects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Long term effects</vt:lpstr>
      <vt:lpstr>Long term effects</vt:lpstr>
      <vt:lpstr>Long term Term effects</vt:lpstr>
      <vt:lpstr>Long term Term effects</vt:lpstr>
      <vt:lpstr>Long term Term effects</vt:lpstr>
      <vt:lpstr>Long term Term effects</vt:lpstr>
      <vt:lpstr>Hinge Questions – whiteboard activity</vt:lpstr>
      <vt:lpstr>Hinge Questions – whiteboard activity</vt:lpstr>
      <vt:lpstr>Hinge Questions – whiteboard activity</vt:lpstr>
      <vt:lpstr>Hinge Questions – whiteboard activity</vt:lpstr>
      <vt:lpstr>Hinge Questions – whiteboard activity</vt:lpstr>
      <vt:lpstr>Importance for Young People</vt:lpstr>
      <vt:lpstr>Importance for Young People</vt:lpstr>
      <vt:lpstr>Importance for Young People</vt:lpstr>
      <vt:lpstr>Scenario</vt:lpstr>
      <vt:lpstr>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61</cp:revision>
  <dcterms:created xsi:type="dcterms:W3CDTF">2024-08-15T13:31:51Z</dcterms:created>
  <dcterms:modified xsi:type="dcterms:W3CDTF">2024-11-05T16:31:59Z</dcterms:modified>
</cp:coreProperties>
</file>