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44" r:id="rId6"/>
    <p:sldMasterId id="2147483756" r:id="rId7"/>
    <p:sldMasterId id="2147483768" r:id="rId8"/>
    <p:sldMasterId id="2147483780" r:id="rId9"/>
    <p:sldMasterId id="2147483792" r:id="rId10"/>
  </p:sldMasterIdLst>
  <p:notesMasterIdLst>
    <p:notesMasterId r:id="rId42"/>
  </p:notesMasterIdLst>
  <p:sldIdLst>
    <p:sldId id="290" r:id="rId11"/>
    <p:sldId id="312" r:id="rId12"/>
    <p:sldId id="257" r:id="rId13"/>
    <p:sldId id="258" r:id="rId14"/>
    <p:sldId id="259"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5" r:id="rId28"/>
    <p:sldId id="349" r:id="rId29"/>
    <p:sldId id="313" r:id="rId30"/>
    <p:sldId id="314" r:id="rId31"/>
    <p:sldId id="347" r:id="rId32"/>
    <p:sldId id="346" r:id="rId33"/>
    <p:sldId id="350" r:id="rId34"/>
    <p:sldId id="351" r:id="rId35"/>
    <p:sldId id="352" r:id="rId36"/>
    <p:sldId id="353" r:id="rId37"/>
    <p:sldId id="354" r:id="rId38"/>
    <p:sldId id="348" r:id="rId39"/>
    <p:sldId id="330" r:id="rId40"/>
    <p:sldId id="29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pVaGX2po53ZqNfsoAtFOg==" hashData="97yJJ60BtXxo0OYRyAb8OuhmJOqpwI8YljPhqpATDbIpo6JCOQ/C/279UYPWaKaUxpjzOjHrVM6kCGvHak+CR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09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46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28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12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each reason in turn and ask pupils to write “males” or “females” on their whiteboards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48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31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https://www.youtube.com/watch?v=6anYPanNvBU play to 1;18</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20</a:t>
            </a:fld>
            <a:endParaRPr lang="en-GB"/>
          </a:p>
        </p:txBody>
      </p:sp>
    </p:spTree>
    <p:extLst>
      <p:ext uri="{BB962C8B-B14F-4D97-AF65-F5344CB8AC3E}">
        <p14:creationId xmlns:p14="http://schemas.microsoft.com/office/powerpoint/2010/main" val="375944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97627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831360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27390006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8375300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0398336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354341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7790078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2497709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9791539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063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75296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895231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770647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46945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04513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6829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900514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119672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730872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7270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911058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481659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698260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6165134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1057667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09173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873763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103940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9590868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964036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664741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133069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479113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566342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2743971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3621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81288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6211245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238598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880809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41211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8088500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6364393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858125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0655505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43461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2841657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0632572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58305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7393731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486580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2801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08579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047722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91338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8958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6529062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383062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9406180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9660500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9012449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2090098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8278603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2194952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2659778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65717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59273515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7553376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2216509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22320968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747313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8451986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video" Target="https://www.youtube.com/embed/6anYPanNvBU?si=4yVVQ8foRYfZAEC4&amp;start=0&amp;end=78" TargetMode="Externa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9.xml"/><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9.xml"/><Relationship Id="rId5"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282305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Should the following image be shared?</a:t>
            </a:r>
          </a:p>
          <a:p>
            <a:pPr marL="0" indent="0">
              <a:buNone/>
            </a:pPr>
            <a:endParaRPr lang="en-US" dirty="0" smtClean="0"/>
          </a:p>
          <a:p>
            <a:pPr marL="0" indent="0">
              <a:buNone/>
            </a:pPr>
            <a:r>
              <a:rPr lang="en-US" sz="2911" dirty="0"/>
              <a:t>“A selfie of a person smiling sent directly to a close friend”</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srgbClr val="FF0000"/>
                </a:solidFill>
                <a:latin typeface="Calibri" panose="020F0502020204030204" pitchFamily="34" charset="0"/>
                <a:cs typeface="Calibri" panose="020F0502020204030204" pitchFamily="34" charset="0"/>
              </a:rPr>
              <a:t>Yes – this is an appropriate image to send</a:t>
            </a:r>
          </a:p>
        </p:txBody>
      </p:sp>
    </p:spTree>
    <p:extLst>
      <p:ext uri="{BB962C8B-B14F-4D97-AF65-F5344CB8AC3E}">
        <p14:creationId xmlns:p14="http://schemas.microsoft.com/office/powerpoint/2010/main" val="5268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Should the following image be shared?</a:t>
            </a:r>
          </a:p>
          <a:p>
            <a:pPr marL="0" indent="0">
              <a:buNone/>
            </a:pPr>
            <a:endParaRPr lang="en-US" dirty="0" smtClean="0"/>
          </a:p>
          <a:p>
            <a:pPr marL="0" indent="0">
              <a:buNone/>
            </a:pPr>
            <a:r>
              <a:rPr lang="en-US" sz="2911" dirty="0"/>
              <a:t>“A selfie of a person smiling but shows their school badge. The image is on a public page””</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srgbClr val="FF0000"/>
                </a:solidFill>
                <a:latin typeface="Calibri" panose="020F0502020204030204" pitchFamily="34" charset="0"/>
                <a:cs typeface="Calibri" panose="020F0502020204030204" pitchFamily="34" charset="0"/>
              </a:rPr>
              <a:t>No – this shows private information about the person to people they do not know</a:t>
            </a:r>
          </a:p>
        </p:txBody>
      </p:sp>
    </p:spTree>
    <p:extLst>
      <p:ext uri="{BB962C8B-B14F-4D97-AF65-F5344CB8AC3E}">
        <p14:creationId xmlns:p14="http://schemas.microsoft.com/office/powerpoint/2010/main" val="193031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t>“nude, semi nude or suggestive images or videos of a person that they have taken of themselves”</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srgbClr val="FF0000"/>
                </a:solidFill>
                <a:latin typeface="Calibri" panose="020F0502020204030204" pitchFamily="34" charset="0"/>
                <a:cs typeface="Calibri" panose="020F0502020204030204" pitchFamily="34" charset="0"/>
              </a:rPr>
              <a:t>Sexting</a:t>
            </a:r>
          </a:p>
        </p:txBody>
      </p:sp>
    </p:spTree>
    <p:extLst>
      <p:ext uri="{BB962C8B-B14F-4D97-AF65-F5344CB8AC3E}">
        <p14:creationId xmlns:p14="http://schemas.microsoft.com/office/powerpoint/2010/main" val="21601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Is the following statement legal or illegal?</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“A 16 year old has a semi naked photo of another 16 year old saved on their phone. This image was sent without asking and saved automatically to the photo app on their phone”</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srgbClr val="FF0000"/>
                </a:solidFill>
                <a:latin typeface="Calibri" panose="020F0502020204030204" pitchFamily="34" charset="0"/>
                <a:cs typeface="Calibri" panose="020F0502020204030204" pitchFamily="34" charset="0"/>
              </a:rPr>
              <a:t>Illegal – regardless of the image being sent without asking, it is illegal to possess a naked, semi naked or suggestive image of a person under 18 years old.</a:t>
            </a:r>
          </a:p>
        </p:txBody>
      </p:sp>
    </p:spTree>
    <p:extLst>
      <p:ext uri="{BB962C8B-B14F-4D97-AF65-F5344CB8AC3E}">
        <p14:creationId xmlns:p14="http://schemas.microsoft.com/office/powerpoint/2010/main" val="1388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Reasons why people “sext”</a:t>
            </a:r>
            <a:endParaRPr lang="en-GB" sz="4851" dirty="0"/>
          </a:p>
        </p:txBody>
      </p:sp>
      <p:sp>
        <p:nvSpPr>
          <p:cNvPr id="7" name="Content Placeholder 2"/>
          <p:cNvSpPr>
            <a:spLocks noGrp="1"/>
          </p:cNvSpPr>
          <p:nvPr>
            <p:ph idx="1"/>
          </p:nvPr>
        </p:nvSpPr>
        <p:spPr>
          <a:xfrm>
            <a:off x="550454" y="1507708"/>
            <a:ext cx="11204595" cy="4847552"/>
          </a:xfrm>
        </p:spPr>
        <p:txBody>
          <a:bodyPr>
            <a:normAutofit/>
          </a:bodyPr>
          <a:lstStyle/>
          <a:p>
            <a:pPr marL="0" indent="0">
              <a:buNone/>
            </a:pPr>
            <a:r>
              <a:rPr lang="en-US" dirty="0" smtClean="0"/>
              <a:t>Think about reasons why people may “sext”</a:t>
            </a:r>
            <a:endParaRPr lang="en-US" dirty="0"/>
          </a:p>
          <a:p>
            <a:pPr marL="0" indent="0">
              <a:buNone/>
            </a:pPr>
            <a:endParaRPr lang="en-US" dirty="0"/>
          </a:p>
          <a:p>
            <a:pPr marL="0" indent="0">
              <a:buNone/>
            </a:pPr>
            <a:r>
              <a:rPr lang="en-US" dirty="0" smtClean="0"/>
              <a:t>Reminder - </a:t>
            </a:r>
            <a:r>
              <a:rPr lang="en-US" dirty="0"/>
              <a:t>t</a:t>
            </a:r>
            <a:r>
              <a:rPr lang="en-US" dirty="0" smtClean="0"/>
              <a:t>his means to send nude/semi nude/suggestive pictures of themselves to other people</a:t>
            </a:r>
          </a:p>
          <a:p>
            <a:pPr marL="0" indent="0">
              <a:buNone/>
            </a:pPr>
            <a:endParaRPr lang="en-US" dirty="0"/>
          </a:p>
          <a:p>
            <a:pPr marL="0" indent="0">
              <a:buNone/>
            </a:pPr>
            <a:r>
              <a:rPr lang="en-US" dirty="0" smtClean="0"/>
              <a:t>You should write down your reasons in your book.</a:t>
            </a:r>
          </a:p>
          <a:p>
            <a:pPr marL="0" indent="0">
              <a:buNone/>
            </a:pPr>
            <a:endParaRPr lang="en-US" dirty="0"/>
          </a:p>
          <a:p>
            <a:pPr marL="0" indent="0">
              <a:buNone/>
            </a:pPr>
            <a:r>
              <a:rPr lang="en-US" dirty="0" smtClean="0"/>
              <a:t>Be ready to share your reasons with the class</a:t>
            </a:r>
          </a:p>
        </p:txBody>
      </p:sp>
    </p:spTree>
    <p:extLst>
      <p:ext uri="{BB962C8B-B14F-4D97-AF65-F5344CB8AC3E}">
        <p14:creationId xmlns:p14="http://schemas.microsoft.com/office/powerpoint/2010/main" val="323222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Reasons why people “sext”</a:t>
            </a:r>
            <a:endParaRPr lang="en-GB" sz="4851" dirty="0"/>
          </a:p>
        </p:txBody>
      </p:sp>
      <p:sp>
        <p:nvSpPr>
          <p:cNvPr id="7" name="Content Placeholder 2"/>
          <p:cNvSpPr>
            <a:spLocks noGrp="1"/>
          </p:cNvSpPr>
          <p:nvPr>
            <p:ph idx="1"/>
          </p:nvPr>
        </p:nvSpPr>
        <p:spPr>
          <a:xfrm>
            <a:off x="550454" y="1507708"/>
            <a:ext cx="7947161" cy="4847552"/>
          </a:xfrm>
        </p:spPr>
        <p:txBody>
          <a:bodyPr>
            <a:normAutofit fontScale="92500" lnSpcReduction="10000"/>
          </a:bodyPr>
          <a:lstStyle/>
          <a:p>
            <a:pPr marL="0" indent="0">
              <a:buNone/>
            </a:pPr>
            <a:r>
              <a:rPr lang="en-US" dirty="0" smtClean="0"/>
              <a:t>Revealing Reality are a research agency that have completed research exploring the lives and </a:t>
            </a:r>
            <a:r>
              <a:rPr lang="en-US" dirty="0" err="1" smtClean="0"/>
              <a:t>behaviours</a:t>
            </a:r>
            <a:r>
              <a:rPr lang="en-US" dirty="0" smtClean="0"/>
              <a:t> of children and young people. One bit of research showed the following reasons why young people “sext”</a:t>
            </a:r>
          </a:p>
          <a:p>
            <a:pPr marL="0" indent="0">
              <a:buNone/>
            </a:pPr>
            <a:endParaRPr lang="en-US" dirty="0"/>
          </a:p>
          <a:p>
            <a:pPr marL="554492" indent="-554492">
              <a:buAutoNum type="arabicPeriod"/>
            </a:pPr>
            <a:r>
              <a:rPr lang="en-US" dirty="0" smtClean="0"/>
              <a:t>To turn someone on</a:t>
            </a:r>
          </a:p>
          <a:p>
            <a:pPr marL="554492" indent="-554492">
              <a:buAutoNum type="arabicPeriod"/>
            </a:pPr>
            <a:r>
              <a:rPr lang="en-US" dirty="0" smtClean="0"/>
              <a:t>Being </a:t>
            </a:r>
            <a:r>
              <a:rPr lang="en-US" dirty="0" err="1" smtClean="0"/>
              <a:t>pressurised</a:t>
            </a:r>
            <a:r>
              <a:rPr lang="en-US" dirty="0" smtClean="0"/>
              <a:t> into sending one</a:t>
            </a:r>
          </a:p>
          <a:p>
            <a:pPr marL="554492" indent="-554492">
              <a:buAutoNum type="arabicPeriod"/>
            </a:pPr>
            <a:r>
              <a:rPr lang="en-US" dirty="0" smtClean="0"/>
              <a:t>To want someone to find them attractive</a:t>
            </a:r>
          </a:p>
          <a:p>
            <a:pPr marL="554492" indent="-554492">
              <a:buAutoNum type="arabicPeriod"/>
            </a:pPr>
            <a:r>
              <a:rPr lang="en-US" dirty="0" smtClean="0"/>
              <a:t>Worried the other person would lose interest</a:t>
            </a:r>
          </a:p>
          <a:p>
            <a:pPr marL="554492" indent="-554492">
              <a:buAutoNum type="arabicPeriod"/>
            </a:pPr>
            <a:r>
              <a:rPr lang="en-US" dirty="0" smtClean="0"/>
              <a:t>To get a nude picture back</a:t>
            </a:r>
          </a:p>
          <a:p>
            <a:pPr marL="554492" indent="-554492">
              <a:buAutoNum type="arabicPeriod"/>
            </a:pPr>
            <a:r>
              <a:rPr lang="en-US" dirty="0" smtClean="0"/>
              <a:t>To feel good about themselves</a:t>
            </a:r>
          </a:p>
        </p:txBody>
      </p:sp>
      <p:sp>
        <p:nvSpPr>
          <p:cNvPr id="6" name="Content Placeholder 2"/>
          <p:cNvSpPr txBox="1">
            <a:spLocks/>
          </p:cNvSpPr>
          <p:nvPr/>
        </p:nvSpPr>
        <p:spPr>
          <a:xfrm>
            <a:off x="8759609" y="1738746"/>
            <a:ext cx="2995440" cy="4847552"/>
          </a:xfrm>
          <a:prstGeom prst="rect">
            <a:avLst/>
          </a:prstGeom>
        </p:spPr>
        <p:txBody>
          <a:bodyPr vert="horz" lIns="55449" tIns="27725" rIns="55449" bIns="27725"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2800" dirty="0"/>
              <a:t>However the reasons change depend whether the person is male or female. </a:t>
            </a:r>
          </a:p>
          <a:p>
            <a:pPr marL="0" indent="0" defTabSz="914358">
              <a:spcBef>
                <a:spcPts val="1000"/>
              </a:spcBef>
              <a:buNone/>
            </a:pPr>
            <a:endParaRPr lang="en-US" sz="2800" dirty="0"/>
          </a:p>
          <a:p>
            <a:pPr marL="0" indent="0" defTabSz="914358">
              <a:spcBef>
                <a:spcPts val="1000"/>
              </a:spcBef>
              <a:buNone/>
            </a:pPr>
            <a:r>
              <a:rPr lang="en-US" sz="2800" dirty="0"/>
              <a:t>For each reason write on your whiteboard if you think it was given by </a:t>
            </a:r>
            <a:r>
              <a:rPr lang="en-US" sz="2800" b="1" dirty="0"/>
              <a:t>males</a:t>
            </a:r>
            <a:r>
              <a:rPr lang="en-US" sz="2800" dirty="0"/>
              <a:t> or </a:t>
            </a:r>
            <a:r>
              <a:rPr lang="en-US" sz="2800" b="1" dirty="0"/>
              <a:t>females</a:t>
            </a:r>
            <a:endParaRPr lang="en-US" sz="2800" dirty="0"/>
          </a:p>
        </p:txBody>
      </p:sp>
    </p:spTree>
    <p:extLst>
      <p:ext uri="{BB962C8B-B14F-4D97-AF65-F5344CB8AC3E}">
        <p14:creationId xmlns:p14="http://schemas.microsoft.com/office/powerpoint/2010/main" val="13406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Reasons why people “sext”</a:t>
            </a:r>
            <a:endParaRPr lang="en-GB" sz="4851" dirty="0"/>
          </a:p>
        </p:txBody>
      </p:sp>
      <p:sp>
        <p:nvSpPr>
          <p:cNvPr id="7" name="Content Placeholder 2"/>
          <p:cNvSpPr>
            <a:spLocks noGrp="1"/>
          </p:cNvSpPr>
          <p:nvPr>
            <p:ph idx="1"/>
          </p:nvPr>
        </p:nvSpPr>
        <p:spPr>
          <a:xfrm>
            <a:off x="550454" y="1507708"/>
            <a:ext cx="7947161" cy="4847552"/>
          </a:xfrm>
        </p:spPr>
        <p:txBody>
          <a:bodyPr>
            <a:normAutofit fontScale="92500" lnSpcReduction="10000"/>
          </a:bodyPr>
          <a:lstStyle/>
          <a:p>
            <a:pPr marL="0" indent="0">
              <a:buNone/>
            </a:pPr>
            <a:r>
              <a:rPr lang="en-US" dirty="0" smtClean="0"/>
              <a:t>Revealing Reality are a research agency that have completed research exploring the lives and </a:t>
            </a:r>
            <a:r>
              <a:rPr lang="en-US" dirty="0" err="1" smtClean="0"/>
              <a:t>behaviours</a:t>
            </a:r>
            <a:r>
              <a:rPr lang="en-US" dirty="0" smtClean="0"/>
              <a:t> of children and young people. One bit of research showed the following reasons why young people “sext”</a:t>
            </a:r>
          </a:p>
          <a:p>
            <a:pPr marL="0" indent="0">
              <a:buNone/>
            </a:pPr>
            <a:endParaRPr lang="en-US" dirty="0"/>
          </a:p>
          <a:p>
            <a:pPr marL="554492" indent="-554492">
              <a:buAutoNum type="arabicPeriod"/>
            </a:pPr>
            <a:r>
              <a:rPr lang="en-US" dirty="0" smtClean="0"/>
              <a:t>To turn someone on</a:t>
            </a:r>
          </a:p>
          <a:p>
            <a:pPr marL="554492" indent="-554492">
              <a:buAutoNum type="arabicPeriod"/>
            </a:pPr>
            <a:r>
              <a:rPr lang="en-US" dirty="0" smtClean="0"/>
              <a:t>Being </a:t>
            </a:r>
            <a:r>
              <a:rPr lang="en-US" dirty="0" err="1" smtClean="0"/>
              <a:t>pressurised</a:t>
            </a:r>
            <a:r>
              <a:rPr lang="en-US" dirty="0" smtClean="0"/>
              <a:t> into sending one</a:t>
            </a:r>
          </a:p>
          <a:p>
            <a:pPr marL="554492" indent="-554492">
              <a:buAutoNum type="arabicPeriod"/>
            </a:pPr>
            <a:r>
              <a:rPr lang="en-US" dirty="0" smtClean="0"/>
              <a:t>To want someone to find them attractive</a:t>
            </a:r>
          </a:p>
          <a:p>
            <a:pPr marL="554492" indent="-554492">
              <a:buAutoNum type="arabicPeriod"/>
            </a:pPr>
            <a:r>
              <a:rPr lang="en-US" dirty="0" smtClean="0"/>
              <a:t>Worried the other person would lose interest</a:t>
            </a:r>
          </a:p>
          <a:p>
            <a:pPr marL="554492" indent="-554492">
              <a:buAutoNum type="arabicPeriod"/>
            </a:pPr>
            <a:r>
              <a:rPr lang="en-US" dirty="0" smtClean="0"/>
              <a:t>To get a nude picture back</a:t>
            </a:r>
          </a:p>
          <a:p>
            <a:pPr marL="554492" indent="-554492">
              <a:buAutoNum type="arabicPeriod"/>
            </a:pPr>
            <a:r>
              <a:rPr lang="en-US" dirty="0" smtClean="0"/>
              <a:t>To feel good about themselves</a:t>
            </a:r>
          </a:p>
        </p:txBody>
      </p:sp>
      <p:sp>
        <p:nvSpPr>
          <p:cNvPr id="6" name="Content Placeholder 2"/>
          <p:cNvSpPr txBox="1">
            <a:spLocks/>
          </p:cNvSpPr>
          <p:nvPr/>
        </p:nvSpPr>
        <p:spPr>
          <a:xfrm>
            <a:off x="8759609" y="1738746"/>
            <a:ext cx="2995440" cy="4847552"/>
          </a:xfrm>
          <a:prstGeom prst="rect">
            <a:avLst/>
          </a:prstGeom>
        </p:spPr>
        <p:txBody>
          <a:bodyPr vert="horz" lIns="55449" tIns="27725" rIns="55449" bIns="27725"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2800" dirty="0"/>
              <a:t>However the reasons change depend whether the person is male or female. </a:t>
            </a:r>
          </a:p>
          <a:p>
            <a:pPr marL="0" indent="0" defTabSz="914358">
              <a:spcBef>
                <a:spcPts val="1000"/>
              </a:spcBef>
              <a:buNone/>
            </a:pPr>
            <a:endParaRPr lang="en-US" sz="2800" dirty="0"/>
          </a:p>
          <a:p>
            <a:pPr marL="0" indent="0" defTabSz="914358">
              <a:spcBef>
                <a:spcPts val="1000"/>
              </a:spcBef>
              <a:buNone/>
            </a:pPr>
            <a:r>
              <a:rPr lang="en-US" sz="2800" dirty="0"/>
              <a:t>For each reason write on your whiteboard if you think it was given by </a:t>
            </a:r>
            <a:r>
              <a:rPr lang="en-US" sz="2800" b="1" dirty="0"/>
              <a:t>males</a:t>
            </a:r>
            <a:r>
              <a:rPr lang="en-US" sz="2800" dirty="0"/>
              <a:t> or </a:t>
            </a:r>
            <a:r>
              <a:rPr lang="en-US" sz="2800" b="1" dirty="0"/>
              <a:t>females</a:t>
            </a:r>
            <a:endParaRPr lang="en-US" sz="2800" dirty="0"/>
          </a:p>
        </p:txBody>
      </p:sp>
      <p:sp>
        <p:nvSpPr>
          <p:cNvPr id="2" name="TextBox 1"/>
          <p:cNvSpPr txBox="1"/>
          <p:nvPr/>
        </p:nvSpPr>
        <p:spPr>
          <a:xfrm>
            <a:off x="4057444" y="3298003"/>
            <a:ext cx="3449592" cy="502895"/>
          </a:xfrm>
          <a:prstGeom prst="rect">
            <a:avLst/>
          </a:prstGeom>
          <a:noFill/>
        </p:spPr>
        <p:txBody>
          <a:bodyPr wrap="square" rtlCol="0">
            <a:spAutoFit/>
          </a:bodyPr>
          <a:lstStyle/>
          <a:p>
            <a:pPr defTabSz="277246"/>
            <a:r>
              <a:rPr lang="en-US" sz="2668" dirty="0">
                <a:solidFill>
                  <a:srgbClr val="FF0000"/>
                </a:solidFill>
                <a:latin typeface="Calibri" panose="020F0502020204030204" pitchFamily="34" charset="0"/>
                <a:cs typeface="Calibri" panose="020F0502020204030204" pitchFamily="34" charset="0"/>
              </a:rPr>
              <a:t>63% of males said this</a:t>
            </a:r>
            <a:endParaRPr lang="en-GB" sz="2668"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5918773" y="3729015"/>
            <a:ext cx="3495821" cy="502895"/>
          </a:xfrm>
          <a:prstGeom prst="rect">
            <a:avLst/>
          </a:prstGeom>
          <a:noFill/>
        </p:spPr>
        <p:txBody>
          <a:bodyPr wrap="square" rtlCol="0">
            <a:spAutoFit/>
          </a:bodyPr>
          <a:lstStyle/>
          <a:p>
            <a:pPr defTabSz="277246"/>
            <a:r>
              <a:rPr lang="en-US" sz="2668" dirty="0">
                <a:solidFill>
                  <a:srgbClr val="FF0000"/>
                </a:solidFill>
                <a:latin typeface="Calibri" panose="020F0502020204030204" pitchFamily="34" charset="0"/>
                <a:cs typeface="Calibri" panose="020F0502020204030204" pitchFamily="34" charset="0"/>
              </a:rPr>
              <a:t>46% of females said this</a:t>
            </a:r>
            <a:endParaRPr lang="en-GB" sz="2668" dirty="0">
              <a:solidFill>
                <a:srgbClr val="FF0000"/>
              </a:solidFill>
              <a:latin typeface="Calibri" panose="020F0502020204030204" pitchFamily="34" charset="0"/>
              <a:cs typeface="Calibri" panose="020F0502020204030204" pitchFamily="34" charset="0"/>
            </a:endParaRPr>
          </a:p>
        </p:txBody>
      </p:sp>
      <p:sp>
        <p:nvSpPr>
          <p:cNvPr id="11" name="TextBox 10"/>
          <p:cNvSpPr txBox="1"/>
          <p:nvPr/>
        </p:nvSpPr>
        <p:spPr>
          <a:xfrm>
            <a:off x="6697447" y="4158450"/>
            <a:ext cx="2193159" cy="689420"/>
          </a:xfrm>
          <a:prstGeom prst="rect">
            <a:avLst/>
          </a:prstGeom>
          <a:noFill/>
        </p:spPr>
        <p:txBody>
          <a:bodyPr wrap="square" rtlCol="0">
            <a:spAutoFit/>
          </a:bodyPr>
          <a:lstStyle/>
          <a:p>
            <a:pPr defTabSz="277246"/>
            <a:r>
              <a:rPr lang="en-US" sz="1940" dirty="0">
                <a:solidFill>
                  <a:srgbClr val="FF0000"/>
                </a:solidFill>
                <a:latin typeface="Calibri" panose="020F0502020204030204" pitchFamily="34" charset="0"/>
                <a:cs typeface="Calibri" panose="020F0502020204030204" pitchFamily="34" charset="0"/>
              </a:rPr>
              <a:t>41% of females said this</a:t>
            </a:r>
            <a:endParaRPr lang="en-GB" sz="1940" dirty="0">
              <a:solidFill>
                <a:srgbClr val="FF0000"/>
              </a:solidFill>
              <a:latin typeface="Calibri" panose="020F0502020204030204" pitchFamily="34" charset="0"/>
              <a:cs typeface="Calibri" panose="020F0502020204030204" pitchFamily="34" charset="0"/>
            </a:endParaRPr>
          </a:p>
        </p:txBody>
      </p:sp>
      <p:sp>
        <p:nvSpPr>
          <p:cNvPr id="12" name="TextBox 11"/>
          <p:cNvSpPr txBox="1"/>
          <p:nvPr/>
        </p:nvSpPr>
        <p:spPr>
          <a:xfrm>
            <a:off x="7225947" y="4633326"/>
            <a:ext cx="1664659" cy="987963"/>
          </a:xfrm>
          <a:prstGeom prst="rect">
            <a:avLst/>
          </a:prstGeom>
          <a:noFill/>
        </p:spPr>
        <p:txBody>
          <a:bodyPr wrap="square" rtlCol="0">
            <a:spAutoFit/>
          </a:bodyPr>
          <a:lstStyle/>
          <a:p>
            <a:pPr defTabSz="277246"/>
            <a:r>
              <a:rPr lang="en-US" sz="1940" dirty="0">
                <a:solidFill>
                  <a:srgbClr val="FF0000"/>
                </a:solidFill>
                <a:latin typeface="Calibri" panose="020F0502020204030204" pitchFamily="34" charset="0"/>
                <a:cs typeface="Calibri" panose="020F0502020204030204" pitchFamily="34" charset="0"/>
              </a:rPr>
              <a:t>29% of females said this</a:t>
            </a:r>
            <a:endParaRPr lang="en-GB" sz="1940" dirty="0">
              <a:solidFill>
                <a:srgbClr val="FF0000"/>
              </a:solidFill>
              <a:latin typeface="Calibri" panose="020F0502020204030204" pitchFamily="34" charset="0"/>
              <a:cs typeface="Calibri" panose="020F0502020204030204" pitchFamily="34" charset="0"/>
            </a:endParaRPr>
          </a:p>
        </p:txBody>
      </p:sp>
      <p:sp>
        <p:nvSpPr>
          <p:cNvPr id="13" name="TextBox 12"/>
          <p:cNvSpPr txBox="1"/>
          <p:nvPr/>
        </p:nvSpPr>
        <p:spPr>
          <a:xfrm>
            <a:off x="4755429" y="5072093"/>
            <a:ext cx="2563191" cy="390876"/>
          </a:xfrm>
          <a:prstGeom prst="rect">
            <a:avLst/>
          </a:prstGeom>
          <a:noFill/>
        </p:spPr>
        <p:txBody>
          <a:bodyPr wrap="square" rtlCol="0">
            <a:spAutoFit/>
          </a:bodyPr>
          <a:lstStyle/>
          <a:p>
            <a:pPr defTabSz="277246"/>
            <a:r>
              <a:rPr lang="en-US" sz="1940" dirty="0">
                <a:solidFill>
                  <a:srgbClr val="FF0000"/>
                </a:solidFill>
                <a:latin typeface="Calibri" panose="020F0502020204030204" pitchFamily="34" charset="0"/>
                <a:cs typeface="Calibri" panose="020F0502020204030204" pitchFamily="34" charset="0"/>
              </a:rPr>
              <a:t>33% of males said this</a:t>
            </a:r>
            <a:endParaRPr lang="en-GB" sz="1940" dirty="0">
              <a:solidFill>
                <a:srgbClr val="FF0000"/>
              </a:solidFill>
              <a:latin typeface="Calibri" panose="020F0502020204030204" pitchFamily="34" charset="0"/>
              <a:cs typeface="Calibri" panose="020F0502020204030204" pitchFamily="34" charset="0"/>
            </a:endParaRPr>
          </a:p>
        </p:txBody>
      </p:sp>
      <p:sp>
        <p:nvSpPr>
          <p:cNvPr id="14" name="TextBox 13"/>
          <p:cNvSpPr txBox="1"/>
          <p:nvPr/>
        </p:nvSpPr>
        <p:spPr>
          <a:xfrm>
            <a:off x="5301833" y="5557212"/>
            <a:ext cx="2563191" cy="689420"/>
          </a:xfrm>
          <a:prstGeom prst="rect">
            <a:avLst/>
          </a:prstGeom>
          <a:noFill/>
        </p:spPr>
        <p:txBody>
          <a:bodyPr wrap="square" rtlCol="0">
            <a:spAutoFit/>
          </a:bodyPr>
          <a:lstStyle/>
          <a:p>
            <a:pPr defTabSz="277246"/>
            <a:r>
              <a:rPr lang="en-US" sz="1940" dirty="0">
                <a:solidFill>
                  <a:srgbClr val="FF0000"/>
                </a:solidFill>
                <a:latin typeface="Calibri" panose="020F0502020204030204" pitchFamily="34" charset="0"/>
                <a:cs typeface="Calibri" panose="020F0502020204030204" pitchFamily="34" charset="0"/>
              </a:rPr>
              <a:t>27% of males and 42% of females said this</a:t>
            </a:r>
            <a:endParaRPr lang="en-GB" sz="194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6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Reasons why people “sext”</a:t>
            </a:r>
            <a:endParaRPr lang="en-GB" sz="4851" dirty="0"/>
          </a:p>
        </p:txBody>
      </p:sp>
      <p:sp>
        <p:nvSpPr>
          <p:cNvPr id="7" name="Content Placeholder 2"/>
          <p:cNvSpPr>
            <a:spLocks noGrp="1"/>
          </p:cNvSpPr>
          <p:nvPr>
            <p:ph idx="1"/>
          </p:nvPr>
        </p:nvSpPr>
        <p:spPr>
          <a:xfrm>
            <a:off x="550454" y="1507708"/>
            <a:ext cx="7947161" cy="4847552"/>
          </a:xfrm>
        </p:spPr>
        <p:txBody>
          <a:bodyPr>
            <a:normAutofit fontScale="92500" lnSpcReduction="10000"/>
          </a:bodyPr>
          <a:lstStyle/>
          <a:p>
            <a:pPr marL="0" indent="0">
              <a:buNone/>
            </a:pPr>
            <a:r>
              <a:rPr lang="en-US" dirty="0" smtClean="0"/>
              <a:t>Revealing Reality are a research agency that have completed research exploring the lives and </a:t>
            </a:r>
            <a:r>
              <a:rPr lang="en-US" dirty="0" err="1" smtClean="0"/>
              <a:t>behaviours</a:t>
            </a:r>
            <a:r>
              <a:rPr lang="en-US" dirty="0" smtClean="0"/>
              <a:t> of children and young people. One bit of research showed the following reasons why young people “sext”</a:t>
            </a:r>
          </a:p>
          <a:p>
            <a:pPr marL="0" indent="0">
              <a:buNone/>
            </a:pPr>
            <a:endParaRPr lang="en-US" dirty="0"/>
          </a:p>
          <a:p>
            <a:pPr marL="554492" indent="-554492">
              <a:buAutoNum type="arabicPeriod"/>
            </a:pPr>
            <a:r>
              <a:rPr lang="en-US" dirty="0" smtClean="0"/>
              <a:t>To turn someone on</a:t>
            </a:r>
          </a:p>
          <a:p>
            <a:pPr marL="554492" indent="-554492">
              <a:buAutoNum type="arabicPeriod"/>
            </a:pPr>
            <a:r>
              <a:rPr lang="en-US" dirty="0" smtClean="0"/>
              <a:t>Being </a:t>
            </a:r>
            <a:r>
              <a:rPr lang="en-US" dirty="0" err="1" smtClean="0"/>
              <a:t>pressurised</a:t>
            </a:r>
            <a:r>
              <a:rPr lang="en-US" dirty="0" smtClean="0"/>
              <a:t> into sending one</a:t>
            </a:r>
          </a:p>
          <a:p>
            <a:pPr marL="554492" indent="-554492">
              <a:buAutoNum type="arabicPeriod"/>
            </a:pPr>
            <a:r>
              <a:rPr lang="en-US" dirty="0" smtClean="0"/>
              <a:t>To want someone to find them attractive</a:t>
            </a:r>
          </a:p>
          <a:p>
            <a:pPr marL="554492" indent="-554492">
              <a:buAutoNum type="arabicPeriod"/>
            </a:pPr>
            <a:r>
              <a:rPr lang="en-US" dirty="0" smtClean="0"/>
              <a:t>Worried the other person would lose interest</a:t>
            </a:r>
          </a:p>
          <a:p>
            <a:pPr marL="554492" indent="-554492">
              <a:buAutoNum type="arabicPeriod"/>
            </a:pPr>
            <a:r>
              <a:rPr lang="en-US" dirty="0" smtClean="0"/>
              <a:t>To get a nude picture back</a:t>
            </a:r>
          </a:p>
          <a:p>
            <a:pPr marL="554492" indent="-554492">
              <a:buAutoNum type="arabicPeriod"/>
            </a:pPr>
            <a:r>
              <a:rPr lang="en-US" dirty="0" smtClean="0"/>
              <a:t>To feel good about themselves</a:t>
            </a:r>
          </a:p>
        </p:txBody>
      </p:sp>
      <p:sp>
        <p:nvSpPr>
          <p:cNvPr id="6" name="Content Placeholder 2"/>
          <p:cNvSpPr txBox="1">
            <a:spLocks/>
          </p:cNvSpPr>
          <p:nvPr/>
        </p:nvSpPr>
        <p:spPr>
          <a:xfrm>
            <a:off x="9296206" y="1738746"/>
            <a:ext cx="2773793" cy="4847552"/>
          </a:xfrm>
          <a:prstGeom prst="rect">
            <a:avLst/>
          </a:prstGeom>
        </p:spPr>
        <p:txBody>
          <a:bodyPr vert="horz" lIns="55449" tIns="27725" rIns="55449" bIns="27725"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2800" dirty="0"/>
              <a:t>This also shows there is a gender divide to “sexting”. This significant difference in reasons people sext may cause miscommunication or misunderstanding between people of different genders when exchanging images</a:t>
            </a:r>
          </a:p>
        </p:txBody>
      </p:sp>
      <p:sp>
        <p:nvSpPr>
          <p:cNvPr id="2" name="TextBox 1"/>
          <p:cNvSpPr txBox="1"/>
          <p:nvPr/>
        </p:nvSpPr>
        <p:spPr>
          <a:xfrm>
            <a:off x="4057444" y="3298003"/>
            <a:ext cx="3449592" cy="502895"/>
          </a:xfrm>
          <a:prstGeom prst="rect">
            <a:avLst/>
          </a:prstGeom>
          <a:noFill/>
        </p:spPr>
        <p:txBody>
          <a:bodyPr wrap="square" rtlCol="0">
            <a:spAutoFit/>
          </a:bodyPr>
          <a:lstStyle/>
          <a:p>
            <a:pPr defTabSz="277246"/>
            <a:r>
              <a:rPr lang="en-US" sz="2668" dirty="0">
                <a:solidFill>
                  <a:srgbClr val="FF0000"/>
                </a:solidFill>
                <a:latin typeface="Calibri" panose="020F0502020204030204" pitchFamily="34" charset="0"/>
                <a:cs typeface="Calibri" panose="020F0502020204030204" pitchFamily="34" charset="0"/>
              </a:rPr>
              <a:t>63% of males said this</a:t>
            </a:r>
            <a:endParaRPr lang="en-GB" sz="2668"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5918773" y="3729015"/>
            <a:ext cx="3495821" cy="502895"/>
          </a:xfrm>
          <a:prstGeom prst="rect">
            <a:avLst/>
          </a:prstGeom>
          <a:noFill/>
        </p:spPr>
        <p:txBody>
          <a:bodyPr wrap="square" rtlCol="0">
            <a:spAutoFit/>
          </a:bodyPr>
          <a:lstStyle/>
          <a:p>
            <a:pPr defTabSz="277246"/>
            <a:r>
              <a:rPr lang="en-US" sz="2668" dirty="0">
                <a:solidFill>
                  <a:srgbClr val="FF0000"/>
                </a:solidFill>
                <a:latin typeface="Calibri" panose="020F0502020204030204" pitchFamily="34" charset="0"/>
                <a:cs typeface="Calibri" panose="020F0502020204030204" pitchFamily="34" charset="0"/>
              </a:rPr>
              <a:t>46% of females said this</a:t>
            </a:r>
            <a:endParaRPr lang="en-GB" sz="2668" dirty="0">
              <a:solidFill>
                <a:srgbClr val="FF0000"/>
              </a:solidFill>
              <a:latin typeface="Calibri" panose="020F0502020204030204" pitchFamily="34" charset="0"/>
              <a:cs typeface="Calibri" panose="020F0502020204030204" pitchFamily="34" charset="0"/>
            </a:endParaRPr>
          </a:p>
        </p:txBody>
      </p:sp>
      <p:sp>
        <p:nvSpPr>
          <p:cNvPr id="11" name="TextBox 10"/>
          <p:cNvSpPr txBox="1"/>
          <p:nvPr/>
        </p:nvSpPr>
        <p:spPr>
          <a:xfrm>
            <a:off x="6697447" y="4158450"/>
            <a:ext cx="2193159" cy="689420"/>
          </a:xfrm>
          <a:prstGeom prst="rect">
            <a:avLst/>
          </a:prstGeom>
          <a:noFill/>
        </p:spPr>
        <p:txBody>
          <a:bodyPr wrap="square" rtlCol="0">
            <a:spAutoFit/>
          </a:bodyPr>
          <a:lstStyle/>
          <a:p>
            <a:pPr defTabSz="277246"/>
            <a:r>
              <a:rPr lang="en-US" sz="1940" dirty="0">
                <a:solidFill>
                  <a:srgbClr val="FF0000"/>
                </a:solidFill>
                <a:latin typeface="Calibri" panose="020F0502020204030204" pitchFamily="34" charset="0"/>
                <a:cs typeface="Calibri" panose="020F0502020204030204" pitchFamily="34" charset="0"/>
              </a:rPr>
              <a:t>41% of females said this</a:t>
            </a:r>
            <a:endParaRPr lang="en-GB" sz="1940" dirty="0">
              <a:solidFill>
                <a:srgbClr val="FF0000"/>
              </a:solidFill>
              <a:latin typeface="Calibri" panose="020F0502020204030204" pitchFamily="34" charset="0"/>
              <a:cs typeface="Calibri" panose="020F0502020204030204" pitchFamily="34" charset="0"/>
            </a:endParaRPr>
          </a:p>
        </p:txBody>
      </p:sp>
      <p:sp>
        <p:nvSpPr>
          <p:cNvPr id="12" name="TextBox 11"/>
          <p:cNvSpPr txBox="1"/>
          <p:nvPr/>
        </p:nvSpPr>
        <p:spPr>
          <a:xfrm>
            <a:off x="7225947" y="4633326"/>
            <a:ext cx="1664659" cy="987963"/>
          </a:xfrm>
          <a:prstGeom prst="rect">
            <a:avLst/>
          </a:prstGeom>
          <a:noFill/>
        </p:spPr>
        <p:txBody>
          <a:bodyPr wrap="square" rtlCol="0">
            <a:spAutoFit/>
          </a:bodyPr>
          <a:lstStyle/>
          <a:p>
            <a:pPr defTabSz="277246"/>
            <a:r>
              <a:rPr lang="en-US" sz="1940" dirty="0">
                <a:solidFill>
                  <a:srgbClr val="FF0000"/>
                </a:solidFill>
                <a:latin typeface="Calibri" panose="020F0502020204030204" pitchFamily="34" charset="0"/>
                <a:cs typeface="Calibri" panose="020F0502020204030204" pitchFamily="34" charset="0"/>
              </a:rPr>
              <a:t>29% of females said this</a:t>
            </a:r>
            <a:endParaRPr lang="en-GB" sz="1940" dirty="0">
              <a:solidFill>
                <a:srgbClr val="FF0000"/>
              </a:solidFill>
              <a:latin typeface="Calibri" panose="020F0502020204030204" pitchFamily="34" charset="0"/>
              <a:cs typeface="Calibri" panose="020F0502020204030204" pitchFamily="34" charset="0"/>
            </a:endParaRPr>
          </a:p>
        </p:txBody>
      </p:sp>
      <p:sp>
        <p:nvSpPr>
          <p:cNvPr id="13" name="TextBox 12"/>
          <p:cNvSpPr txBox="1"/>
          <p:nvPr/>
        </p:nvSpPr>
        <p:spPr>
          <a:xfrm>
            <a:off x="4755429" y="5072093"/>
            <a:ext cx="2563191" cy="390876"/>
          </a:xfrm>
          <a:prstGeom prst="rect">
            <a:avLst/>
          </a:prstGeom>
          <a:noFill/>
        </p:spPr>
        <p:txBody>
          <a:bodyPr wrap="square" rtlCol="0">
            <a:spAutoFit/>
          </a:bodyPr>
          <a:lstStyle/>
          <a:p>
            <a:pPr defTabSz="277246"/>
            <a:r>
              <a:rPr lang="en-US" sz="1940" dirty="0">
                <a:solidFill>
                  <a:srgbClr val="FF0000"/>
                </a:solidFill>
                <a:latin typeface="Calibri" panose="020F0502020204030204" pitchFamily="34" charset="0"/>
                <a:cs typeface="Calibri" panose="020F0502020204030204" pitchFamily="34" charset="0"/>
              </a:rPr>
              <a:t>33% of males said this</a:t>
            </a:r>
            <a:endParaRPr lang="en-GB" sz="1940" dirty="0">
              <a:solidFill>
                <a:srgbClr val="FF0000"/>
              </a:solidFill>
              <a:latin typeface="Calibri" panose="020F0502020204030204" pitchFamily="34" charset="0"/>
              <a:cs typeface="Calibri" panose="020F0502020204030204" pitchFamily="34" charset="0"/>
            </a:endParaRPr>
          </a:p>
        </p:txBody>
      </p:sp>
      <p:sp>
        <p:nvSpPr>
          <p:cNvPr id="14" name="TextBox 13"/>
          <p:cNvSpPr txBox="1"/>
          <p:nvPr/>
        </p:nvSpPr>
        <p:spPr>
          <a:xfrm>
            <a:off x="5301833" y="5557212"/>
            <a:ext cx="2563191" cy="689420"/>
          </a:xfrm>
          <a:prstGeom prst="rect">
            <a:avLst/>
          </a:prstGeom>
          <a:noFill/>
        </p:spPr>
        <p:txBody>
          <a:bodyPr wrap="square" rtlCol="0">
            <a:spAutoFit/>
          </a:bodyPr>
          <a:lstStyle/>
          <a:p>
            <a:pPr defTabSz="277246"/>
            <a:r>
              <a:rPr lang="en-US" sz="1940" dirty="0">
                <a:solidFill>
                  <a:srgbClr val="FF0000"/>
                </a:solidFill>
                <a:latin typeface="Calibri" panose="020F0502020204030204" pitchFamily="34" charset="0"/>
                <a:cs typeface="Calibri" panose="020F0502020204030204" pitchFamily="34" charset="0"/>
              </a:rPr>
              <a:t>27% of males and 42% of females said this</a:t>
            </a:r>
            <a:endParaRPr lang="en-GB" sz="194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6348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Reasons why people “sext”</a:t>
            </a:r>
            <a:endParaRPr lang="en-GB" sz="4851" dirty="0"/>
          </a:p>
        </p:txBody>
      </p:sp>
      <p:sp>
        <p:nvSpPr>
          <p:cNvPr id="7" name="Content Placeholder 2"/>
          <p:cNvSpPr>
            <a:spLocks noGrp="1"/>
          </p:cNvSpPr>
          <p:nvPr>
            <p:ph idx="1"/>
          </p:nvPr>
        </p:nvSpPr>
        <p:spPr>
          <a:xfrm>
            <a:off x="550454" y="1507708"/>
            <a:ext cx="11204595" cy="4847552"/>
          </a:xfrm>
        </p:spPr>
        <p:txBody>
          <a:bodyPr>
            <a:normAutofit fontScale="92500" lnSpcReduction="10000"/>
          </a:bodyPr>
          <a:lstStyle/>
          <a:p>
            <a:pPr marL="0" indent="0">
              <a:buNone/>
            </a:pPr>
            <a:r>
              <a:rPr lang="en-US" dirty="0" smtClean="0"/>
              <a:t>A focus should be put onto the reason “being </a:t>
            </a:r>
            <a:r>
              <a:rPr lang="en-US" dirty="0" err="1" smtClean="0"/>
              <a:t>pressurised</a:t>
            </a:r>
            <a:r>
              <a:rPr lang="en-US" dirty="0" smtClean="0"/>
              <a:t> into sending one”</a:t>
            </a:r>
          </a:p>
          <a:p>
            <a:pPr marL="0" indent="0">
              <a:buNone/>
            </a:pPr>
            <a:endParaRPr lang="en-US" dirty="0"/>
          </a:p>
          <a:p>
            <a:pPr marL="0" indent="0">
              <a:buNone/>
            </a:pPr>
            <a:r>
              <a:rPr lang="en-US" dirty="0" smtClean="0"/>
              <a:t>This is an example of peer pressure and it is important to look out for signs that this is happening.</a:t>
            </a:r>
          </a:p>
          <a:p>
            <a:pPr marL="0" indent="0">
              <a:buNone/>
            </a:pPr>
            <a:endParaRPr lang="en-US" dirty="0"/>
          </a:p>
          <a:p>
            <a:pPr marL="0" indent="0">
              <a:buNone/>
            </a:pPr>
            <a:r>
              <a:rPr lang="en-US" dirty="0" smtClean="0"/>
              <a:t>This can be done through:</a:t>
            </a:r>
          </a:p>
          <a:p>
            <a:pPr>
              <a:buFontTx/>
              <a:buChar char="-"/>
            </a:pPr>
            <a:r>
              <a:rPr lang="en-US" dirty="0" smtClean="0"/>
              <a:t>Guilt tripping – “do you not trust me?”</a:t>
            </a:r>
          </a:p>
          <a:p>
            <a:pPr>
              <a:buFontTx/>
              <a:buChar char="-"/>
            </a:pPr>
            <a:r>
              <a:rPr lang="en-US" dirty="0" smtClean="0"/>
              <a:t>Promises of secrecy – “It’s just between us”</a:t>
            </a:r>
          </a:p>
          <a:p>
            <a:pPr>
              <a:buFontTx/>
              <a:buChar char="-"/>
            </a:pPr>
            <a:r>
              <a:rPr lang="en-US" dirty="0" smtClean="0"/>
              <a:t>Making the other person feel uncool or boring – “everyone else is doing it”</a:t>
            </a:r>
          </a:p>
          <a:p>
            <a:pPr>
              <a:buFontTx/>
              <a:buChar char="-"/>
            </a:pPr>
            <a:r>
              <a:rPr lang="en-US" dirty="0" smtClean="0"/>
              <a:t>Threats of breaking up the relationship/friendship – “I don’t think we can be together if you don’t”</a:t>
            </a:r>
          </a:p>
        </p:txBody>
      </p:sp>
    </p:spTree>
    <p:extLst>
      <p:ext uri="{BB962C8B-B14F-4D97-AF65-F5344CB8AC3E}">
        <p14:creationId xmlns:p14="http://schemas.microsoft.com/office/powerpoint/2010/main" val="25021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11 October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Sexting and the law</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5"/>
            <a:ext cx="12191144" cy="973612"/>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315"/>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124510"/>
            <a:ext cx="10783228" cy="3477875"/>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a:t>
            </a:r>
            <a:r>
              <a:rPr lang="en-US" sz="2800" b="1" dirty="0" smtClean="0">
                <a:solidFill>
                  <a:prstClr val="black"/>
                </a:solidFill>
                <a:latin typeface="Franklin Gothic Book" panose="020B0503020102020204" pitchFamily="34" charset="0"/>
              </a:rPr>
              <a:t>tasks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smtClean="0">
                <a:solidFill>
                  <a:prstClr val="black"/>
                </a:solidFill>
                <a:latin typeface="Franklin Gothic Book" panose="020B0503020102020204" pitchFamily="34" charset="0"/>
              </a:rPr>
              <a:t>True or False – it is illegal for an adult to show a child pornography?</a:t>
            </a:r>
            <a:endParaRPr lang="en-US" sz="2400" b="1" dirty="0" smtClean="0"/>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2. True or False – verbal communication is the only way of providing consent? </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3. What is a principle of a healthy relationship?</a:t>
            </a: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542" y="50950"/>
            <a:ext cx="5925563" cy="932233"/>
          </a:xfrm>
          <a:prstGeom prst="rect">
            <a:avLst/>
          </a:prstGeom>
        </p:spPr>
      </p:pic>
      <p:sp>
        <p:nvSpPr>
          <p:cNvPr id="34" name="Rectangle 33"/>
          <p:cNvSpPr/>
          <p:nvPr/>
        </p:nvSpPr>
        <p:spPr>
          <a:xfrm>
            <a:off x="728553" y="3602262"/>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True</a:t>
            </a:r>
            <a:endParaRPr lang="en-GB" sz="2183" b="1" kern="0" dirty="0">
              <a:solidFill>
                <a:prstClr val="white"/>
              </a:solidFill>
              <a:latin typeface="Calibri" panose="020F0502020204030204"/>
            </a:endParaRPr>
          </a:p>
        </p:txBody>
      </p:sp>
      <p:sp>
        <p:nvSpPr>
          <p:cNvPr id="35" name="Rectangle 34"/>
          <p:cNvSpPr/>
          <p:nvPr/>
        </p:nvSpPr>
        <p:spPr>
          <a:xfrm>
            <a:off x="693859" y="4367875"/>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False – non verbal communication is just as important. </a:t>
            </a:r>
            <a:endParaRPr lang="en-GB" sz="2183" b="1" kern="0" dirty="0">
              <a:solidFill>
                <a:prstClr val="white"/>
              </a:solidFill>
              <a:latin typeface="Calibri" panose="020F0502020204030204"/>
            </a:endParaRPr>
          </a:p>
        </p:txBody>
      </p:sp>
      <p:sp>
        <p:nvSpPr>
          <p:cNvPr id="36" name="Rectangle 35"/>
          <p:cNvSpPr/>
          <p:nvPr/>
        </p:nvSpPr>
        <p:spPr>
          <a:xfrm>
            <a:off x="653338" y="5378258"/>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b="1" kern="0" dirty="0" smtClean="0">
                <a:solidFill>
                  <a:prstClr val="white"/>
                </a:solidFill>
                <a:latin typeface="Calibri" panose="020F0502020204030204"/>
              </a:rPr>
              <a:t>Communication, respect, trust, equality</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208793" y="1359968"/>
            <a:ext cx="2999220" cy="5108889"/>
          </a:xfrm>
        </p:spPr>
        <p:txBody>
          <a:bodyPr>
            <a:normAutofit/>
          </a:bodyPr>
          <a:lstStyle/>
          <a:p>
            <a:pPr marL="0" indent="0">
              <a:buNone/>
            </a:pPr>
            <a:r>
              <a:rPr lang="en-US" sz="3638" dirty="0" smtClean="0"/>
              <a:t>While watching the video think about:</a:t>
            </a:r>
          </a:p>
          <a:p>
            <a:pPr marL="0" indent="0">
              <a:buNone/>
            </a:pPr>
            <a:r>
              <a:rPr lang="en-US" sz="3638" dirty="0" smtClean="0"/>
              <a:t>What were some of the consequences of sexting in the video?</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Sexting</a:t>
            </a:r>
            <a:endParaRPr sz="2426" spc="27" dirty="0"/>
          </a:p>
        </p:txBody>
      </p:sp>
      <p:pic>
        <p:nvPicPr>
          <p:cNvPr id="2" name="6anYPanNvBU"/>
          <p:cNvPicPr>
            <a:picLocks noRot="1" noChangeAspect="1"/>
          </p:cNvPicPr>
          <p:nvPr>
            <a:videoFile r:link="rId1"/>
          </p:nvPr>
        </p:nvPicPr>
        <p:blipFill>
          <a:blip r:embed="rId6"/>
          <a:stretch>
            <a:fillRect/>
          </a:stretch>
        </p:blipFill>
        <p:spPr>
          <a:xfrm>
            <a:off x="46646" y="1165449"/>
            <a:ext cx="9162147" cy="5153708"/>
          </a:xfrm>
          <a:prstGeom prst="rect">
            <a:avLst/>
          </a:prstGeom>
        </p:spPr>
      </p:pic>
    </p:spTree>
    <p:extLst>
      <p:ext uri="{BB962C8B-B14F-4D97-AF65-F5344CB8AC3E}">
        <p14:creationId xmlns:p14="http://schemas.microsoft.com/office/powerpoint/2010/main" val="319194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fontScale="85000" lnSpcReduction="20000"/>
          </a:bodyPr>
          <a:lstStyle/>
          <a:p>
            <a:pPr marL="0" indent="0">
              <a:buNone/>
            </a:pPr>
            <a:r>
              <a:rPr lang="en-US" sz="3638" dirty="0" smtClean="0"/>
              <a:t>Apart from sexting when under 18 years old there are other dangers.</a:t>
            </a:r>
          </a:p>
          <a:p>
            <a:pPr marL="0" indent="0">
              <a:buNone/>
            </a:pPr>
            <a:endParaRPr lang="en-US" sz="3638" dirty="0"/>
          </a:p>
          <a:p>
            <a:pPr marL="742950" indent="-742950">
              <a:buAutoNum type="arabicPeriod"/>
            </a:pPr>
            <a:r>
              <a:rPr lang="en-US" sz="3638" b="1" dirty="0" smtClean="0"/>
              <a:t>The internet never forgets </a:t>
            </a:r>
            <a:r>
              <a:rPr lang="en-US" sz="3638" dirty="0" smtClean="0"/>
              <a:t>– once an image is shared digitally it can spread rapidly and cannot be fully deleted</a:t>
            </a:r>
          </a:p>
          <a:p>
            <a:pPr marL="742950" indent="-742950">
              <a:buAutoNum type="arabicPeriod"/>
            </a:pPr>
            <a:r>
              <a:rPr lang="en-US" sz="3638" b="1" dirty="0" smtClean="0"/>
              <a:t>Chain reaction </a:t>
            </a:r>
            <a:r>
              <a:rPr lang="en-US" sz="3638" dirty="0" smtClean="0"/>
              <a:t>– it can be assumed that when sending a nude image the person wants it to remain private with the person they sent it to. However this does not always happen as this can be shared with others. A screenshot can still be taken even on “disappearing” platforms like Snapchat and Instagram stories</a:t>
            </a:r>
          </a:p>
          <a:p>
            <a:pPr marL="742950" indent="-742950">
              <a:buAutoNum type="arabicPeriod"/>
            </a:pPr>
            <a:r>
              <a:rPr lang="en-US" sz="3638" b="1" dirty="0" smtClean="0"/>
              <a:t>Going viral </a:t>
            </a:r>
            <a:r>
              <a:rPr lang="en-US" sz="3638" dirty="0" smtClean="0"/>
              <a:t>– This is not just online but it can be around school. </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sexting</a:t>
            </a:r>
            <a:endParaRPr sz="2426" spc="27" dirty="0"/>
          </a:p>
        </p:txBody>
      </p:sp>
    </p:spTree>
    <p:extLst>
      <p:ext uri="{BB962C8B-B14F-4D97-AF65-F5344CB8AC3E}">
        <p14:creationId xmlns:p14="http://schemas.microsoft.com/office/powerpoint/2010/main" val="311236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fontScale="92500" lnSpcReduction="20000"/>
          </a:bodyPr>
          <a:lstStyle/>
          <a:p>
            <a:pPr marL="0" indent="0">
              <a:buNone/>
            </a:pPr>
            <a:r>
              <a:rPr lang="en-US" sz="3638" dirty="0" smtClean="0"/>
              <a:t>If a private image such as an image involved in sexting is leaked there are consequences:</a:t>
            </a:r>
          </a:p>
          <a:p>
            <a:pPr marL="0" indent="0">
              <a:buNone/>
            </a:pPr>
            <a:endParaRPr lang="en-US" sz="3638" dirty="0"/>
          </a:p>
          <a:p>
            <a:pPr marL="742950" indent="-742950">
              <a:buAutoNum type="arabicPeriod"/>
            </a:pPr>
            <a:r>
              <a:rPr lang="en-US" sz="3638" b="1" dirty="0" smtClean="0"/>
              <a:t>There is an emotional impact</a:t>
            </a:r>
            <a:r>
              <a:rPr lang="en-US" sz="3638" dirty="0" smtClean="0"/>
              <a:t>. The person who’s image has been leaked can feel embarrassed and shameful. They may also feel a sense of guilt</a:t>
            </a:r>
          </a:p>
          <a:p>
            <a:pPr marL="742950" indent="-742950">
              <a:buAutoNum type="arabicPeriod"/>
            </a:pPr>
            <a:r>
              <a:rPr lang="en-US" sz="3638" b="1" dirty="0" smtClean="0"/>
              <a:t>Loss of trust</a:t>
            </a:r>
            <a:r>
              <a:rPr lang="en-US" sz="3638" dirty="0" smtClean="0"/>
              <a:t>. This can lead to future trust issues in future relationships and can make that person feel isolated and lonely</a:t>
            </a:r>
          </a:p>
          <a:p>
            <a:pPr marL="742950" indent="-742950">
              <a:buAutoNum type="arabicPeriod"/>
            </a:pPr>
            <a:r>
              <a:rPr lang="en-US" sz="3638" b="1" dirty="0" smtClean="0"/>
              <a:t>Bullying</a:t>
            </a:r>
            <a:r>
              <a:rPr lang="en-US" sz="3638" dirty="0" smtClean="0"/>
              <a:t> – The person may have names or comments made to them in school and online.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sexting</a:t>
            </a:r>
            <a:endParaRPr sz="2426" spc="27" dirty="0"/>
          </a:p>
        </p:txBody>
      </p:sp>
    </p:spTree>
    <p:extLst>
      <p:ext uri="{BB962C8B-B14F-4D97-AF65-F5344CB8AC3E}">
        <p14:creationId xmlns:p14="http://schemas.microsoft.com/office/powerpoint/2010/main" val="350297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a:bodyPr>
          <a:lstStyle/>
          <a:p>
            <a:pPr marL="0" indent="0">
              <a:buNone/>
            </a:pPr>
            <a:r>
              <a:rPr lang="en-US" sz="3638" dirty="0" smtClean="0"/>
              <a:t>A really important lesson to learn is:</a:t>
            </a:r>
          </a:p>
          <a:p>
            <a:pPr marL="0" indent="0">
              <a:buNone/>
            </a:pPr>
            <a:endParaRPr lang="en-US" sz="3638" dirty="0"/>
          </a:p>
          <a:p>
            <a:pPr marL="0" indent="0">
              <a:buNone/>
            </a:pPr>
            <a:r>
              <a:rPr lang="en-US" sz="3638" dirty="0" smtClean="0"/>
              <a:t>Once a person hit send/share on a image there is an element of a loss of control over that image.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sexting</a:t>
            </a:r>
            <a:endParaRPr sz="2426" spc="27" dirty="0"/>
          </a:p>
        </p:txBody>
      </p:sp>
    </p:spTree>
    <p:extLst>
      <p:ext uri="{BB962C8B-B14F-4D97-AF65-F5344CB8AC3E}">
        <p14:creationId xmlns:p14="http://schemas.microsoft.com/office/powerpoint/2010/main" val="196268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959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959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959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307513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Give one reason why a person might sext?</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554492" indent="-554492">
              <a:buAutoNum type="arabicPeriod"/>
            </a:pPr>
            <a:r>
              <a:rPr lang="en-US" sz="3200" dirty="0">
                <a:solidFill>
                  <a:srgbClr val="FF0000"/>
                </a:solidFill>
              </a:rPr>
              <a:t>To turn someone on</a:t>
            </a:r>
          </a:p>
          <a:p>
            <a:pPr marL="554492" indent="-554492">
              <a:buAutoNum type="arabicPeriod"/>
            </a:pPr>
            <a:r>
              <a:rPr lang="en-US" sz="3200" dirty="0">
                <a:solidFill>
                  <a:srgbClr val="FF0000"/>
                </a:solidFill>
              </a:rPr>
              <a:t>Being </a:t>
            </a:r>
            <a:r>
              <a:rPr lang="en-US" sz="3200" dirty="0" err="1">
                <a:solidFill>
                  <a:srgbClr val="FF0000"/>
                </a:solidFill>
              </a:rPr>
              <a:t>pressurised</a:t>
            </a:r>
            <a:r>
              <a:rPr lang="en-US" sz="3200" dirty="0">
                <a:solidFill>
                  <a:srgbClr val="FF0000"/>
                </a:solidFill>
              </a:rPr>
              <a:t> into sending one</a:t>
            </a:r>
          </a:p>
          <a:p>
            <a:pPr marL="554492" indent="-554492">
              <a:buAutoNum type="arabicPeriod"/>
            </a:pPr>
            <a:r>
              <a:rPr lang="en-US" sz="3200" dirty="0">
                <a:solidFill>
                  <a:srgbClr val="FF0000"/>
                </a:solidFill>
              </a:rPr>
              <a:t>To want someone to find them attractive</a:t>
            </a:r>
          </a:p>
          <a:p>
            <a:pPr marL="554492" indent="-554492">
              <a:buAutoNum type="arabicPeriod"/>
            </a:pPr>
            <a:r>
              <a:rPr lang="en-US" sz="3200" dirty="0">
                <a:solidFill>
                  <a:srgbClr val="FF0000"/>
                </a:solidFill>
              </a:rPr>
              <a:t>Worried the other person would lose interest</a:t>
            </a:r>
          </a:p>
          <a:p>
            <a:pPr marL="554492" indent="-554492">
              <a:buAutoNum type="arabicPeriod"/>
            </a:pPr>
            <a:r>
              <a:rPr lang="en-US" sz="3200" dirty="0">
                <a:solidFill>
                  <a:srgbClr val="FF0000"/>
                </a:solidFill>
              </a:rPr>
              <a:t>To get a nude picture back</a:t>
            </a:r>
          </a:p>
          <a:p>
            <a:pPr marL="554492" indent="-554492">
              <a:buAutoNum type="arabicPeriod"/>
            </a:pPr>
            <a:r>
              <a:rPr lang="en-US" sz="3200" dirty="0">
                <a:solidFill>
                  <a:srgbClr val="FF0000"/>
                </a:solidFill>
              </a:rPr>
              <a:t>To feel good about themselves</a:t>
            </a: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299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Give an example of something a person might say when they are </a:t>
            </a:r>
            <a:r>
              <a:rPr lang="en-US" dirty="0" err="1" smtClean="0"/>
              <a:t>pressurising</a:t>
            </a:r>
            <a:r>
              <a:rPr lang="en-US" dirty="0" smtClean="0"/>
              <a:t> a person into sexting</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a:buFontTx/>
              <a:buChar char="-"/>
            </a:pPr>
            <a:r>
              <a:rPr lang="en-US" sz="3200" dirty="0">
                <a:solidFill>
                  <a:srgbClr val="FF0000"/>
                </a:solidFill>
              </a:rPr>
              <a:t>“do you not trust me?”</a:t>
            </a:r>
          </a:p>
          <a:p>
            <a:pPr>
              <a:buFontTx/>
              <a:buChar char="-"/>
            </a:pPr>
            <a:r>
              <a:rPr lang="en-US" sz="3200" dirty="0">
                <a:solidFill>
                  <a:srgbClr val="FF0000"/>
                </a:solidFill>
              </a:rPr>
              <a:t>“It’s just between us”</a:t>
            </a:r>
          </a:p>
          <a:p>
            <a:pPr>
              <a:buFontTx/>
              <a:buChar char="-"/>
            </a:pPr>
            <a:r>
              <a:rPr lang="en-US" sz="3200" dirty="0">
                <a:solidFill>
                  <a:srgbClr val="FF0000"/>
                </a:solidFill>
              </a:rPr>
              <a:t>“everyone else is doing it”</a:t>
            </a:r>
          </a:p>
          <a:p>
            <a:pPr>
              <a:buFontTx/>
              <a:buChar char="-"/>
            </a:pPr>
            <a:r>
              <a:rPr lang="en-US" sz="3200" dirty="0">
                <a:solidFill>
                  <a:srgbClr val="FF0000"/>
                </a:solidFill>
              </a:rPr>
              <a:t>“I don’t think we can be together if you don’t”</a:t>
            </a: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74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sz="2911" dirty="0"/>
          </a:p>
          <a:p>
            <a:pPr marL="0" indent="0">
              <a:buNone/>
            </a:pPr>
            <a:r>
              <a:rPr lang="en-US" sz="2911" dirty="0" smtClean="0"/>
              <a:t>“Even on disappearing apps like Snapchat or Instagram stories, screenshots can be taken and these are shared with other people”</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True</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9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latin typeface="Calibri" panose="020F0502020204030204" pitchFamily="34" charset="0"/>
                <a:cs typeface="Calibri" panose="020F0502020204030204" pitchFamily="34" charset="0"/>
              </a:rPr>
              <a:t>A person who has a nude image leaked will feel proud</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endParaRPr lang="en-US" sz="2911" dirty="0" smtClean="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False – they will mostly like feel embarrassed, guilty. They can also lose trust in people which could affect them later in life </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16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146957" y="1151833"/>
            <a:ext cx="7217229" cy="5432717"/>
          </a:xfrm>
        </p:spPr>
        <p:txBody>
          <a:bodyPr>
            <a:noAutofit/>
          </a:bodyPr>
          <a:lstStyle/>
          <a:p>
            <a:pPr marL="0" indent="0">
              <a:buNone/>
            </a:pPr>
            <a:r>
              <a:rPr lang="en-US" sz="2200" dirty="0" smtClean="0"/>
              <a:t>Emma is 14 years old and she is messaging Ethan who she has a crush on. Emma thinks Ethan might like her too as they are always messaging. One evening Ethan asks Emma for a nude picture as it will make their relationship even more special. At first Emma is unsure but Ethan keeps pushing saying things like “It’s just between us” and “I would send you one if you asked.” As Emma doesn’t want to upset Ethan as she really likes him, she sends him a photo, as she trusts Ethan.</a:t>
            </a:r>
          </a:p>
          <a:p>
            <a:pPr marL="0" indent="0">
              <a:buNone/>
            </a:pPr>
            <a:endParaRPr lang="en-US" sz="2200" dirty="0"/>
          </a:p>
          <a:p>
            <a:pPr marL="0" indent="0">
              <a:buNone/>
            </a:pPr>
            <a:r>
              <a:rPr lang="en-US" sz="2200" dirty="0" smtClean="0"/>
              <a:t>The next day at school Emma notices people whispering and looking at her strangely. Her best friend stops her between lessons and says “I can’t believe you sent Ethan that picture. Everyone has seen it”</a:t>
            </a:r>
          </a:p>
          <a:p>
            <a:pPr marL="0" indent="0">
              <a:buNone/>
            </a:pPr>
            <a:endParaRPr lang="en-US" sz="2200" dirty="0"/>
          </a:p>
          <a:p>
            <a:pPr marL="0" indent="0">
              <a:buNone/>
            </a:pPr>
            <a:r>
              <a:rPr lang="en-US" sz="2200" dirty="0" smtClean="0"/>
              <a:t>Emma immediately feels sick and very angry at Ethan. The last place she wants to be is in school and around people. Finally Emma bursts into tears and locks herself in the toilets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7364186" y="1151831"/>
            <a:ext cx="4702628" cy="6702212"/>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Questions</a:t>
            </a:r>
          </a:p>
          <a:p>
            <a:pPr marL="0" indent="0">
              <a:buFont typeface="Arial" panose="020B0604020202020204" pitchFamily="34" charset="0"/>
              <a:buNone/>
            </a:pPr>
            <a:endParaRPr lang="en-US" sz="2400" dirty="0"/>
          </a:p>
          <a:p>
            <a:pPr marL="457200" indent="-457200">
              <a:buFont typeface="Arial" panose="020B0604020202020204" pitchFamily="34" charset="0"/>
              <a:buAutoNum type="arabicPeriod"/>
            </a:pPr>
            <a:r>
              <a:rPr lang="en-US" sz="2400" dirty="0" smtClean="0"/>
              <a:t>What advice would you give Emma when she first received the request from Ethan?</a:t>
            </a:r>
            <a:endParaRPr lang="en-US" sz="2400" dirty="0"/>
          </a:p>
          <a:p>
            <a:pPr marL="457200" indent="-457200">
              <a:buFont typeface="Arial" panose="020B0604020202020204" pitchFamily="34" charset="0"/>
              <a:buAutoNum type="arabicPeriod"/>
            </a:pPr>
            <a:r>
              <a:rPr lang="en-US" sz="2400" dirty="0" smtClean="0"/>
              <a:t>What could she have said to Ethan instead of sending the message?</a:t>
            </a:r>
            <a:endParaRPr lang="en-US" sz="2400" dirty="0"/>
          </a:p>
          <a:p>
            <a:pPr marL="457200" indent="-457200">
              <a:buFont typeface="Arial" panose="020B0604020202020204" pitchFamily="34" charset="0"/>
              <a:buAutoNum type="arabicPeriod"/>
            </a:pPr>
            <a:r>
              <a:rPr lang="en-US" sz="2400" dirty="0" smtClean="0"/>
              <a:t>How did Ethan convince Emma to send the picture?</a:t>
            </a:r>
            <a:endParaRPr lang="en-US" sz="2400" dirty="0"/>
          </a:p>
          <a:p>
            <a:pPr marL="457200" indent="-457200">
              <a:buFont typeface="Arial" panose="020B0604020202020204" pitchFamily="34" charset="0"/>
              <a:buAutoNum type="arabicPeriod"/>
            </a:pPr>
            <a:r>
              <a:rPr lang="en-US" sz="2400" dirty="0" smtClean="0"/>
              <a:t>What were the consequences of Emma sending the picture?</a:t>
            </a:r>
            <a:endParaRPr lang="en-US" sz="2400" dirty="0"/>
          </a:p>
          <a:p>
            <a:pPr marL="457200" indent="-457200">
              <a:buFont typeface="Arial" panose="020B0604020202020204" pitchFamily="34" charset="0"/>
              <a:buAutoNum type="arabicPeriod"/>
            </a:pPr>
            <a:r>
              <a:rPr lang="en-US" sz="2400" dirty="0" smtClean="0"/>
              <a:t>What advice would you give Emma when she found out the picture was leaked?</a:t>
            </a:r>
          </a:p>
        </p:txBody>
      </p:sp>
    </p:spTree>
    <p:extLst>
      <p:ext uri="{BB962C8B-B14F-4D97-AF65-F5344CB8AC3E}">
        <p14:creationId xmlns:p14="http://schemas.microsoft.com/office/powerpoint/2010/main" val="69163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94783"/>
            <a:ext cx="12101152" cy="1457492"/>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a:t>
            </a:r>
            <a:r>
              <a:rPr lang="en-US" sz="4366" dirty="0" smtClean="0"/>
              <a:t>you or a friend </a:t>
            </a:r>
            <a:r>
              <a:rPr lang="en-US" sz="4366" dirty="0"/>
              <a:t>need any support about </a:t>
            </a:r>
            <a:r>
              <a:rPr lang="en-US" sz="4366" dirty="0" smtClean="0"/>
              <a:t>sexting, </a:t>
            </a:r>
            <a:r>
              <a:rPr lang="en-US" sz="4366" dirty="0"/>
              <a:t>you can contact</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575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the media on relationships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consent in romantic relationships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the impact of pornography?</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sexting and the law?</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contraception</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STI’s?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Sexting and the law</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sexting</a:t>
            </a:r>
          </a:p>
          <a:p>
            <a:pPr marL="138623" indent="-138623" defTabSz="554499">
              <a:lnSpc>
                <a:spcPct val="110000"/>
              </a:lnSpc>
              <a:spcBef>
                <a:spcPts val="607"/>
              </a:spcBef>
              <a:buFontTx/>
              <a:buChar char="-"/>
              <a:defRPr/>
            </a:pPr>
            <a:r>
              <a:rPr lang="en-US" sz="1940" b="1" dirty="0" smtClean="0">
                <a:solidFill>
                  <a:prstClr val="black"/>
                </a:solidFill>
                <a:latin typeface="Comic Sans MS"/>
              </a:rPr>
              <a:t>Different motivations behind requesting and sending nude images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the law around sexting</a:t>
            </a: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a:bodyPr>
          <a:lstStyle/>
          <a:p>
            <a:pPr marL="0" indent="0">
              <a:buNone/>
            </a:pPr>
            <a:r>
              <a:rPr lang="en-US" sz="3638" dirty="0" smtClean="0"/>
              <a:t>During tutor time this week you recapped what are appropriate or inappropriate images to send/share.</a:t>
            </a:r>
          </a:p>
          <a:p>
            <a:pPr marL="0" indent="0">
              <a:buNone/>
            </a:pPr>
            <a:endParaRPr lang="en-US" sz="3638" dirty="0"/>
          </a:p>
          <a:p>
            <a:pPr marL="0" indent="0">
              <a:buNone/>
            </a:pPr>
            <a:r>
              <a:rPr lang="en-US" sz="3638" dirty="0" smtClean="0"/>
              <a:t>With the person next to you discuss what you learned about in tutor time.</a:t>
            </a:r>
          </a:p>
          <a:p>
            <a:pPr marL="0" indent="0">
              <a:buNone/>
            </a:pPr>
            <a:endParaRPr lang="en-US" sz="3638" dirty="0"/>
          </a:p>
          <a:p>
            <a:pPr marL="0" indent="0">
              <a:buNone/>
            </a:pPr>
            <a:r>
              <a:rPr lang="en-US" sz="3638" dirty="0" smtClean="0"/>
              <a:t>Remember to listen to each other and be ready to share your discussion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10824723" cy="5108889"/>
          </a:xfrm>
        </p:spPr>
        <p:txBody>
          <a:bodyPr>
            <a:normAutofit fontScale="77500" lnSpcReduction="20000"/>
          </a:bodyPr>
          <a:lstStyle/>
          <a:p>
            <a:pPr marL="0" indent="0">
              <a:buNone/>
            </a:pPr>
            <a:r>
              <a:rPr lang="en-US" sz="3638" dirty="0" smtClean="0"/>
              <a:t>In tutor time you looked at:</a:t>
            </a:r>
          </a:p>
          <a:p>
            <a:pPr marL="0" indent="0">
              <a:buNone/>
            </a:pPr>
            <a:endParaRPr lang="en-US" sz="3638" dirty="0"/>
          </a:p>
          <a:p>
            <a:pPr marL="0" indent="0">
              <a:buNone/>
            </a:pPr>
            <a:r>
              <a:rPr lang="en-US" sz="3638" dirty="0" smtClean="0"/>
              <a:t>The 4 things to consider if an image or video is appropriate to share. They were:</a:t>
            </a:r>
          </a:p>
          <a:p>
            <a:pPr marL="742950" indent="-742950">
              <a:buAutoNum type="arabicPeriod"/>
            </a:pPr>
            <a:r>
              <a:rPr lang="en-US" sz="3638" dirty="0"/>
              <a:t>The person sending the images knows who it is being sent to</a:t>
            </a:r>
          </a:p>
          <a:p>
            <a:pPr marL="742950" indent="-742950">
              <a:buAutoNum type="arabicPeriod"/>
            </a:pPr>
            <a:r>
              <a:rPr lang="en-US" sz="3638" dirty="0"/>
              <a:t>The person or people in the photo are happy for the image/video to be shared</a:t>
            </a:r>
          </a:p>
          <a:p>
            <a:pPr marL="742950" indent="-742950">
              <a:buAutoNum type="arabicPeriod"/>
            </a:pPr>
            <a:r>
              <a:rPr lang="en-US" sz="3638" dirty="0"/>
              <a:t>The person knows why the image is going to be sent and how that image will be used</a:t>
            </a:r>
          </a:p>
          <a:p>
            <a:pPr marL="742950" indent="-742950">
              <a:buAutoNum type="arabicPeriod"/>
            </a:pPr>
            <a:r>
              <a:rPr lang="en-US" sz="3638" dirty="0"/>
              <a:t>The image does not show any personal </a:t>
            </a:r>
            <a:r>
              <a:rPr lang="en-US" sz="3638" dirty="0" smtClean="0"/>
              <a:t>information</a:t>
            </a:r>
          </a:p>
          <a:p>
            <a:pPr marL="742950" indent="-742950">
              <a:buAutoNum type="arabicPeriod"/>
            </a:pPr>
            <a:endParaRPr lang="en-US" sz="3638" dirty="0"/>
          </a:p>
          <a:p>
            <a:pPr marL="0" indent="0">
              <a:buNone/>
            </a:pPr>
            <a:r>
              <a:rPr lang="en-US" sz="3638" dirty="0"/>
              <a:t>There was also an introduction to the term “sexting” and a video that showed some negative outcomes of this.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What is sexting?</a:t>
            </a:r>
            <a:endParaRPr lang="en-GB" sz="4851" dirty="0"/>
          </a:p>
        </p:txBody>
      </p:sp>
      <p:sp>
        <p:nvSpPr>
          <p:cNvPr id="7" name="Content Placeholder 2"/>
          <p:cNvSpPr>
            <a:spLocks noGrp="1"/>
          </p:cNvSpPr>
          <p:nvPr>
            <p:ph idx="1"/>
          </p:nvPr>
        </p:nvSpPr>
        <p:spPr>
          <a:xfrm>
            <a:off x="550454" y="1507708"/>
            <a:ext cx="5636094" cy="5350291"/>
          </a:xfrm>
        </p:spPr>
        <p:txBody>
          <a:bodyPr>
            <a:normAutofit/>
          </a:bodyPr>
          <a:lstStyle/>
          <a:p>
            <a:pPr marL="0" indent="0">
              <a:buNone/>
            </a:pPr>
            <a:r>
              <a:rPr lang="en-US" sz="3600" dirty="0" smtClean="0"/>
              <a:t>Sexting is:</a:t>
            </a:r>
          </a:p>
          <a:p>
            <a:pPr marL="0" indent="0">
              <a:buNone/>
            </a:pPr>
            <a:endParaRPr lang="en-US" sz="3600" dirty="0"/>
          </a:p>
          <a:p>
            <a:pPr marL="0" indent="0">
              <a:buNone/>
            </a:pPr>
            <a:r>
              <a:rPr lang="en-US" sz="3600" dirty="0" smtClean="0"/>
              <a:t>“nude, semi nude or suggestive images or videos of a person that they have taken of themselves”</a:t>
            </a:r>
          </a:p>
          <a:p>
            <a:pPr marL="0" indent="0">
              <a:buNone/>
            </a:pPr>
            <a:endParaRPr lang="en-US" sz="3600" dirty="0"/>
          </a:p>
          <a:p>
            <a:pPr marL="0" indent="0">
              <a:buNone/>
            </a:pPr>
            <a:r>
              <a:rPr lang="en-US" sz="3600" dirty="0" smtClean="0"/>
              <a:t>You may know this as “nudes” instead of sexting.</a:t>
            </a:r>
            <a:endParaRPr lang="en-US" sz="3600" dirty="0"/>
          </a:p>
        </p:txBody>
      </p:sp>
      <p:pic>
        <p:nvPicPr>
          <p:cNvPr id="3" name="Picture 2"/>
          <p:cNvPicPr>
            <a:picLocks noChangeAspect="1"/>
          </p:cNvPicPr>
          <p:nvPr/>
        </p:nvPicPr>
        <p:blipFill>
          <a:blip r:embed="rId5"/>
          <a:stretch>
            <a:fillRect/>
          </a:stretch>
        </p:blipFill>
        <p:spPr>
          <a:xfrm>
            <a:off x="8672277" y="1225235"/>
            <a:ext cx="2799547" cy="2154339"/>
          </a:xfrm>
          <a:prstGeom prst="rect">
            <a:avLst/>
          </a:prstGeom>
        </p:spPr>
      </p:pic>
      <p:pic>
        <p:nvPicPr>
          <p:cNvPr id="6" name="Picture 5"/>
          <p:cNvPicPr>
            <a:picLocks noChangeAspect="1"/>
          </p:cNvPicPr>
          <p:nvPr/>
        </p:nvPicPr>
        <p:blipFill>
          <a:blip r:embed="rId6"/>
          <a:stretch>
            <a:fillRect/>
          </a:stretch>
        </p:blipFill>
        <p:spPr>
          <a:xfrm>
            <a:off x="9021603" y="4124587"/>
            <a:ext cx="2614754" cy="2614754"/>
          </a:xfrm>
          <a:prstGeom prst="rect">
            <a:avLst/>
          </a:prstGeom>
        </p:spPr>
      </p:pic>
      <p:pic>
        <p:nvPicPr>
          <p:cNvPr id="5" name="Picture 4"/>
          <p:cNvPicPr>
            <a:picLocks noChangeAspect="1"/>
          </p:cNvPicPr>
          <p:nvPr/>
        </p:nvPicPr>
        <p:blipFill>
          <a:blip r:embed="rId7"/>
          <a:stretch>
            <a:fillRect/>
          </a:stretch>
        </p:blipFill>
        <p:spPr>
          <a:xfrm>
            <a:off x="6663690" y="3036009"/>
            <a:ext cx="3056502" cy="1592133"/>
          </a:xfrm>
          <a:prstGeom prst="rect">
            <a:avLst/>
          </a:prstGeom>
        </p:spPr>
      </p:pic>
    </p:spTree>
    <p:extLst>
      <p:ext uri="{BB962C8B-B14F-4D97-AF65-F5344CB8AC3E}">
        <p14:creationId xmlns:p14="http://schemas.microsoft.com/office/powerpoint/2010/main" val="20627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Sexting and the law</a:t>
            </a:r>
            <a:endParaRPr lang="en-GB" sz="4851" dirty="0"/>
          </a:p>
        </p:txBody>
      </p:sp>
      <p:sp>
        <p:nvSpPr>
          <p:cNvPr id="7" name="Content Placeholder 2"/>
          <p:cNvSpPr>
            <a:spLocks noGrp="1"/>
          </p:cNvSpPr>
          <p:nvPr>
            <p:ph idx="1"/>
          </p:nvPr>
        </p:nvSpPr>
        <p:spPr>
          <a:xfrm>
            <a:off x="550454" y="1507708"/>
            <a:ext cx="5636094" cy="5350291"/>
          </a:xfrm>
        </p:spPr>
        <p:txBody>
          <a:bodyPr>
            <a:normAutofit/>
          </a:bodyPr>
          <a:lstStyle/>
          <a:p>
            <a:pPr marL="0" indent="0">
              <a:buNone/>
            </a:pPr>
            <a:r>
              <a:rPr lang="en-US" dirty="0" smtClean="0"/>
              <a:t>The Protection of Children Act 1976 states</a:t>
            </a:r>
          </a:p>
          <a:p>
            <a:pPr marL="0" indent="0">
              <a:buNone/>
            </a:pPr>
            <a:endParaRPr lang="en-US" dirty="0"/>
          </a:p>
          <a:p>
            <a:pPr marL="0" indent="0">
              <a:buNone/>
            </a:pPr>
            <a:r>
              <a:rPr lang="en-US" dirty="0" smtClean="0"/>
              <a:t>“It is illegal to make, distribute, possess or show any indecent images of anyone aged under 18, even if the content was created with the consent of that person under 18”</a:t>
            </a:r>
            <a:endParaRPr lang="en-US" dirty="0"/>
          </a:p>
        </p:txBody>
      </p:sp>
      <p:pic>
        <p:nvPicPr>
          <p:cNvPr id="2" name="Picture 1"/>
          <p:cNvPicPr>
            <a:picLocks noChangeAspect="1"/>
          </p:cNvPicPr>
          <p:nvPr/>
        </p:nvPicPr>
        <p:blipFill rotWithShape="1">
          <a:blip r:embed="rId5"/>
          <a:srcRect t="652" r="50996" b="1"/>
          <a:stretch/>
        </p:blipFill>
        <p:spPr>
          <a:xfrm>
            <a:off x="6925649" y="2162694"/>
            <a:ext cx="4487395" cy="3493257"/>
          </a:xfrm>
          <a:prstGeom prst="rect">
            <a:avLst/>
          </a:prstGeom>
        </p:spPr>
      </p:pic>
    </p:spTree>
    <p:extLst>
      <p:ext uri="{BB962C8B-B14F-4D97-AF65-F5344CB8AC3E}">
        <p14:creationId xmlns:p14="http://schemas.microsoft.com/office/powerpoint/2010/main" val="341777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Sexting and the law</a:t>
            </a:r>
            <a:endParaRPr lang="en-GB" sz="4851" dirty="0"/>
          </a:p>
        </p:txBody>
      </p:sp>
      <p:sp>
        <p:nvSpPr>
          <p:cNvPr id="7" name="Content Placeholder 2"/>
          <p:cNvSpPr>
            <a:spLocks noGrp="1"/>
          </p:cNvSpPr>
          <p:nvPr>
            <p:ph idx="1"/>
          </p:nvPr>
        </p:nvSpPr>
        <p:spPr>
          <a:xfrm>
            <a:off x="550454" y="1507708"/>
            <a:ext cx="5636094" cy="5350291"/>
          </a:xfrm>
        </p:spPr>
        <p:txBody>
          <a:bodyPr>
            <a:normAutofit fontScale="85000" lnSpcReduction="20000"/>
          </a:bodyPr>
          <a:lstStyle/>
          <a:p>
            <a:pPr marL="0" indent="0">
              <a:buNone/>
            </a:pPr>
            <a:r>
              <a:rPr lang="en-US" dirty="0" smtClean="0"/>
              <a:t>This means the following statements are all </a:t>
            </a:r>
            <a:r>
              <a:rPr lang="en-US" b="1" dirty="0" smtClean="0"/>
              <a:t>illegal</a:t>
            </a:r>
          </a:p>
          <a:p>
            <a:pPr marL="0" indent="0">
              <a:buNone/>
            </a:pPr>
            <a:endParaRPr lang="en-US" b="1" dirty="0"/>
          </a:p>
          <a:p>
            <a:pPr marL="554492" indent="-554492">
              <a:buAutoNum type="arabicPeriod"/>
            </a:pPr>
            <a:r>
              <a:rPr lang="en-US" dirty="0" smtClean="0"/>
              <a:t>Taking a nude, semi nude or suggestive picture of yourself if you are under 18</a:t>
            </a:r>
          </a:p>
          <a:p>
            <a:pPr marL="554492" indent="-554492">
              <a:buAutoNum type="arabicPeriod"/>
            </a:pPr>
            <a:r>
              <a:rPr lang="en-US" dirty="0" smtClean="0"/>
              <a:t>Sending a nude, semi nude or suggestive picture of yourself to someone if you or the other person is under 18</a:t>
            </a:r>
          </a:p>
          <a:p>
            <a:pPr marL="554492" indent="-554492">
              <a:buAutoNum type="arabicPeriod"/>
            </a:pPr>
            <a:r>
              <a:rPr lang="en-US" dirty="0" smtClean="0"/>
              <a:t>Have a nude, semi nude or suggestive photo of someone who is U18 saved on your phone even if they sent it to you of their own accord</a:t>
            </a:r>
          </a:p>
          <a:p>
            <a:pPr marL="554492" indent="-554492">
              <a:buAutoNum type="arabicPeriod"/>
            </a:pPr>
            <a:r>
              <a:rPr lang="en-US" dirty="0" smtClean="0"/>
              <a:t>Show or share a nude, semi nude or suggestive image of someone under 18 to another person.</a:t>
            </a:r>
          </a:p>
        </p:txBody>
      </p:sp>
      <p:pic>
        <p:nvPicPr>
          <p:cNvPr id="2" name="Picture 1"/>
          <p:cNvPicPr>
            <a:picLocks noChangeAspect="1"/>
          </p:cNvPicPr>
          <p:nvPr/>
        </p:nvPicPr>
        <p:blipFill rotWithShape="1">
          <a:blip r:embed="rId5"/>
          <a:srcRect t="652" r="50996" b="1"/>
          <a:stretch/>
        </p:blipFill>
        <p:spPr>
          <a:xfrm>
            <a:off x="6925649" y="2162694"/>
            <a:ext cx="4487395" cy="3493257"/>
          </a:xfrm>
          <a:prstGeom prst="rect">
            <a:avLst/>
          </a:prstGeom>
        </p:spPr>
      </p:pic>
    </p:spTree>
    <p:extLst>
      <p:ext uri="{BB962C8B-B14F-4D97-AF65-F5344CB8AC3E}">
        <p14:creationId xmlns:p14="http://schemas.microsoft.com/office/powerpoint/2010/main" val="15334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7.xml><?xml version="1.0" encoding="utf-8"?>
<a:theme xmlns:a="http://schemas.openxmlformats.org/drawingml/2006/main" name="4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8.xml><?xml version="1.0" encoding="utf-8"?>
<a:theme xmlns:a="http://schemas.openxmlformats.org/drawingml/2006/main" name="8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2215</Words>
  <Application>Microsoft Office PowerPoint</Application>
  <PresentationFormat>Widescreen</PresentationFormat>
  <Paragraphs>268</Paragraphs>
  <Slides>31</Slides>
  <Notes>7</Notes>
  <HiddenSlides>0</HiddenSlides>
  <MMClips>1</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31</vt:i4>
      </vt:variant>
    </vt:vector>
  </HeadingPairs>
  <TitlesOfParts>
    <vt:vector size="47" baseType="lpstr">
      <vt:lpstr>Arial</vt:lpstr>
      <vt:lpstr>Calibri</vt:lpstr>
      <vt:lpstr>Calibri Light</vt:lpstr>
      <vt:lpstr>Comic Sans MS</vt:lpstr>
      <vt:lpstr>Franklin Gothic Book</vt:lpstr>
      <vt:lpstr>Lato</vt:lpstr>
      <vt:lpstr>3_Office Theme</vt:lpstr>
      <vt:lpstr>2_Office Theme</vt:lpstr>
      <vt:lpstr>Office Theme</vt:lpstr>
      <vt:lpstr>6_Office Theme</vt:lpstr>
      <vt:lpstr>5_Office Theme</vt:lpstr>
      <vt:lpstr>1_Office Theme</vt:lpstr>
      <vt:lpstr>4_Office Theme</vt:lpstr>
      <vt:lpstr>8_Office Theme</vt:lpstr>
      <vt:lpstr>9_Office Theme</vt:lpstr>
      <vt:lpstr>10_Office Theme</vt:lpstr>
      <vt:lpstr>PowerPoint Presentation</vt:lpstr>
      <vt:lpstr>PowerPoint Presentation</vt:lpstr>
      <vt:lpstr>PowerPoint Presentation</vt:lpstr>
      <vt:lpstr>PowerPoint Presentation</vt:lpstr>
      <vt:lpstr>Tutor Time recap</vt:lpstr>
      <vt:lpstr>Tutor Time recap</vt:lpstr>
      <vt:lpstr>What is sexting?</vt:lpstr>
      <vt:lpstr>Sexting and the law</vt:lpstr>
      <vt:lpstr>Sexting and the law</vt:lpstr>
      <vt:lpstr>Hinge Questions – whiteboard activity</vt:lpstr>
      <vt:lpstr>Hinge Questions – whiteboard activity</vt:lpstr>
      <vt:lpstr>Hinge Questions – whiteboard activity</vt:lpstr>
      <vt:lpstr>Hinge Questions – whiteboard activity</vt:lpstr>
      <vt:lpstr>Hinge Questions – whiteboard activity</vt:lpstr>
      <vt:lpstr>Reasons why people “sext”</vt:lpstr>
      <vt:lpstr>Reasons why people “sext”</vt:lpstr>
      <vt:lpstr>Reasons why people “sext”</vt:lpstr>
      <vt:lpstr>Reasons why people “sext”</vt:lpstr>
      <vt:lpstr>Reasons why people “sext”</vt:lpstr>
      <vt:lpstr>Dangers of Sexting</vt:lpstr>
      <vt:lpstr>Dangers of sexting</vt:lpstr>
      <vt:lpstr>Dangers of sexting</vt:lpstr>
      <vt:lpstr>Dangers of sexting</vt:lpstr>
      <vt:lpstr>Hinge Questions – whiteboard activity</vt:lpstr>
      <vt:lpstr>Hinge Questions – whiteboard activity</vt:lpstr>
      <vt:lpstr>Hinge Questions – whiteboard activity</vt:lpstr>
      <vt:lpstr>Hinge Questions – whiteboard activity</vt:lpstr>
      <vt:lpstr>Hinge Questions – whiteboard activity</vt:lpstr>
      <vt:lpstr>Scenario</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37</cp:revision>
  <dcterms:created xsi:type="dcterms:W3CDTF">2024-08-15T13:31:51Z</dcterms:created>
  <dcterms:modified xsi:type="dcterms:W3CDTF">2024-10-11T14:24:59Z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