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770" r:id="rId4"/>
    <p:sldMasterId id="2147483783" r:id="rId5"/>
    <p:sldMasterId id="2147483795" r:id="rId6"/>
    <p:sldMasterId id="2147483807" r:id="rId7"/>
    <p:sldMasterId id="2147483819" r:id="rId8"/>
    <p:sldMasterId id="2147483831" r:id="rId9"/>
  </p:sldMasterIdLst>
  <p:notesMasterIdLst>
    <p:notesMasterId r:id="rId42"/>
  </p:notesMasterIdLst>
  <p:sldIdLst>
    <p:sldId id="266" r:id="rId10"/>
    <p:sldId id="267" r:id="rId11"/>
    <p:sldId id="269" r:id="rId12"/>
    <p:sldId id="268" r:id="rId13"/>
    <p:sldId id="257" r:id="rId14"/>
    <p:sldId id="270" r:id="rId15"/>
    <p:sldId id="301" r:id="rId16"/>
    <p:sldId id="327" r:id="rId17"/>
    <p:sldId id="328" r:id="rId18"/>
    <p:sldId id="329" r:id="rId19"/>
    <p:sldId id="330" r:id="rId20"/>
    <p:sldId id="331" r:id="rId21"/>
    <p:sldId id="332" r:id="rId22"/>
    <p:sldId id="333" r:id="rId23"/>
    <p:sldId id="334" r:id="rId24"/>
    <p:sldId id="278" r:id="rId25"/>
    <p:sldId id="279" r:id="rId26"/>
    <p:sldId id="335" r:id="rId27"/>
    <p:sldId id="336" r:id="rId28"/>
    <p:sldId id="337" r:id="rId29"/>
    <p:sldId id="277" r:id="rId30"/>
    <p:sldId id="338" r:id="rId31"/>
    <p:sldId id="339" r:id="rId32"/>
    <p:sldId id="340" r:id="rId33"/>
    <p:sldId id="341" r:id="rId34"/>
    <p:sldId id="342" r:id="rId35"/>
    <p:sldId id="343" r:id="rId36"/>
    <p:sldId id="344" r:id="rId37"/>
    <p:sldId id="345" r:id="rId38"/>
    <p:sldId id="316" r:id="rId39"/>
    <p:sldId id="298" r:id="rId40"/>
    <p:sldId id="299" r:id="rId41"/>
  </p:sldIdLst>
  <p:sldSz cx="20104100" cy="11309350"/>
  <p:notesSz cx="20104100" cy="11309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CNbWGGhjBj6/uGJuehrJA==" hashData="bAIGYddmzc+HraHuFMZC9bEtHfdxQE3/eLm5HEALhZ05ku+kpRtJYPSpzG0T5Gz+GpMcfoqUyuA90COWtFyD5Q=="/>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02D"/>
    <a:srgbClr val="142A33"/>
    <a:srgbClr val="C12827"/>
    <a:srgbClr val="2A2C65"/>
    <a:srgbClr val="E17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435" autoAdjust="0"/>
  </p:normalViewPr>
  <p:slideViewPr>
    <p:cSldViewPr>
      <p:cViewPr varScale="1">
        <p:scale>
          <a:sx n="65" d="100"/>
          <a:sy n="65" d="100"/>
        </p:scale>
        <p:origin x="660" y="8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43CBA066-C176-1747-8343-ABBBC0BEFBAB}" type="datetimeFigureOut">
              <a:rPr lang="en-US" smtClean="0"/>
              <a:t>4/19/2024</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https://www.youtube.com/watch?v=cvzfqJOHrP8&amp;list=PLPbjR5qe6oh8ck1DL-W1iL07_AjCTHcKP&amp;index=4</a:t>
            </a:r>
          </a:p>
          <a:p>
            <a:endParaRPr lang="en-US" dirty="0"/>
          </a:p>
          <a:p>
            <a:r>
              <a:rPr lang="en-US" dirty="0"/>
              <a:t>Key element to</a:t>
            </a:r>
            <a:r>
              <a:rPr lang="en-US" baseline="0" dirty="0"/>
              <a:t> teach here is regarding question 3 – learning about sex through pornography may happen but it shows sex in an unrealistic way.</a:t>
            </a:r>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12</a:t>
            </a:fld>
            <a:endParaRPr lang="en-US"/>
          </a:p>
        </p:txBody>
      </p:sp>
    </p:spTree>
    <p:extLst>
      <p:ext uri="{BB962C8B-B14F-4D97-AF65-F5344CB8AC3E}">
        <p14:creationId xmlns:p14="http://schemas.microsoft.com/office/powerpoint/2010/main" val="3306799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https://www.youtube.com/watch?v=Ey-ubI6sgfI&amp;list=PLPbjR5qe6oh8ck1DL-W1iL07_AjCTHcKP&amp;index=5</a:t>
            </a:r>
          </a:p>
          <a:p>
            <a:endParaRPr lang="en-US" dirty="0"/>
          </a:p>
        </p:txBody>
      </p:sp>
      <p:sp>
        <p:nvSpPr>
          <p:cNvPr id="4" name="Slide Number Placeholder 3"/>
          <p:cNvSpPr>
            <a:spLocks noGrp="1"/>
          </p:cNvSpPr>
          <p:nvPr>
            <p:ph type="sldNum" sz="quarter" idx="10"/>
          </p:nvPr>
        </p:nvSpPr>
        <p:spPr/>
        <p:txBody>
          <a:bodyPr/>
          <a:lstStyle/>
          <a:p>
            <a:fld id="{A44EEB56-BCA5-684F-88D0-DE52578AC918}" type="slidenum">
              <a:rPr lang="en-US" smtClean="0"/>
              <a:t>13</a:t>
            </a:fld>
            <a:endParaRPr lang="en-US"/>
          </a:p>
        </p:txBody>
      </p:sp>
    </p:spTree>
    <p:extLst>
      <p:ext uri="{BB962C8B-B14F-4D97-AF65-F5344CB8AC3E}">
        <p14:creationId xmlns:p14="http://schemas.microsoft.com/office/powerpoint/2010/main" val="259148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4EEB56-BCA5-684F-88D0-DE52578AC918}" type="slidenum">
              <a:rPr lang="en-US" smtClean="0"/>
              <a:t>14</a:t>
            </a:fld>
            <a:endParaRPr lang="en-US"/>
          </a:p>
        </p:txBody>
      </p:sp>
    </p:spTree>
    <p:extLst>
      <p:ext uri="{BB962C8B-B14F-4D97-AF65-F5344CB8AC3E}">
        <p14:creationId xmlns:p14="http://schemas.microsoft.com/office/powerpoint/2010/main" val="2412355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4EEB56-BCA5-684F-88D0-DE52578AC918}" type="slidenum">
              <a:rPr lang="en-US" smtClean="0"/>
              <a:t>15</a:t>
            </a:fld>
            <a:endParaRPr lang="en-US"/>
          </a:p>
        </p:txBody>
      </p:sp>
    </p:spTree>
    <p:extLst>
      <p:ext uri="{BB962C8B-B14F-4D97-AF65-F5344CB8AC3E}">
        <p14:creationId xmlns:p14="http://schemas.microsoft.com/office/powerpoint/2010/main" val="1989153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4/19/2024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4/19/2024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650123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905141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69036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60797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516196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64866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18971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72395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344416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73642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894762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768479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266688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234344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216479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77097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435605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42763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4/19/2024</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476596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8762374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12828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4065312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151672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75000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789553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194003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2197963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06199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061864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669758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80342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5523308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530721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791883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5966833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3746263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0242828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6001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4/19/2024</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33927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120560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6906355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4015726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353859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8895436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1260211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881473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5150346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97902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4/19/2024</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917082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1296431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7246203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56222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7106291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289844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7389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4/19/2024</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4/19/2024</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4/19/2024</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4/19/2024</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0937391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4148960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09328650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51021600"/>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88872223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4213065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2382746" cy="1325563"/>
          </a:xfrm>
        </p:spPr>
        <p:txBody>
          <a:bodyPr>
            <a:normAutofit fontScale="90000"/>
          </a:bodyPr>
          <a:lstStyle/>
          <a:p>
            <a:r>
              <a:rPr lang="en-GB" sz="8000" dirty="0"/>
              <a:t>What impact does pornography have on young people?</a:t>
            </a:r>
          </a:p>
        </p:txBody>
      </p:sp>
      <p:sp>
        <p:nvSpPr>
          <p:cNvPr id="7" name="Content Placeholder 2"/>
          <p:cNvSpPr>
            <a:spLocks noGrp="1"/>
          </p:cNvSpPr>
          <p:nvPr>
            <p:ph idx="1"/>
          </p:nvPr>
        </p:nvSpPr>
        <p:spPr>
          <a:xfrm>
            <a:off x="1843138" y="2670939"/>
            <a:ext cx="15337704" cy="7993972"/>
          </a:xfrm>
        </p:spPr>
        <p:txBody>
          <a:bodyPr>
            <a:normAutofit/>
          </a:bodyPr>
          <a:lstStyle/>
          <a:p>
            <a:pPr marL="0" indent="0">
              <a:buNone/>
            </a:pPr>
            <a:r>
              <a:rPr lang="en-US" dirty="0"/>
              <a:t>The answer is that </a:t>
            </a:r>
            <a:r>
              <a:rPr lang="en-US" b="1" dirty="0"/>
              <a:t>males</a:t>
            </a:r>
            <a:r>
              <a:rPr lang="en-US" dirty="0"/>
              <a:t> between 11-16 years old reported a higher frequency of viewing pornography. </a:t>
            </a:r>
          </a:p>
          <a:p>
            <a:pPr marL="0" indent="0">
              <a:buNone/>
            </a:pPr>
            <a:endParaRPr lang="en-US" dirty="0"/>
          </a:p>
          <a:p>
            <a:pPr marL="0" indent="0">
              <a:buNone/>
            </a:pPr>
            <a:r>
              <a:rPr lang="en-US" dirty="0"/>
              <a:t>Out of the people who were interviewed 56% of males compared to 40% of females viewed pornography. </a:t>
            </a:r>
          </a:p>
          <a:p>
            <a:pPr marL="0" indent="0">
              <a:buNone/>
            </a:pPr>
            <a:endParaRPr lang="en-US" dirty="0"/>
          </a:p>
          <a:p>
            <a:pPr marL="0" indent="0">
              <a:buNone/>
            </a:pPr>
            <a:r>
              <a:rPr lang="en-US" dirty="0"/>
              <a:t>Another revealing statistic is that 59% of males intentionally viewed pornography compared to 25% of females.</a:t>
            </a:r>
          </a:p>
        </p:txBody>
      </p:sp>
    </p:spTree>
    <p:extLst>
      <p:ext uri="{BB962C8B-B14F-4D97-AF65-F5344CB8AC3E}">
        <p14:creationId xmlns:p14="http://schemas.microsoft.com/office/powerpoint/2010/main" val="152834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2382746" cy="1325563"/>
          </a:xfrm>
        </p:spPr>
        <p:txBody>
          <a:bodyPr>
            <a:normAutofit/>
          </a:bodyPr>
          <a:lstStyle/>
          <a:p>
            <a:r>
              <a:rPr lang="en-GB" sz="8000" dirty="0"/>
              <a:t>Impact of pornography</a:t>
            </a:r>
          </a:p>
        </p:txBody>
      </p:sp>
      <p:sp>
        <p:nvSpPr>
          <p:cNvPr id="7" name="Content Placeholder 2"/>
          <p:cNvSpPr>
            <a:spLocks noGrp="1"/>
          </p:cNvSpPr>
          <p:nvPr>
            <p:ph idx="1"/>
          </p:nvPr>
        </p:nvSpPr>
        <p:spPr>
          <a:xfrm>
            <a:off x="1843138" y="2670939"/>
            <a:ext cx="15337704" cy="7993972"/>
          </a:xfrm>
        </p:spPr>
        <p:txBody>
          <a:bodyPr>
            <a:normAutofit/>
          </a:bodyPr>
          <a:lstStyle/>
          <a:p>
            <a:pPr marL="0" indent="0">
              <a:buNone/>
            </a:pPr>
            <a:r>
              <a:rPr lang="en-US" dirty="0"/>
              <a:t>We are going to watch 2 videos that talk about influence, expectations and pressure online pornography can have on young people. This impact happens whether the young person has intentionally viewed pornography or experienced it second hand from others.</a:t>
            </a:r>
          </a:p>
          <a:p>
            <a:pPr marL="0" indent="0">
              <a:buNone/>
            </a:pPr>
            <a:endParaRPr lang="en-US" dirty="0"/>
          </a:p>
          <a:p>
            <a:pPr marL="0" indent="0">
              <a:buNone/>
            </a:pPr>
            <a:r>
              <a:rPr lang="en-US" dirty="0"/>
              <a:t>The videos also look at the myths surrounding pornography and the inaccurate portrayal and role modelling of what a relationship should be</a:t>
            </a:r>
          </a:p>
        </p:txBody>
      </p:sp>
    </p:spTree>
    <p:extLst>
      <p:ext uri="{BB962C8B-B14F-4D97-AF65-F5344CB8AC3E}">
        <p14:creationId xmlns:p14="http://schemas.microsoft.com/office/powerpoint/2010/main" val="173819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2382746" cy="1325563"/>
          </a:xfrm>
        </p:spPr>
        <p:txBody>
          <a:bodyPr>
            <a:normAutofit/>
          </a:bodyPr>
          <a:lstStyle/>
          <a:p>
            <a:r>
              <a:rPr lang="en-GB" sz="8000" dirty="0"/>
              <a:t>Impact of pornography</a:t>
            </a:r>
          </a:p>
        </p:txBody>
      </p:sp>
      <p:sp>
        <p:nvSpPr>
          <p:cNvPr id="9" name="Content Placeholder 2"/>
          <p:cNvSpPr>
            <a:spLocks noGrp="1"/>
          </p:cNvSpPr>
          <p:nvPr>
            <p:ph idx="1"/>
          </p:nvPr>
        </p:nvSpPr>
        <p:spPr>
          <a:xfrm>
            <a:off x="13436426" y="2628527"/>
            <a:ext cx="6061874" cy="8858796"/>
          </a:xfrm>
        </p:spPr>
        <p:txBody>
          <a:bodyPr>
            <a:normAutofit fontScale="85000" lnSpcReduction="20000"/>
          </a:bodyPr>
          <a:lstStyle/>
          <a:p>
            <a:pPr marL="0" indent="0">
              <a:buNone/>
            </a:pPr>
            <a:r>
              <a:rPr lang="en-US" dirty="0"/>
              <a:t>While watching the video answer the following questions in your books</a:t>
            </a:r>
          </a:p>
          <a:p>
            <a:pPr marL="0" indent="0">
              <a:buNone/>
            </a:pPr>
            <a:endParaRPr lang="en-US" dirty="0"/>
          </a:p>
          <a:p>
            <a:pPr marL="914400" indent="-914400">
              <a:buAutoNum type="arabicPeriod"/>
            </a:pPr>
            <a:r>
              <a:rPr lang="en-US" dirty="0"/>
              <a:t>Do young people normally see pornography accidentally or intentionally for the first time?</a:t>
            </a:r>
          </a:p>
          <a:p>
            <a:pPr marL="914400" indent="-914400">
              <a:buAutoNum type="arabicPeriod"/>
            </a:pPr>
            <a:r>
              <a:rPr lang="en-US" dirty="0"/>
              <a:t>How true do you think the statement “Porn is everywhere and everyone will see it at some point” is?</a:t>
            </a:r>
          </a:p>
          <a:p>
            <a:pPr marL="914400" indent="-914400">
              <a:buAutoNum type="arabicPeriod"/>
            </a:pPr>
            <a:r>
              <a:rPr lang="en-US" dirty="0"/>
              <a:t>Do you agree that you can learn about sex from pornography?</a:t>
            </a:r>
          </a:p>
        </p:txBody>
      </p:sp>
    </p:spTree>
    <p:extLst>
      <p:ext uri="{BB962C8B-B14F-4D97-AF65-F5344CB8AC3E}">
        <p14:creationId xmlns:p14="http://schemas.microsoft.com/office/powerpoint/2010/main" val="3249842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2382746" cy="1325563"/>
          </a:xfrm>
        </p:spPr>
        <p:txBody>
          <a:bodyPr>
            <a:normAutofit/>
          </a:bodyPr>
          <a:lstStyle/>
          <a:p>
            <a:r>
              <a:rPr lang="en-GB" sz="8000" dirty="0"/>
              <a:t>Impact of pornography</a:t>
            </a:r>
          </a:p>
        </p:txBody>
      </p:sp>
      <p:sp>
        <p:nvSpPr>
          <p:cNvPr id="9" name="Content Placeholder 2"/>
          <p:cNvSpPr>
            <a:spLocks noGrp="1"/>
          </p:cNvSpPr>
          <p:nvPr>
            <p:ph idx="1"/>
          </p:nvPr>
        </p:nvSpPr>
        <p:spPr>
          <a:xfrm>
            <a:off x="13436426" y="2628527"/>
            <a:ext cx="6061874" cy="8858796"/>
          </a:xfrm>
        </p:spPr>
        <p:txBody>
          <a:bodyPr>
            <a:normAutofit fontScale="92500" lnSpcReduction="10000"/>
          </a:bodyPr>
          <a:lstStyle/>
          <a:p>
            <a:pPr marL="0" indent="0">
              <a:buNone/>
            </a:pPr>
            <a:r>
              <a:rPr lang="en-US" dirty="0"/>
              <a:t>While watching the video answer the following questions in your books</a:t>
            </a:r>
          </a:p>
          <a:p>
            <a:pPr marL="0" indent="0">
              <a:buNone/>
            </a:pPr>
            <a:endParaRPr lang="en-US" dirty="0"/>
          </a:p>
          <a:p>
            <a:pPr marL="914400" indent="-914400">
              <a:buAutoNum type="arabicPeriod"/>
            </a:pPr>
            <a:r>
              <a:rPr lang="en-US" dirty="0"/>
              <a:t>From Beth’s experience do you think it is ok to share pornography material with friends?</a:t>
            </a:r>
          </a:p>
          <a:p>
            <a:pPr marL="914400" indent="-914400">
              <a:buAutoNum type="arabicPeriod"/>
            </a:pPr>
            <a:r>
              <a:rPr lang="en-US" dirty="0"/>
              <a:t>Beth says she looks nothing like the women in pornography. Why do you think this could be an issue?</a:t>
            </a:r>
          </a:p>
        </p:txBody>
      </p:sp>
    </p:spTree>
    <p:extLst>
      <p:ext uri="{BB962C8B-B14F-4D97-AF65-F5344CB8AC3E}">
        <p14:creationId xmlns:p14="http://schemas.microsoft.com/office/powerpoint/2010/main" val="599367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2382746" cy="1325563"/>
          </a:xfrm>
        </p:spPr>
        <p:txBody>
          <a:bodyPr>
            <a:normAutofit/>
          </a:bodyPr>
          <a:lstStyle/>
          <a:p>
            <a:r>
              <a:rPr lang="en-GB" sz="8000" dirty="0"/>
              <a:t>Recap of Beth’s story</a:t>
            </a:r>
          </a:p>
        </p:txBody>
      </p:sp>
      <p:sp>
        <p:nvSpPr>
          <p:cNvPr id="9" name="Content Placeholder 2"/>
          <p:cNvSpPr>
            <a:spLocks noGrp="1"/>
          </p:cNvSpPr>
          <p:nvPr>
            <p:ph idx="1"/>
          </p:nvPr>
        </p:nvSpPr>
        <p:spPr>
          <a:xfrm>
            <a:off x="621632" y="2628527"/>
            <a:ext cx="18876668" cy="8858796"/>
          </a:xfrm>
        </p:spPr>
        <p:txBody>
          <a:bodyPr>
            <a:normAutofit lnSpcReduction="10000"/>
          </a:bodyPr>
          <a:lstStyle/>
          <a:p>
            <a:pPr marL="914400" indent="-914400">
              <a:buAutoNum type="arabicPeriod"/>
            </a:pPr>
            <a:r>
              <a:rPr lang="en-US" dirty="0"/>
              <a:t>From Beth’s experience do you think it is ok to share pornography material with friends?</a:t>
            </a:r>
          </a:p>
          <a:p>
            <a:pPr marL="914400" indent="-914400">
              <a:buAutoNum type="arabicPeriod"/>
            </a:pPr>
            <a:endParaRPr lang="en-US" dirty="0"/>
          </a:p>
          <a:p>
            <a:pPr marL="0" indent="0">
              <a:buNone/>
            </a:pPr>
            <a:r>
              <a:rPr lang="en-US" dirty="0">
                <a:solidFill>
                  <a:srgbClr val="FF0000"/>
                </a:solidFill>
              </a:rPr>
              <a:t>It is not ok to share pornographic material with anyone with gaining permission first (consent). </a:t>
            </a:r>
          </a:p>
          <a:p>
            <a:pPr marL="0" indent="0">
              <a:buNone/>
            </a:pPr>
            <a:endParaRPr lang="en-US" dirty="0">
              <a:solidFill>
                <a:srgbClr val="FF0000"/>
              </a:solidFill>
            </a:endParaRPr>
          </a:p>
          <a:p>
            <a:pPr marL="0" indent="0">
              <a:buNone/>
            </a:pPr>
            <a:r>
              <a:rPr lang="en-US" dirty="0">
                <a:solidFill>
                  <a:srgbClr val="FF0000"/>
                </a:solidFill>
              </a:rPr>
              <a:t>You should never want to make people feel uncomfortable which could potentially happen by sharing pornographic material.</a:t>
            </a:r>
          </a:p>
          <a:p>
            <a:pPr marL="0" indent="0">
              <a:buNone/>
            </a:pPr>
            <a:endParaRPr lang="en-US" dirty="0">
              <a:solidFill>
                <a:srgbClr val="FF0000"/>
              </a:solidFill>
            </a:endParaRPr>
          </a:p>
          <a:p>
            <a:pPr marL="0" indent="0">
              <a:buNone/>
            </a:pPr>
            <a:r>
              <a:rPr lang="en-US" dirty="0">
                <a:solidFill>
                  <a:srgbClr val="FF0000"/>
                </a:solidFill>
              </a:rPr>
              <a:t>If anyone does want to share pornographic material it is important that they ask permission first. If the other person does not want to view the material it is important their decision is respected and the material is not shared. The other should not be judged negatively for this.</a:t>
            </a:r>
          </a:p>
        </p:txBody>
      </p:sp>
    </p:spTree>
    <p:extLst>
      <p:ext uri="{BB962C8B-B14F-4D97-AF65-F5344CB8AC3E}">
        <p14:creationId xmlns:p14="http://schemas.microsoft.com/office/powerpoint/2010/main" val="223431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2382746" cy="1325563"/>
          </a:xfrm>
        </p:spPr>
        <p:txBody>
          <a:bodyPr>
            <a:normAutofit/>
          </a:bodyPr>
          <a:lstStyle/>
          <a:p>
            <a:r>
              <a:rPr lang="en-GB" sz="8000" dirty="0"/>
              <a:t>Recap of Beth’s story</a:t>
            </a:r>
          </a:p>
        </p:txBody>
      </p:sp>
      <p:sp>
        <p:nvSpPr>
          <p:cNvPr id="9" name="Content Placeholder 2"/>
          <p:cNvSpPr>
            <a:spLocks noGrp="1"/>
          </p:cNvSpPr>
          <p:nvPr>
            <p:ph idx="1"/>
          </p:nvPr>
        </p:nvSpPr>
        <p:spPr>
          <a:xfrm>
            <a:off x="621632" y="2628527"/>
            <a:ext cx="18876668" cy="8858796"/>
          </a:xfrm>
        </p:spPr>
        <p:txBody>
          <a:bodyPr>
            <a:normAutofit fontScale="92500" lnSpcReduction="20000"/>
          </a:bodyPr>
          <a:lstStyle/>
          <a:p>
            <a:pPr marL="914400" indent="-914400">
              <a:buAutoNum type="arabicPeriod" startAt="2"/>
            </a:pPr>
            <a:r>
              <a:rPr lang="en-US" dirty="0"/>
              <a:t>Beth says she looks nothing like the women in pornography. Why could this be an issue?</a:t>
            </a:r>
          </a:p>
          <a:p>
            <a:pPr marL="0" indent="0">
              <a:buNone/>
            </a:pPr>
            <a:endParaRPr lang="en-US" dirty="0"/>
          </a:p>
          <a:p>
            <a:pPr marL="0" indent="0">
              <a:buNone/>
            </a:pPr>
            <a:r>
              <a:rPr lang="en-US" dirty="0">
                <a:solidFill>
                  <a:srgbClr val="FF0000"/>
                </a:solidFill>
              </a:rPr>
              <a:t>It is important to understand that the pornography industry uses actors to take part in sexual acts. The actors will behave in a certain way for the image/video which may be unrealistic compared to what happens during sexual activities. The actors may also have had surgery in order to portray the “ideal” sexual body. This is an issue for body image of both females and males as pornography will often show the extremes. In terms of body image, surgery may be used to alter size and shape of bodies which can cause body images issues.</a:t>
            </a:r>
          </a:p>
          <a:p>
            <a:pPr marL="0" indent="0">
              <a:buNone/>
            </a:pPr>
            <a:endParaRPr lang="en-US" dirty="0">
              <a:solidFill>
                <a:srgbClr val="FF0000"/>
              </a:solidFill>
            </a:endParaRPr>
          </a:p>
          <a:p>
            <a:pPr marL="0" indent="0">
              <a:buNone/>
            </a:pPr>
            <a:r>
              <a:rPr lang="en-US" dirty="0">
                <a:solidFill>
                  <a:srgbClr val="FF0000"/>
                </a:solidFill>
              </a:rPr>
              <a:t>A quote from NSPCC research shows this potential issue</a:t>
            </a:r>
          </a:p>
          <a:p>
            <a:pPr marL="0" indent="0">
              <a:buNone/>
            </a:pPr>
            <a:endParaRPr lang="en-US" dirty="0">
              <a:solidFill>
                <a:srgbClr val="FF0000"/>
              </a:solidFill>
            </a:endParaRPr>
          </a:p>
          <a:p>
            <a:pPr marL="0" indent="0">
              <a:buNone/>
            </a:pPr>
            <a:r>
              <a:rPr lang="en-US" dirty="0">
                <a:solidFill>
                  <a:srgbClr val="FF0000"/>
                </a:solidFill>
              </a:rPr>
              <a:t>“If boys when they are younger are constantly seeing girls with the “perfect” body then when they actually get to having sex with someone with a normal body then it might not meet their high expectations”</a:t>
            </a:r>
          </a:p>
        </p:txBody>
      </p:sp>
    </p:spTree>
    <p:extLst>
      <p:ext uri="{BB962C8B-B14F-4D97-AF65-F5344CB8AC3E}">
        <p14:creationId xmlns:p14="http://schemas.microsoft.com/office/powerpoint/2010/main" val="59774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2968" dirty="0">
                <a:solidFill>
                  <a:prstClr val="black"/>
                </a:solidFill>
                <a:latin typeface="Comic Sans MS" panose="030F0702030302020204" pitchFamily="66" charset="0"/>
              </a:rPr>
              <a:t>Rules!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I will ask the question and give you some thinking time. (no more than 10 seconds)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Write the answer and turn your whiteboard over so nobody can see it.</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I am ready I will put on the 3 to 1 counter.</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1</a:t>
            </a:r>
          </a:p>
        </p:txBody>
      </p:sp>
      <p:sp>
        <p:nvSpPr>
          <p:cNvPr id="9" name="Rounded Rectangle 8"/>
          <p:cNvSpPr/>
          <p:nvPr/>
        </p:nvSpPr>
        <p:spPr>
          <a:xfrm>
            <a:off x="2106534" y="3582622"/>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7915" dirty="0">
                <a:solidFill>
                  <a:prstClr val="black"/>
                </a:solidFill>
                <a:latin typeface="Comic Sans MS" panose="030F0702030302020204" pitchFamily="66" charset="0"/>
              </a:rPr>
              <a:t>Show me! </a:t>
            </a:r>
          </a:p>
          <a:p>
            <a:pPr algn="ctr" defTabSz="1507846">
              <a:defRPr/>
            </a:pPr>
            <a:r>
              <a:rPr lang="en-US" sz="5277"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Myth vs Reality – whiteboard activity</a:t>
            </a:r>
          </a:p>
        </p:txBody>
      </p:sp>
      <p:sp>
        <p:nvSpPr>
          <p:cNvPr id="13" name="Content Placeholder 2"/>
          <p:cNvSpPr>
            <a:spLocks noGrp="1"/>
          </p:cNvSpPr>
          <p:nvPr>
            <p:ph idx="1"/>
          </p:nvPr>
        </p:nvSpPr>
        <p:spPr>
          <a:xfrm>
            <a:off x="14516546" y="2628527"/>
            <a:ext cx="4981754" cy="8858796"/>
          </a:xfrm>
        </p:spPr>
        <p:txBody>
          <a:bodyPr>
            <a:normAutofit fontScale="92500" lnSpcReduction="10000"/>
          </a:bodyPr>
          <a:lstStyle/>
          <a:p>
            <a:pPr marL="0" indent="0">
              <a:buNone/>
            </a:pPr>
            <a:r>
              <a:rPr lang="en-US" dirty="0"/>
              <a:t>Before we start this activity it is important to understand that during this activity there is no expectation that you will have seen pornography. You will not need to share if you have or have not. This activity is about you considering the perceptions young people have about pornography.</a:t>
            </a:r>
          </a:p>
        </p:txBody>
      </p:sp>
    </p:spTree>
    <p:extLst>
      <p:ext uri="{BB962C8B-B14F-4D97-AF65-F5344CB8AC3E}">
        <p14:creationId xmlns:p14="http://schemas.microsoft.com/office/powerpoint/2010/main" val="4130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5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Myth vs Reality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More males watch pornography than females</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Myth</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 Reality</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9322" y="6230861"/>
            <a:ext cx="910504" cy="84363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621631" y="8174955"/>
            <a:ext cx="18876669" cy="3312368"/>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This is reality. Research shows that 59% of males intentionally viewed pornography compared to 25% of females</a:t>
            </a:r>
          </a:p>
        </p:txBody>
      </p:sp>
    </p:spTree>
    <p:extLst>
      <p:ext uri="{BB962C8B-B14F-4D97-AF65-F5344CB8AC3E}">
        <p14:creationId xmlns:p14="http://schemas.microsoft.com/office/powerpoint/2010/main" val="163067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Myth vs Reality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Actors are used in pornographic material</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Myth</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 Reality</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9322" y="6230861"/>
            <a:ext cx="910504" cy="84363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621631" y="8174955"/>
            <a:ext cx="18876669" cy="3312368"/>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This is reality. Many pornographic websites employ actors for their material. However there may also be “home made” pornography which does not use actors.</a:t>
            </a:r>
          </a:p>
        </p:txBody>
      </p:sp>
    </p:spTree>
    <p:extLst>
      <p:ext uri="{BB962C8B-B14F-4D97-AF65-F5344CB8AC3E}">
        <p14:creationId xmlns:p14="http://schemas.microsoft.com/office/powerpoint/2010/main" val="427603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Myth vs Reality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The bodies shown in pornography are what can be expected from future partners</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Myth</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 Reality</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3298" y="4862587"/>
            <a:ext cx="910504" cy="84363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621631" y="8174955"/>
            <a:ext cx="18876669" cy="3312368"/>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This is a myth. Actors shown in pornographic material may have had surgery to have the “ideal” sexual body. This may alter the size and shape of normal body parts</a:t>
            </a:r>
          </a:p>
        </p:txBody>
      </p:sp>
    </p:spTree>
    <p:extLst>
      <p:ext uri="{BB962C8B-B14F-4D97-AF65-F5344CB8AC3E}">
        <p14:creationId xmlns:p14="http://schemas.microsoft.com/office/powerpoint/2010/main" val="10930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 y="-14593"/>
            <a:ext cx="20104097" cy="1612956"/>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1507864">
                <a:defRPr/>
              </a:pPr>
              <a:endParaRPr lang="en-US" sz="2970">
                <a:solidFill>
                  <a:prstClr val="black"/>
                </a:solidFill>
                <a:latin typeface="Franklin Gothic Book" panose="020B0503020102020204" pitchFamily="34" charset="0"/>
              </a:endParaRPr>
            </a:p>
          </p:txBody>
        </p:sp>
        <p:sp>
          <p:nvSpPr>
            <p:cNvPr id="18" name="TextBox 17"/>
            <p:cNvSpPr txBox="1"/>
            <p:nvPr/>
          </p:nvSpPr>
          <p:spPr>
            <a:xfrm>
              <a:off x="591236" y="1535991"/>
              <a:ext cx="8248524" cy="379285"/>
            </a:xfrm>
            <a:prstGeom prst="rect">
              <a:avLst/>
            </a:prstGeom>
            <a:noFill/>
          </p:spPr>
          <p:txBody>
            <a:bodyPr wrap="square" rtlCol="0">
              <a:spAutoFit/>
            </a:bodyPr>
            <a:lstStyle/>
            <a:p>
              <a:pPr defTabSz="1507864">
                <a:defRPr/>
              </a:pPr>
              <a:r>
                <a:rPr lang="en-US" sz="4617" b="1" dirty="0">
                  <a:solidFill>
                    <a:prstClr val="black"/>
                  </a:solidFill>
                  <a:latin typeface="Franklin Gothic Book" panose="020B0503020102020204" pitchFamily="34" charset="0"/>
                </a:rPr>
                <a:t>Write the date: </a:t>
              </a:r>
              <a:fld id="{E9B3C7B6-A1A6-4450-882E-8E81154708EB}" type="datetime4">
                <a:rPr lang="en-GB" sz="4617" b="1">
                  <a:solidFill>
                    <a:prstClr val="black"/>
                  </a:solidFill>
                  <a:latin typeface="Franklin Gothic Book" panose="020B0503020102020204" pitchFamily="34" charset="0"/>
                </a:rPr>
                <a:pPr defTabSz="1507864">
                  <a:defRPr/>
                </a:pPr>
                <a:t>19 April 2024</a:t>
              </a:fld>
              <a:r>
                <a:rPr lang="en-US" sz="4617"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5" y="1592694"/>
            <a:ext cx="20104097" cy="1708831"/>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1507864">
                <a:defRPr/>
              </a:pPr>
              <a:endParaRPr lang="en-US" sz="2970"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160134" cy="358005"/>
            </a:xfrm>
            <a:prstGeom prst="rect">
              <a:avLst/>
            </a:prstGeom>
            <a:noFill/>
          </p:spPr>
          <p:txBody>
            <a:bodyPr wrap="square" rtlCol="0">
              <a:spAutoFit/>
            </a:bodyPr>
            <a:lstStyle/>
            <a:p>
              <a:pPr defTabSz="1507864">
                <a:defRPr/>
              </a:pPr>
              <a:r>
                <a:rPr lang="en-US" sz="4617" b="1" kern="0" dirty="0">
                  <a:solidFill>
                    <a:prstClr val="black"/>
                  </a:solidFill>
                  <a:latin typeface="Franklin Gothic Book" panose="020B0503020102020204" pitchFamily="34" charset="0"/>
                </a:rPr>
                <a:t>Write the title: What is the impact of pornography on relationship</a:t>
              </a:r>
              <a:endParaRPr lang="en-US" sz="4617" kern="0" dirty="0">
                <a:solidFill>
                  <a:prstClr val="black"/>
                </a:solidFill>
                <a:latin typeface="Franklin Gothic Book" panose="020B0503020102020204" pitchFamily="34" charset="0"/>
              </a:endParaRPr>
            </a:p>
          </p:txBody>
        </p:sp>
      </p:grpSp>
      <p:grpSp>
        <p:nvGrpSpPr>
          <p:cNvPr id="27" name="Group 26"/>
          <p:cNvGrpSpPr/>
          <p:nvPr/>
        </p:nvGrpSpPr>
        <p:grpSpPr>
          <a:xfrm>
            <a:off x="0" y="3332127"/>
            <a:ext cx="20104100" cy="1605558"/>
            <a:chOff x="0" y="2892959"/>
            <a:chExt cx="12192000" cy="687224"/>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1507864">
                <a:defRPr/>
              </a:pPr>
              <a:endParaRPr lang="en-US" sz="2970"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343642"/>
            </a:xfrm>
            <a:prstGeom prst="rect">
              <a:avLst/>
            </a:prstGeom>
            <a:noFill/>
          </p:spPr>
          <p:txBody>
            <a:bodyPr wrap="square" rtlCol="0">
              <a:spAutoFit/>
            </a:bodyPr>
            <a:lstStyle/>
            <a:p>
              <a:pPr defTabSz="1507864">
                <a:defRPr/>
              </a:pPr>
              <a:r>
                <a:rPr lang="en-US" sz="4617" b="1" kern="0" dirty="0">
                  <a:solidFill>
                    <a:prstClr val="black"/>
                  </a:solidFill>
                  <a:latin typeface="Franklin Gothic Book" panose="020B0503020102020204" pitchFamily="34" charset="0"/>
                </a:rPr>
                <a:t>Underline both!</a:t>
              </a: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0" y="4934466"/>
            <a:ext cx="20104097" cy="63744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1507864">
              <a:defRPr/>
            </a:pPr>
            <a:endParaRPr lang="en-US" sz="2970"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202894" y="5002328"/>
            <a:ext cx="799702" cy="1049099"/>
          </a:xfrm>
          <a:prstGeom prst="rect">
            <a:avLst/>
          </a:prstGeom>
        </p:spPr>
      </p:pic>
      <p:sp>
        <p:nvSpPr>
          <p:cNvPr id="33" name="TextBox 32"/>
          <p:cNvSpPr txBox="1"/>
          <p:nvPr/>
        </p:nvSpPr>
        <p:spPr>
          <a:xfrm>
            <a:off x="1143522" y="5034741"/>
            <a:ext cx="19060674" cy="5776902"/>
          </a:xfrm>
          <a:prstGeom prst="rect">
            <a:avLst/>
          </a:prstGeom>
          <a:noFill/>
        </p:spPr>
        <p:txBody>
          <a:bodyPr wrap="square" rtlCol="0">
            <a:spAutoFit/>
          </a:bodyPr>
          <a:lstStyle/>
          <a:p>
            <a:pPr defTabSz="1507864">
              <a:defRPr/>
            </a:pPr>
            <a:r>
              <a:rPr lang="en-US" sz="4617" b="1" dirty="0">
                <a:solidFill>
                  <a:prstClr val="black"/>
                </a:solidFill>
                <a:latin typeface="Franklin Gothic Book" panose="020B0503020102020204" pitchFamily="34" charset="0"/>
              </a:rPr>
              <a:t>Complete the do now task:</a:t>
            </a:r>
          </a:p>
          <a:p>
            <a:pPr defTabSz="1507864">
              <a:defRPr/>
            </a:pPr>
            <a:endParaRPr lang="en-US" sz="4617" b="1" dirty="0">
              <a:solidFill>
                <a:prstClr val="black"/>
              </a:solidFill>
              <a:latin typeface="Franklin Gothic Book" panose="020B0503020102020204" pitchFamily="34" charset="0"/>
            </a:endParaRPr>
          </a:p>
          <a:p>
            <a:pPr defTabSz="1507864">
              <a:defRPr/>
            </a:pPr>
            <a:endParaRPr lang="en-US" sz="3958" b="1" dirty="0">
              <a:solidFill>
                <a:prstClr val="black"/>
              </a:solidFill>
              <a:latin typeface="Franklin Gothic Book" panose="020B0503020102020204" pitchFamily="34" charset="0"/>
            </a:endParaRPr>
          </a:p>
          <a:p>
            <a:pPr marL="742950" indent="-742950" defTabSz="1507864">
              <a:buAutoNum type="arabicPeriod"/>
              <a:defRPr/>
            </a:pPr>
            <a:r>
              <a:rPr lang="en-US" sz="3958" b="1" dirty="0">
                <a:solidFill>
                  <a:prstClr val="black"/>
                </a:solidFill>
                <a:latin typeface="Franklin Gothic Book" panose="020B0503020102020204" pitchFamily="34" charset="0"/>
              </a:rPr>
              <a:t>True or False – only males can catch STIs</a:t>
            </a:r>
          </a:p>
          <a:p>
            <a:pPr marL="742950" indent="-742950" defTabSz="1507864">
              <a:buAutoNum type="arabicPeriod"/>
              <a:defRPr/>
            </a:pPr>
            <a:endParaRPr lang="en-US" sz="3958" b="1" dirty="0">
              <a:solidFill>
                <a:prstClr val="black"/>
              </a:solidFill>
              <a:latin typeface="Franklin Gothic Book" panose="020B0503020102020204" pitchFamily="34" charset="0"/>
            </a:endParaRPr>
          </a:p>
          <a:p>
            <a:pPr defTabSz="1507864">
              <a:defRPr/>
            </a:pPr>
            <a:r>
              <a:rPr lang="en-US" sz="3958" b="1" dirty="0">
                <a:solidFill>
                  <a:prstClr val="black"/>
                </a:solidFill>
                <a:latin typeface="Franklin Gothic Book" panose="020B0503020102020204" pitchFamily="34" charset="0"/>
              </a:rPr>
              <a:t>2. Give an example of body language that shows consent has not been given</a:t>
            </a:r>
          </a:p>
          <a:p>
            <a:pPr defTabSz="1507864">
              <a:defRPr/>
            </a:pPr>
            <a:endParaRPr lang="en-US" sz="3958" b="1" dirty="0">
              <a:solidFill>
                <a:prstClr val="black"/>
              </a:solidFill>
              <a:latin typeface="Franklin Gothic Book" panose="020B0503020102020204" pitchFamily="34" charset="0"/>
            </a:endParaRPr>
          </a:p>
          <a:p>
            <a:pPr defTabSz="1507864">
              <a:defRPr/>
            </a:pPr>
            <a:r>
              <a:rPr lang="en-US" sz="3958" b="1" dirty="0">
                <a:solidFill>
                  <a:prstClr val="black"/>
                </a:solidFill>
                <a:latin typeface="Franklin Gothic Book" panose="020B0503020102020204" pitchFamily="34" charset="0"/>
              </a:rPr>
              <a:t>3. Give an example of cyberbullying?</a:t>
            </a:r>
          </a:p>
          <a:p>
            <a:pPr defTabSz="1507864">
              <a:defRPr/>
            </a:pPr>
            <a:endParaRPr lang="en-US" sz="3958" b="1" dirty="0">
              <a:solidFill>
                <a:prstClr val="black"/>
              </a:solidFill>
              <a:latin typeface="Franklin Gothic Book" panose="020B0503020102020204" pitchFamily="34" charset="0"/>
            </a:endParaRPr>
          </a:p>
        </p:txBody>
      </p:sp>
      <p:sp>
        <p:nvSpPr>
          <p:cNvPr id="34" name="Rectangle 33"/>
          <p:cNvSpPr/>
          <p:nvPr/>
        </p:nvSpPr>
        <p:spPr>
          <a:xfrm>
            <a:off x="987636" y="9559563"/>
            <a:ext cx="18209430" cy="1096725"/>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1507864">
              <a:defRPr/>
            </a:pPr>
            <a:r>
              <a:rPr lang="en-US" sz="3958" b="1" kern="0" dirty="0">
                <a:solidFill>
                  <a:prstClr val="white"/>
                </a:solidFill>
                <a:latin typeface="Calibri" panose="020F0502020204030204"/>
              </a:rPr>
              <a:t>Spreading lies or </a:t>
            </a:r>
            <a:r>
              <a:rPr lang="en-US" sz="3958" b="1" kern="0" dirty="0" err="1">
                <a:solidFill>
                  <a:prstClr val="white"/>
                </a:solidFill>
                <a:latin typeface="Calibri" panose="020F0502020204030204"/>
              </a:rPr>
              <a:t>rumours</a:t>
            </a:r>
            <a:r>
              <a:rPr lang="en-US" sz="3958" b="1" kern="0" dirty="0">
                <a:solidFill>
                  <a:prstClr val="white"/>
                </a:solidFill>
                <a:latin typeface="Calibri" panose="020F0502020204030204"/>
              </a:rPr>
              <a:t> online, posting photos/videos of someone without permission, sending hurtful/abusive message/photos, impersonating someone online</a:t>
            </a:r>
            <a:endParaRPr lang="en-GB" sz="3958" b="1" kern="0" dirty="0">
              <a:solidFill>
                <a:prstClr val="white"/>
              </a:solidFill>
              <a:latin typeface="Calibri" panose="020F0502020204030204"/>
            </a:endParaRPr>
          </a:p>
        </p:txBody>
      </p:sp>
      <p:sp>
        <p:nvSpPr>
          <p:cNvPr id="35" name="Rectangle 34"/>
          <p:cNvSpPr/>
          <p:nvPr/>
        </p:nvSpPr>
        <p:spPr>
          <a:xfrm>
            <a:off x="1026107" y="6790138"/>
            <a:ext cx="17863451" cy="123900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1507864">
              <a:defRPr/>
            </a:pPr>
            <a:r>
              <a:rPr lang="en-US" sz="3958" b="1" kern="0" dirty="0">
                <a:solidFill>
                  <a:prstClr val="white"/>
                </a:solidFill>
                <a:latin typeface="Calibri" panose="020F0502020204030204"/>
              </a:rPr>
              <a:t>False – males and females can both get a STI</a:t>
            </a:r>
            <a:endParaRPr lang="en-GB" sz="3958" b="1" kern="0" dirty="0">
              <a:solidFill>
                <a:prstClr val="white"/>
              </a:solidFill>
              <a:latin typeface="Calibri" panose="020F0502020204030204"/>
            </a:endParaRPr>
          </a:p>
        </p:txBody>
      </p:sp>
      <p:sp>
        <p:nvSpPr>
          <p:cNvPr id="36" name="Rectangle 35"/>
          <p:cNvSpPr/>
          <p:nvPr/>
        </p:nvSpPr>
        <p:spPr>
          <a:xfrm>
            <a:off x="1026107" y="8201495"/>
            <a:ext cx="17854573" cy="1096389"/>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1507864">
              <a:defRPr/>
            </a:pPr>
            <a:r>
              <a:rPr lang="en-US" sz="3958" b="1" kern="0" dirty="0">
                <a:solidFill>
                  <a:prstClr val="white"/>
                </a:solidFill>
                <a:latin typeface="Calibri" panose="020F0502020204030204"/>
              </a:rPr>
              <a:t>Avoiding eye contact, being rigid/tense or emotional, silent/stillness, flinches when another person goes near them</a:t>
            </a:r>
            <a:endParaRPr lang="en-GB" sz="3958" b="1" kern="0" dirty="0">
              <a:solidFill>
                <a:prstClr val="white"/>
              </a:solidFill>
              <a:latin typeface="Calibri" panose="020F0502020204030204"/>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3441" y="3544142"/>
            <a:ext cx="1199906" cy="25790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8006177" y="5034740"/>
            <a:ext cx="1839375" cy="23625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256536" y="-237815"/>
            <a:ext cx="502603" cy="502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781" tIns="75392" rIns="150781" bIns="75392" numCol="1" anchor="t" anchorCtr="0" compatLnSpc="1">
            <a:prstTxWarp prst="textNoShape">
              <a:avLst/>
            </a:prstTxWarp>
          </a:bodyPr>
          <a:lstStyle/>
          <a:p>
            <a:pPr defTabSz="1507864">
              <a:defRPr/>
            </a:pPr>
            <a:endParaRPr lang="en-GB" sz="2970">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7822170" y="7516144"/>
            <a:ext cx="2605052" cy="26050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13630" y="84020"/>
            <a:ext cx="10381918" cy="1537322"/>
          </a:xfrm>
          <a:prstGeom prst="rect">
            <a:avLst/>
          </a:prstGeom>
        </p:spPr>
      </p:pic>
    </p:spTree>
    <p:extLst>
      <p:ext uri="{BB962C8B-B14F-4D97-AF65-F5344CB8AC3E}">
        <p14:creationId xmlns:p14="http://schemas.microsoft.com/office/powerpoint/2010/main" val="128939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Myth vs Reality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Sex in pornography is the same as sex in real life</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Myth</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 Reality</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5306" y="4325664"/>
            <a:ext cx="910504" cy="84363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621631" y="8174955"/>
            <a:ext cx="18876669" cy="3312368"/>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This is a myth. People shown in pornography may be actors. This means they are putting on a performance so things may be exaggerated and may be very different from what happens in reality.</a:t>
            </a:r>
          </a:p>
        </p:txBody>
      </p:sp>
    </p:spTree>
    <p:extLst>
      <p:ext uri="{BB962C8B-B14F-4D97-AF65-F5344CB8AC3E}">
        <p14:creationId xmlns:p14="http://schemas.microsoft.com/office/powerpoint/2010/main" val="182483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The law about pornography</a:t>
            </a:r>
          </a:p>
        </p:txBody>
      </p:sp>
      <p:sp>
        <p:nvSpPr>
          <p:cNvPr id="9" name="Content Placeholder 2"/>
          <p:cNvSpPr>
            <a:spLocks noGrp="1"/>
          </p:cNvSpPr>
          <p:nvPr>
            <p:ph idx="1"/>
          </p:nvPr>
        </p:nvSpPr>
        <p:spPr>
          <a:xfrm>
            <a:off x="789635" y="2736442"/>
            <a:ext cx="18594605" cy="7958793"/>
          </a:xfrm>
        </p:spPr>
        <p:txBody>
          <a:bodyPr>
            <a:normAutofit fontScale="92500" lnSpcReduction="10000"/>
          </a:bodyPr>
          <a:lstStyle/>
          <a:p>
            <a:pPr marL="0" indent="0">
              <a:buNone/>
            </a:pPr>
            <a:r>
              <a:rPr lang="en-US" sz="7200" dirty="0"/>
              <a:t>Pornographic magazines and videos can be legally bought at 18 years old. The law states that any online pornographic services must have age verification tools to prevent children from seeing content that is not appropriate for them.</a:t>
            </a:r>
          </a:p>
          <a:p>
            <a:pPr marL="0" indent="0">
              <a:buNone/>
            </a:pPr>
            <a:endParaRPr lang="en-US" sz="7200" dirty="0"/>
          </a:p>
          <a:p>
            <a:pPr marL="0" indent="0">
              <a:buNone/>
            </a:pPr>
            <a:r>
              <a:rPr lang="en-US" sz="7200" dirty="0"/>
              <a:t>This means that is illegal for any adults to show pornographic material to children (anyone under 18 years old).</a:t>
            </a:r>
          </a:p>
        </p:txBody>
      </p:sp>
    </p:spTree>
    <p:extLst>
      <p:ext uri="{BB962C8B-B14F-4D97-AF65-F5344CB8AC3E}">
        <p14:creationId xmlns:p14="http://schemas.microsoft.com/office/powerpoint/2010/main" val="2072931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The law about pornography</a:t>
            </a:r>
          </a:p>
        </p:txBody>
      </p:sp>
      <p:sp>
        <p:nvSpPr>
          <p:cNvPr id="9" name="Content Placeholder 2"/>
          <p:cNvSpPr>
            <a:spLocks noGrp="1"/>
          </p:cNvSpPr>
          <p:nvPr>
            <p:ph idx="1"/>
          </p:nvPr>
        </p:nvSpPr>
        <p:spPr>
          <a:xfrm>
            <a:off x="789635" y="2736442"/>
            <a:ext cx="18594605" cy="7958793"/>
          </a:xfrm>
        </p:spPr>
        <p:txBody>
          <a:bodyPr>
            <a:normAutofit fontScale="92500" lnSpcReduction="20000"/>
          </a:bodyPr>
          <a:lstStyle/>
          <a:p>
            <a:pPr marL="0" indent="0">
              <a:buNone/>
            </a:pPr>
            <a:r>
              <a:rPr lang="en-US" sz="7200" dirty="0"/>
              <a:t>Although viewing pornography is legal at 18 years old, there is pornographic content that is </a:t>
            </a:r>
            <a:r>
              <a:rPr lang="en-US" sz="7200" b="1" dirty="0"/>
              <a:t>illegal</a:t>
            </a:r>
            <a:r>
              <a:rPr lang="en-US" sz="7200" dirty="0"/>
              <a:t> to ever be seen, distributed or held even if you are over 18 years old.</a:t>
            </a:r>
          </a:p>
          <a:p>
            <a:pPr marL="0" indent="0">
              <a:buNone/>
            </a:pPr>
            <a:endParaRPr lang="en-US" sz="7200" dirty="0"/>
          </a:p>
          <a:p>
            <a:pPr marL="0" indent="0">
              <a:buNone/>
            </a:pPr>
            <a:r>
              <a:rPr lang="en-US" sz="7200" dirty="0"/>
              <a:t>This content includes:</a:t>
            </a:r>
          </a:p>
          <a:p>
            <a:pPr marL="1143000" indent="-1143000">
              <a:buAutoNum type="arabicPeriod"/>
            </a:pPr>
            <a:r>
              <a:rPr lang="en-US" sz="7200" dirty="0"/>
              <a:t>Violent pornography that includes rape or abuse</a:t>
            </a:r>
          </a:p>
          <a:p>
            <a:pPr marL="1143000" indent="-1143000">
              <a:buAutoNum type="arabicPeriod"/>
            </a:pPr>
            <a:r>
              <a:rPr lang="en-US" sz="7200" dirty="0"/>
              <a:t>Degrading pornographic content</a:t>
            </a:r>
          </a:p>
          <a:p>
            <a:pPr marL="1143000" indent="-1143000">
              <a:buAutoNum type="arabicPeriod"/>
            </a:pPr>
            <a:r>
              <a:rPr lang="en-US" sz="7200" dirty="0"/>
              <a:t>Material showing anyone under 18 years old</a:t>
            </a:r>
          </a:p>
        </p:txBody>
      </p:sp>
    </p:spTree>
    <p:extLst>
      <p:ext uri="{BB962C8B-B14F-4D97-AF65-F5344CB8AC3E}">
        <p14:creationId xmlns:p14="http://schemas.microsoft.com/office/powerpoint/2010/main" val="2696449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2968" dirty="0">
                <a:solidFill>
                  <a:prstClr val="black"/>
                </a:solidFill>
                <a:latin typeface="Comic Sans MS" panose="030F0702030302020204" pitchFamily="66" charset="0"/>
              </a:rPr>
              <a:t>Rules!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I will ask the question and give you some thinking time. (no more than 10 seconds)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Write the answer and turn your whiteboard over so nobody can see it.</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I am ready I will put on the 3 to 1 counter.</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1</a:t>
            </a:r>
          </a:p>
        </p:txBody>
      </p:sp>
      <p:sp>
        <p:nvSpPr>
          <p:cNvPr id="9" name="Rounded Rectangle 8"/>
          <p:cNvSpPr/>
          <p:nvPr/>
        </p:nvSpPr>
        <p:spPr>
          <a:xfrm>
            <a:off x="2106534" y="3582622"/>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7915" dirty="0">
                <a:solidFill>
                  <a:prstClr val="black"/>
                </a:solidFill>
                <a:latin typeface="Comic Sans MS" panose="030F0702030302020204" pitchFamily="66" charset="0"/>
              </a:rPr>
              <a:t>Show me! </a:t>
            </a:r>
          </a:p>
          <a:p>
            <a:pPr algn="ctr" defTabSz="1507846">
              <a:defRPr/>
            </a:pPr>
            <a:r>
              <a:rPr lang="en-US" sz="5277"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Legal or Illegal – whiteboard activity</a:t>
            </a:r>
          </a:p>
        </p:txBody>
      </p:sp>
    </p:spTree>
    <p:extLst>
      <p:ext uri="{BB962C8B-B14F-4D97-AF65-F5344CB8AC3E}">
        <p14:creationId xmlns:p14="http://schemas.microsoft.com/office/powerpoint/2010/main" val="428531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Legal or Illegal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Selling pornography magazines or videos in a shop to someone under 18 years old?</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Legal</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 Illegal</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7314" y="6808571"/>
            <a:ext cx="910504" cy="84363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621631" y="8615464"/>
            <a:ext cx="18876669" cy="3312368"/>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This is illegal. Pornographic material can only be purchased if you are 18 years old or older. Shops will normally ask for ID to check the age of the customer</a:t>
            </a:r>
          </a:p>
        </p:txBody>
      </p:sp>
    </p:spTree>
    <p:extLst>
      <p:ext uri="{BB962C8B-B14F-4D97-AF65-F5344CB8AC3E}">
        <p14:creationId xmlns:p14="http://schemas.microsoft.com/office/powerpoint/2010/main" val="322842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Legal or Illegal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lvl="0" indent="0">
              <a:buNone/>
            </a:pPr>
            <a:r>
              <a:rPr lang="en-US" sz="4800" dirty="0">
                <a:solidFill>
                  <a:prstClr val="black"/>
                </a:solidFill>
                <a:latin typeface="Calibri" panose="020F0502020204030204" pitchFamily="34" charset="0"/>
                <a:cs typeface="Calibri" panose="020F0502020204030204" pitchFamily="34" charset="0"/>
              </a:rPr>
              <a:t>Watching violent pornographic material that causes harm to someone</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Legal</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 Illegal</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7314" y="6230861"/>
            <a:ext cx="910504" cy="84363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621631" y="8615464"/>
            <a:ext cx="18876669" cy="3312368"/>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This is illegal. Pornographic material that includes violence including rape or abuse is illegal if it is viewed by someone 18 years old or older.</a:t>
            </a:r>
          </a:p>
        </p:txBody>
      </p:sp>
    </p:spTree>
    <p:extLst>
      <p:ext uri="{BB962C8B-B14F-4D97-AF65-F5344CB8AC3E}">
        <p14:creationId xmlns:p14="http://schemas.microsoft.com/office/powerpoint/2010/main" val="222984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Legal or Illegal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lvl="0" indent="0">
              <a:buNone/>
            </a:pPr>
            <a:r>
              <a:rPr lang="en-US" sz="4800" dirty="0">
                <a:solidFill>
                  <a:prstClr val="black"/>
                </a:solidFill>
                <a:latin typeface="Calibri" panose="020F0502020204030204" pitchFamily="34" charset="0"/>
                <a:cs typeface="Calibri" panose="020F0502020204030204" pitchFamily="34" charset="0"/>
              </a:rPr>
              <a:t>Viewing pornographic that includes consenting adults</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Legal</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 Illegal</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5306" y="4462298"/>
            <a:ext cx="910504" cy="84363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621631" y="8615464"/>
            <a:ext cx="18876669" cy="3312368"/>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This is legal as long as the adults are consenting. If they have not consented this is called “revenge porn” and this is illegal. This tends to happen more with “home made” pornography material</a:t>
            </a:r>
          </a:p>
        </p:txBody>
      </p:sp>
    </p:spTree>
    <p:extLst>
      <p:ext uri="{BB962C8B-B14F-4D97-AF65-F5344CB8AC3E}">
        <p14:creationId xmlns:p14="http://schemas.microsoft.com/office/powerpoint/2010/main" val="180401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Legal or Illegal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lvl="0" indent="0">
              <a:buNone/>
            </a:pPr>
            <a:r>
              <a:rPr lang="en-US" sz="4800" dirty="0">
                <a:solidFill>
                  <a:prstClr val="black"/>
                </a:solidFill>
                <a:latin typeface="Calibri" panose="020F0502020204030204" pitchFamily="34" charset="0"/>
                <a:cs typeface="Calibri" panose="020F0502020204030204" pitchFamily="34" charset="0"/>
              </a:rPr>
              <a:t>Viewing pornography that includes consenting adults</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Legal</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 Illegal</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5306" y="4462298"/>
            <a:ext cx="910504" cy="84363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621631" y="8615464"/>
            <a:ext cx="18876669" cy="3312368"/>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This is legal as long as the adults are consenting. If they have not consented this is called “revenge porn” and this is illegal. This tends to happen more with “home made” pornography material</a:t>
            </a:r>
          </a:p>
        </p:txBody>
      </p:sp>
    </p:spTree>
    <p:extLst>
      <p:ext uri="{BB962C8B-B14F-4D97-AF65-F5344CB8AC3E}">
        <p14:creationId xmlns:p14="http://schemas.microsoft.com/office/powerpoint/2010/main" val="193088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Legal or Illegal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lvl="0" indent="0">
              <a:buNone/>
            </a:pPr>
            <a:r>
              <a:rPr lang="en-US" sz="4800" dirty="0">
                <a:solidFill>
                  <a:prstClr val="black"/>
                </a:solidFill>
                <a:latin typeface="Calibri" panose="020F0502020204030204" pitchFamily="34" charset="0"/>
                <a:cs typeface="Calibri" panose="020F0502020204030204" pitchFamily="34" charset="0"/>
              </a:rPr>
              <a:t>Viewing pornography that includes children</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Legal</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 Illegal</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5306" y="6230861"/>
            <a:ext cx="910504" cy="84363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621631" y="8615464"/>
            <a:ext cx="18876669" cy="3312368"/>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This is illegal. It is against the law to view, distribute or hold pornographic material that includes children.</a:t>
            </a:r>
          </a:p>
        </p:txBody>
      </p:sp>
    </p:spTree>
    <p:extLst>
      <p:ext uri="{BB962C8B-B14F-4D97-AF65-F5344CB8AC3E}">
        <p14:creationId xmlns:p14="http://schemas.microsoft.com/office/powerpoint/2010/main" val="77218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Legal or Illegal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lvl="0" indent="0">
              <a:buNone/>
            </a:pPr>
            <a:r>
              <a:rPr lang="en-US" sz="4800" dirty="0">
                <a:solidFill>
                  <a:prstClr val="black"/>
                </a:solidFill>
                <a:latin typeface="Calibri" panose="020F0502020204030204" pitchFamily="34" charset="0"/>
                <a:cs typeface="Calibri" panose="020F0502020204030204" pitchFamily="34" charset="0"/>
              </a:rPr>
              <a:t>An adult showing a child pornographic material</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Legal</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 Illegal</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5306" y="6230861"/>
            <a:ext cx="910504" cy="84363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621631" y="8615464"/>
            <a:ext cx="18876669" cy="3312368"/>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This is illegal. It is against the law for adults to show children any pornographic material.</a:t>
            </a:r>
          </a:p>
        </p:txBody>
      </p:sp>
    </p:spTree>
    <p:extLst>
      <p:ext uri="{BB962C8B-B14F-4D97-AF65-F5344CB8AC3E}">
        <p14:creationId xmlns:p14="http://schemas.microsoft.com/office/powerpoint/2010/main" val="180068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29" y="4391556"/>
            <a:ext cx="19107819" cy="2301392"/>
          </a:xfrm>
          <a:prstGeom prst="rect">
            <a:avLst/>
          </a:prstGeom>
        </p:spPr>
      </p:pic>
    </p:spTree>
    <p:extLst>
      <p:ext uri="{BB962C8B-B14F-4D97-AF65-F5344CB8AC3E}">
        <p14:creationId xmlns:p14="http://schemas.microsoft.com/office/powerpoint/2010/main" val="328994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Reflection</a:t>
            </a:r>
          </a:p>
        </p:txBody>
      </p:sp>
      <p:sp>
        <p:nvSpPr>
          <p:cNvPr id="20" name="Content Placeholder 2"/>
          <p:cNvSpPr>
            <a:spLocks noGrp="1"/>
          </p:cNvSpPr>
          <p:nvPr>
            <p:ph idx="1"/>
          </p:nvPr>
        </p:nvSpPr>
        <p:spPr>
          <a:xfrm>
            <a:off x="634304" y="3566443"/>
            <a:ext cx="19049352" cy="6714363"/>
          </a:xfrm>
        </p:spPr>
        <p:txBody>
          <a:bodyPr>
            <a:normAutofit/>
          </a:bodyPr>
          <a:lstStyle/>
          <a:p>
            <a:pPr marL="0" indent="0">
              <a:buNone/>
            </a:pPr>
            <a:r>
              <a:rPr lang="en-US" dirty="0"/>
              <a:t>In your books complete the following sentence</a:t>
            </a:r>
          </a:p>
          <a:p>
            <a:pPr marL="0" indent="0">
              <a:buNone/>
            </a:pPr>
            <a:endParaRPr lang="en-US" dirty="0"/>
          </a:p>
          <a:p>
            <a:pPr marL="0" indent="0">
              <a:buNone/>
            </a:pPr>
            <a:r>
              <a:rPr lang="en-US" dirty="0"/>
              <a:t>One thing I learnt about pornography today was…</a:t>
            </a:r>
          </a:p>
          <a:p>
            <a:pPr marL="0" indent="0">
              <a:buNone/>
            </a:pPr>
            <a:endParaRPr lang="en-US" dirty="0"/>
          </a:p>
          <a:p>
            <a:pPr marL="0" indent="0">
              <a:buNone/>
            </a:pPr>
            <a:r>
              <a:rPr lang="en-US" dirty="0"/>
              <a:t>One thing that law says about pornography is…</a:t>
            </a:r>
          </a:p>
        </p:txBody>
      </p:sp>
    </p:spTree>
    <p:extLst>
      <p:ext uri="{BB962C8B-B14F-4D97-AF65-F5344CB8AC3E}">
        <p14:creationId xmlns:p14="http://schemas.microsoft.com/office/powerpoint/2010/main" val="1902366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Types of abuse</a:t>
            </a:r>
          </a:p>
        </p:txBody>
      </p:sp>
      <p:sp>
        <p:nvSpPr>
          <p:cNvPr id="26" name="Content Placeholder 2"/>
          <p:cNvSpPr txBox="1">
            <a:spLocks/>
          </p:cNvSpPr>
          <p:nvPr/>
        </p:nvSpPr>
        <p:spPr>
          <a:xfrm>
            <a:off x="789636" y="2497277"/>
            <a:ext cx="18594605" cy="1478073"/>
          </a:xfrm>
          <a:prstGeom prst="rect">
            <a:avLst/>
          </a:prstGeom>
        </p:spPr>
        <p:txBody>
          <a:bodyPr vert="horz" lIns="91440" tIns="45720" rIns="91440" bIns="45720"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7200" dirty="0"/>
              <a:t>If you need any support about pornography, you can contact</a:t>
            </a:r>
          </a:p>
        </p:txBody>
      </p:sp>
      <p:pic>
        <p:nvPicPr>
          <p:cNvPr id="27" name="Picture 26"/>
          <p:cNvPicPr>
            <a:picLocks noChangeAspect="1"/>
          </p:cNvPicPr>
          <p:nvPr/>
        </p:nvPicPr>
        <p:blipFill>
          <a:blip r:embed="rId4"/>
          <a:stretch>
            <a:fillRect/>
          </a:stretch>
        </p:blipFill>
        <p:spPr>
          <a:xfrm>
            <a:off x="789636" y="4615938"/>
            <a:ext cx="7923174" cy="5313345"/>
          </a:xfrm>
          <a:prstGeom prst="rect">
            <a:avLst/>
          </a:prstGeom>
        </p:spPr>
      </p:pic>
      <p:pic>
        <p:nvPicPr>
          <p:cNvPr id="28" name="Picture 27"/>
          <p:cNvPicPr>
            <a:picLocks noChangeAspect="1"/>
          </p:cNvPicPr>
          <p:nvPr/>
        </p:nvPicPr>
        <p:blipFill>
          <a:blip r:embed="rId5"/>
          <a:stretch>
            <a:fillRect/>
          </a:stretch>
        </p:blipFill>
        <p:spPr>
          <a:xfrm>
            <a:off x="9169414" y="4290499"/>
            <a:ext cx="3564914" cy="2372288"/>
          </a:xfrm>
          <a:prstGeom prst="rect">
            <a:avLst/>
          </a:prstGeom>
        </p:spPr>
      </p:pic>
      <p:pic>
        <p:nvPicPr>
          <p:cNvPr id="29" name="Picture 28"/>
          <p:cNvPicPr>
            <a:picLocks noChangeAspect="1"/>
          </p:cNvPicPr>
          <p:nvPr/>
        </p:nvPicPr>
        <p:blipFill>
          <a:blip r:embed="rId6"/>
          <a:stretch>
            <a:fillRect/>
          </a:stretch>
        </p:blipFill>
        <p:spPr>
          <a:xfrm>
            <a:off x="9183640" y="7505455"/>
            <a:ext cx="3316682" cy="3316682"/>
          </a:xfrm>
          <a:prstGeom prst="rect">
            <a:avLst/>
          </a:prstGeom>
        </p:spPr>
      </p:pic>
      <p:sp>
        <p:nvSpPr>
          <p:cNvPr id="30" name="TextBox 29"/>
          <p:cNvSpPr txBox="1"/>
          <p:nvPr/>
        </p:nvSpPr>
        <p:spPr>
          <a:xfrm>
            <a:off x="13306185" y="4225623"/>
            <a:ext cx="3370601" cy="3046988"/>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Childline.org.uk</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Call – 08001111</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Email or chat online for support</a:t>
            </a:r>
            <a:endParaRPr lang="en-GB" sz="3200" dirty="0">
              <a:latin typeface="Calibri" panose="020F0502020204030204" pitchFamily="34" charset="0"/>
              <a:cs typeface="Calibri" panose="020F0502020204030204" pitchFamily="34" charset="0"/>
            </a:endParaRPr>
          </a:p>
        </p:txBody>
      </p:sp>
      <p:sp>
        <p:nvSpPr>
          <p:cNvPr id="31" name="TextBox 30"/>
          <p:cNvSpPr txBox="1"/>
          <p:nvPr/>
        </p:nvSpPr>
        <p:spPr>
          <a:xfrm>
            <a:off x="12871449" y="7659398"/>
            <a:ext cx="6512791" cy="3539430"/>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Themix.org.uk</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You can email or have one-to-chat online.</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There is also a crisis messenger which is available 24/7</a:t>
            </a:r>
            <a:endParaRPr lang="en-GB"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613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718597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20" name="TextBox 19"/>
          <p:cNvSpPr txBox="1"/>
          <p:nvPr/>
        </p:nvSpPr>
        <p:spPr>
          <a:xfrm>
            <a:off x="163060" y="113523"/>
            <a:ext cx="10743278" cy="2122376"/>
          </a:xfrm>
          <a:prstGeom prst="rect">
            <a:avLst/>
          </a:prstGeom>
          <a:noFill/>
        </p:spPr>
        <p:txBody>
          <a:bodyPr wrap="square" rtlCol="0">
            <a:spAutoFit/>
          </a:bodyPr>
          <a:lstStyle/>
          <a:p>
            <a:pPr algn="ctr"/>
            <a:r>
              <a:rPr lang="en-GB" sz="6596" u="sng" dirty="0">
                <a:latin typeface="Comic Sans MS" panose="030F0702030302020204" pitchFamily="66" charset="0"/>
              </a:rPr>
              <a:t>Secure your relationships: Learning Journey</a:t>
            </a:r>
          </a:p>
        </p:txBody>
      </p:sp>
      <p:sp>
        <p:nvSpPr>
          <p:cNvPr id="21" name="Rounded Rectangle 20"/>
          <p:cNvSpPr/>
          <p:nvPr/>
        </p:nvSpPr>
        <p:spPr>
          <a:xfrm>
            <a:off x="163060" y="2625059"/>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is consent?</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28" name="Rounded Rectangle 27"/>
          <p:cNvSpPr/>
          <p:nvPr/>
        </p:nvSpPr>
        <p:spPr>
          <a:xfrm>
            <a:off x="3018957" y="2625059"/>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are STIs?</a:t>
            </a:r>
          </a:p>
        </p:txBody>
      </p:sp>
      <p:sp>
        <p:nvSpPr>
          <p:cNvPr id="29" name="Rounded Rectangle 28"/>
          <p:cNvSpPr/>
          <p:nvPr/>
        </p:nvSpPr>
        <p:spPr>
          <a:xfrm>
            <a:off x="5874854" y="2625177"/>
            <a:ext cx="2384644" cy="1662335"/>
          </a:xfrm>
          <a:prstGeom prst="roundRect">
            <a:avLst/>
          </a:prstGeom>
          <a:solidFill>
            <a:schemeClr val="accent4">
              <a:lumMod val="60000"/>
              <a:lumOff val="40000"/>
            </a:schemeClr>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is the impact of pornography on relationships</a:t>
            </a:r>
          </a:p>
        </p:txBody>
      </p:sp>
      <p:sp>
        <p:nvSpPr>
          <p:cNvPr id="30" name="Rounded Rectangle 29"/>
          <p:cNvSpPr/>
          <p:nvPr/>
        </p:nvSpPr>
        <p:spPr>
          <a:xfrm>
            <a:off x="8719635" y="2616897"/>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influence does the media have on relationships?</a:t>
            </a:r>
          </a:p>
        </p:txBody>
      </p:sp>
      <p:sp>
        <p:nvSpPr>
          <p:cNvPr id="31" name="Rounded Rectangle 30"/>
          <p:cNvSpPr/>
          <p:nvPr/>
        </p:nvSpPr>
        <p:spPr>
          <a:xfrm>
            <a:off x="11564416" y="2625059"/>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are the risks of sexting?</a:t>
            </a:r>
          </a:p>
        </p:txBody>
      </p:sp>
      <p:sp>
        <p:nvSpPr>
          <p:cNvPr id="32" name="Rounded Rectangle 31"/>
          <p:cNvSpPr/>
          <p:nvPr/>
        </p:nvSpPr>
        <p:spPr>
          <a:xfrm>
            <a:off x="14409197" y="2668457"/>
            <a:ext cx="2498070"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Readiness for intimate relationships</a:t>
            </a:r>
          </a:p>
        </p:txBody>
      </p:sp>
      <p:sp>
        <p:nvSpPr>
          <p:cNvPr id="33" name="Rounded Rectangle 32"/>
          <p:cNvSpPr/>
          <p:nvPr/>
        </p:nvSpPr>
        <p:spPr>
          <a:xfrm>
            <a:off x="17313823" y="2647130"/>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Review</a:t>
            </a:r>
          </a:p>
        </p:txBody>
      </p:sp>
      <p:sp>
        <p:nvSpPr>
          <p:cNvPr id="34" name="Content Placeholder 2"/>
          <p:cNvSpPr txBox="1">
            <a:spLocks/>
          </p:cNvSpPr>
          <p:nvPr/>
        </p:nvSpPr>
        <p:spPr>
          <a:xfrm>
            <a:off x="1699121" y="5213520"/>
            <a:ext cx="15614701"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11">
              <a:lnSpc>
                <a:spcPct val="110000"/>
              </a:lnSpc>
              <a:spcBef>
                <a:spcPts val="1001"/>
              </a:spcBef>
              <a:buNone/>
              <a:defRPr/>
            </a:pPr>
            <a:r>
              <a:rPr lang="en-US" sz="3600" b="1" dirty="0">
                <a:solidFill>
                  <a:prstClr val="black"/>
                </a:solidFill>
                <a:latin typeface="Comic Sans MS"/>
              </a:rPr>
              <a:t>Today we will look at:</a:t>
            </a:r>
          </a:p>
          <a:p>
            <a:pPr marL="0" indent="0" defTabSz="914411">
              <a:lnSpc>
                <a:spcPct val="110000"/>
              </a:lnSpc>
              <a:spcBef>
                <a:spcPts val="1001"/>
              </a:spcBef>
              <a:buNone/>
              <a:defRPr/>
            </a:pPr>
            <a:endParaRPr lang="en-US" sz="3600" b="1" dirty="0">
              <a:solidFill>
                <a:prstClr val="black"/>
              </a:solidFill>
              <a:latin typeface="Comic Sans MS"/>
            </a:endParaRPr>
          </a:p>
          <a:p>
            <a:pPr marL="0" indent="0" defTabSz="914411">
              <a:lnSpc>
                <a:spcPct val="110000"/>
              </a:lnSpc>
              <a:spcBef>
                <a:spcPts val="1001"/>
              </a:spcBef>
              <a:buNone/>
              <a:defRPr/>
            </a:pPr>
            <a:r>
              <a:rPr lang="en-US" sz="3600" b="1" dirty="0">
                <a:solidFill>
                  <a:prstClr val="black"/>
                </a:solidFill>
                <a:latin typeface="Comic Sans MS"/>
              </a:rPr>
              <a:t>What is the impact of pornography on relationships</a:t>
            </a:r>
          </a:p>
          <a:p>
            <a:pPr marL="0" indent="0" defTabSz="914411">
              <a:lnSpc>
                <a:spcPct val="110000"/>
              </a:lnSpc>
              <a:spcBef>
                <a:spcPts val="1001"/>
              </a:spcBef>
              <a:buNone/>
              <a:defRPr/>
            </a:pPr>
            <a:endParaRPr lang="en-US" sz="3600" b="1" dirty="0">
              <a:solidFill>
                <a:prstClr val="black"/>
              </a:solidFill>
              <a:latin typeface="Comic Sans MS"/>
            </a:endParaRPr>
          </a:p>
          <a:p>
            <a:pPr marL="0" indent="0" defTabSz="914411">
              <a:lnSpc>
                <a:spcPct val="110000"/>
              </a:lnSpc>
              <a:spcBef>
                <a:spcPts val="1001"/>
              </a:spcBef>
              <a:buNone/>
              <a:defRPr/>
            </a:pPr>
            <a:r>
              <a:rPr lang="en-US" sz="3600" b="1" dirty="0">
                <a:solidFill>
                  <a:prstClr val="black"/>
                </a:solidFill>
                <a:latin typeface="Comic Sans MS"/>
              </a:rPr>
              <a:t>This includes:</a:t>
            </a:r>
          </a:p>
          <a:p>
            <a:pPr defTabSz="914411">
              <a:lnSpc>
                <a:spcPct val="110000"/>
              </a:lnSpc>
              <a:spcBef>
                <a:spcPts val="1001"/>
              </a:spcBef>
              <a:buFontTx/>
              <a:buChar char="-"/>
              <a:defRPr/>
            </a:pPr>
            <a:r>
              <a:rPr lang="en-US" sz="3600" b="1" dirty="0">
                <a:solidFill>
                  <a:prstClr val="black"/>
                </a:solidFill>
                <a:latin typeface="Comic Sans MS"/>
              </a:rPr>
              <a:t>Definition of pornography</a:t>
            </a:r>
          </a:p>
          <a:p>
            <a:pPr defTabSz="914411">
              <a:lnSpc>
                <a:spcPct val="110000"/>
              </a:lnSpc>
              <a:spcBef>
                <a:spcPts val="1001"/>
              </a:spcBef>
              <a:buFontTx/>
              <a:buChar char="-"/>
              <a:defRPr/>
            </a:pPr>
            <a:r>
              <a:rPr lang="en-US" sz="3600" b="1" dirty="0">
                <a:solidFill>
                  <a:prstClr val="black"/>
                </a:solidFill>
                <a:latin typeface="Comic Sans MS"/>
              </a:rPr>
              <a:t>Myths and reality of pornography</a:t>
            </a:r>
          </a:p>
          <a:p>
            <a:pPr defTabSz="914411">
              <a:lnSpc>
                <a:spcPct val="110000"/>
              </a:lnSpc>
              <a:spcBef>
                <a:spcPts val="1001"/>
              </a:spcBef>
              <a:buFontTx/>
              <a:buChar char="-"/>
              <a:defRPr/>
            </a:pPr>
            <a:r>
              <a:rPr lang="en-US" sz="3600" b="1" dirty="0">
                <a:solidFill>
                  <a:prstClr val="black"/>
                </a:solidFill>
                <a:latin typeface="Comic Sans MS"/>
              </a:rPr>
              <a:t>The law about pornography</a:t>
            </a:r>
          </a:p>
        </p:txBody>
      </p:sp>
    </p:spTree>
    <p:extLst>
      <p:ext uri="{BB962C8B-B14F-4D97-AF65-F5344CB8AC3E}">
        <p14:creationId xmlns:p14="http://schemas.microsoft.com/office/powerpoint/2010/main" val="3578672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our starting point?</a:t>
            </a:r>
          </a:p>
        </p:txBody>
      </p:sp>
      <p:sp>
        <p:nvSpPr>
          <p:cNvPr id="20" name="Content Placeholder 2"/>
          <p:cNvSpPr>
            <a:spLocks noGrp="1"/>
          </p:cNvSpPr>
          <p:nvPr>
            <p:ph idx="1"/>
          </p:nvPr>
        </p:nvSpPr>
        <p:spPr>
          <a:xfrm>
            <a:off x="634304" y="3566443"/>
            <a:ext cx="19049352" cy="6714363"/>
          </a:xfrm>
        </p:spPr>
        <p:txBody>
          <a:bodyPr>
            <a:normAutofit/>
          </a:bodyPr>
          <a:lstStyle/>
          <a:p>
            <a:pPr marL="0" indent="0">
              <a:buNone/>
            </a:pPr>
            <a:r>
              <a:rPr lang="en-US" dirty="0"/>
              <a:t>In your books complete the following sentence</a:t>
            </a:r>
          </a:p>
          <a:p>
            <a:pPr marL="0" indent="0">
              <a:buNone/>
            </a:pPr>
            <a:endParaRPr lang="en-US" dirty="0"/>
          </a:p>
          <a:p>
            <a:pPr marL="0" indent="0">
              <a:buNone/>
            </a:pPr>
            <a:r>
              <a:rPr lang="en-US" dirty="0"/>
              <a:t>At the beginning of the lesson I think pornography 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What is pornography?</a:t>
            </a:r>
            <a:endParaRPr lang="en-GB" sz="8000" dirty="0"/>
          </a:p>
        </p:txBody>
      </p:sp>
      <p:sp>
        <p:nvSpPr>
          <p:cNvPr id="7" name="Content Placeholder 2"/>
          <p:cNvSpPr>
            <a:spLocks noGrp="1"/>
          </p:cNvSpPr>
          <p:nvPr>
            <p:ph idx="1"/>
          </p:nvPr>
        </p:nvSpPr>
        <p:spPr>
          <a:xfrm>
            <a:off x="2995266" y="2656687"/>
            <a:ext cx="14833648" cy="7993972"/>
          </a:xfrm>
        </p:spPr>
        <p:txBody>
          <a:bodyPr>
            <a:normAutofit/>
          </a:bodyPr>
          <a:lstStyle/>
          <a:p>
            <a:pPr marL="0" indent="0">
              <a:buNone/>
            </a:pPr>
            <a:r>
              <a:rPr lang="en-US" dirty="0"/>
              <a:t>The definition of pornography is</a:t>
            </a:r>
          </a:p>
          <a:p>
            <a:pPr marL="0" indent="0">
              <a:buNone/>
            </a:pPr>
            <a:endParaRPr lang="en-US" dirty="0"/>
          </a:p>
          <a:p>
            <a:pPr marL="0" indent="0">
              <a:buNone/>
            </a:pPr>
            <a:r>
              <a:rPr lang="en-US" dirty="0"/>
              <a:t>“material such as books, magazines, pictures and videos that depicts erotic </a:t>
            </a:r>
            <a:r>
              <a:rPr lang="en-US" dirty="0" err="1"/>
              <a:t>behaviour</a:t>
            </a:r>
            <a:r>
              <a:rPr lang="en-US" dirty="0"/>
              <a:t> that is intended to cause sexual excitement”</a:t>
            </a:r>
          </a:p>
        </p:txBody>
      </p:sp>
    </p:spTree>
    <p:extLst>
      <p:ext uri="{BB962C8B-B14F-4D97-AF65-F5344CB8AC3E}">
        <p14:creationId xmlns:p14="http://schemas.microsoft.com/office/powerpoint/2010/main" val="21153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2382746" cy="1325563"/>
          </a:xfrm>
        </p:spPr>
        <p:txBody>
          <a:bodyPr>
            <a:normAutofit fontScale="90000"/>
          </a:bodyPr>
          <a:lstStyle/>
          <a:p>
            <a:r>
              <a:rPr lang="en-GB" sz="8000" dirty="0"/>
              <a:t>What impact does pornography have on young people?</a:t>
            </a:r>
          </a:p>
        </p:txBody>
      </p:sp>
      <p:sp>
        <p:nvSpPr>
          <p:cNvPr id="7" name="Content Placeholder 2"/>
          <p:cNvSpPr>
            <a:spLocks noGrp="1"/>
          </p:cNvSpPr>
          <p:nvPr>
            <p:ph idx="1"/>
          </p:nvPr>
        </p:nvSpPr>
        <p:spPr>
          <a:xfrm>
            <a:off x="1627114" y="2656687"/>
            <a:ext cx="16489832" cy="7993972"/>
          </a:xfrm>
        </p:spPr>
        <p:txBody>
          <a:bodyPr>
            <a:normAutofit/>
          </a:bodyPr>
          <a:lstStyle/>
          <a:p>
            <a:pPr marL="0" indent="0">
              <a:buNone/>
            </a:pPr>
            <a:r>
              <a:rPr lang="en-US" dirty="0"/>
              <a:t>Pornography is designed for people over the age of 18 years old. However young people may access pornography before this age.</a:t>
            </a:r>
          </a:p>
          <a:p>
            <a:pPr marL="0" indent="0">
              <a:buNone/>
            </a:pPr>
            <a:endParaRPr lang="en-US" dirty="0"/>
          </a:p>
          <a:p>
            <a:pPr marL="0" indent="0">
              <a:buNone/>
            </a:pPr>
            <a:r>
              <a:rPr lang="en-US" dirty="0"/>
              <a:t>The NSPCC completed research about the impact of watching pornography between the ages of 11-16 years old.</a:t>
            </a:r>
          </a:p>
        </p:txBody>
      </p:sp>
    </p:spTree>
    <p:extLst>
      <p:ext uri="{BB962C8B-B14F-4D97-AF65-F5344CB8AC3E}">
        <p14:creationId xmlns:p14="http://schemas.microsoft.com/office/powerpoint/2010/main" val="20356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2382746" cy="1325563"/>
          </a:xfrm>
        </p:spPr>
        <p:txBody>
          <a:bodyPr>
            <a:normAutofit fontScale="90000"/>
          </a:bodyPr>
          <a:lstStyle/>
          <a:p>
            <a:r>
              <a:rPr lang="en-GB" sz="8000" dirty="0"/>
              <a:t>What impact does pornography have on young people?</a:t>
            </a:r>
          </a:p>
        </p:txBody>
      </p:sp>
      <p:sp>
        <p:nvSpPr>
          <p:cNvPr id="7" name="Content Placeholder 2"/>
          <p:cNvSpPr>
            <a:spLocks noGrp="1"/>
          </p:cNvSpPr>
          <p:nvPr>
            <p:ph idx="1"/>
          </p:nvPr>
        </p:nvSpPr>
        <p:spPr>
          <a:xfrm>
            <a:off x="1843138" y="2670939"/>
            <a:ext cx="15337704" cy="7993972"/>
          </a:xfrm>
        </p:spPr>
        <p:txBody>
          <a:bodyPr>
            <a:normAutofit/>
          </a:bodyPr>
          <a:lstStyle/>
          <a:p>
            <a:pPr marL="0" indent="0">
              <a:buNone/>
            </a:pPr>
            <a:r>
              <a:rPr lang="en-US" dirty="0"/>
              <a:t>This research found young people aged 11-16 who have seen pornography are at </a:t>
            </a:r>
            <a:r>
              <a:rPr lang="en-US" b="1" dirty="0"/>
              <a:t>greater risk of developing:</a:t>
            </a:r>
          </a:p>
          <a:p>
            <a:pPr marL="0" indent="0">
              <a:buNone/>
            </a:pPr>
            <a:endParaRPr lang="en-US" b="1" dirty="0"/>
          </a:p>
          <a:p>
            <a:pPr marL="914400" indent="-914400">
              <a:buAutoNum type="arabicPeriod"/>
            </a:pPr>
            <a:r>
              <a:rPr lang="en-US" dirty="0"/>
              <a:t>Unrealistic attitudes about sex and consent</a:t>
            </a:r>
          </a:p>
          <a:p>
            <a:pPr marL="914400" indent="-914400">
              <a:buAutoNum type="arabicPeriod"/>
            </a:pPr>
            <a:r>
              <a:rPr lang="en-US" dirty="0"/>
              <a:t>More negative attitudes towards roles and identities in relationships</a:t>
            </a:r>
          </a:p>
          <a:p>
            <a:pPr marL="914400" indent="-914400">
              <a:buAutoNum type="arabicPeriod"/>
            </a:pPr>
            <a:r>
              <a:rPr lang="en-US" dirty="0"/>
              <a:t>More casual attitudes towards sex and sexual relationships</a:t>
            </a:r>
          </a:p>
          <a:p>
            <a:pPr marL="914400" indent="-914400">
              <a:buAutoNum type="arabicPeriod"/>
            </a:pPr>
            <a:r>
              <a:rPr lang="en-US" dirty="0"/>
              <a:t>An increase in “risky” sexual </a:t>
            </a:r>
            <a:r>
              <a:rPr lang="en-US" dirty="0" err="1"/>
              <a:t>behaviour</a:t>
            </a:r>
            <a:endParaRPr lang="en-US" dirty="0"/>
          </a:p>
          <a:p>
            <a:pPr marL="914400" indent="-914400">
              <a:buAutoNum type="arabicPeriod"/>
            </a:pPr>
            <a:r>
              <a:rPr lang="en-US" dirty="0"/>
              <a:t>Unrealistic expectations of body image and performance</a:t>
            </a:r>
          </a:p>
        </p:txBody>
      </p:sp>
    </p:spTree>
    <p:extLst>
      <p:ext uri="{BB962C8B-B14F-4D97-AF65-F5344CB8AC3E}">
        <p14:creationId xmlns:p14="http://schemas.microsoft.com/office/powerpoint/2010/main" val="58860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2382746" cy="1325563"/>
          </a:xfrm>
        </p:spPr>
        <p:txBody>
          <a:bodyPr>
            <a:normAutofit fontScale="90000"/>
          </a:bodyPr>
          <a:lstStyle/>
          <a:p>
            <a:r>
              <a:rPr lang="en-GB" sz="8000" dirty="0"/>
              <a:t>What impact does pornography have on young people?</a:t>
            </a:r>
          </a:p>
        </p:txBody>
      </p:sp>
      <p:sp>
        <p:nvSpPr>
          <p:cNvPr id="7" name="Content Placeholder 2"/>
          <p:cNvSpPr>
            <a:spLocks noGrp="1"/>
          </p:cNvSpPr>
          <p:nvPr>
            <p:ph idx="1"/>
          </p:nvPr>
        </p:nvSpPr>
        <p:spPr>
          <a:xfrm>
            <a:off x="1843138" y="2670939"/>
            <a:ext cx="15337704" cy="7993972"/>
          </a:xfrm>
        </p:spPr>
        <p:txBody>
          <a:bodyPr>
            <a:normAutofit/>
          </a:bodyPr>
          <a:lstStyle/>
          <a:p>
            <a:pPr marL="0" indent="0">
              <a:buNone/>
            </a:pPr>
            <a:r>
              <a:rPr lang="en-US" dirty="0"/>
              <a:t>This research also found a difference in the gender ratio viewing pornography.</a:t>
            </a:r>
          </a:p>
          <a:p>
            <a:pPr marL="0" indent="0">
              <a:buNone/>
            </a:pPr>
            <a:endParaRPr lang="en-US" dirty="0"/>
          </a:p>
          <a:p>
            <a:pPr marL="0" indent="0">
              <a:buNone/>
            </a:pPr>
            <a:r>
              <a:rPr lang="en-US" dirty="0"/>
              <a:t>On your whiteboards write what answer you think reported a higher frequency of viewing pornography between the ages of 11-16.</a:t>
            </a:r>
          </a:p>
          <a:p>
            <a:pPr marL="0" indent="0">
              <a:buNone/>
            </a:pPr>
            <a:endParaRPr lang="en-US" dirty="0"/>
          </a:p>
          <a:p>
            <a:pPr marL="0" indent="0">
              <a:buNone/>
            </a:pPr>
            <a:r>
              <a:rPr lang="en-US" dirty="0"/>
              <a:t>A – females</a:t>
            </a:r>
          </a:p>
          <a:p>
            <a:pPr marL="0" indent="0">
              <a:buNone/>
            </a:pPr>
            <a:r>
              <a:rPr lang="en-US" dirty="0"/>
              <a:t>B – males</a:t>
            </a:r>
          </a:p>
          <a:p>
            <a:pPr marL="0" indent="0">
              <a:buNone/>
            </a:pPr>
            <a:r>
              <a:rPr lang="en-US" dirty="0"/>
              <a:t>C - Unsure</a:t>
            </a:r>
          </a:p>
        </p:txBody>
      </p:sp>
    </p:spTree>
    <p:extLst>
      <p:ext uri="{BB962C8B-B14F-4D97-AF65-F5344CB8AC3E}">
        <p14:creationId xmlns:p14="http://schemas.microsoft.com/office/powerpoint/2010/main" val="254037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Props1.xml><?xml version="1.0" encoding="utf-8"?>
<ds:datastoreItem xmlns:ds="http://schemas.openxmlformats.org/officeDocument/2006/customXml" ds:itemID="{C2D7F81D-E11B-4FAC-BEDD-7BD5D47E0398}">
  <ds:schemaRefs>
    <ds:schemaRef ds:uri="http://schemas.microsoft.com/sharepoint/v3/contenttype/forms"/>
  </ds:schemaRefs>
</ds:datastoreItem>
</file>

<file path=customXml/itemProps2.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2F18CE-0664-4747-9A36-DB6272ADADB8}">
  <ds:schemaRefs>
    <ds:schemaRef ds:uri="http://schemas.microsoft.com/office/2006/documentManagement/types"/>
    <ds:schemaRef ds:uri="http://schemas.openxmlformats.org/package/2006/metadata/core-properties"/>
    <ds:schemaRef ds:uri="aa278816-03e4-4886-8c06-bbee340b154a"/>
    <ds:schemaRef ds:uri="http://purl.org/dc/dcmitype/"/>
    <ds:schemaRef ds:uri="http://purl.org/dc/elements/1.1/"/>
    <ds:schemaRef ds:uri="cf23988f-c488-42c3-82cd-5944801df941"/>
    <ds:schemaRef ds:uri="http://purl.org/dc/term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0</TotalTime>
  <Words>1970</Words>
  <Application>Microsoft Office PowerPoint</Application>
  <PresentationFormat>Custom</PresentationFormat>
  <Paragraphs>233</Paragraphs>
  <Slides>32</Slides>
  <Notes>4</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32</vt:i4>
      </vt:variant>
    </vt:vector>
  </HeadingPairs>
  <TitlesOfParts>
    <vt:vector size="44" baseType="lpstr">
      <vt:lpstr>Arial</vt:lpstr>
      <vt:lpstr>Calibri</vt:lpstr>
      <vt:lpstr>Calibri Light</vt:lpstr>
      <vt:lpstr>Comic Sans MS</vt:lpstr>
      <vt:lpstr>Franklin Gothic Book</vt:lpstr>
      <vt:lpstr>Lato</vt:lpstr>
      <vt:lpstr>Office Theme</vt:lpstr>
      <vt:lpstr>1_Office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What is our starting point?</vt:lpstr>
      <vt:lpstr>What is pornography?</vt:lpstr>
      <vt:lpstr>What impact does pornography have on young people?</vt:lpstr>
      <vt:lpstr>What impact does pornography have on young people?</vt:lpstr>
      <vt:lpstr>What impact does pornography have on young people?</vt:lpstr>
      <vt:lpstr>What impact does pornography have on young people?</vt:lpstr>
      <vt:lpstr>Impact of pornography</vt:lpstr>
      <vt:lpstr>Impact of pornography</vt:lpstr>
      <vt:lpstr>Impact of pornography</vt:lpstr>
      <vt:lpstr>Recap of Beth’s story</vt:lpstr>
      <vt:lpstr>Recap of Beth’s story</vt:lpstr>
      <vt:lpstr>Myth vs Reality – whiteboard activity</vt:lpstr>
      <vt:lpstr>Myth vs Reality – whiteboard activity</vt:lpstr>
      <vt:lpstr>Myth vs Reality – whiteboard activity</vt:lpstr>
      <vt:lpstr>Myth vs Reality – whiteboard activity</vt:lpstr>
      <vt:lpstr>Myth vs Reality – whiteboard activity</vt:lpstr>
      <vt:lpstr>The law about pornography</vt:lpstr>
      <vt:lpstr>The law about pornography</vt:lpstr>
      <vt:lpstr>Legal or Illegal – whiteboard activity</vt:lpstr>
      <vt:lpstr>Legal or Illegal – whiteboard activity</vt:lpstr>
      <vt:lpstr>Legal or Illegal – whiteboard activity</vt:lpstr>
      <vt:lpstr>Legal or Illegal – whiteboard activity</vt:lpstr>
      <vt:lpstr>Legal or Illegal – whiteboard activity</vt:lpstr>
      <vt:lpstr>Legal or Illegal – whiteboard activity</vt:lpstr>
      <vt:lpstr>Legal or Illegal – whiteboard activity</vt:lpstr>
      <vt:lpstr>Reflection</vt:lpstr>
      <vt:lpstr>Types of abuse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30</cp:revision>
  <dcterms:created xsi:type="dcterms:W3CDTF">2024-04-14T12:24:22Z</dcterms:created>
  <dcterms:modified xsi:type="dcterms:W3CDTF">2024-04-19T08:26:28Z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