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18" r:id="rId3"/>
  </p:sldMasterIdLst>
  <p:notesMasterIdLst>
    <p:notesMasterId r:id="rId21"/>
  </p:notesMasterIdLst>
  <p:sldIdLst>
    <p:sldId id="288" r:id="rId4"/>
    <p:sldId id="377" r:id="rId5"/>
    <p:sldId id="366" r:id="rId6"/>
    <p:sldId id="375" r:id="rId7"/>
    <p:sldId id="324" r:id="rId8"/>
    <p:sldId id="362" r:id="rId9"/>
    <p:sldId id="363" r:id="rId10"/>
    <p:sldId id="344" r:id="rId11"/>
    <p:sldId id="327" r:id="rId12"/>
    <p:sldId id="352" r:id="rId13"/>
    <p:sldId id="370" r:id="rId14"/>
    <p:sldId id="371" r:id="rId15"/>
    <p:sldId id="355" r:id="rId16"/>
    <p:sldId id="354" r:id="rId17"/>
    <p:sldId id="372" r:id="rId18"/>
    <p:sldId id="373" r:id="rId19"/>
    <p:sldId id="3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0KaPcYWXGXOfTjh2VQ1AQ==" hashData="g1eeI5Zq/EHLJ6CsZHt2tB0r/9NC0TUOHmFh6IQoLONh3Gf5zTd8BMOiLNqlAARIxL1FOZgcHJ3WXHPArD2OY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589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https://www.youtube.com/watch?v=tdUUD7jcMVs</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6</a:t>
            </a:fld>
            <a:endParaRPr lang="en-GB"/>
          </a:p>
        </p:txBody>
      </p:sp>
    </p:spTree>
    <p:extLst>
      <p:ext uri="{BB962C8B-B14F-4D97-AF65-F5344CB8AC3E}">
        <p14:creationId xmlns:p14="http://schemas.microsoft.com/office/powerpoint/2010/main" val="75428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32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3988376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4191381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400023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289997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611125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1595784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060938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55202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573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105293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63403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3728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3297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5162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955202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62462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944998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49940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935378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179778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5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932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019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87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612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625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172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9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435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714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9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4.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1875170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31" r:id="rId2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46038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tdUUD7jcMVs?si=pISpfIV1Mt2Ev3bw" TargetMode="Externa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lnSpcReduction="10000"/>
          </a:bodyPr>
          <a:lstStyle/>
          <a:p>
            <a:pPr algn="ctr">
              <a:lnSpc>
                <a:spcPct val="100000"/>
              </a:lnSpc>
            </a:pPr>
            <a:r>
              <a:rPr lang="en-GB" sz="4800" b="1" dirty="0" smtClean="0"/>
              <a:t>Thought of the Day</a:t>
            </a:r>
          </a:p>
          <a:p>
            <a:pPr algn="ctr">
              <a:lnSpc>
                <a:spcPct val="100000"/>
              </a:lnSpc>
            </a:pPr>
            <a:r>
              <a:rPr lang="en-GB" dirty="0" smtClean="0"/>
              <a:t>“</a:t>
            </a:r>
            <a:r>
              <a:rPr lang="en-US" dirty="0"/>
              <a:t>We must continue to challenge hate in all its forms and ensure that victims are supported and perpetrators are brought to justice</a:t>
            </a:r>
            <a:r>
              <a:rPr lang="en-GB" dirty="0" smtClean="0"/>
              <a:t>”</a:t>
            </a:r>
            <a:r>
              <a:rPr lang="en-US" b="1" dirty="0"/>
              <a:t> </a:t>
            </a:r>
            <a:endParaRPr lang="en-US" b="1" dirty="0" smtClean="0"/>
          </a:p>
          <a:p>
            <a:pPr algn="ctr">
              <a:lnSpc>
                <a:spcPct val="100000"/>
              </a:lnSpc>
            </a:pPr>
            <a:r>
              <a:rPr lang="en-US" sz="3000" dirty="0" smtClean="0"/>
              <a:t>Graham </a:t>
            </a:r>
            <a:r>
              <a:rPr lang="en-US" sz="3000" dirty="0"/>
              <a:t>Lewis, former Chair and Trustee of Stop Hate UK</a:t>
            </a:r>
            <a:endParaRPr lang="en-GB" sz="3000" dirty="0" smtClean="0"/>
          </a:p>
        </p:txBody>
      </p:sp>
    </p:spTree>
    <p:extLst>
      <p:ext uri="{BB962C8B-B14F-4D97-AF65-F5344CB8AC3E}">
        <p14:creationId xmlns:p14="http://schemas.microsoft.com/office/powerpoint/2010/main" val="428478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3200" kern="0" dirty="0" smtClean="0">
                <a:solidFill>
                  <a:srgbClr val="323232"/>
                </a:solidFill>
                <a:latin typeface="Calibri" panose="020F0502020204030204"/>
              </a:rPr>
              <a:t>All of the Protected Characteristics are equal. One does not take priority over the over. Unfortunately, many hate crime incidents happen to people who identify with one or more of the protected characteristics</a:t>
            </a:r>
            <a:endParaRPr kumimoji="0" lang="en-US" sz="3200" b="0" i="0" u="none" strike="noStrike" kern="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1508704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30204" y="116800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379435"/>
          </a:xfrm>
        </p:spPr>
        <p:txBody>
          <a:bodyPr>
            <a:normAutofit fontScale="77500" lnSpcReduction="20000"/>
          </a:bodyPr>
          <a:lstStyle/>
          <a:p>
            <a:pPr marL="0" indent="0">
              <a:buNone/>
            </a:pPr>
            <a:r>
              <a:rPr lang="en-US" sz="3638" dirty="0" smtClean="0"/>
              <a:t>The UK legally </a:t>
            </a:r>
            <a:r>
              <a:rPr lang="en-US" sz="3638" dirty="0" err="1" smtClean="0"/>
              <a:t>recognises</a:t>
            </a:r>
            <a:r>
              <a:rPr lang="en-US" sz="3638" dirty="0" smtClean="0"/>
              <a:t> 5 categories of hate crime:</a:t>
            </a:r>
          </a:p>
          <a:p>
            <a:pPr marL="0" indent="0">
              <a:buNone/>
            </a:pPr>
            <a:endParaRPr lang="en-US" sz="3638" dirty="0"/>
          </a:p>
          <a:p>
            <a:pPr marL="742950" indent="-742950">
              <a:buAutoNum type="arabicPeriod"/>
            </a:pPr>
            <a:r>
              <a:rPr lang="en-US" sz="3638" b="1" dirty="0" smtClean="0"/>
              <a:t>Race</a:t>
            </a:r>
            <a:r>
              <a:rPr lang="en-US" sz="3638" dirty="0" smtClean="0"/>
              <a:t> – attacking someone due to them being an ethnic minority</a:t>
            </a:r>
          </a:p>
          <a:p>
            <a:pPr marL="742950" indent="-742950">
              <a:buAutoNum type="arabicPeriod"/>
            </a:pPr>
            <a:r>
              <a:rPr lang="en-US" sz="3638" b="1" dirty="0" smtClean="0"/>
              <a:t>Religion</a:t>
            </a:r>
            <a:r>
              <a:rPr lang="en-US" sz="3638" dirty="0" smtClean="0"/>
              <a:t> – Abusing or attacking a person due to their religious beliefs</a:t>
            </a:r>
          </a:p>
          <a:p>
            <a:pPr marL="742950" indent="-742950">
              <a:buAutoNum type="arabicPeriod"/>
            </a:pPr>
            <a:r>
              <a:rPr lang="en-US" sz="3638" b="1" dirty="0" smtClean="0"/>
              <a:t>Disability</a:t>
            </a:r>
            <a:r>
              <a:rPr lang="en-US" sz="3638" dirty="0" smtClean="0"/>
              <a:t> – bullying or harming someone due to their physical or mental disability</a:t>
            </a:r>
          </a:p>
          <a:p>
            <a:pPr marL="742950" indent="-742950">
              <a:buAutoNum type="arabicPeriod"/>
            </a:pPr>
            <a:r>
              <a:rPr lang="en-US" sz="3638" b="1" dirty="0" smtClean="0"/>
              <a:t>Sexual orientation </a:t>
            </a:r>
            <a:r>
              <a:rPr lang="en-US" sz="3638" dirty="0" smtClean="0"/>
              <a:t>– attacking someone for identifying as LGBT+</a:t>
            </a:r>
          </a:p>
          <a:p>
            <a:pPr marL="742950" indent="-742950">
              <a:buAutoNum type="arabicPeriod"/>
            </a:pPr>
            <a:r>
              <a:rPr lang="en-US" sz="3638" b="1" dirty="0" smtClean="0"/>
              <a:t>Gender identity </a:t>
            </a:r>
            <a:r>
              <a:rPr lang="en-US" sz="3638" dirty="0" smtClean="0"/>
              <a:t>– abusing or attacking someone for being transgender</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 hate crime?</a:t>
            </a:r>
            <a:endParaRPr sz="2426" spc="27" dirty="0"/>
          </a:p>
        </p:txBody>
      </p:sp>
      <p:pic>
        <p:nvPicPr>
          <p:cNvPr id="3" name="Picture 2"/>
          <p:cNvPicPr>
            <a:picLocks noChangeAspect="1"/>
          </p:cNvPicPr>
          <p:nvPr/>
        </p:nvPicPr>
        <p:blipFill>
          <a:blip r:embed="rId4"/>
          <a:stretch>
            <a:fillRect/>
          </a:stretch>
        </p:blipFill>
        <p:spPr>
          <a:xfrm>
            <a:off x="7805687" y="1261997"/>
            <a:ext cx="2847975" cy="1600200"/>
          </a:xfrm>
          <a:prstGeom prst="rect">
            <a:avLst/>
          </a:prstGeom>
        </p:spPr>
      </p:pic>
      <p:pic>
        <p:nvPicPr>
          <p:cNvPr id="4" name="Picture 3"/>
          <p:cNvPicPr>
            <a:picLocks noChangeAspect="1"/>
          </p:cNvPicPr>
          <p:nvPr/>
        </p:nvPicPr>
        <p:blipFill>
          <a:blip r:embed="rId5"/>
          <a:stretch>
            <a:fillRect/>
          </a:stretch>
        </p:blipFill>
        <p:spPr>
          <a:xfrm>
            <a:off x="8594292" y="2862197"/>
            <a:ext cx="3057525" cy="1495425"/>
          </a:xfrm>
          <a:prstGeom prst="rect">
            <a:avLst/>
          </a:prstGeom>
        </p:spPr>
      </p:pic>
      <p:pic>
        <p:nvPicPr>
          <p:cNvPr id="5" name="Picture 4"/>
          <p:cNvPicPr>
            <a:picLocks noChangeAspect="1"/>
          </p:cNvPicPr>
          <p:nvPr/>
        </p:nvPicPr>
        <p:blipFill>
          <a:blip r:embed="rId6"/>
          <a:stretch>
            <a:fillRect/>
          </a:stretch>
        </p:blipFill>
        <p:spPr>
          <a:xfrm>
            <a:off x="7805687" y="4357622"/>
            <a:ext cx="2867025" cy="1590675"/>
          </a:xfrm>
          <a:prstGeom prst="rect">
            <a:avLst/>
          </a:prstGeom>
        </p:spPr>
      </p:pic>
    </p:spTree>
    <p:extLst>
      <p:ext uri="{BB962C8B-B14F-4D97-AF65-F5344CB8AC3E}">
        <p14:creationId xmlns:p14="http://schemas.microsoft.com/office/powerpoint/2010/main" val="423127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30204" y="116800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 hate crime?</a:t>
            </a:r>
            <a:endParaRPr sz="2426" spc="27" dirty="0"/>
          </a:p>
        </p:txBody>
      </p:sp>
      <p:pic>
        <p:nvPicPr>
          <p:cNvPr id="9" name="Picture 8"/>
          <p:cNvPicPr>
            <a:picLocks noChangeAspect="1"/>
          </p:cNvPicPr>
          <p:nvPr/>
        </p:nvPicPr>
        <p:blipFill>
          <a:blip r:embed="rId4"/>
          <a:stretch>
            <a:fillRect/>
          </a:stretch>
        </p:blipFill>
        <p:spPr>
          <a:xfrm>
            <a:off x="13364" y="1771334"/>
            <a:ext cx="7607907" cy="3086100"/>
          </a:xfrm>
          <a:prstGeom prst="rect">
            <a:avLst/>
          </a:prstGeom>
        </p:spPr>
      </p:pic>
      <p:sp>
        <p:nvSpPr>
          <p:cNvPr id="12" name="Content Placeholder 2"/>
          <p:cNvSpPr>
            <a:spLocks noGrp="1"/>
          </p:cNvSpPr>
          <p:nvPr>
            <p:ph idx="1"/>
          </p:nvPr>
        </p:nvSpPr>
        <p:spPr>
          <a:xfrm>
            <a:off x="7805687" y="1302052"/>
            <a:ext cx="4372050" cy="5379435"/>
          </a:xfrm>
        </p:spPr>
        <p:txBody>
          <a:bodyPr>
            <a:normAutofit fontScale="92500" lnSpcReduction="10000"/>
          </a:bodyPr>
          <a:lstStyle/>
          <a:p>
            <a:pPr marL="0" indent="0">
              <a:buNone/>
            </a:pPr>
            <a:r>
              <a:rPr lang="en-US" sz="3638" dirty="0" smtClean="0"/>
              <a:t>Look at the statistics on the left.</a:t>
            </a:r>
          </a:p>
          <a:p>
            <a:pPr marL="0" indent="0">
              <a:buNone/>
            </a:pPr>
            <a:endParaRPr lang="en-US" sz="3638" dirty="0"/>
          </a:p>
          <a:p>
            <a:pPr marL="0" indent="0">
              <a:buNone/>
            </a:pPr>
            <a:r>
              <a:rPr lang="en-US" sz="3638" dirty="0" smtClean="0"/>
              <a:t>You have 1 minute to think about the following question:</a:t>
            </a:r>
          </a:p>
          <a:p>
            <a:pPr marL="0" indent="0">
              <a:buNone/>
            </a:pPr>
            <a:endParaRPr lang="en-US" sz="3638" dirty="0"/>
          </a:p>
          <a:p>
            <a:pPr marL="0" indent="0">
              <a:buNone/>
            </a:pPr>
            <a:r>
              <a:rPr lang="en-US" sz="3638" dirty="0" smtClean="0"/>
              <a:t>“Why do you think there has been a significant rise in hate crime?”</a:t>
            </a:r>
          </a:p>
          <a:p>
            <a:pPr marL="0" indent="0">
              <a:buNone/>
            </a:pPr>
            <a:endParaRPr lang="en-US" sz="3638" dirty="0"/>
          </a:p>
          <a:p>
            <a:pPr marL="0" indent="0">
              <a:buNone/>
            </a:pPr>
            <a:endParaRPr lang="en-US" sz="3638" dirty="0"/>
          </a:p>
        </p:txBody>
      </p:sp>
    </p:spTree>
    <p:extLst>
      <p:ext uri="{BB962C8B-B14F-4D97-AF65-F5344CB8AC3E}">
        <p14:creationId xmlns:p14="http://schemas.microsoft.com/office/powerpoint/2010/main" val="3891697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“Why do you think there has been a significant rise in hate crime?”</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 hate crime?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05451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do you think could be done to tackle the rise in hate crime?”</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What is a hate crime?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62037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“What do you think could be done to tackle the rise in hate crime?”</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 hate crime?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421878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30204" y="116800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You will be learning more about hate crimes in your Personal Development lesson this week, with a particular focus on hate speech that occurs online.</a:t>
            </a:r>
          </a:p>
          <a:p>
            <a:pPr marL="0" indent="0">
              <a:buNone/>
            </a:pPr>
            <a:endParaRPr lang="en-US" sz="3638" dirty="0"/>
          </a:p>
          <a:p>
            <a:pPr marL="0" indent="0">
              <a:buNone/>
            </a:pPr>
            <a:r>
              <a:rPr lang="en-US" sz="3638" dirty="0" smtClean="0"/>
              <a:t>Until then, think about any negative words you see online. Are any of these words actually committing a hate crime?</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 hate crime?</a:t>
            </a:r>
            <a:endParaRPr sz="2426" spc="27" dirty="0"/>
          </a:p>
        </p:txBody>
      </p:sp>
      <p:pic>
        <p:nvPicPr>
          <p:cNvPr id="3" name="Picture 2"/>
          <p:cNvPicPr>
            <a:picLocks noChangeAspect="1"/>
          </p:cNvPicPr>
          <p:nvPr/>
        </p:nvPicPr>
        <p:blipFill>
          <a:blip r:embed="rId4"/>
          <a:stretch>
            <a:fillRect/>
          </a:stretch>
        </p:blipFill>
        <p:spPr>
          <a:xfrm>
            <a:off x="7805687" y="1261997"/>
            <a:ext cx="2847975" cy="1600200"/>
          </a:xfrm>
          <a:prstGeom prst="rect">
            <a:avLst/>
          </a:prstGeom>
        </p:spPr>
      </p:pic>
      <p:pic>
        <p:nvPicPr>
          <p:cNvPr id="4" name="Picture 3"/>
          <p:cNvPicPr>
            <a:picLocks noChangeAspect="1"/>
          </p:cNvPicPr>
          <p:nvPr/>
        </p:nvPicPr>
        <p:blipFill>
          <a:blip r:embed="rId5"/>
          <a:stretch>
            <a:fillRect/>
          </a:stretch>
        </p:blipFill>
        <p:spPr>
          <a:xfrm>
            <a:off x="8594292" y="2862197"/>
            <a:ext cx="3057525" cy="1495425"/>
          </a:xfrm>
          <a:prstGeom prst="rect">
            <a:avLst/>
          </a:prstGeom>
        </p:spPr>
      </p:pic>
      <p:pic>
        <p:nvPicPr>
          <p:cNvPr id="5" name="Picture 4"/>
          <p:cNvPicPr>
            <a:picLocks noChangeAspect="1"/>
          </p:cNvPicPr>
          <p:nvPr/>
        </p:nvPicPr>
        <p:blipFill>
          <a:blip r:embed="rId6"/>
          <a:stretch>
            <a:fillRect/>
          </a:stretch>
        </p:blipFill>
        <p:spPr>
          <a:xfrm>
            <a:off x="7805687" y="4357622"/>
            <a:ext cx="2867025" cy="1590675"/>
          </a:xfrm>
          <a:prstGeom prst="rect">
            <a:avLst/>
          </a:prstGeom>
        </p:spPr>
      </p:pic>
    </p:spTree>
    <p:extLst>
      <p:ext uri="{BB962C8B-B14F-4D97-AF65-F5344CB8AC3E}">
        <p14:creationId xmlns:p14="http://schemas.microsoft.com/office/powerpoint/2010/main" val="3478433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66" b="0" i="0" u="none" strike="noStrike" kern="1200" cap="none" spc="0" normalizeH="0" baseline="0" noProof="0" dirty="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If you ever need support about </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hate crimes for yourself, a friend or family member you can find it here:</a:t>
            </a:r>
            <a:endParaRPr kumimoji="0" lang="en-US" sz="4366" b="0" i="0" u="none" strike="noStrike" kern="1200" cap="none" spc="0" normalizeH="0" baseline="0" noProof="0" dirty="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Childline.org.uk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Call – 08001111</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Email or chat online for support</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
        <p:nvSpPr>
          <p:cNvPr id="31" name="TextBox 30"/>
          <p:cNvSpPr txBox="1"/>
          <p:nvPr/>
        </p:nvSpPr>
        <p:spPr>
          <a:xfrm>
            <a:off x="7934023" y="5307577"/>
            <a:ext cx="3949362" cy="689420"/>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smtClean="0">
                <a:ln>
                  <a:noFill/>
                </a:ln>
                <a:solidFill>
                  <a:srgbClr val="2A2C65"/>
                </a:solidFill>
                <a:effectLst/>
                <a:uLnTx/>
                <a:uFillTx/>
                <a:latin typeface="Calibri" panose="020F0502020204030204" pitchFamily="34" charset="0"/>
                <a:ea typeface="+mn-ea"/>
                <a:cs typeface="Calibri" panose="020F0502020204030204" pitchFamily="34" charset="0"/>
              </a:rPr>
              <a:t>Call 99</a:t>
            </a:r>
            <a:r>
              <a:rPr lang="en-US" sz="1940" dirty="0" smtClean="0">
                <a:solidFill>
                  <a:srgbClr val="2A2C65"/>
                </a:solidFill>
                <a:latin typeface="Calibri" panose="020F0502020204030204" pitchFamily="34" charset="0"/>
                <a:cs typeface="Calibri" panose="020F0502020204030204" pitchFamily="34" charset="0"/>
              </a:rPr>
              <a:t>9 if you or a friend is a victim of a hate crime</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a:blip r:embed="rId6"/>
          <a:stretch>
            <a:fillRect/>
          </a:stretch>
        </p:blipFill>
        <p:spPr>
          <a:xfrm>
            <a:off x="5410701" y="5128462"/>
            <a:ext cx="2394986" cy="1010601"/>
          </a:xfrm>
          <a:prstGeom prst="rect">
            <a:avLst/>
          </a:prstGeom>
        </p:spPr>
      </p:pic>
    </p:spTree>
    <p:extLst>
      <p:ext uri="{BB962C8B-B14F-4D97-AF65-F5344CB8AC3E}">
        <p14:creationId xmlns:p14="http://schemas.microsoft.com/office/powerpoint/2010/main" val="3548186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70639" y="1025568"/>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2911" dirty="0">
                <a:solidFill>
                  <a:srgbClr val="FF0000"/>
                </a:solidFill>
              </a:rPr>
              <a:t>Homework has been set for this week.</a:t>
            </a:r>
          </a:p>
          <a:p>
            <a:r>
              <a:rPr lang="en-GB" sz="2911" dirty="0">
                <a:solidFill>
                  <a:srgbClr val="FF0000"/>
                </a:solidFill>
              </a:rPr>
              <a:t>Remember to log in and complete your set tasks. </a:t>
            </a:r>
          </a:p>
        </p:txBody>
      </p:sp>
      <p:sp>
        <p:nvSpPr>
          <p:cNvPr id="7" name="Subtitle 2"/>
          <p:cNvSpPr txBox="1">
            <a:spLocks/>
          </p:cNvSpPr>
          <p:nvPr/>
        </p:nvSpPr>
        <p:spPr>
          <a:xfrm>
            <a:off x="217792" y="2548601"/>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521" y="542641"/>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8310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Replacement equipment for your learning wallet can be purchased 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for </a:t>
            </a:r>
            <a:r>
              <a:rPr kumimoji="0" lang="en-GB" alt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10p each</a:t>
            </a: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LRC (next to W214):</a:t>
            </a: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from West Office using money on your ParentPay: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13842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social media and how should you use it?</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online trends and should you follow them?</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impact can social media influences have?</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fake news?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hate speech online?</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can I manage my </a:t>
            </a:r>
            <a:r>
              <a:rPr lang="en-US" sz="1400" smtClean="0">
                <a:solidFill>
                  <a:prstClr val="black"/>
                </a:solidFill>
                <a:latin typeface="Comic Sans MS" panose="030F0702030302020204" pitchFamily="66" charset="0"/>
              </a:rPr>
              <a:t>time online?</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hate speech online?</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defTabSz="914411">
              <a:lnSpc>
                <a:spcPct val="110000"/>
              </a:lnSpc>
              <a:spcBef>
                <a:spcPts val="1001"/>
              </a:spcBef>
              <a:buFontTx/>
              <a:buChar char="-"/>
              <a:defRPr/>
            </a:pPr>
            <a:r>
              <a:rPr lang="en-US" sz="2000" dirty="0" smtClean="0">
                <a:solidFill>
                  <a:prstClr val="black"/>
                </a:solidFill>
                <a:latin typeface="Comic Sans MS"/>
              </a:rPr>
              <a:t>Definition of hate crime</a:t>
            </a:r>
          </a:p>
          <a:p>
            <a:pPr defTabSz="914411">
              <a:lnSpc>
                <a:spcPct val="110000"/>
              </a:lnSpc>
              <a:spcBef>
                <a:spcPts val="1001"/>
              </a:spcBef>
              <a:buFontTx/>
              <a:buChar char="-"/>
              <a:defRPr/>
            </a:pPr>
            <a:r>
              <a:rPr lang="en-US" sz="2000" dirty="0" smtClean="0">
                <a:solidFill>
                  <a:prstClr val="black"/>
                </a:solidFill>
                <a:latin typeface="Comic Sans MS"/>
              </a:rPr>
              <a:t>What is targeted in a hate crime?</a:t>
            </a:r>
          </a:p>
          <a:p>
            <a:pPr defTabSz="914411">
              <a:lnSpc>
                <a:spcPct val="110000"/>
              </a:lnSpc>
              <a:spcBef>
                <a:spcPts val="1001"/>
              </a:spcBef>
              <a:buFontTx/>
              <a:buChar char="-"/>
              <a:defRPr/>
            </a:pPr>
            <a:r>
              <a:rPr lang="en-US" sz="2000" dirty="0" smtClean="0">
                <a:solidFill>
                  <a:prstClr val="black"/>
                </a:solidFill>
                <a:latin typeface="Comic Sans MS"/>
              </a:rPr>
              <a:t>Discussion around rising rates on hate crime</a:t>
            </a:r>
          </a:p>
          <a:p>
            <a:pPr defTabSz="914411">
              <a:lnSpc>
                <a:spcPct val="110000"/>
              </a:lnSpc>
              <a:spcBef>
                <a:spcPts val="1001"/>
              </a:spcBef>
              <a:buFontTx/>
              <a:buChar char="-"/>
              <a:defRPr/>
            </a:pPr>
            <a:endParaRPr lang="en-US" sz="2000" dirty="0" smtClean="0">
              <a:solidFill>
                <a:prstClr val="black"/>
              </a:solidFill>
              <a:latin typeface="Comic Sans MS"/>
            </a:endParaRP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390496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30204" y="116800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Online hate crime is…</a:t>
            </a:r>
          </a:p>
          <a:p>
            <a:pPr marL="0" indent="0">
              <a:buNone/>
            </a:pPr>
            <a:endParaRPr lang="en-US" sz="3638" dirty="0"/>
          </a:p>
          <a:p>
            <a:pPr marL="0" indent="0">
              <a:buNone/>
            </a:pPr>
            <a:r>
              <a:rPr lang="en-US" sz="3638" dirty="0" smtClean="0"/>
              <a:t>“</a:t>
            </a:r>
            <a:r>
              <a:rPr lang="en-US" sz="4000" dirty="0" smtClean="0"/>
              <a:t>a criminal act motivated by prejudice, hostility or hatred towards a person’s race, religion, sexual orientation or gender identity that occurs on the internet”</a:t>
            </a: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an online hate crime?</a:t>
            </a:r>
            <a:endParaRPr sz="2426" spc="27" dirty="0"/>
          </a:p>
        </p:txBody>
      </p:sp>
      <p:pic>
        <p:nvPicPr>
          <p:cNvPr id="3" name="Picture 2"/>
          <p:cNvPicPr>
            <a:picLocks noChangeAspect="1"/>
          </p:cNvPicPr>
          <p:nvPr/>
        </p:nvPicPr>
        <p:blipFill>
          <a:blip r:embed="rId4"/>
          <a:stretch>
            <a:fillRect/>
          </a:stretch>
        </p:blipFill>
        <p:spPr>
          <a:xfrm>
            <a:off x="7805687" y="1261997"/>
            <a:ext cx="2847975" cy="1600200"/>
          </a:xfrm>
          <a:prstGeom prst="rect">
            <a:avLst/>
          </a:prstGeom>
        </p:spPr>
      </p:pic>
      <p:pic>
        <p:nvPicPr>
          <p:cNvPr id="4" name="Picture 3"/>
          <p:cNvPicPr>
            <a:picLocks noChangeAspect="1"/>
          </p:cNvPicPr>
          <p:nvPr/>
        </p:nvPicPr>
        <p:blipFill>
          <a:blip r:embed="rId5"/>
          <a:stretch>
            <a:fillRect/>
          </a:stretch>
        </p:blipFill>
        <p:spPr>
          <a:xfrm>
            <a:off x="8594292" y="2862197"/>
            <a:ext cx="3057525" cy="1495425"/>
          </a:xfrm>
          <a:prstGeom prst="rect">
            <a:avLst/>
          </a:prstGeom>
        </p:spPr>
      </p:pic>
      <p:pic>
        <p:nvPicPr>
          <p:cNvPr id="5" name="Picture 4"/>
          <p:cNvPicPr>
            <a:picLocks noChangeAspect="1"/>
          </p:cNvPicPr>
          <p:nvPr/>
        </p:nvPicPr>
        <p:blipFill>
          <a:blip r:embed="rId6"/>
          <a:stretch>
            <a:fillRect/>
          </a:stretch>
        </p:blipFill>
        <p:spPr>
          <a:xfrm>
            <a:off x="7805687" y="4357622"/>
            <a:ext cx="2867025" cy="1590675"/>
          </a:xfrm>
          <a:prstGeom prst="rect">
            <a:avLst/>
          </a:prstGeom>
        </p:spPr>
      </p:pic>
    </p:spTree>
    <p:extLst>
      <p:ext uri="{BB962C8B-B14F-4D97-AF65-F5344CB8AC3E}">
        <p14:creationId xmlns:p14="http://schemas.microsoft.com/office/powerpoint/2010/main" val="345771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a hate crime</a:t>
            </a:r>
            <a:endParaRPr sz="2426" spc="27" dirty="0"/>
          </a:p>
        </p:txBody>
      </p:sp>
      <p:pic>
        <p:nvPicPr>
          <p:cNvPr id="2" name="tdUUD7jcMVs"/>
          <p:cNvPicPr>
            <a:picLocks noRot="1" noChangeAspect="1"/>
          </p:cNvPicPr>
          <p:nvPr>
            <a:videoFile r:link="rId1"/>
          </p:nvPr>
        </p:nvPicPr>
        <p:blipFill>
          <a:blip r:embed="rId6"/>
          <a:stretch>
            <a:fillRect/>
          </a:stretch>
        </p:blipFill>
        <p:spPr>
          <a:xfrm>
            <a:off x="1197979" y="1165449"/>
            <a:ext cx="9678568" cy="5444195"/>
          </a:xfrm>
          <a:prstGeom prst="rect">
            <a:avLst/>
          </a:prstGeom>
        </p:spPr>
      </p:pic>
    </p:spTree>
    <p:extLst>
      <p:ext uri="{BB962C8B-B14F-4D97-AF65-F5344CB8AC3E}">
        <p14:creationId xmlns:p14="http://schemas.microsoft.com/office/powerpoint/2010/main" val="199489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Hate crime is an extreme form of discrimination which means differences between people are not celebrated. Celebrating people’s differences builds better and stronger relationships between family, friends and colleagues when you begin work.</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4"/>
          <a:stretch>
            <a:fillRect/>
          </a:stretch>
        </p:blipFill>
        <p:spPr>
          <a:xfrm>
            <a:off x="6544599" y="2839219"/>
            <a:ext cx="5175144" cy="1954443"/>
          </a:xfrm>
          <a:prstGeom prst="rect">
            <a:avLst/>
          </a:prstGeom>
        </p:spPr>
      </p:pic>
    </p:spTree>
    <p:extLst>
      <p:ext uri="{BB962C8B-B14F-4D97-AF65-F5344CB8AC3E}">
        <p14:creationId xmlns:p14="http://schemas.microsoft.com/office/powerpoint/2010/main" val="2727164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323232"/>
                </a:solidFill>
                <a:effectLst/>
                <a:uLnTx/>
                <a:uFillTx/>
                <a:latin typeface="Calibri" panose="020F0502020204030204"/>
              </a:rPr>
              <a:t>Rule of Law</a:t>
            </a:r>
            <a:r>
              <a:rPr kumimoji="0" lang="en-US" sz="3600" i="0" u="none" strike="noStrike" kern="0" cap="none" spc="0" normalizeH="0" baseline="0" noProof="0" dirty="0" smtClean="0">
                <a:ln>
                  <a:noFill/>
                </a:ln>
                <a:solidFill>
                  <a:srgbClr val="323232"/>
                </a:solidFill>
                <a:effectLst/>
                <a:uLnTx/>
                <a:uFillTx/>
                <a:latin typeface="Calibri" panose="020F0502020204030204"/>
              </a:rPr>
              <a:t> is a British Value. This</a:t>
            </a:r>
            <a:r>
              <a:rPr kumimoji="0" lang="en-US" sz="3600" i="0" u="none" strike="noStrike" kern="0" cap="none" spc="0" normalizeH="0" noProof="0" dirty="0" smtClean="0">
                <a:ln>
                  <a:noFill/>
                </a:ln>
                <a:solidFill>
                  <a:srgbClr val="323232"/>
                </a:solidFill>
                <a:effectLst/>
                <a:uLnTx/>
                <a:uFillTx/>
                <a:latin typeface="Calibri" panose="020F0502020204030204"/>
              </a:rPr>
              <a:t> means that people are expected to follow the rules and laws that are designed to keep people safe. </a:t>
            </a:r>
            <a:r>
              <a:rPr lang="en-US" sz="3600" kern="0" dirty="0" smtClean="0">
                <a:solidFill>
                  <a:srgbClr val="323232"/>
                </a:solidFill>
                <a:latin typeface="Calibri" panose="020F0502020204030204"/>
              </a:rPr>
              <a:t>Hate crime is against the law (Criminal Justice Act 2003). Depending on the extent of the hate crime people can be given a maximum 14 years in prison</a:t>
            </a:r>
            <a:endParaRPr kumimoji="0" lang="en-US" sz="3600" b="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229215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323232"/>
                </a:solidFill>
                <a:latin typeface="Calibri" panose="020F0502020204030204"/>
              </a:rPr>
              <a:t>Article 2</a:t>
            </a:r>
            <a:r>
              <a:rPr lang="en-US" sz="3200" dirty="0" smtClean="0">
                <a:solidFill>
                  <a:srgbClr val="323232"/>
                </a:solidFill>
                <a:latin typeface="Calibri" panose="020F0502020204030204"/>
              </a:rPr>
              <a:t> of the UN Rights of a Child states that no child should be treated unfairly for any reason. This means that if a child identifies with one of the protected characteristics they should not be treated differently. If they are treated differently this is against the law and their rights</a:t>
            </a:r>
            <a:endParaRPr kumimoji="0" lang="en-US" sz="3200" b="1" i="0" u="none" strike="noStrike" kern="1200" cap="none" spc="0" normalizeH="0" baseline="0" noProof="0" dirty="0">
              <a:ln>
                <a:noFill/>
              </a:ln>
              <a:solidFill>
                <a:srgbClr val="323232"/>
              </a:solidFill>
              <a:effectLst/>
              <a:uLnTx/>
              <a:uFillTx/>
              <a:latin typeface="Calibri" panose="020F0502020204030204"/>
            </a:endParaRPr>
          </a:p>
        </p:txBody>
      </p:sp>
      <p:pic>
        <p:nvPicPr>
          <p:cNvPr id="2" name="Picture 1"/>
          <p:cNvPicPr>
            <a:picLocks noChangeAspect="1"/>
          </p:cNvPicPr>
          <p:nvPr/>
        </p:nvPicPr>
        <p:blipFill rotWithShape="1">
          <a:blip r:embed="rId4"/>
          <a:srcRect l="23260" t="12297" r="66423" b="64055"/>
          <a:stretch/>
        </p:blipFill>
        <p:spPr>
          <a:xfrm>
            <a:off x="8762541" y="3611042"/>
            <a:ext cx="2377313" cy="3064968"/>
          </a:xfrm>
          <a:prstGeom prst="rect">
            <a:avLst/>
          </a:prstGeom>
        </p:spPr>
      </p:pic>
    </p:spTree>
    <p:extLst>
      <p:ext uri="{BB962C8B-B14F-4D97-AF65-F5344CB8AC3E}">
        <p14:creationId xmlns:p14="http://schemas.microsoft.com/office/powerpoint/2010/main" val="139796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1046</Words>
  <Application>Microsoft Office PowerPoint</Application>
  <PresentationFormat>Widescreen</PresentationFormat>
  <Paragraphs>154</Paragraphs>
  <Slides>17</Slides>
  <Notes>3</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Aptos</vt:lpstr>
      <vt:lpstr>Arial</vt:lpstr>
      <vt:lpstr>Calibri</vt:lpstr>
      <vt:lpstr>Calibri Light</vt:lpstr>
      <vt:lpstr>Comic Sans MS</vt:lpstr>
      <vt:lpstr>Lato</vt:lpstr>
      <vt:lpstr>LondrinaSolid-Black</vt:lpstr>
      <vt:lpstr>Segoe UI</vt:lpstr>
      <vt:lpstr>Verdana</vt:lpstr>
      <vt:lpstr>Office Theme</vt:lpstr>
      <vt:lpstr>1_Office Theme</vt:lpstr>
      <vt:lpstr>2_Office Theme</vt:lpstr>
      <vt:lpstr>PowerPoint Presentation</vt:lpstr>
      <vt:lpstr>PowerPoint Presentation</vt:lpstr>
      <vt:lpstr>PowerPoint Presentation</vt:lpstr>
      <vt:lpstr>PowerPoint Presentation</vt:lpstr>
      <vt:lpstr>What is an online hate crime?</vt:lpstr>
      <vt:lpstr>What is a hate crime</vt:lpstr>
      <vt:lpstr>Why are we learning about this?</vt:lpstr>
      <vt:lpstr>Why are we learning about this?</vt:lpstr>
      <vt:lpstr>Why are we learning about this?</vt:lpstr>
      <vt:lpstr>Why are we learning about this?</vt:lpstr>
      <vt:lpstr>What is a hate crime?</vt:lpstr>
      <vt:lpstr>What is a hate crime?</vt:lpstr>
      <vt:lpstr>What is a hate crime?</vt:lpstr>
      <vt:lpstr>What is a hate crime?</vt:lpstr>
      <vt:lpstr>What is a hate crime?</vt:lpstr>
      <vt:lpstr>What is a hate crime?</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92</cp:revision>
  <dcterms:created xsi:type="dcterms:W3CDTF">2024-08-15T13:31:51Z</dcterms:created>
  <dcterms:modified xsi:type="dcterms:W3CDTF">2025-04-14T11:02:51Z</dcterms:modified>
  <cp:contentStatus/>
</cp:coreProperties>
</file>