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8" r:id="rId4"/>
  </p:sldMasterIdLst>
  <p:notesMasterIdLst>
    <p:notesMasterId r:id="rId24"/>
  </p:notesMasterIdLst>
  <p:sldIdLst>
    <p:sldId id="288" r:id="rId5"/>
    <p:sldId id="424" r:id="rId6"/>
    <p:sldId id="425" r:id="rId7"/>
    <p:sldId id="258" r:id="rId8"/>
    <p:sldId id="326" r:id="rId9"/>
    <p:sldId id="366" r:id="rId10"/>
    <p:sldId id="386" r:id="rId11"/>
    <p:sldId id="411" r:id="rId12"/>
    <p:sldId id="369" r:id="rId13"/>
    <p:sldId id="402" r:id="rId14"/>
    <p:sldId id="403" r:id="rId15"/>
    <p:sldId id="412" r:id="rId16"/>
    <p:sldId id="419" r:id="rId17"/>
    <p:sldId id="420" r:id="rId18"/>
    <p:sldId id="413" r:id="rId19"/>
    <p:sldId id="422" r:id="rId20"/>
    <p:sldId id="423" r:id="rId21"/>
    <p:sldId id="421" r:id="rId22"/>
    <p:sldId id="3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dnXMDQQXr0P1GbW7vWF4Q==" hashData="TKJTgnFQQyZdzo5DDfQ5hnqPKxoLRlLvBLqSl34py6Sdp/dcGXp7j7562nEIBuoUnq5CoCMh02kagcanK1KZa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55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https://www.youtube.com/watch?v=AQvGtqDt670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08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60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73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32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14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27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73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09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7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AQvGtqDt670?si=q_NsZlBVc66RFHlh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GB" sz="4800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“It is vital that the internet is safe for young people and we need to be confident they won’t experience any harm”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Carol </a:t>
            </a:r>
            <a:r>
              <a:rPr lang="en-US" sz="3600" dirty="0" err="1" smtClean="0"/>
              <a:t>Vorderman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“Have you ever seen or heard of an online challenge? What was it?”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“Have you ever seen or heard of an online challenge? What was it?”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Online challenges is one way that many charities raise money and awareness.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There have been many viral challenges that have successfully help people in need, spread importance messages and inspired millions worldwide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shows that online challenges can be positive if…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They raise money for charities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Do not involve any risky or dangerous </a:t>
            </a:r>
            <a:r>
              <a:rPr lang="en-US" sz="3638" dirty="0" err="1" smtClean="0"/>
              <a:t>behaviours</a:t>
            </a:r>
            <a:endParaRPr lang="en-US" sz="3638" dirty="0" smtClean="0"/>
          </a:p>
          <a:p>
            <a:pPr marL="742950" indent="-742950">
              <a:buAutoNum type="arabicPeriod"/>
            </a:pPr>
            <a:r>
              <a:rPr lang="en-US" sz="3638" dirty="0" smtClean="0"/>
              <a:t>Promotes kindness, self care or a call to action to help someone/group of people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They are inclusive. Getting people to do something together can help feel people like they are part of something bigger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9" name="AQvGtqDt67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78439"/>
            <a:ext cx="9849350" cy="55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6"/>
            <a:ext cx="6611953" cy="6036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Other online challenges that have had a positive impact: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No make up selfie – raised £8 million in just one week for Cancer Research UK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#</a:t>
            </a:r>
            <a:r>
              <a:rPr lang="en-US" sz="3638" dirty="0" err="1" smtClean="0"/>
              <a:t>trashtag</a:t>
            </a:r>
            <a:r>
              <a:rPr lang="en-US" sz="3638" dirty="0" smtClean="0"/>
              <a:t> challenge – people cleaned up parks, beaches and streets. They posted before and after photos which encourage millions of people worldwide to join in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22 push up challenge – people did 22 push ups for 22 days to raise awareness about suicide prevention among Armed Forces veterans and encouraged donations to mental health charities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“Can you think of a positive online challenge?”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“Can you think of a positive online challenge?”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However not all online challenges are positive. You will be learning about how to remain safe around online challenges in your Personal Development lesson this week.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Before then, think about what online challenges you see. Do they look safe? Are they based around making a positive difference?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ever need support about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online challenges for yourself, a friend or family member you can find it here:</a:t>
            </a:r>
            <a:endParaRPr kumimoji="0" lang="en-US" sz="4366" b="0" i="0" u="none" strike="noStrike" kern="1200" cap="none" spc="0" normalizeH="0" baseline="0" noProof="0" dirty="0">
              <a:ln>
                <a:noFill/>
              </a:ln>
              <a:solidFill>
                <a:srgbClr val="142A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Childline.org.uk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– 08001111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 or chat online for support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Themix.org.uk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email or have one-to-chat online.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is also a crisis messenger which is available 24/7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0146" y="676362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Homework will be set today.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Remember to log in and complete your set tasks.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9" y="2548539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Equipment for sale _Page_2">
            <a:extLst>
              <a:ext uri="{FF2B5EF4-FFF2-40B4-BE49-F238E27FC236}">
                <a16:creationId xmlns:a16="http://schemas.microsoft.com/office/drawing/2014/main" id="{4547BDF5-A547-4AC5-B9EB-83E49619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696" r="34099" b="82884"/>
          <a:stretch>
            <a:fillRect/>
          </a:stretch>
        </p:blipFill>
        <p:spPr bwMode="auto">
          <a:xfrm>
            <a:off x="10804900" y="1863149"/>
            <a:ext cx="1083447" cy="8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6" descr="Equipment for sale _Page_1">
            <a:extLst>
              <a:ext uri="{FF2B5EF4-FFF2-40B4-BE49-F238E27FC236}">
                <a16:creationId xmlns:a16="http://schemas.microsoft.com/office/drawing/2014/main" id="{E0ACBE95-C8F8-4AE5-975B-C6C61B40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0316" r="15645" b="35473"/>
          <a:stretch/>
        </p:blipFill>
        <p:spPr bwMode="auto">
          <a:xfrm>
            <a:off x="8469686" y="1941244"/>
            <a:ext cx="2105986" cy="11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6" descr="Equipment for sale _Page_1">
            <a:extLst>
              <a:ext uri="{FF2B5EF4-FFF2-40B4-BE49-F238E27FC236}">
                <a16:creationId xmlns:a16="http://schemas.microsoft.com/office/drawing/2014/main" id="{8837DC3C-22D2-4E14-BC52-8EDBA569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63545" r="30610" b="15608"/>
          <a:stretch/>
        </p:blipFill>
        <p:spPr bwMode="auto">
          <a:xfrm>
            <a:off x="9955713" y="2447197"/>
            <a:ext cx="1093011" cy="9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EC7156D7-6116-432F-A855-464F7654D8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6" y="1210467"/>
            <a:ext cx="5647533" cy="5647533"/>
          </a:xfrm>
          <a:prstGeom prst="rect">
            <a:avLst/>
          </a:prstGeom>
        </p:spPr>
      </p:pic>
      <p:sp>
        <p:nvSpPr>
          <p:cNvPr id="4" name="Control 4"/>
          <p:cNvSpPr>
            <a:spLocks noChangeArrowheads="1" noChangeShapeType="1"/>
          </p:cNvSpPr>
          <p:nvPr/>
        </p:nvSpPr>
        <p:spPr bwMode="auto">
          <a:xfrm>
            <a:off x="-226504" y="3698897"/>
            <a:ext cx="5994400" cy="216020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0070" y="941234"/>
            <a:ext cx="5659833" cy="6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Replacement equipment for your learning wallet can be purchased at the following locations/times: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53F7710-F081-4C60-8230-214C86A0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105" y="937911"/>
            <a:ext cx="543742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for </a:t>
            </a: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10p each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(cash only) from West Canteen, East Canteen, the Library,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LRC (next to W214):</a:t>
            </a:r>
          </a:p>
        </p:txBody>
      </p:sp>
      <p:pic>
        <p:nvPicPr>
          <p:cNvPr id="1033" name="Picture 9" descr="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" y="6247306"/>
            <a:ext cx="18272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Sec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0" y="6244131"/>
            <a:ext cx="2655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DE424C-A8DF-4E31-8B11-64DFBC4F3497}"/>
              </a:ext>
            </a:extLst>
          </p:cNvPr>
          <p:cNvCxnSpPr>
            <a:cxnSpLocks/>
          </p:cNvCxnSpPr>
          <p:nvPr/>
        </p:nvCxnSpPr>
        <p:spPr>
          <a:xfrm>
            <a:off x="6096000" y="640933"/>
            <a:ext cx="0" cy="5401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5EB2A-FC66-45A8-A795-2640F0FF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" y="312325"/>
            <a:ext cx="2486301" cy="380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D8D4DA-99E6-4DFF-8EC4-836A988D3CAE}"/>
              </a:ext>
            </a:extLst>
          </p:cNvPr>
          <p:cNvSpPr/>
          <p:nvPr/>
        </p:nvSpPr>
        <p:spPr>
          <a:xfrm>
            <a:off x="0" y="0"/>
            <a:ext cx="12192000" cy="93781"/>
          </a:xfrm>
          <a:prstGeom prst="rect">
            <a:avLst/>
          </a:prstGeom>
          <a:solidFill>
            <a:srgbClr val="C02727"/>
          </a:solidFill>
          <a:ln>
            <a:solidFill>
              <a:srgbClr val="C0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08ACAB6-840A-429C-81D3-E4B3A63CFF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140" y="1827105"/>
          <a:ext cx="5201050" cy="374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10">
                  <a:extLst>
                    <a:ext uri="{9D8B030D-6E8A-4147-A177-3AD203B41FA5}">
                      <a16:colId xmlns:a16="http://schemas.microsoft.com/office/drawing/2014/main" val="3484098122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94406851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78905417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38505700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1821976195"/>
                    </a:ext>
                  </a:extLst>
                </a:gridCol>
              </a:tblGrid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or LRC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46171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10:10– </a:t>
                      </a:r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</a:t>
                      </a:r>
                      <a:r>
                        <a:rPr lang="en-GB" sz="1100" baseline="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12:40–13:00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16:10</a:t>
                      </a:r>
                      <a:r>
                        <a:rPr lang="en-GB" sz="1100" baseline="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–16:30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789653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8781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48062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124507"/>
                  </a:ext>
                </a:extLst>
              </a:tr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baseline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12:40–12:30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085152"/>
                  </a:ext>
                </a:extLst>
              </a:tr>
            </a:tbl>
          </a:graphicData>
        </a:graphic>
      </p:graphicFrame>
      <p:pic>
        <p:nvPicPr>
          <p:cNvPr id="31" name="Picture 6" descr="Equipment for sale _Page_1">
            <a:extLst>
              <a:ext uri="{FF2B5EF4-FFF2-40B4-BE49-F238E27FC236}">
                <a16:creationId xmlns:a16="http://schemas.microsoft.com/office/drawing/2014/main" id="{134DA244-0F8D-4F68-805F-221B944BB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981" r="37757" b="59180"/>
          <a:stretch/>
        </p:blipFill>
        <p:spPr bwMode="auto">
          <a:xfrm rot="2691819">
            <a:off x="7932045" y="2522488"/>
            <a:ext cx="870389" cy="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6" descr="Equipment for sale _Page_1">
            <a:extLst>
              <a:ext uri="{FF2B5EF4-FFF2-40B4-BE49-F238E27FC236}">
                <a16:creationId xmlns:a16="http://schemas.microsoft.com/office/drawing/2014/main" id="{03B07411-6DF9-4341-8417-77BD37B0F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715" r="15645" b="77098"/>
          <a:stretch/>
        </p:blipFill>
        <p:spPr bwMode="auto">
          <a:xfrm>
            <a:off x="6240815" y="1882603"/>
            <a:ext cx="2467280" cy="101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1F10A1-8E03-4918-BED0-1144B5AD1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4130" y="5547687"/>
          <a:ext cx="28873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97">
                  <a:extLst>
                    <a:ext uri="{9D8B030D-6E8A-4147-A177-3AD203B41FA5}">
                      <a16:colId xmlns:a16="http://schemas.microsoft.com/office/drawing/2014/main" val="2392273897"/>
                    </a:ext>
                  </a:extLst>
                </a:gridCol>
              </a:tblGrid>
              <a:tr h="1781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£15.00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203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CC4F06B-EEBF-450B-B7DD-CCF2197225B2}"/>
              </a:ext>
            </a:extLst>
          </p:cNvPr>
          <p:cNvSpPr txBox="1"/>
          <p:nvPr/>
        </p:nvSpPr>
        <p:spPr>
          <a:xfrm>
            <a:off x="6817708" y="5554756"/>
            <a:ext cx="2635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£1.70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ED1E8-FC63-425D-BB44-8AF979190E32}"/>
              </a:ext>
            </a:extLst>
          </p:cNvPr>
          <p:cNvSpPr txBox="1"/>
          <p:nvPr/>
        </p:nvSpPr>
        <p:spPr>
          <a:xfrm>
            <a:off x="6500811" y="3447311"/>
            <a:ext cx="5360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from West Office using money on your ParentPay: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A3 Tuff Bag Assorted">
            <a:extLst>
              <a:ext uri="{FF2B5EF4-FFF2-40B4-BE49-F238E27FC236}">
                <a16:creationId xmlns:a16="http://schemas.microsoft.com/office/drawing/2014/main" id="{B5B2D3A7-3FA3-4C6A-AF6E-96EE13EC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2286" r="2979" b="3210"/>
          <a:stretch/>
        </p:blipFill>
        <p:spPr bwMode="auto">
          <a:xfrm>
            <a:off x="7334798" y="4279940"/>
            <a:ext cx="1601154" cy="11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fx-85GT-728x512px">
            <a:extLst>
              <a:ext uri="{FF2B5EF4-FFF2-40B4-BE49-F238E27FC236}">
                <a16:creationId xmlns:a16="http://schemas.microsoft.com/office/drawing/2014/main" id="{4EF5A8A5-DE86-4634-A253-C8193B2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2710"/>
          <a:stretch>
            <a:fillRect/>
          </a:stretch>
        </p:blipFill>
        <p:spPr bwMode="auto">
          <a:xfrm>
            <a:off x="10059738" y="4201397"/>
            <a:ext cx="716179" cy="13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Wellbeing: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social media and how should you use it?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online trends and should you follow them?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impact can social media influences have?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fake news?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hate speech online?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fake news?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an online trend/challenge?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</a:rPr>
              <a:t>Definition of online challenge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</a:rPr>
              <a:t>Example of positive online challenges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Online challenges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“trends that encourage people to perform a task and share it online”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online challenges?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Wellbeing”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Online challenges are very common and many can be funny to take part in and watch. However, some are also very dangerous and can lead to serious injuries or death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653" y="2767346"/>
            <a:ext cx="4718713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</a:rPr>
              <a:t>Rule of Law </a:t>
            </a:r>
            <a:r>
              <a:rPr lang="en-US" sz="3600" kern="0" noProof="0" dirty="0" smtClean="0">
                <a:solidFill>
                  <a:srgbClr val="323232"/>
                </a:solidFill>
                <a:latin typeface="Calibri" panose="020F0502020204030204"/>
              </a:rPr>
              <a:t>is a British Value. This means people are expected to follow laws to keep everyone safe. Online laws state that children under 13 years old should not have access to social media.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08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3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UN Rights of a Child state that governments and all adults should do what is best for children. Although this may mean that children disagree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the decisions, the government have laws around what age social media can be used. This is ultimately to protect children.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174" t="11930" r="56364" b="60612"/>
          <a:stretch/>
        </p:blipFill>
        <p:spPr>
          <a:xfrm>
            <a:off x="8798767" y="3611042"/>
            <a:ext cx="2248679" cy="30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are we learning about this?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0" name="Picture 19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689694" y="1040445"/>
            <a:ext cx="4633962" cy="160644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494576" y="2739929"/>
            <a:ext cx="5756934" cy="4118071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323232"/>
                </a:solidFill>
                <a:latin typeface="Calibri" panose="020F0502020204030204"/>
              </a:rPr>
              <a:t>The Equality Act (2010) sets out 9 Protected Characteristics. No one should be treated differently due to identifying with one or more of the characteristics. This applies online over social media too.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06" t="32500" r="52756" b="29000"/>
          <a:stretch/>
        </p:blipFill>
        <p:spPr>
          <a:xfrm>
            <a:off x="7924407" y="1423004"/>
            <a:ext cx="3830642" cy="5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1048</Words>
  <Application>Microsoft Office PowerPoint</Application>
  <PresentationFormat>Widescreen</PresentationFormat>
  <Paragraphs>162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2_Office Theme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What are online challenges?</vt:lpstr>
      <vt:lpstr>Why are we learning about this?</vt:lpstr>
      <vt:lpstr>Why are we learning about this?</vt:lpstr>
      <vt:lpstr>Why are we learning about this?</vt:lpstr>
      <vt:lpstr>Why are we learning about this?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117</cp:revision>
  <dcterms:created xsi:type="dcterms:W3CDTF">2024-08-15T13:31:51Z</dcterms:created>
  <dcterms:modified xsi:type="dcterms:W3CDTF">2025-04-14T11:01:03Z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