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0" r:id="rId4"/>
  </p:sldMasterIdLst>
  <p:notesMasterIdLst>
    <p:notesMasterId r:id="rId21"/>
  </p:notesMasterIdLst>
  <p:sldIdLst>
    <p:sldId id="455" r:id="rId5"/>
    <p:sldId id="371" r:id="rId6"/>
    <p:sldId id="256" r:id="rId7"/>
    <p:sldId id="460" r:id="rId8"/>
    <p:sldId id="461" r:id="rId9"/>
    <p:sldId id="462" r:id="rId10"/>
    <p:sldId id="468" r:id="rId11"/>
    <p:sldId id="452" r:id="rId12"/>
    <p:sldId id="456" r:id="rId13"/>
    <p:sldId id="463" r:id="rId14"/>
    <p:sldId id="464" r:id="rId15"/>
    <p:sldId id="465" r:id="rId16"/>
    <p:sldId id="457" r:id="rId17"/>
    <p:sldId id="467" r:id="rId18"/>
    <p:sldId id="458" r:id="rId19"/>
    <p:sldId id="401" r:id="rId20"/>
  </p:sldIdLst>
  <p:sldSz cx="20104100" cy="11309350"/>
  <p:notesSz cx="20104100" cy="11309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SxYhIKbH0v41vJVvbwbwA==" hashData="CKqvzIQIVHi2G6r0Lqi1qesx6JSAzNwxRuV8FoaPWrMNPL/31Fj2OJWNU+MHsTxKJcNXCpR0K1fFIdnmsZAISA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A33"/>
    <a:srgbClr val="2A2C65"/>
    <a:srgbClr val="C12827"/>
    <a:srgbClr val="F6A02D"/>
    <a:srgbClr val="E17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ECAAD-945C-6D40-AC6D-7FC205F00994}" v="42" dt="2022-07-05T07:35:55.7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7" autoAdjust="0"/>
    <p:restoredTop sz="82000" autoAdjust="0"/>
  </p:normalViewPr>
  <p:slideViewPr>
    <p:cSldViewPr>
      <p:cViewPr varScale="1">
        <p:scale>
          <a:sx n="58" d="100"/>
          <a:sy n="58" d="100"/>
        </p:scale>
        <p:origin x="103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BA066-C176-1747-8343-ABBBC0BEFBA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EB56-BCA5-684F-88D0-DE52578AC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EEB56-BCA5-684F-88D0-DE52578AC9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5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https://www.youtube.com/watch?v=bd1PnKPc_Ys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89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823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Supporting question: </a:t>
            </a:r>
            <a:r>
              <a:rPr lang="en-GB" dirty="0" smtClean="0"/>
              <a:t>what are the benefits of defining career as a journey?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It gives you more freedom and opportunity.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decisions you make now do not determine your whole life. You can change your mind.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You can move in different directions as your respond to life.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208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84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https://www.youtube.com/watch?v=_-WBkmECf4I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82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 smtClean="0"/>
              <a:t>Icon career sectors: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Music</a:t>
            </a:r>
            <a:r>
              <a:rPr lang="en-GB" dirty="0" smtClean="0"/>
              <a:t>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this sector compose, perform, conduct, and teach music.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Film and photography: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film and photography are involved in the process before, during or after a shoot.</a:t>
            </a:r>
            <a:endParaRPr lang="en-GB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Sports</a:t>
            </a:r>
            <a:r>
              <a:rPr lang="en-GB" dirty="0" smtClean="0"/>
              <a:t>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this sector teach, play, and commentate on sport and fitness.</a:t>
            </a:r>
            <a:endParaRPr lang="en-GB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b="1" dirty="0" smtClean="0"/>
              <a:t>Performing arts: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this sector perform dance, plays or comedy to an audience, or support those who do.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Medicine (general):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this sector treat non-urgent medical conditions, and refer patients to specialists if needed. There are other specific sectors for specific conditions and specialisms.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Science</a:t>
            </a:r>
            <a:r>
              <a:rPr lang="en-GB" dirty="0" smtClean="0"/>
              <a:t>: Can be split into sub sectors such as Natural sciences.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this sector try to understand how the physical world works, and use their knowledge to solve problems.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Construction</a:t>
            </a:r>
            <a:r>
              <a:rPr lang="en-GB" dirty="0" smtClean="0"/>
              <a:t>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this sector help to erect and repair buildings, roads and infrastructure.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Transport</a:t>
            </a:r>
            <a:r>
              <a:rPr lang="en-GB" dirty="0" smtClean="0"/>
              <a:t>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the transport sector move people and goods to where they need to go.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Finance</a:t>
            </a:r>
            <a:r>
              <a:rPr lang="en-GB" dirty="0" smtClean="0"/>
              <a:t>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finance help look after their clients' money and advise on things like investments, tax, and insurance.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Law:</a:t>
            </a:r>
            <a:r>
              <a:rPr lang="en-GB" dirty="0" smtClean="0"/>
              <a:t>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this sector are about making sure justice is done.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Art and design: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Careers in Creative Art and Design involve making visual art, and making objects, spaces and displays look good.</a:t>
            </a:r>
            <a:endParaRPr lang="en-GB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b="1" dirty="0" smtClean="0"/>
              <a:t>Education/schools: </a:t>
            </a:r>
            <a:r>
              <a:rPr lang="en-GB" b="0" i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this sector help students and schools achieve their goals.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Supporting exercise: did you students come up with any ideas not listed?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 smtClean="0"/>
              <a:t>See examples below.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i="1" dirty="0" smtClean="0"/>
              <a:t>Students can search career sectors on </a:t>
            </a:r>
            <a:r>
              <a:rPr lang="en-GB" b="0" i="1" dirty="0" err="1" smtClean="0"/>
              <a:t>Unifrog</a:t>
            </a:r>
            <a:r>
              <a:rPr lang="en-GB" b="0" i="1" dirty="0" smtClean="0"/>
              <a:t> in the Careers library. Demo Student side&gt; Exploring pathways &gt; Careers library.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Computers: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this sector design, create, build, test, and fix computer hardware and software.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Dentistry: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dentistry treat and care for patients' teeth and gums.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Geographic and Environmental sciences: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this sector try to understand how our planet works, and what we can do to protect it.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Horticulture </a:t>
            </a:r>
            <a:r>
              <a:rPr lang="en-GB" sz="1800" b="1" dirty="0" smtClean="0">
                <a:effectLst/>
                <a:latin typeface="Calibri" panose="020F0502020204030204" pitchFamily="34" charset="0"/>
              </a:rPr>
              <a:t>and botany: </a:t>
            </a:r>
            <a:r>
              <a:rPr lang="en-GB" sz="1800" b="0" dirty="0" smtClean="0">
                <a:effectLst/>
                <a:latin typeface="Calibri" panose="020F0502020204030204" pitchFamily="34" charset="0"/>
              </a:rPr>
              <a:t>People in this sector look after, sell, or study plants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Hospitality and Tourism: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hospitality and tourism provide accommodation, food, drink, and leisure services.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Marketing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: People who work in marketing help to boost the sales or reputation of a brand in creative ways.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Mathematical sciences: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this sector use their maths skills to solve problems or analyse data.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Media and publishing: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who work in this sector are responsible for writing, assembling, editing or publishing books, articles, and digital content.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Museums and libraries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: People who work in museums and libraries look after or sell books, art, and exhibits.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Police: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the Police sector help to maintain the law and protect the public.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Politics: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Jobs in this sector involve working out what's best for society and then trying to make those things happen.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Psychology and therapy: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In psychology and therapy, you’ll be helping people with their mental health, and looking at how people’s brains or minds work.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Retail and Sales: </a:t>
            </a:r>
            <a:r>
              <a:rPr lang="en-GB" sz="1800" b="0" dirty="0" smtClean="0">
                <a:solidFill>
                  <a:srgbClr val="C89801"/>
                </a:solidFill>
                <a:effectLst/>
                <a:latin typeface="Open Sans" panose="020B0606030504020204" pitchFamily="34" charset="0"/>
              </a:rPr>
              <a:t>People in this sector sell goods or services to individuals and businesses.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08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85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0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1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8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23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2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1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4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0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5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7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431" y="-5535"/>
            <a:ext cx="20104023" cy="1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8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6.svg"/><Relationship Id="rId18" Type="http://schemas.openxmlformats.org/officeDocument/2006/relationships/image" Target="../media/image21.png"/><Relationship Id="rId3" Type="http://schemas.openxmlformats.org/officeDocument/2006/relationships/image" Target="../media/image3.png"/><Relationship Id="rId21" Type="http://schemas.openxmlformats.org/officeDocument/2006/relationships/image" Target="../media/image34.svg"/><Relationship Id="rId7" Type="http://schemas.openxmlformats.org/officeDocument/2006/relationships/image" Target="../media/image20.svg"/><Relationship Id="rId12" Type="http://schemas.openxmlformats.org/officeDocument/2006/relationships/image" Target="../media/image18.png"/><Relationship Id="rId17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4.svg"/><Relationship Id="rId5" Type="http://schemas.openxmlformats.org/officeDocument/2006/relationships/image" Target="../media/image15.png"/><Relationship Id="rId15" Type="http://schemas.openxmlformats.org/officeDocument/2006/relationships/image" Target="../media/image28.svg"/><Relationship Id="rId10" Type="http://schemas.openxmlformats.org/officeDocument/2006/relationships/image" Target="../media/image17.png"/><Relationship Id="rId19" Type="http://schemas.openxmlformats.org/officeDocument/2006/relationships/image" Target="../media/image32.svg"/><Relationship Id="rId4" Type="http://schemas.openxmlformats.org/officeDocument/2006/relationships/image" Target="../media/image2.png"/><Relationship Id="rId9" Type="http://schemas.openxmlformats.org/officeDocument/2006/relationships/image" Target="../media/image22.sv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8.png"/><Relationship Id="rId18" Type="http://schemas.openxmlformats.org/officeDocument/2006/relationships/image" Target="../media/image48.svg"/><Relationship Id="rId26" Type="http://schemas.openxmlformats.org/officeDocument/2006/relationships/image" Target="../media/image32.svg"/><Relationship Id="rId3" Type="http://schemas.openxmlformats.org/officeDocument/2006/relationships/image" Target="../media/image3.png"/><Relationship Id="rId21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image" Target="../media/image42.svg"/><Relationship Id="rId17" Type="http://schemas.openxmlformats.org/officeDocument/2006/relationships/image" Target="../media/image30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svg"/><Relationship Id="rId20" Type="http://schemas.openxmlformats.org/officeDocument/2006/relationships/image" Target="../media/image5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27.png"/><Relationship Id="rId24" Type="http://schemas.openxmlformats.org/officeDocument/2006/relationships/image" Target="../media/image54.sv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28" Type="http://schemas.openxmlformats.org/officeDocument/2006/relationships/image" Target="../media/image56.svg"/><Relationship Id="rId10" Type="http://schemas.openxmlformats.org/officeDocument/2006/relationships/image" Target="../media/image40.svg"/><Relationship Id="rId19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6.png"/><Relationship Id="rId14" Type="http://schemas.openxmlformats.org/officeDocument/2006/relationships/image" Target="../media/image44.svg"/><Relationship Id="rId22" Type="http://schemas.openxmlformats.org/officeDocument/2006/relationships/image" Target="../media/image52.svg"/><Relationship Id="rId27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1008755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12" Type="http://schemas.openxmlformats.org/officeDocument/2006/relationships/hyperlink" Target="https://www.thebluediamondgallery.com/wooden-tile/j/job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meblast.com.br/2017/05/olds-man-journey-analise-review.html" TargetMode="External"/><Relationship Id="rId11" Type="http://schemas.openxmlformats.org/officeDocument/2006/relationships/image" Target="../media/image13.jpg"/><Relationship Id="rId5" Type="http://schemas.openxmlformats.org/officeDocument/2006/relationships/image" Target="../media/image10.jpeg"/><Relationship Id="rId10" Type="http://schemas.openxmlformats.org/officeDocument/2006/relationships/hyperlink" Target="https://sketchfab.com/3d-models/ladder-d193887f6151412f92f33ac3ef91f783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>
            <a:extLst>
              <a:ext uri="{FF2B5EF4-FFF2-40B4-BE49-F238E27FC236}">
                <a16:creationId xmlns:a16="http://schemas.microsoft.com/office/drawing/2014/main" id="{C6F95B17-7B40-594C-BC51-078ED8F4CD0E}"/>
              </a:ext>
            </a:extLst>
          </p:cNvPr>
          <p:cNvSpPr/>
          <p:nvPr/>
        </p:nvSpPr>
        <p:spPr>
          <a:xfrm>
            <a:off x="-13863" y="92074"/>
            <a:ext cx="20104100" cy="11217276"/>
          </a:xfrm>
          <a:custGeom>
            <a:avLst/>
            <a:gdLst/>
            <a:ahLst/>
            <a:cxnLst/>
            <a:rect l="l" t="t" r="r" b="b"/>
            <a:pathLst>
              <a:path w="20104100" h="7707630">
                <a:moveTo>
                  <a:pt x="0" y="7707540"/>
                </a:moveTo>
                <a:lnTo>
                  <a:pt x="20104099" y="7707540"/>
                </a:lnTo>
                <a:lnTo>
                  <a:pt x="20104099" y="0"/>
                </a:lnTo>
                <a:lnTo>
                  <a:pt x="0" y="0"/>
                </a:lnTo>
                <a:lnTo>
                  <a:pt x="0" y="7707540"/>
                </a:lnTo>
                <a:close/>
              </a:path>
            </a:pathLst>
          </a:custGeom>
          <a:solidFill>
            <a:srgbClr val="142A33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object 22">
            <a:extLst>
              <a:ext uri="{FF2B5EF4-FFF2-40B4-BE49-F238E27FC236}">
                <a16:creationId xmlns:a16="http://schemas.microsoft.com/office/drawing/2014/main" id="{7136FDF4-136C-8A43-96B1-D2AFC8A61DCE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50000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bject 24">
            <a:extLst>
              <a:ext uri="{FF2B5EF4-FFF2-40B4-BE49-F238E27FC236}">
                <a16:creationId xmlns:a16="http://schemas.microsoft.com/office/drawing/2014/main" id="{8D1E990F-6E18-5A4A-B429-8FD90ADCFB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873015"/>
            <a:ext cx="993206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800" spc="10" dirty="0" smtClean="0">
                <a:solidFill>
                  <a:schemeClr val="bg1"/>
                </a:solidFill>
              </a:rPr>
              <a:t>Thought of the Day</a:t>
            </a:r>
            <a:endParaRPr sz="4800" spc="45" dirty="0">
              <a:solidFill>
                <a:schemeClr val="bg1"/>
              </a:solidFill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94660B4-8B87-9867-B139-03D5FA3E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89A2D821-90AF-AF96-B7D9-C04F5FA9F1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27114" y="3019598"/>
            <a:ext cx="16993888" cy="554831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lvl="0" algn="ctr">
              <a:spcBef>
                <a:spcPts val="525"/>
              </a:spcBef>
              <a:defRPr/>
            </a:pPr>
            <a:r>
              <a:rPr lang="en-GB" sz="8800" i="1" dirty="0" smtClean="0">
                <a:solidFill>
                  <a:srgbClr val="FFFFFF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“Discipline is doing what needs to be done, even if you don’t want to do it." </a:t>
            </a:r>
          </a:p>
          <a:p>
            <a:pPr marL="12700" marR="5080" lvl="0" algn="ctr">
              <a:spcBef>
                <a:spcPts val="525"/>
              </a:spcBef>
              <a:defRPr/>
            </a:pPr>
            <a:endParaRPr lang="en-GB" sz="8800" i="1" dirty="0" smtClean="0">
              <a:solidFill>
                <a:srgbClr val="FFFFFF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4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148" y="2081126"/>
            <a:ext cx="9686675" cy="8424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You now have 1 minute to think about the following: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b="1" dirty="0" smtClean="0"/>
              <a:t>“What makes up a career journey?”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10" dirty="0" smtClean="0"/>
              <a:t>Discussion Point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1450" y="1870562"/>
            <a:ext cx="6267231" cy="88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148" y="2081126"/>
            <a:ext cx="9686675" cy="84249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With the person next to you discuss your response to the question: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b="1" dirty="0"/>
              <a:t>“What makes up a career journey?”</a:t>
            </a:r>
          </a:p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r>
              <a:rPr lang="en-US" sz="6000" dirty="0" smtClean="0"/>
              <a:t>Remember – listen carefully to what your partner has said. Repeat back what you have heard to ensure that you have understood them correctly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10" dirty="0" smtClean="0"/>
              <a:t>Discussion Point</a:t>
            </a:r>
            <a:endParaRPr sz="4000" spc="4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2410" y="2233690"/>
            <a:ext cx="6267231" cy="88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148" y="2081126"/>
            <a:ext cx="9686675" cy="8424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Now lets share some answers with the class.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When asked you must </a:t>
            </a:r>
            <a:r>
              <a:rPr lang="en-US" sz="6000" dirty="0" err="1" smtClean="0"/>
              <a:t>summarise</a:t>
            </a:r>
            <a:r>
              <a:rPr lang="en-US" sz="6000" dirty="0" smtClean="0"/>
              <a:t> </a:t>
            </a:r>
            <a:r>
              <a:rPr lang="en-US" sz="6000" b="1" dirty="0" smtClean="0"/>
              <a:t>your partners</a:t>
            </a:r>
            <a:r>
              <a:rPr lang="en-US" sz="6000" dirty="0" smtClean="0"/>
              <a:t> answer.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Everyone else must listen carefully as you may be asked to repeat what you have just heard.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When speaking remember that everyone should hear you and follow the guidance in the speaking box on your </a:t>
            </a:r>
            <a:r>
              <a:rPr lang="en-US" sz="6000" dirty="0" err="1" smtClean="0"/>
              <a:t>oracy</a:t>
            </a:r>
            <a:r>
              <a:rPr lang="en-US" sz="6000" dirty="0" smtClean="0"/>
              <a:t> </a:t>
            </a:r>
            <a:r>
              <a:rPr lang="en-US" sz="6000" dirty="0" err="1" smtClean="0"/>
              <a:t>helpsheet</a:t>
            </a:r>
            <a:endParaRPr lang="en-US" sz="6000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10" dirty="0" smtClean="0"/>
              <a:t>Discussion Point</a:t>
            </a:r>
            <a:endParaRPr sz="4000" spc="4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2410" y="2233690"/>
            <a:ext cx="6267231" cy="88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2082661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88614" y="1997277"/>
            <a:ext cx="9686675" cy="8424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65347"/>
            <a:ext cx="993206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4000" dirty="0" smtClean="0"/>
              <a:t>What </a:t>
            </a:r>
            <a:r>
              <a:rPr lang="en-US" sz="4000" dirty="0"/>
              <a:t>makes up a career journey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25024E-9096-0933-8C31-BFF1AC4ED76E}"/>
              </a:ext>
            </a:extLst>
          </p:cNvPr>
          <p:cNvSpPr txBox="1"/>
          <p:nvPr/>
        </p:nvSpPr>
        <p:spPr>
          <a:xfrm>
            <a:off x="10484507" y="9267929"/>
            <a:ext cx="2591642" cy="646331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Achievements</a:t>
            </a: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DEE88E-B830-C641-7C7C-D685D2E7A5B1}"/>
              </a:ext>
            </a:extLst>
          </p:cNvPr>
          <p:cNvSpPr txBox="1"/>
          <p:nvPr/>
        </p:nvSpPr>
        <p:spPr>
          <a:xfrm>
            <a:off x="10272662" y="5352130"/>
            <a:ext cx="2591642" cy="646331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Qualifications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209D8A-BA7B-7339-84E0-1AD29A8C541B}"/>
              </a:ext>
            </a:extLst>
          </p:cNvPr>
          <p:cNvSpPr txBox="1"/>
          <p:nvPr/>
        </p:nvSpPr>
        <p:spPr>
          <a:xfrm>
            <a:off x="1072080" y="9267929"/>
            <a:ext cx="2591642" cy="646331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Volunteering</a:t>
            </a: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8E3F86-F817-8BBA-F319-E47AA8CC0545}"/>
              </a:ext>
            </a:extLst>
          </p:cNvPr>
          <p:cNvSpPr txBox="1"/>
          <p:nvPr/>
        </p:nvSpPr>
        <p:spPr>
          <a:xfrm>
            <a:off x="1034388" y="5123818"/>
            <a:ext cx="2591642" cy="1200329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Jobs/work experience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F4619-195E-16DF-A637-149451010761}"/>
              </a:ext>
            </a:extLst>
          </p:cNvPr>
          <p:cNvSpPr txBox="1"/>
          <p:nvPr/>
        </p:nvSpPr>
        <p:spPr>
          <a:xfrm>
            <a:off x="14925630" y="9195163"/>
            <a:ext cx="2591642" cy="646331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skills</a:t>
            </a: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F5DD9C-ED39-2A0F-3773-1A6E387E987C}"/>
              </a:ext>
            </a:extLst>
          </p:cNvPr>
          <p:cNvSpPr txBox="1"/>
          <p:nvPr/>
        </p:nvSpPr>
        <p:spPr>
          <a:xfrm>
            <a:off x="14172147" y="5388263"/>
            <a:ext cx="4098608" cy="646331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Enterprise activities</a:t>
            </a: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18B808-9062-D583-63E0-3B396D301DE4}"/>
              </a:ext>
            </a:extLst>
          </p:cNvPr>
          <p:cNvSpPr txBox="1"/>
          <p:nvPr/>
        </p:nvSpPr>
        <p:spPr>
          <a:xfrm>
            <a:off x="5639920" y="9267929"/>
            <a:ext cx="2591642" cy="646331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interests</a:t>
            </a: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D6E2F-E642-1EBB-3CF4-9586FDECBBFE}"/>
              </a:ext>
            </a:extLst>
          </p:cNvPr>
          <p:cNvSpPr txBox="1"/>
          <p:nvPr/>
        </p:nvSpPr>
        <p:spPr>
          <a:xfrm>
            <a:off x="5653525" y="5470062"/>
            <a:ext cx="2591642" cy="646331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  <a:endParaRPr lang="en-GB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Graphic 13" descr="Employee badge">
            <a:extLst>
              <a:ext uri="{FF2B5EF4-FFF2-40B4-BE49-F238E27FC236}">
                <a16:creationId xmlns:a16="http://schemas.microsoft.com/office/drawing/2014/main" id="{918E9994-3A8F-A336-3F4C-D33721AE7F9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36650" y="2421614"/>
            <a:ext cx="2497064" cy="2497064"/>
          </a:xfrm>
          <a:prstGeom prst="rect">
            <a:avLst/>
          </a:prstGeom>
        </p:spPr>
      </p:pic>
      <p:pic>
        <p:nvPicPr>
          <p:cNvPr id="20" name="Graphic 15" descr="Books">
            <a:extLst>
              <a:ext uri="{FF2B5EF4-FFF2-40B4-BE49-F238E27FC236}">
                <a16:creationId xmlns:a16="http://schemas.microsoft.com/office/drawing/2014/main" id="{E553C184-7C45-9721-3549-2213A993C70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73395" y="2865394"/>
            <a:ext cx="2096715" cy="2096715"/>
          </a:xfrm>
          <a:prstGeom prst="rect">
            <a:avLst/>
          </a:prstGeom>
        </p:spPr>
      </p:pic>
      <p:pic>
        <p:nvPicPr>
          <p:cNvPr id="21" name="Graphic 17" descr="Cheers">
            <a:extLst>
              <a:ext uri="{FF2B5EF4-FFF2-40B4-BE49-F238E27FC236}">
                <a16:creationId xmlns:a16="http://schemas.microsoft.com/office/drawing/2014/main" id="{35877D16-69AE-9B9B-4FF1-EDBE25519FC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52549" y="6923956"/>
            <a:ext cx="2162854" cy="2162854"/>
          </a:xfrm>
          <a:prstGeom prst="rect">
            <a:avLst/>
          </a:prstGeom>
        </p:spPr>
      </p:pic>
      <p:pic>
        <p:nvPicPr>
          <p:cNvPr id="22" name="Graphic 19" descr="Lightbulb and pencil">
            <a:extLst>
              <a:ext uri="{FF2B5EF4-FFF2-40B4-BE49-F238E27FC236}">
                <a16:creationId xmlns:a16="http://schemas.microsoft.com/office/drawing/2014/main" id="{AA2A05E6-5DED-B532-6898-06745627C80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4925630" y="6324147"/>
            <a:ext cx="2404430" cy="2404430"/>
          </a:xfrm>
          <a:prstGeom prst="rect">
            <a:avLst/>
          </a:prstGeom>
        </p:spPr>
      </p:pic>
      <p:pic>
        <p:nvPicPr>
          <p:cNvPr id="23" name="Graphic 21" descr="Cycling">
            <a:extLst>
              <a:ext uri="{FF2B5EF4-FFF2-40B4-BE49-F238E27FC236}">
                <a16:creationId xmlns:a16="http://schemas.microsoft.com/office/drawing/2014/main" id="{B2C8FAB7-CDBB-CB73-60BC-68E50678E50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600691" y="6490066"/>
            <a:ext cx="2404190" cy="2404190"/>
          </a:xfrm>
          <a:prstGeom prst="rect">
            <a:avLst/>
          </a:prstGeom>
        </p:spPr>
      </p:pic>
      <p:pic>
        <p:nvPicPr>
          <p:cNvPr id="24" name="Graphic 23" descr="Diploma">
            <a:extLst>
              <a:ext uri="{FF2B5EF4-FFF2-40B4-BE49-F238E27FC236}">
                <a16:creationId xmlns:a16="http://schemas.microsoft.com/office/drawing/2014/main" id="{6D2E743D-A61A-16E7-A352-859F587939F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259778" y="2686578"/>
            <a:ext cx="2591642" cy="2591642"/>
          </a:xfrm>
          <a:prstGeom prst="rect">
            <a:avLst/>
          </a:prstGeom>
        </p:spPr>
      </p:pic>
      <p:pic>
        <p:nvPicPr>
          <p:cNvPr id="25" name="Graphic 25" descr="Money">
            <a:extLst>
              <a:ext uri="{FF2B5EF4-FFF2-40B4-BE49-F238E27FC236}">
                <a16:creationId xmlns:a16="http://schemas.microsoft.com/office/drawing/2014/main" id="{8D49EDFA-6B32-5C1F-3B26-DDEDCCC0BDDC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5174713" y="2722318"/>
            <a:ext cx="2226640" cy="2226640"/>
          </a:xfrm>
          <a:prstGeom prst="rect">
            <a:avLst/>
          </a:prstGeom>
        </p:spPr>
      </p:pic>
      <p:pic>
        <p:nvPicPr>
          <p:cNvPr id="26" name="Graphic 27" descr="Trophy">
            <a:extLst>
              <a:ext uri="{FF2B5EF4-FFF2-40B4-BE49-F238E27FC236}">
                <a16:creationId xmlns:a16="http://schemas.microsoft.com/office/drawing/2014/main" id="{B8B184CA-3017-DF08-DBF7-F9BE7D6D0719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0823066" y="6688442"/>
            <a:ext cx="2028354" cy="20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88614" y="1997277"/>
            <a:ext cx="9686675" cy="8424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4000" spc="45" dirty="0" smtClean="0"/>
              <a:t>World of Work</a:t>
            </a:r>
            <a:endParaRPr sz="4000" spc="45" dirty="0"/>
          </a:p>
        </p:txBody>
      </p:sp>
      <p:sp>
        <p:nvSpPr>
          <p:cNvPr id="4" name="Rectangle 3"/>
          <p:cNvSpPr/>
          <p:nvPr/>
        </p:nvSpPr>
        <p:spPr>
          <a:xfrm>
            <a:off x="14419267" y="3782467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dirty="0">
                <a:solidFill>
                  <a:srgbClr val="2A2C65"/>
                </a:solidFill>
              </a:rPr>
              <a:t>https://www.youtube.com/watch?v=_-WBkmECf4I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507" t="18500" r="34644" b="26901"/>
          <a:stretch/>
        </p:blipFill>
        <p:spPr>
          <a:xfrm>
            <a:off x="474986" y="2789365"/>
            <a:ext cx="13330712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88614" y="1997277"/>
            <a:ext cx="9686675" cy="8424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65347"/>
            <a:ext cx="993206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GB" sz="4000" dirty="0"/>
              <a:t>What careers are you interested in?</a:t>
            </a:r>
          </a:p>
        </p:txBody>
      </p:sp>
      <p:pic>
        <p:nvPicPr>
          <p:cNvPr id="36" name="Graphic 6" descr="Treble clef">
            <a:extLst>
              <a:ext uri="{FF2B5EF4-FFF2-40B4-BE49-F238E27FC236}">
                <a16:creationId xmlns:a16="http://schemas.microsoft.com/office/drawing/2014/main" id="{01919CB9-2982-1F0D-FE89-98B1EB26186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55750" y="3031459"/>
            <a:ext cx="2191168" cy="2191168"/>
          </a:xfrm>
          <a:prstGeom prst="rect">
            <a:avLst/>
          </a:prstGeom>
        </p:spPr>
      </p:pic>
      <p:pic>
        <p:nvPicPr>
          <p:cNvPr id="37" name="Graphic 9" descr="Construction worker">
            <a:extLst>
              <a:ext uri="{FF2B5EF4-FFF2-40B4-BE49-F238E27FC236}">
                <a16:creationId xmlns:a16="http://schemas.microsoft.com/office/drawing/2014/main" id="{D7D7C100-40A0-CF13-8A78-D81C66EF854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68253" y="7231455"/>
            <a:ext cx="2078778" cy="2078778"/>
          </a:xfrm>
          <a:prstGeom prst="rect">
            <a:avLst/>
          </a:prstGeom>
        </p:spPr>
      </p:pic>
      <p:pic>
        <p:nvPicPr>
          <p:cNvPr id="38" name="Graphic 12" descr="Artist">
            <a:extLst>
              <a:ext uri="{FF2B5EF4-FFF2-40B4-BE49-F238E27FC236}">
                <a16:creationId xmlns:a16="http://schemas.microsoft.com/office/drawing/2014/main" id="{EF286468-780B-AE55-178C-C930AE348AF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3652450" y="7054471"/>
            <a:ext cx="2134766" cy="2134766"/>
          </a:xfrm>
          <a:prstGeom prst="rect">
            <a:avLst/>
          </a:prstGeom>
        </p:spPr>
      </p:pic>
      <p:pic>
        <p:nvPicPr>
          <p:cNvPr id="39" name="Graphic 14" descr="Doctor">
            <a:extLst>
              <a:ext uri="{FF2B5EF4-FFF2-40B4-BE49-F238E27FC236}">
                <a16:creationId xmlns:a16="http://schemas.microsoft.com/office/drawing/2014/main" id="{C8A191F2-2AFB-2D74-6CF6-B7D97EF7161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3477273" y="3141627"/>
            <a:ext cx="2078737" cy="2078737"/>
          </a:xfrm>
          <a:prstGeom prst="rect">
            <a:avLst/>
          </a:prstGeom>
        </p:spPr>
      </p:pic>
      <p:pic>
        <p:nvPicPr>
          <p:cNvPr id="40" name="Graphic 20" descr="Gavel">
            <a:extLst>
              <a:ext uri="{FF2B5EF4-FFF2-40B4-BE49-F238E27FC236}">
                <a16:creationId xmlns:a16="http://schemas.microsoft.com/office/drawing/2014/main" id="{83326942-D258-A427-4692-1920CA5B70F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045546" y="6984261"/>
            <a:ext cx="1969497" cy="1969497"/>
          </a:xfrm>
          <a:prstGeom prst="rect">
            <a:avLst/>
          </a:prstGeom>
        </p:spPr>
      </p:pic>
      <p:pic>
        <p:nvPicPr>
          <p:cNvPr id="41" name="Graphic 25" descr="Professor">
            <a:extLst>
              <a:ext uri="{FF2B5EF4-FFF2-40B4-BE49-F238E27FC236}">
                <a16:creationId xmlns:a16="http://schemas.microsoft.com/office/drawing/2014/main" id="{79E3E9D8-B2C2-A8BE-2617-7281417B986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6820802" y="7183354"/>
            <a:ext cx="1973051" cy="1973051"/>
          </a:xfrm>
          <a:prstGeom prst="rect">
            <a:avLst/>
          </a:prstGeom>
        </p:spPr>
      </p:pic>
      <p:pic>
        <p:nvPicPr>
          <p:cNvPr id="42" name="Graphic 27" descr="Test tubes">
            <a:extLst>
              <a:ext uri="{FF2B5EF4-FFF2-40B4-BE49-F238E27FC236}">
                <a16:creationId xmlns:a16="http://schemas.microsoft.com/office/drawing/2014/main" id="{5C2B8645-5B84-2F4D-6FC2-25D59EC718F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6516185" y="2988061"/>
            <a:ext cx="2232303" cy="2232303"/>
          </a:xfrm>
          <a:prstGeom prst="rect">
            <a:avLst/>
          </a:prstGeom>
        </p:spPr>
      </p:pic>
      <p:pic>
        <p:nvPicPr>
          <p:cNvPr id="43" name="Graphic 29" descr="Drama">
            <a:extLst>
              <a:ext uri="{FF2B5EF4-FFF2-40B4-BE49-F238E27FC236}">
                <a16:creationId xmlns:a16="http://schemas.microsoft.com/office/drawing/2014/main" id="{5DA7A1B8-6975-D7AC-32D4-2561F70C2035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0357333" y="3214245"/>
            <a:ext cx="2192447" cy="2192447"/>
          </a:xfrm>
          <a:prstGeom prst="rect">
            <a:avLst/>
          </a:prstGeom>
        </p:spPr>
      </p:pic>
      <p:pic>
        <p:nvPicPr>
          <p:cNvPr id="44" name="Graphic 33" descr="Clapper board">
            <a:extLst>
              <a:ext uri="{FF2B5EF4-FFF2-40B4-BE49-F238E27FC236}">
                <a16:creationId xmlns:a16="http://schemas.microsoft.com/office/drawing/2014/main" id="{2FB0D66C-3DEE-4C66-367C-3EF1310E771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4896583" y="3064882"/>
            <a:ext cx="1900667" cy="1900667"/>
          </a:xfrm>
          <a:prstGeom prst="rect">
            <a:avLst/>
          </a:prstGeom>
        </p:spPr>
      </p:pic>
      <p:pic>
        <p:nvPicPr>
          <p:cNvPr id="45" name="Graphic 40" descr="Soccer ball">
            <a:extLst>
              <a:ext uri="{FF2B5EF4-FFF2-40B4-BE49-F238E27FC236}">
                <a16:creationId xmlns:a16="http://schemas.microsoft.com/office/drawing/2014/main" id="{0546E47B-2835-21BF-3698-BE10C97D7BE7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7741095" y="3263588"/>
            <a:ext cx="1780861" cy="1780861"/>
          </a:xfrm>
          <a:prstGeom prst="rect">
            <a:avLst/>
          </a:prstGeom>
        </p:spPr>
      </p:pic>
      <p:pic>
        <p:nvPicPr>
          <p:cNvPr id="46" name="Graphic 42" descr="Money">
            <a:extLst>
              <a:ext uri="{FF2B5EF4-FFF2-40B4-BE49-F238E27FC236}">
                <a16:creationId xmlns:a16="http://schemas.microsoft.com/office/drawing/2014/main" id="{B9F2B6EB-B720-5A6E-3E14-4BFAD3D8546D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8401684" y="7117764"/>
            <a:ext cx="1884487" cy="1884487"/>
          </a:xfrm>
          <a:prstGeom prst="rect">
            <a:avLst/>
          </a:prstGeom>
        </p:spPr>
      </p:pic>
      <p:pic>
        <p:nvPicPr>
          <p:cNvPr id="47" name="Graphic 44" descr="Train">
            <a:extLst>
              <a:ext uri="{FF2B5EF4-FFF2-40B4-BE49-F238E27FC236}">
                <a16:creationId xmlns:a16="http://schemas.microsoft.com/office/drawing/2014/main" id="{ABD36765-DBDF-330A-F5AA-572B051F8911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5370548" y="7073741"/>
            <a:ext cx="1972534" cy="197253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A25F600-6554-525B-0E07-35F8F02983FF}"/>
              </a:ext>
            </a:extLst>
          </p:cNvPr>
          <p:cNvSpPr txBox="1"/>
          <p:nvPr/>
        </p:nvSpPr>
        <p:spPr>
          <a:xfrm>
            <a:off x="1566073" y="9543107"/>
            <a:ext cx="2812432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Construction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37A597-5A8A-A6F5-49C3-73675DF2228B}"/>
              </a:ext>
            </a:extLst>
          </p:cNvPr>
          <p:cNvSpPr txBox="1"/>
          <p:nvPr/>
        </p:nvSpPr>
        <p:spPr>
          <a:xfrm>
            <a:off x="1854790" y="5674509"/>
            <a:ext cx="1593088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Music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268757-D35A-29A6-B970-96C25CBF3878}"/>
              </a:ext>
            </a:extLst>
          </p:cNvPr>
          <p:cNvSpPr txBox="1"/>
          <p:nvPr/>
        </p:nvSpPr>
        <p:spPr>
          <a:xfrm>
            <a:off x="5194294" y="5651791"/>
            <a:ext cx="1593088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Film 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F012116-1C38-A82A-DA8D-FB9517F8CA21}"/>
              </a:ext>
            </a:extLst>
          </p:cNvPr>
          <p:cNvSpPr txBox="1"/>
          <p:nvPr/>
        </p:nvSpPr>
        <p:spPr>
          <a:xfrm>
            <a:off x="7737254" y="5499592"/>
            <a:ext cx="1593088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Sports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7957A0-8FFE-0D73-AA26-DA6B68D8581C}"/>
              </a:ext>
            </a:extLst>
          </p:cNvPr>
          <p:cNvSpPr txBox="1"/>
          <p:nvPr/>
        </p:nvSpPr>
        <p:spPr>
          <a:xfrm>
            <a:off x="10425613" y="5635756"/>
            <a:ext cx="2471475" cy="1323439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Performing arts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2813E25-F16C-FAB7-AF25-F83EA55BF702}"/>
              </a:ext>
            </a:extLst>
          </p:cNvPr>
          <p:cNvSpPr txBox="1"/>
          <p:nvPr/>
        </p:nvSpPr>
        <p:spPr>
          <a:xfrm>
            <a:off x="13421052" y="5601362"/>
            <a:ext cx="2366164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Medicine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5A681E-2563-42D3-EE9D-1239BEB4243C}"/>
              </a:ext>
            </a:extLst>
          </p:cNvPr>
          <p:cNvSpPr txBox="1"/>
          <p:nvPr/>
        </p:nvSpPr>
        <p:spPr>
          <a:xfrm>
            <a:off x="16470822" y="5501859"/>
            <a:ext cx="2323031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E8240E-44EE-D1B3-04C1-80FFC328B98A}"/>
              </a:ext>
            </a:extLst>
          </p:cNvPr>
          <p:cNvSpPr txBox="1"/>
          <p:nvPr/>
        </p:nvSpPr>
        <p:spPr>
          <a:xfrm>
            <a:off x="5130384" y="9512024"/>
            <a:ext cx="2336804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2ED2BC-1A3B-E6E8-2CE0-BAA04BD377B0}"/>
              </a:ext>
            </a:extLst>
          </p:cNvPr>
          <p:cNvSpPr txBox="1"/>
          <p:nvPr/>
        </p:nvSpPr>
        <p:spPr>
          <a:xfrm>
            <a:off x="8233406" y="9456113"/>
            <a:ext cx="2145371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CB4768F-B9D6-CE25-5280-00D1E8E2B210}"/>
              </a:ext>
            </a:extLst>
          </p:cNvPr>
          <p:cNvSpPr txBox="1"/>
          <p:nvPr/>
        </p:nvSpPr>
        <p:spPr>
          <a:xfrm>
            <a:off x="11343609" y="9456113"/>
            <a:ext cx="1593088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Law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EF9A26F-32D0-2198-A1C5-B940F9370FC0}"/>
              </a:ext>
            </a:extLst>
          </p:cNvPr>
          <p:cNvSpPr txBox="1"/>
          <p:nvPr/>
        </p:nvSpPr>
        <p:spPr>
          <a:xfrm>
            <a:off x="13798286" y="9456113"/>
            <a:ext cx="1735142" cy="1323439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and design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5DF22FE-5CBB-596D-4A91-DCA09C2F1572}"/>
              </a:ext>
            </a:extLst>
          </p:cNvPr>
          <p:cNvSpPr txBox="1"/>
          <p:nvPr/>
        </p:nvSpPr>
        <p:spPr>
          <a:xfrm>
            <a:off x="16606068" y="9409946"/>
            <a:ext cx="2619833" cy="707886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  <a:endParaRPr lang="en-GB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74877" y="2023279"/>
            <a:ext cx="6574823" cy="842486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10" dirty="0" smtClean="0"/>
              <a:t>Reflection</a:t>
            </a:r>
            <a:endParaRPr sz="4000" spc="45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87954" y="2340697"/>
            <a:ext cx="9107452" cy="862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07846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5000" noProof="0" dirty="0" smtClean="0"/>
          </a:p>
          <a:p>
            <a:pPr marL="0" marR="0" lvl="0" indent="0" algn="ctr" defTabSz="1507846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000" noProof="0" dirty="0" smtClean="0"/>
              <a:t>Your career journey has already started. </a:t>
            </a:r>
          </a:p>
          <a:p>
            <a:pPr marL="0" marR="0" lvl="0" indent="0" algn="ctr" defTabSz="1507846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5000" dirty="0"/>
          </a:p>
          <a:p>
            <a:pPr marL="0" marR="0" lvl="0" indent="0" algn="ctr" defTabSz="1507846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000" noProof="0" dirty="0" smtClean="0"/>
              <a:t>What are you doing now that positively contributes towards your career journey?</a:t>
            </a:r>
          </a:p>
        </p:txBody>
      </p:sp>
    </p:spTree>
    <p:extLst>
      <p:ext uri="{BB962C8B-B14F-4D97-AF65-F5344CB8AC3E}">
        <p14:creationId xmlns:p14="http://schemas.microsoft.com/office/powerpoint/2010/main" val="12948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"/>
            <a:ext cx="20104806" cy="113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7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46" y="92074"/>
            <a:ext cx="20104100" cy="11217276"/>
          </a:xfrm>
          <a:custGeom>
            <a:avLst/>
            <a:gdLst/>
            <a:ahLst/>
            <a:cxnLst/>
            <a:rect l="l" t="t" r="r" b="b"/>
            <a:pathLst>
              <a:path w="20104100" h="7707630">
                <a:moveTo>
                  <a:pt x="0" y="7707540"/>
                </a:moveTo>
                <a:lnTo>
                  <a:pt x="20104099" y="7707540"/>
                </a:lnTo>
                <a:lnTo>
                  <a:pt x="20104099" y="0"/>
                </a:lnTo>
                <a:lnTo>
                  <a:pt x="0" y="0"/>
                </a:lnTo>
                <a:lnTo>
                  <a:pt x="0" y="7707540"/>
                </a:lnTo>
                <a:close/>
              </a:path>
            </a:pathLst>
          </a:custGeom>
          <a:solidFill>
            <a:srgbClr val="142A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046E88F-E4B3-298C-6039-02C4CE1674D8}"/>
              </a:ext>
            </a:extLst>
          </p:cNvPr>
          <p:cNvSpPr/>
          <p:nvPr/>
        </p:nvSpPr>
        <p:spPr>
          <a:xfrm>
            <a:off x="17384" y="92075"/>
            <a:ext cx="20104100" cy="11217276"/>
          </a:xfrm>
          <a:custGeom>
            <a:avLst/>
            <a:gdLst/>
            <a:ahLst/>
            <a:cxnLst/>
            <a:rect l="l" t="t" r="r" b="b"/>
            <a:pathLst>
              <a:path w="20104100" h="7707630">
                <a:moveTo>
                  <a:pt x="0" y="7707540"/>
                </a:moveTo>
                <a:lnTo>
                  <a:pt x="20104099" y="7707540"/>
                </a:lnTo>
                <a:lnTo>
                  <a:pt x="20104099" y="0"/>
                </a:lnTo>
                <a:lnTo>
                  <a:pt x="0" y="0"/>
                </a:lnTo>
                <a:lnTo>
                  <a:pt x="0" y="7707540"/>
                </a:lnTo>
                <a:close/>
              </a:path>
            </a:pathLst>
          </a:custGeom>
          <a:solidFill>
            <a:srgbClr val="142A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659CE1-5A7E-4698-83C4-5A44F29609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17961" y="92073"/>
            <a:ext cx="20124000" cy="111960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62640" y="6032188"/>
            <a:ext cx="12493866" cy="1354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1095"/>
              </a:lnSpc>
              <a:spcBef>
                <a:spcPts val="125"/>
              </a:spcBef>
            </a:pPr>
            <a:r>
              <a:rPr lang="en-GB" sz="8000" b="1" dirty="0" smtClean="0">
                <a:solidFill>
                  <a:schemeClr val="bg1"/>
                </a:solidFill>
              </a:rPr>
              <a:t>Careers &amp; the World of Work</a:t>
            </a:r>
            <a:endParaRPr sz="8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EAFFE-D9A8-B44E-A513-85DF4A0F184E}"/>
              </a:ext>
            </a:extLst>
          </p:cNvPr>
          <p:cNvSpPr txBox="1"/>
          <p:nvPr/>
        </p:nvSpPr>
        <p:spPr>
          <a:xfrm>
            <a:off x="-376518" y="8032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C66CC35-BFC4-9661-B0AA-C3CB606A6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125" y="-43543"/>
            <a:ext cx="11309350" cy="1130935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076B18E-96EC-E4AA-2A43-5C552D3F3B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40" y="2138722"/>
            <a:ext cx="7860890" cy="1202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148" y="2081126"/>
            <a:ext cx="9686675" cy="8424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You now have 1 minute to think about the following: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b="1" dirty="0" smtClean="0"/>
              <a:t>“What is a career?”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10" dirty="0" smtClean="0"/>
              <a:t>Discussion Point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1450" y="1870562"/>
            <a:ext cx="6267231" cy="88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148" y="2081126"/>
            <a:ext cx="9686675" cy="8424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 smtClean="0"/>
              <a:t>With the person next to you discuss your response to the question: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b="1" dirty="0"/>
              <a:t>“What is a career?”</a:t>
            </a:r>
          </a:p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r>
              <a:rPr lang="en-US" sz="6000" dirty="0" smtClean="0"/>
              <a:t>Remember – listen carefully to what your partner has said. Repeat back what you have heard to ensure that you have understood them correctly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10" dirty="0" smtClean="0"/>
              <a:t>Discussion Point</a:t>
            </a:r>
            <a:endParaRPr sz="4000" spc="4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2410" y="2233690"/>
            <a:ext cx="6267231" cy="88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05148" y="2081126"/>
            <a:ext cx="9686675" cy="84249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Now lets share some answers with the class.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When asked you must </a:t>
            </a:r>
            <a:r>
              <a:rPr lang="en-US" sz="6000" dirty="0" err="1" smtClean="0"/>
              <a:t>summarise</a:t>
            </a:r>
            <a:r>
              <a:rPr lang="en-US" sz="6000" dirty="0" smtClean="0"/>
              <a:t> </a:t>
            </a:r>
            <a:r>
              <a:rPr lang="en-US" sz="6000" b="1" dirty="0" smtClean="0"/>
              <a:t>your partners</a:t>
            </a:r>
            <a:r>
              <a:rPr lang="en-US" sz="6000" dirty="0" smtClean="0"/>
              <a:t> answer.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Everyone else must listen carefully as you may be asked to repeat what you have just heard.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 smtClean="0"/>
              <a:t>When speaking remember that everyone should hear you and follow the guidance in the speaking box on your </a:t>
            </a:r>
            <a:r>
              <a:rPr lang="en-US" sz="6000" dirty="0" err="1" smtClean="0"/>
              <a:t>oracy</a:t>
            </a:r>
            <a:r>
              <a:rPr lang="en-US" sz="6000" dirty="0" smtClean="0"/>
              <a:t> </a:t>
            </a:r>
            <a:r>
              <a:rPr lang="en-US" sz="6000" dirty="0" err="1" smtClean="0"/>
              <a:t>helpsheet</a:t>
            </a:r>
            <a:endParaRPr lang="en-US" sz="6000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10" dirty="0" smtClean="0"/>
              <a:t>Discussion Point</a:t>
            </a:r>
            <a:endParaRPr sz="4000" spc="4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2410" y="2233690"/>
            <a:ext cx="6267231" cy="88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88614" y="1997277"/>
            <a:ext cx="9686675" cy="8424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4000" spc="45" dirty="0" smtClean="0"/>
              <a:t>What is a career?</a:t>
            </a:r>
            <a:endParaRPr sz="4000" spc="4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113" t="17800" r="33463" b="29701"/>
          <a:stretch/>
        </p:blipFill>
        <p:spPr>
          <a:xfrm>
            <a:off x="1843138" y="2342307"/>
            <a:ext cx="11377264" cy="74168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52451" y="3638451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2A2C6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https://www.youtube.com/watch?v=bd1PnKPc_Ys</a:t>
            </a:r>
          </a:p>
        </p:txBody>
      </p:sp>
    </p:spTree>
    <p:extLst>
      <p:ext uri="{BB962C8B-B14F-4D97-AF65-F5344CB8AC3E}">
        <p14:creationId xmlns:p14="http://schemas.microsoft.com/office/powerpoint/2010/main" val="10740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88614" y="1997277"/>
            <a:ext cx="9686675" cy="8424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626794"/>
            <a:ext cx="9932062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4000" spc="45" dirty="0" smtClean="0"/>
              <a:t>Discuss which statement you agree with &amp; why</a:t>
            </a:r>
            <a:endParaRPr sz="4000" spc="45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05148" y="2081126"/>
            <a:ext cx="10531078" cy="877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142A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7C61B5-B770-4DE8-48E0-59D5EFA31928}"/>
              </a:ext>
            </a:extLst>
          </p:cNvPr>
          <p:cNvPicPr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r="20268"/>
          <a:stretch/>
        </p:blipFill>
        <p:spPr>
          <a:xfrm>
            <a:off x="15771536" y="2891255"/>
            <a:ext cx="3713562" cy="37715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E4F723-051A-A783-9112-0163DC93FA38}"/>
              </a:ext>
            </a:extLst>
          </p:cNvPr>
          <p:cNvPicPr>
            <a:picLocks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12051" r="6185"/>
          <a:stretch/>
        </p:blipFill>
        <p:spPr>
          <a:xfrm>
            <a:off x="10835475" y="2772876"/>
            <a:ext cx="3501731" cy="38899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DA80B7-B592-26BD-A088-3EEC244572DA}"/>
              </a:ext>
            </a:extLst>
          </p:cNvPr>
          <p:cNvPicPr>
            <a:picLocks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13172" r="6061"/>
          <a:stretch/>
        </p:blipFill>
        <p:spPr>
          <a:xfrm>
            <a:off x="6082138" y="2772876"/>
            <a:ext cx="3609871" cy="37458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9CC444-2EC0-8BBE-E210-C67640AB4286}"/>
              </a:ext>
            </a:extLst>
          </p:cNvPr>
          <p:cNvPicPr>
            <a:picLocks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 l="13960" r="5318"/>
          <a:stretch/>
        </p:blipFill>
        <p:spPr>
          <a:xfrm>
            <a:off x="982399" y="2753626"/>
            <a:ext cx="3616881" cy="37651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8764467-E2D6-7484-E2BA-283D50DCA986}"/>
              </a:ext>
            </a:extLst>
          </p:cNvPr>
          <p:cNvSpPr txBox="1"/>
          <p:nvPr/>
        </p:nvSpPr>
        <p:spPr>
          <a:xfrm>
            <a:off x="402978" y="7210521"/>
            <a:ext cx="4631492" cy="1846659"/>
          </a:xfrm>
          <a:prstGeom prst="rect">
            <a:avLst/>
          </a:prstGeom>
          <a:solidFill>
            <a:srgbClr val="FFD9E7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8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GB" sz="3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career is where you stay in the same type of job for a long time.</a:t>
            </a:r>
            <a:r>
              <a:rPr lang="en-GB" sz="38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GB" sz="38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C41360-E73F-C3B8-1864-666D121781F8}"/>
              </a:ext>
            </a:extLst>
          </p:cNvPr>
          <p:cNvSpPr txBox="1"/>
          <p:nvPr/>
        </p:nvSpPr>
        <p:spPr>
          <a:xfrm>
            <a:off x="5571911" y="6998846"/>
            <a:ext cx="4336123" cy="3016210"/>
          </a:xfrm>
          <a:prstGeom prst="rect">
            <a:avLst/>
          </a:prstGeom>
          <a:solidFill>
            <a:srgbClr val="C9F0EF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8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GB" sz="3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career is when you move up a career ladder and gain more money or responsibility.”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12C4C3-6D61-95FB-169C-2EB0D71537FE}"/>
              </a:ext>
            </a:extLst>
          </p:cNvPr>
          <p:cNvSpPr txBox="1"/>
          <p:nvPr/>
        </p:nvSpPr>
        <p:spPr>
          <a:xfrm>
            <a:off x="10388557" y="7246891"/>
            <a:ext cx="4853495" cy="24314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8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 career is where you progress forward on a clear career path within one industry.”</a:t>
            </a:r>
            <a:endParaRPr lang="en-GB" sz="38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30F9F0-8313-188D-424B-F5FFBDF43B1C}"/>
              </a:ext>
            </a:extLst>
          </p:cNvPr>
          <p:cNvSpPr txBox="1"/>
          <p:nvPr/>
        </p:nvSpPr>
        <p:spPr>
          <a:xfrm>
            <a:off x="15411497" y="7335184"/>
            <a:ext cx="4332564" cy="360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8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GB" sz="3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career is a journey through life, learning and work. You can change direction into different jobs or industries.”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4E6BD3-ADF7-93C8-D1FA-2FCC81E325D7}"/>
              </a:ext>
            </a:extLst>
          </p:cNvPr>
          <p:cNvSpPr txBox="1"/>
          <p:nvPr/>
        </p:nvSpPr>
        <p:spPr>
          <a:xfrm>
            <a:off x="1301646" y="1852324"/>
            <a:ext cx="13574940" cy="70788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You might have heard people say things like:</a:t>
            </a:r>
          </a:p>
        </p:txBody>
      </p:sp>
    </p:spTree>
    <p:extLst>
      <p:ext uri="{BB962C8B-B14F-4D97-AF65-F5344CB8AC3E}">
        <p14:creationId xmlns:p14="http://schemas.microsoft.com/office/powerpoint/2010/main" val="37070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3" y="1997073"/>
            <a:ext cx="9313200" cy="9313200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1136650" y="1715770"/>
            <a:ext cx="838200" cy="52705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50" y="619618"/>
            <a:ext cx="6512791" cy="99645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88614" y="1997277"/>
            <a:ext cx="9686675" cy="8424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4388" y="934570"/>
            <a:ext cx="993206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4000" spc="45" dirty="0" smtClean="0"/>
              <a:t>What is a career?</a:t>
            </a:r>
            <a:endParaRPr sz="4000" spc="45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00763" y="2533496"/>
            <a:ext cx="10531078" cy="877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GB" sz="4800" dirty="0">
                <a:solidFill>
                  <a:prstClr val="black"/>
                </a:solidFill>
                <a:ea typeface="Open Sans" panose="020B0606030504020204" pitchFamily="34" charset="0"/>
              </a:rPr>
              <a:t>Traditionally, people have thought of a career as staying in or moving upwards through a specific job. A better way of thinking about a career is a </a:t>
            </a:r>
            <a:r>
              <a:rPr lang="en-GB" sz="4800" b="1" dirty="0">
                <a:solidFill>
                  <a:prstClr val="black"/>
                </a:solidFill>
                <a:highlight>
                  <a:srgbClr val="FFE699"/>
                </a:highlight>
                <a:ea typeface="Open Sans" panose="020B0606030504020204" pitchFamily="34" charset="0"/>
              </a:rPr>
              <a:t>journey</a:t>
            </a:r>
            <a:r>
              <a:rPr lang="en-GB" sz="4800" dirty="0">
                <a:solidFill>
                  <a:prstClr val="black"/>
                </a:solidFill>
                <a:ea typeface="Open Sans" panose="020B0606030504020204" pitchFamily="34" charset="0"/>
              </a:rPr>
              <a:t>, which can take different directions.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788" y="2533496"/>
            <a:ext cx="6392897" cy="64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23988f-c488-42c3-82cd-5944801df941">
      <Terms xmlns="http://schemas.microsoft.com/office/infopath/2007/PartnerControls"/>
    </lcf76f155ced4ddcb4097134ff3c332f>
    <TaxCatchAll xmlns="aa278816-03e4-4886-8c06-bbee340b154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E6D389AE74CA48BAB789FD3B0EF217" ma:contentTypeVersion="16" ma:contentTypeDescription="Create a new document." ma:contentTypeScope="" ma:versionID="2b9209dc770627d82a86cd9544522ad1">
  <xsd:schema xmlns:xsd="http://www.w3.org/2001/XMLSchema" xmlns:xs="http://www.w3.org/2001/XMLSchema" xmlns:p="http://schemas.microsoft.com/office/2006/metadata/properties" xmlns:ns2="cf23988f-c488-42c3-82cd-5944801df941" xmlns:ns3="aa278816-03e4-4886-8c06-bbee340b154a" targetNamespace="http://schemas.microsoft.com/office/2006/metadata/properties" ma:root="true" ma:fieldsID="e07caf79529a4949acae1318ea4608a1" ns2:_="" ns3:_="">
    <xsd:import namespace="cf23988f-c488-42c3-82cd-5944801df941"/>
    <xsd:import namespace="aa278816-03e4-4886-8c06-bbee340b1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3988f-c488-42c3-82cd-5944801df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1b7ed6-eb14-44a7-b4eb-66219415b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78816-03e4-4886-8c06-bbee340b1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f768f7c-9ead-4887-a14a-401757815230}" ma:internalName="TaxCatchAll" ma:showField="CatchAllData" ma:web="aa278816-03e4-4886-8c06-bbee340b15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D7F81D-E11B-4FAC-BEDD-7BD5D47E03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2F18CE-0664-4747-9A36-DB6272ADADB8}">
  <ds:schemaRefs>
    <ds:schemaRef ds:uri="http://purl.org/dc/elements/1.1/"/>
    <ds:schemaRef ds:uri="http://schemas.microsoft.com/office/2006/metadata/properties"/>
    <ds:schemaRef ds:uri="aa278816-03e4-4886-8c06-bbee340b154a"/>
    <ds:schemaRef ds:uri="http://schemas.microsoft.com/office/2006/documentManagement/types"/>
    <ds:schemaRef ds:uri="http://purl.org/dc/terms/"/>
    <ds:schemaRef ds:uri="cf23988f-c488-42c3-82cd-5944801df94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5426F0-862F-4E9B-A3B4-15963F4F7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3988f-c488-42c3-82cd-5944801df941"/>
    <ds:schemaRef ds:uri="aa278816-03e4-4886-8c06-bbee340b1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Pupils, Parents and Visitors</Template>
  <TotalTime>3734</TotalTime>
  <Words>1148</Words>
  <Application>Microsoft Office PowerPoint</Application>
  <PresentationFormat>Custom</PresentationFormat>
  <Paragraphs>127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Lato</vt:lpstr>
      <vt:lpstr>Open Sans</vt:lpstr>
      <vt:lpstr>Office Theme</vt:lpstr>
      <vt:lpstr>Thought of the Day</vt:lpstr>
      <vt:lpstr>PowerPoint Presentation</vt:lpstr>
      <vt:lpstr>Careers &amp; the World of Work</vt:lpstr>
      <vt:lpstr>Discussion Point</vt:lpstr>
      <vt:lpstr>Discussion Point</vt:lpstr>
      <vt:lpstr>Discussion Point</vt:lpstr>
      <vt:lpstr>What is a career?</vt:lpstr>
      <vt:lpstr>Discuss which statement you agree with &amp; why</vt:lpstr>
      <vt:lpstr>What is a career?</vt:lpstr>
      <vt:lpstr>Discussion Point</vt:lpstr>
      <vt:lpstr>Discussion Point</vt:lpstr>
      <vt:lpstr>Discussion Point</vt:lpstr>
      <vt:lpstr>What makes up a career journey?</vt:lpstr>
      <vt:lpstr>World of Work</vt:lpstr>
      <vt:lpstr>What careers are you interested in?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a Bold Headline.</dc:title>
  <dc:creator>Ryan Stewart</dc:creator>
  <cp:lastModifiedBy>Ryan Stewart</cp:lastModifiedBy>
  <cp:revision>244</cp:revision>
  <dcterms:created xsi:type="dcterms:W3CDTF">2023-01-12T15:04:44Z</dcterms:created>
  <dcterms:modified xsi:type="dcterms:W3CDTF">2025-04-14T11:04:02Z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0x010100FFE6D389AE74CA48BAB789FD3B0EF217</vt:lpwstr>
  </property>
  <property fmtid="{D5CDD505-2E9C-101B-9397-08002B2CF9AE}" pid="3" name="_MarkAsFinal">
    <vt:bool>true</vt:bool>
  </property>
</Properties>
</file>