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18" r:id="rId3"/>
    <p:sldMasterId id="2147483733" r:id="rId4"/>
  </p:sldMasterIdLst>
  <p:notesMasterIdLst>
    <p:notesMasterId r:id="rId21"/>
  </p:notesMasterIdLst>
  <p:sldIdLst>
    <p:sldId id="288" r:id="rId5"/>
    <p:sldId id="377" r:id="rId6"/>
    <p:sldId id="366" r:id="rId7"/>
    <p:sldId id="375" r:id="rId8"/>
    <p:sldId id="379" r:id="rId9"/>
    <p:sldId id="380" r:id="rId10"/>
    <p:sldId id="381" r:id="rId11"/>
    <p:sldId id="354" r:id="rId12"/>
    <p:sldId id="355" r:id="rId13"/>
    <p:sldId id="382" r:id="rId14"/>
    <p:sldId id="383" r:id="rId15"/>
    <p:sldId id="384" r:id="rId16"/>
    <p:sldId id="385" r:id="rId17"/>
    <p:sldId id="386" r:id="rId18"/>
    <p:sldId id="387" r:id="rId19"/>
    <p:sldId id="38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d6jKKKeVvbbR+367FthBJA==" hashData="duZ9Efq6aTsuwieR4K3mskLCLuKg6I+ouX5SCl8rXjreWhrJyBzx8yq3teRly9pJoNmos6q94yqDR3kbCIhYp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1D147-4513-4AB8-B851-3CDD42F819E6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5363B-810C-4065-AEF7-90C1F8936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48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Please give time for the students to produce answers for themselves before showing answers.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D6A70-63EA-426D-B8D5-D5B61176F0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899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14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65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11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ought for the day">
    <p:bg>
      <p:bgPr>
        <a:solidFill>
          <a:srgbClr val="142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>
            <a:normAutofit/>
          </a:bodyPr>
          <a:lstStyle>
            <a:lvl1pPr marL="0" indent="0">
              <a:buNone/>
              <a:defRPr sz="5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95966" y="219073"/>
            <a:ext cx="4480560" cy="565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Thought for the Day</a:t>
            </a:r>
          </a:p>
        </p:txBody>
      </p:sp>
    </p:spTree>
    <p:extLst>
      <p:ext uri="{BB962C8B-B14F-4D97-AF65-F5344CB8AC3E}">
        <p14:creationId xmlns:p14="http://schemas.microsoft.com/office/powerpoint/2010/main" val="3988376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Not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766D18-996A-0B47-AEC7-4F6DBEFDFC51}"/>
              </a:ext>
            </a:extLst>
          </p:cNvPr>
          <p:cNvSpPr txBox="1"/>
          <p:nvPr userDrawn="1"/>
        </p:nvSpPr>
        <p:spPr>
          <a:xfrm>
            <a:off x="254000" y="170287"/>
            <a:ext cx="2133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Tutor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Notices</a:t>
            </a:r>
          </a:p>
        </p:txBody>
      </p:sp>
    </p:spTree>
    <p:extLst>
      <p:ext uri="{BB962C8B-B14F-4D97-AF65-F5344CB8AC3E}">
        <p14:creationId xmlns:p14="http://schemas.microsoft.com/office/powerpoint/2010/main" val="4191381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duction Slide">
    <p:bg>
      <p:bgPr>
        <a:gradFill>
          <a:gsLst>
            <a:gs pos="0">
              <a:srgbClr val="142A33"/>
            </a:gs>
            <a:gs pos="100000">
              <a:srgbClr val="A1A1A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F2D0FF-C91E-0662-D95B-3739CDBA7F3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6" b="8336"/>
          <a:stretch/>
        </p:blipFill>
        <p:spPr>
          <a:xfrm>
            <a:off x="-4568" y="107209"/>
            <a:ext cx="12192000" cy="67830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757D89-E675-74AB-2442-713E256C99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B46DF7-E730-3808-DFE6-E8A7219A2DF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8F665-49CD-59A9-11DE-BB09A5CAF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7" name="Picture 6" descr="Background pattern">
            <a:extLst>
              <a:ext uri="{FF2B5EF4-FFF2-40B4-BE49-F238E27FC236}">
                <a16:creationId xmlns:a16="http://schemas.microsoft.com/office/drawing/2014/main" id="{C3958AE2-3799-2F27-3269-EF0C5C46C0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857" y="1412426"/>
            <a:ext cx="5445575" cy="544557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507A6-6F0B-A5D0-C545-B8EFB514F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9F593-5F6F-8FC6-1767-422676EB4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54C6E0-A10F-DABD-9464-B83AD044704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E431FA24-8845-15E2-44E2-D772E2718F4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1" y="212897"/>
            <a:ext cx="2804391" cy="42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39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ekly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491EEC0-558D-6ACB-E084-6414A1220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33" y="956734"/>
            <a:ext cx="5901266" cy="590126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6B650-8229-F355-0AA7-1AC2F404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90A8E-F23E-1D68-56F8-CC814F56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4EB72-E43E-DCD9-F87A-3F10F193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9044E1-3B00-7662-C79A-987CD8B7FE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A06688-325F-1275-B49F-9CC255BE87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4833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40D572E-EEA5-59D9-7FEE-D99B6630BBE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40701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9BCCC-30E3-CD78-56FF-9C5B73860882}"/>
              </a:ext>
            </a:extLst>
          </p:cNvPr>
          <p:cNvSpPr txBox="1"/>
          <p:nvPr userDrawn="1"/>
        </p:nvSpPr>
        <p:spPr>
          <a:xfrm>
            <a:off x="492369" y="558800"/>
            <a:ext cx="55591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This Week’s Tutor Times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9442F8-8DCB-B140-8834-61B3C20C4A2C}"/>
              </a:ext>
            </a:extLst>
          </p:cNvPr>
          <p:cNvSpPr txBox="1"/>
          <p:nvPr userDrawn="1"/>
        </p:nvSpPr>
        <p:spPr>
          <a:xfrm>
            <a:off x="537633" y="1648367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A4DA85-D443-5D84-33A3-A3C9B944791A}"/>
              </a:ext>
            </a:extLst>
          </p:cNvPr>
          <p:cNvSpPr txBox="1"/>
          <p:nvPr userDrawn="1"/>
        </p:nvSpPr>
        <p:spPr>
          <a:xfrm>
            <a:off x="6417694" y="1635519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289997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days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491EEC0-558D-6ACB-E084-6414A1220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33" y="956734"/>
            <a:ext cx="5901266" cy="590126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6B650-8229-F355-0AA7-1AC2F404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90A8E-F23E-1D68-56F8-CC814F56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4EB72-E43E-DCD9-F87A-3F10F193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9044E1-3B00-7662-C79A-987CD8B7FE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A06688-325F-1275-B49F-9CC255BE87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4833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40D572E-EEA5-59D9-7FEE-D99B6630BBE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40701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9BCCC-30E3-CD78-56FF-9C5B73860882}"/>
              </a:ext>
            </a:extLst>
          </p:cNvPr>
          <p:cNvSpPr txBox="1"/>
          <p:nvPr userDrawn="1"/>
        </p:nvSpPr>
        <p:spPr>
          <a:xfrm>
            <a:off x="492369" y="558800"/>
            <a:ext cx="43692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Today’s Tutor Time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9442F8-8DCB-B140-8834-61B3C20C4A2C}"/>
              </a:ext>
            </a:extLst>
          </p:cNvPr>
          <p:cNvSpPr txBox="1"/>
          <p:nvPr userDrawn="1"/>
        </p:nvSpPr>
        <p:spPr>
          <a:xfrm>
            <a:off x="537633" y="1648367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A4DA85-D443-5D84-33A3-A3C9B944791A}"/>
              </a:ext>
            </a:extLst>
          </p:cNvPr>
          <p:cNvSpPr txBox="1"/>
          <p:nvPr userDrawn="1"/>
        </p:nvSpPr>
        <p:spPr>
          <a:xfrm>
            <a:off x="6417694" y="1635519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611125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142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A9A9D-3D5F-6DCB-A52B-94B75E981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08667"/>
            <a:ext cx="4673599" cy="1570144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C642E-FEA0-80DD-9825-BFD38B70F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429000"/>
            <a:ext cx="4673599" cy="2660653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996C5-AABC-404E-42AB-27336008F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73A23-4A9E-D57E-86F2-050896E9D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1B47D6-C0F9-432A-0CF2-D50936D65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5" r="18115"/>
          <a:stretch/>
        </p:blipFill>
        <p:spPr>
          <a:xfrm>
            <a:off x="5734050" y="96656"/>
            <a:ext cx="6457950" cy="676134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7374E-1070-24D8-20B7-83AC738B5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82237DE-5398-36FA-98F7-57CCB592B9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184" y="290288"/>
            <a:ext cx="2804391" cy="42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784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56515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386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402048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1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1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8" y="722977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24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249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Tr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56515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0250340C-2EF6-5D1E-7E68-772BB8A3FE8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42900" y="887591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F126F01-5742-70B5-17B2-8ABE4CDA2B4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19466" y="885365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5EF9BD21-DC60-80CB-1732-0D764CDE350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296031" y="885365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732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2939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0345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288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2971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1627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202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4624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9989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400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377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15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15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15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15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15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3788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9" y="722979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3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90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7780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73306-CFAA-4992-8E1D-10A93E6F401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A42FC-ADCF-433D-8CA3-B0E2FE90EE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7515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73306-CFAA-4992-8E1D-10A93E6F401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A42FC-ADCF-433D-8CA3-B0E2FE90EE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9324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73306-CFAA-4992-8E1D-10A93E6F401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A42FC-ADCF-433D-8CA3-B0E2FE90EE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0198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73306-CFAA-4992-8E1D-10A93E6F401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A42FC-ADCF-433D-8CA3-B0E2FE90EE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876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73306-CFAA-4992-8E1D-10A93E6F401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A42FC-ADCF-433D-8CA3-B0E2FE90EE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66120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73306-CFAA-4992-8E1D-10A93E6F401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A42FC-ADCF-433D-8CA3-B0E2FE90EE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76252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73306-CFAA-4992-8E1D-10A93E6F401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A42FC-ADCF-433D-8CA3-B0E2FE90EE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1720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73306-CFAA-4992-8E1D-10A93E6F401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A42FC-ADCF-433D-8CA3-B0E2FE90EE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976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322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73306-CFAA-4992-8E1D-10A93E6F401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A42FC-ADCF-433D-8CA3-B0E2FE90EE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64358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73306-CFAA-4992-8E1D-10A93E6F401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A42FC-ADCF-433D-8CA3-B0E2FE90EE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57145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73306-CFAA-4992-8E1D-10A93E6F401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A42FC-ADCF-433D-8CA3-B0E2FE90EE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905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l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5800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l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837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</a:rPr>
              <a:pPr marL="0" marR="0" lvl="0" indent="0" algn="l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</a:rPr>
              <a:pPr marL="0" marR="0" lvl="0" indent="0" algn="r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1185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l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518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</a:rPr>
              <a:pPr marL="0" marR="0" lvl="0" indent="0" algn="l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</a:rPr>
              <a:pPr marL="0" marR="0" lvl="0" indent="0" algn="r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615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</a:rPr>
              <a:pPr marL="0" marR="0" lvl="0" indent="0" algn="l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</a:rPr>
              <a:pPr marL="0" marR="0" lvl="0" indent="0" algn="r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1698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</a:rPr>
              <a:pPr marL="0" marR="0" lvl="0" indent="0" algn="l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</a:rPr>
              <a:pPr marL="0" marR="0" lvl="0" indent="0" algn="r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320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108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</a:rPr>
              <a:pPr marL="0" marR="0" lvl="0" indent="0" algn="l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</a:rPr>
              <a:pPr marL="0" marR="0" lvl="0" indent="0" algn="r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6980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</a:rPr>
              <a:pPr marL="0" marR="0" lvl="0" indent="0" algn="l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</a:rPr>
              <a:pPr marL="0" marR="0" lvl="0" indent="0" algn="r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0061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</a:rPr>
              <a:pPr marL="0" marR="0" lvl="0" indent="0" algn="l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</a:rPr>
              <a:pPr marL="0" marR="0" lvl="0" indent="0" algn="r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4692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</a:rPr>
              <a:pPr marL="0" marR="0" lvl="0" indent="0" algn="l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</a:rPr>
              <a:pPr marL="0" marR="0" lvl="0" indent="0" algn="r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098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ought for the day">
    <p:bg>
      <p:bgPr>
        <a:solidFill>
          <a:srgbClr val="142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>
            <a:normAutofit/>
          </a:bodyPr>
          <a:lstStyle>
            <a:lvl1pPr marL="0" indent="0">
              <a:buNone/>
              <a:defRPr sz="5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95966" y="219073"/>
            <a:ext cx="4480560" cy="565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Thought for the Day</a:t>
            </a:r>
          </a:p>
        </p:txBody>
      </p:sp>
    </p:spTree>
    <p:extLst>
      <p:ext uri="{BB962C8B-B14F-4D97-AF65-F5344CB8AC3E}">
        <p14:creationId xmlns:p14="http://schemas.microsoft.com/office/powerpoint/2010/main" val="38736140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80" y="722980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3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3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4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91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7597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9" y="722979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l" defTabSz="9143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3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3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90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081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4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05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99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44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6" Type="http://schemas.openxmlformats.org/officeDocument/2006/relationships/image" Target="NUL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7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8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D7B8CB-808B-8208-67A5-0A2C69723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24B4E-1E40-BB29-4E36-F06414282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9DE93-3FBD-D0EF-D560-88CA075466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9594B-B85A-CCC3-8C8E-B67B3A4307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FA1D8-95F1-3645-1F21-04416ADFD7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C11468-B171-6D12-A62A-F44F4407B739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120752E-E0EC-FE82-78F5-78E1B5B566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1" y="212897"/>
            <a:ext cx="2804391" cy="4290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17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31" r:id="rId20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73306-CFAA-4992-8E1D-10A93E6F401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A42FC-ADCF-433D-8CA3-B0E2FE90EE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3460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l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7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83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173C55-CE5D-D7C3-166E-EB96ECDFDDD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ctr">
            <a:normAutofit fontScale="92500" lnSpcReduction="10000"/>
          </a:bodyPr>
          <a:lstStyle/>
          <a:p>
            <a:pPr algn="ctr">
              <a:lnSpc>
                <a:spcPct val="100000"/>
              </a:lnSpc>
            </a:pPr>
            <a:r>
              <a:rPr lang="en-GB" sz="4800" b="1" dirty="0" smtClean="0"/>
              <a:t>Thought of the Day</a:t>
            </a:r>
          </a:p>
          <a:p>
            <a:pPr algn="ctr">
              <a:lnSpc>
                <a:spcPct val="100000"/>
              </a:lnSpc>
            </a:pPr>
            <a:r>
              <a:rPr lang="en-GB" dirty="0" smtClean="0"/>
              <a:t>“</a:t>
            </a:r>
            <a:r>
              <a:rPr lang="en-US" dirty="0"/>
              <a:t>We must continue to challenge hate in all its forms and ensure that victims are supported and perpetrators are brought to justice</a:t>
            </a:r>
            <a:r>
              <a:rPr lang="en-GB" dirty="0" smtClean="0"/>
              <a:t>”</a:t>
            </a:r>
            <a:r>
              <a:rPr lang="en-US" b="1" dirty="0"/>
              <a:t> </a:t>
            </a:r>
            <a:endParaRPr lang="en-US" b="1" dirty="0" smtClean="0"/>
          </a:p>
          <a:p>
            <a:pPr algn="ctr">
              <a:lnSpc>
                <a:spcPct val="100000"/>
              </a:lnSpc>
            </a:pPr>
            <a:r>
              <a:rPr lang="en-US" sz="3000" dirty="0" smtClean="0"/>
              <a:t>Graham </a:t>
            </a:r>
            <a:r>
              <a:rPr lang="en-US" sz="3000" dirty="0"/>
              <a:t>Lewis, former Chair and Trustee of Stop Hate UK</a:t>
            </a:r>
            <a:endParaRPr lang="en-GB" sz="3000" dirty="0" smtClean="0"/>
          </a:p>
        </p:txBody>
      </p:sp>
    </p:spTree>
    <p:extLst>
      <p:ext uri="{BB962C8B-B14F-4D97-AF65-F5344CB8AC3E}">
        <p14:creationId xmlns:p14="http://schemas.microsoft.com/office/powerpoint/2010/main" val="42847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dirty="0" smtClean="0"/>
              <a:t>Take out your </a:t>
            </a:r>
            <a:r>
              <a:rPr lang="en-US" sz="4000" dirty="0" err="1" smtClean="0"/>
              <a:t>oracy</a:t>
            </a:r>
            <a:r>
              <a:rPr lang="en-US" sz="4000" dirty="0" smtClean="0"/>
              <a:t> </a:t>
            </a:r>
            <a:r>
              <a:rPr lang="en-US" sz="4000" dirty="0" err="1" smtClean="0"/>
              <a:t>helpsheet</a:t>
            </a:r>
            <a:r>
              <a:rPr lang="en-US" sz="4000" dirty="0" smtClean="0"/>
              <a:t> from your learning wallet.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You have 1 minute to think about the following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“How many hours do you spend on screens per day?”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GB" sz="2426" spc="27" dirty="0" smtClean="0"/>
              <a:t>Screen Time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59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5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Using your </a:t>
            </a:r>
            <a:r>
              <a:rPr lang="en-US" sz="4000" dirty="0" err="1" smtClean="0"/>
              <a:t>oracy</a:t>
            </a:r>
            <a:r>
              <a:rPr lang="en-US" sz="4000" dirty="0" smtClean="0"/>
              <a:t> </a:t>
            </a:r>
            <a:r>
              <a:rPr lang="en-US" sz="4000" dirty="0" err="1" smtClean="0"/>
              <a:t>helpsheet</a:t>
            </a:r>
            <a:r>
              <a:rPr lang="en-US" sz="4000" dirty="0" smtClean="0"/>
              <a:t>, with the person next to you, discuss your response to the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b="1" dirty="0"/>
              <a:t>“How many hours do you spend on screens per day?”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Remember to use the sentence starters to add, build or challenge what your partner has said.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Be ready to share your discussion with the class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Screen Time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4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416009" cy="52041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Research suggests a 52% increase in children’s screen time between 2020 and 2022.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The increase has continued into 2024 with research suggesting that on average teenagers spend 7 hours and 22 minutes looking at screens each day.</a:t>
            </a: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Screen Time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261997"/>
            <a:ext cx="2762250" cy="1657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5435" y="2796947"/>
            <a:ext cx="2514600" cy="1819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616222"/>
            <a:ext cx="2562225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77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Take out your </a:t>
            </a:r>
            <a:r>
              <a:rPr lang="en-US" sz="4000" dirty="0" err="1" smtClean="0"/>
              <a:t>oracy</a:t>
            </a:r>
            <a:r>
              <a:rPr lang="en-US" sz="4000" dirty="0" smtClean="0"/>
              <a:t> </a:t>
            </a:r>
            <a:r>
              <a:rPr lang="en-US" sz="4000" dirty="0" err="1" smtClean="0"/>
              <a:t>helpsheet</a:t>
            </a:r>
            <a:r>
              <a:rPr lang="en-US" sz="4000" dirty="0" smtClean="0"/>
              <a:t> from your learning wallet.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You have 1 minute to think about the following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“Why do you think there has been such an increase in screen use over the last 5 years?”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GB" sz="2426" spc="27" dirty="0" smtClean="0"/>
              <a:t>Screen Time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58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5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Using your </a:t>
            </a:r>
            <a:r>
              <a:rPr lang="en-US" sz="4000" dirty="0" err="1" smtClean="0"/>
              <a:t>oracy</a:t>
            </a:r>
            <a:r>
              <a:rPr lang="en-US" sz="4000" dirty="0" smtClean="0"/>
              <a:t> </a:t>
            </a:r>
            <a:r>
              <a:rPr lang="en-US" sz="4000" dirty="0" err="1" smtClean="0"/>
              <a:t>helpsheet</a:t>
            </a:r>
            <a:r>
              <a:rPr lang="en-US" sz="4000" dirty="0" smtClean="0"/>
              <a:t>, with the person next to you, discuss your response to the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b="1" dirty="0"/>
              <a:t>“Why do you think there has been such an increase in screen use over the last 5 years?”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Remember to use the sentence starters to add, build or challenge what your partner has said.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Be ready to share your discussion with the class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Screen Time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18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416009" cy="520411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You will be learning more about the negative impact of spending too much time in front of a screen in your Personal Development lesson.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Until then, think about the amount of time you spend in front a screen. How do you feel when you put the screen away or turn it off? How else could you have spent that time?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Reflection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261997"/>
            <a:ext cx="2762250" cy="1657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5435" y="2796947"/>
            <a:ext cx="2514600" cy="1819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616222"/>
            <a:ext cx="2562225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94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/>
          </a:bodyPr>
          <a:lstStyle/>
          <a:p>
            <a:r>
              <a:rPr lang="en-GB" sz="4851" dirty="0"/>
              <a:t>Support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479264" y="1514351"/>
            <a:ext cx="11275785" cy="896305"/>
          </a:xfrm>
          <a:prstGeom prst="rect">
            <a:avLst/>
          </a:prstGeom>
        </p:spPr>
        <p:txBody>
          <a:bodyPr vert="horz" lIns="55449" tIns="27725" rIns="55449" bIns="27725" rtlCol="0">
            <a:normAutofit fontScale="85000" lnSpcReduction="20000"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58">
              <a:spcBef>
                <a:spcPts val="1000"/>
              </a:spcBef>
              <a:buNone/>
            </a:pPr>
            <a:r>
              <a:rPr lang="en-US" sz="4366" dirty="0"/>
              <a:t>If you ever need support </a:t>
            </a:r>
            <a:r>
              <a:rPr lang="en-US" sz="4366" dirty="0" smtClean="0"/>
              <a:t>about excessive screen time for yourself, a friend or family member you can find it here:</a:t>
            </a:r>
            <a:endParaRPr lang="en-US" sz="4366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264" y="2799109"/>
            <a:ext cx="4804620" cy="322201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0769" y="2601762"/>
            <a:ext cx="2161767" cy="143855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9395" y="4551315"/>
            <a:ext cx="2011239" cy="201123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069311" y="2562422"/>
            <a:ext cx="2043935" cy="188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Childline.org.uk</a:t>
            </a:r>
          </a:p>
          <a:p>
            <a:pPr defTabSz="277246"/>
            <a:endParaRPr lang="en-US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 – 08001111</a:t>
            </a:r>
          </a:p>
          <a:p>
            <a:pPr defTabSz="277246"/>
            <a:endParaRPr lang="en-US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Email or chat online for support</a:t>
            </a:r>
            <a:endParaRPr lang="en-GB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05687" y="4644666"/>
            <a:ext cx="3949362" cy="2182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Themix.org.uk</a:t>
            </a:r>
          </a:p>
          <a:p>
            <a:pPr defTabSz="277246"/>
            <a:endParaRPr lang="en-US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can email or have one-to-chat online.</a:t>
            </a:r>
          </a:p>
          <a:p>
            <a:pPr defTabSz="277246"/>
            <a:endParaRPr lang="en-US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is also a crisis messenger which is available 24/7</a:t>
            </a:r>
            <a:endParaRPr lang="en-GB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80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86EFE-4154-FD82-C862-6582C0A4E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70639" y="1025568"/>
            <a:ext cx="7769128" cy="238659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 sz="2911" dirty="0">
                <a:solidFill>
                  <a:srgbClr val="FF0000"/>
                </a:solidFill>
              </a:rPr>
              <a:t>Homework has been set for this week.</a:t>
            </a:r>
          </a:p>
          <a:p>
            <a:r>
              <a:rPr lang="en-GB" sz="2911" dirty="0">
                <a:solidFill>
                  <a:srgbClr val="FF0000"/>
                </a:solidFill>
              </a:rPr>
              <a:t>Remember to log in and complete your set tasks. 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17792" y="2548601"/>
            <a:ext cx="6855114" cy="1655066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We still use Classcharts for announcements, surveys and revision material </a:t>
            </a:r>
          </a:p>
          <a:p>
            <a:endParaRPr lang="en-GB" sz="1800" dirty="0"/>
          </a:p>
          <a:p>
            <a:r>
              <a:rPr lang="en-GB" sz="1800" dirty="0"/>
              <a:t>Homework Club every morning in West Canteen from 8am </a:t>
            </a:r>
          </a:p>
          <a:p>
            <a:endParaRPr lang="en-GB" sz="1800" dirty="0"/>
          </a:p>
          <a:p>
            <a:r>
              <a:rPr lang="en-GB" sz="1800" dirty="0"/>
              <a:t>Library is open before school and at break times</a:t>
            </a:r>
          </a:p>
          <a:p>
            <a:endParaRPr lang="en-GB" sz="1800" dirty="0"/>
          </a:p>
          <a:p>
            <a:r>
              <a:rPr lang="en-GB" sz="1800" dirty="0"/>
              <a:t>Students on the following slides have not completed ALL tasks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782" t="1680" r="4835"/>
          <a:stretch/>
        </p:blipFill>
        <p:spPr>
          <a:xfrm>
            <a:off x="8294521" y="542641"/>
            <a:ext cx="2212471" cy="13544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6769" t="41600" r="41731" b="55600"/>
          <a:stretch/>
        </p:blipFill>
        <p:spPr>
          <a:xfrm>
            <a:off x="1643058" y="5344184"/>
            <a:ext cx="10266643" cy="5133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82415" y="2572300"/>
            <a:ext cx="2924577" cy="876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98" b="1" dirty="0"/>
              <a:t>Make sure you are completing the SET TASKS! These are the tasks your teachers have set.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7072906" y="3729120"/>
            <a:ext cx="1466916" cy="14841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31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7" descr="Equipment for sale _Page_2">
            <a:extLst>
              <a:ext uri="{FF2B5EF4-FFF2-40B4-BE49-F238E27FC236}">
                <a16:creationId xmlns:a16="http://schemas.microsoft.com/office/drawing/2014/main" id="{4547BDF5-A547-4AC5-B9EB-83E496193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0" t="2696" r="34099" b="82884"/>
          <a:stretch>
            <a:fillRect/>
          </a:stretch>
        </p:blipFill>
        <p:spPr bwMode="auto">
          <a:xfrm>
            <a:off x="10804900" y="1863149"/>
            <a:ext cx="1083447" cy="80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0" name="Picture 6" descr="Equipment for sale _Page_1">
            <a:extLst>
              <a:ext uri="{FF2B5EF4-FFF2-40B4-BE49-F238E27FC236}">
                <a16:creationId xmlns:a16="http://schemas.microsoft.com/office/drawing/2014/main" id="{E0ACBE95-C8F8-4AE5-975B-C6C61B40E7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1" t="40316" r="15645" b="35473"/>
          <a:stretch/>
        </p:blipFill>
        <p:spPr bwMode="auto">
          <a:xfrm>
            <a:off x="8469686" y="1941244"/>
            <a:ext cx="2105986" cy="1157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2" name="Picture 6" descr="Equipment for sale _Page_1">
            <a:extLst>
              <a:ext uri="{FF2B5EF4-FFF2-40B4-BE49-F238E27FC236}">
                <a16:creationId xmlns:a16="http://schemas.microsoft.com/office/drawing/2014/main" id="{8837DC3C-22D2-4E14-BC52-8EDBA5695F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5" t="63545" r="30610" b="15608"/>
          <a:stretch/>
        </p:blipFill>
        <p:spPr bwMode="auto">
          <a:xfrm>
            <a:off x="9955713" y="2447197"/>
            <a:ext cx="1093011" cy="99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5" name="Picture 24" descr="Background pattern&#10;&#10;Description automatically generated">
            <a:extLst>
              <a:ext uri="{FF2B5EF4-FFF2-40B4-BE49-F238E27FC236}">
                <a16:creationId xmlns:a16="http://schemas.microsoft.com/office/drawing/2014/main" id="{EC7156D7-6116-432F-A855-464F7654D83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096" y="1210467"/>
            <a:ext cx="5647533" cy="5647533"/>
          </a:xfrm>
          <a:prstGeom prst="rect">
            <a:avLst/>
          </a:prstGeom>
        </p:spPr>
      </p:pic>
      <p:sp>
        <p:nvSpPr>
          <p:cNvPr id="4" name="Control 4"/>
          <p:cNvSpPr>
            <a:spLocks noChangeArrowheads="1" noChangeShapeType="1"/>
          </p:cNvSpPr>
          <p:nvPr/>
        </p:nvSpPr>
        <p:spPr bwMode="auto">
          <a:xfrm>
            <a:off x="-226504" y="3698897"/>
            <a:ext cx="5994400" cy="216020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40070" y="941234"/>
            <a:ext cx="5659833" cy="63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Replacement equipment for your learning wallet can be purchased at the following locations/times:</a:t>
            </a:r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id="{A53F7710-F081-4C60-8230-214C86A02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4105" y="937911"/>
            <a:ext cx="5437420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 following items can be purchased for </a:t>
            </a:r>
            <a:r>
              <a:rPr kumimoji="0" lang="en-GB" altLang="en-US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10p each</a:t>
            </a:r>
            <a:r>
              <a:rPr kumimoji="0" lang="en-GB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(cash only) from West Canteen, East Canteen, the Library, and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LRC (next to W214):</a:t>
            </a:r>
          </a:p>
        </p:txBody>
      </p:sp>
      <p:pic>
        <p:nvPicPr>
          <p:cNvPr id="1033" name="Picture 9" descr="CA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44" y="6247306"/>
            <a:ext cx="1827213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4" name="Picture 10" descr="Secur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140" y="6244131"/>
            <a:ext cx="2655887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2DE424C-A8DF-4E31-8B11-64DFBC4F3497}"/>
              </a:ext>
            </a:extLst>
          </p:cNvPr>
          <p:cNvCxnSpPr>
            <a:cxnSpLocks/>
          </p:cNvCxnSpPr>
          <p:nvPr/>
        </p:nvCxnSpPr>
        <p:spPr>
          <a:xfrm>
            <a:off x="6096000" y="640933"/>
            <a:ext cx="0" cy="540164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A8A5EB2A-FC66-45A8-A795-2640F0FFD2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70" y="312325"/>
            <a:ext cx="2486301" cy="38040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3D8D4DA-99E6-4DFF-8EC4-836A988D3CAE}"/>
              </a:ext>
            </a:extLst>
          </p:cNvPr>
          <p:cNvSpPr/>
          <p:nvPr/>
        </p:nvSpPr>
        <p:spPr>
          <a:xfrm>
            <a:off x="0" y="0"/>
            <a:ext cx="12192000" cy="93781"/>
          </a:xfrm>
          <a:prstGeom prst="rect">
            <a:avLst/>
          </a:prstGeom>
          <a:solidFill>
            <a:srgbClr val="C02727"/>
          </a:solidFill>
          <a:ln>
            <a:solidFill>
              <a:srgbClr val="C027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F08ACAB6-840A-429C-81D3-E4B3A63CFF8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90140" y="1827105"/>
          <a:ext cx="5201050" cy="3743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0210">
                  <a:extLst>
                    <a:ext uri="{9D8B030D-6E8A-4147-A177-3AD203B41FA5}">
                      <a16:colId xmlns:a16="http://schemas.microsoft.com/office/drawing/2014/main" val="3484098122"/>
                    </a:ext>
                  </a:extLst>
                </a:gridCol>
                <a:gridCol w="1040210">
                  <a:extLst>
                    <a:ext uri="{9D8B030D-6E8A-4147-A177-3AD203B41FA5}">
                      <a16:colId xmlns:a16="http://schemas.microsoft.com/office/drawing/2014/main" val="94406851"/>
                    </a:ext>
                  </a:extLst>
                </a:gridCol>
                <a:gridCol w="1040210">
                  <a:extLst>
                    <a:ext uri="{9D8B030D-6E8A-4147-A177-3AD203B41FA5}">
                      <a16:colId xmlns:a16="http://schemas.microsoft.com/office/drawing/2014/main" val="3789054177"/>
                    </a:ext>
                  </a:extLst>
                </a:gridCol>
                <a:gridCol w="1040210">
                  <a:extLst>
                    <a:ext uri="{9D8B030D-6E8A-4147-A177-3AD203B41FA5}">
                      <a16:colId xmlns:a16="http://schemas.microsoft.com/office/drawing/2014/main" val="3385057007"/>
                    </a:ext>
                  </a:extLst>
                </a:gridCol>
                <a:gridCol w="1040210">
                  <a:extLst>
                    <a:ext uri="{9D8B030D-6E8A-4147-A177-3AD203B41FA5}">
                      <a16:colId xmlns:a16="http://schemas.microsoft.com/office/drawing/2014/main" val="1821976195"/>
                    </a:ext>
                  </a:extLst>
                </a:gridCol>
              </a:tblGrid>
              <a:tr h="268863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Day</a:t>
                      </a:r>
                    </a:p>
                  </a:txBody>
                  <a:tcPr anchor="ctr">
                    <a:solidFill>
                      <a:srgbClr val="C027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West</a:t>
                      </a:r>
                      <a:r>
                        <a:rPr lang="en-GB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Canteen</a:t>
                      </a:r>
                      <a:endParaRPr lang="en-GB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C027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East Canteen</a:t>
                      </a:r>
                      <a:endParaRPr lang="en-GB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C027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Library or LRC</a:t>
                      </a:r>
                    </a:p>
                  </a:txBody>
                  <a:tcPr anchor="ctr">
                    <a:solidFill>
                      <a:srgbClr val="C027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Library</a:t>
                      </a:r>
                    </a:p>
                  </a:txBody>
                  <a:tcPr anchor="ctr">
                    <a:solidFill>
                      <a:srgbClr val="C027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746171"/>
                  </a:ext>
                </a:extLst>
              </a:tr>
              <a:tr h="338247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08:00–08:35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42A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08:30–08:35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42A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10:10– </a:t>
                      </a:r>
                      <a:r>
                        <a:rPr lang="en-GB" sz="1100" dirty="0" smtClean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10:30</a:t>
                      </a:r>
                      <a:endParaRPr lang="en-GB" sz="1100" dirty="0">
                        <a:solidFill>
                          <a:srgbClr val="142A3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100" dirty="0" smtClean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11:10</a:t>
                      </a:r>
                      <a:r>
                        <a:rPr lang="en-GB" sz="1100" baseline="0" dirty="0" smtClean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–11:30</a:t>
                      </a:r>
                      <a:endParaRPr lang="en-GB" sz="1100" baseline="0" dirty="0">
                        <a:solidFill>
                          <a:srgbClr val="142A3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100" dirty="0" smtClean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12:40–13:00</a:t>
                      </a:r>
                      <a:endParaRPr lang="en-GB" sz="1100" dirty="0">
                        <a:solidFill>
                          <a:srgbClr val="142A3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100" dirty="0" smtClean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13:40–14:00</a:t>
                      </a:r>
                      <a:endParaRPr lang="en-GB" sz="1100" dirty="0">
                        <a:solidFill>
                          <a:srgbClr val="142A3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16:10</a:t>
                      </a:r>
                      <a:r>
                        <a:rPr lang="en-GB" sz="1100" baseline="0" dirty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–16:30</a:t>
                      </a:r>
                      <a:endParaRPr lang="en-GB" sz="1100" dirty="0">
                        <a:solidFill>
                          <a:srgbClr val="142A3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7789653"/>
                  </a:ext>
                </a:extLst>
              </a:tr>
              <a:tr h="338247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Tuesday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08:00–08:35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42A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08:30–08:35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42A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10:10– 10:30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11:10–11:30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12:40–13:00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13:40–14:00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42A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15:10–15:30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5187817"/>
                  </a:ext>
                </a:extLst>
              </a:tr>
              <a:tr h="338247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Wednesday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08:00–08:35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42A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08:30–08:35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42A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10:10– 10:30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11:10–11:30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12:40–13:00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13:40–14:00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42A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15:10–15:30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8480627"/>
                  </a:ext>
                </a:extLst>
              </a:tr>
              <a:tr h="338247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Thursday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08:00–08:35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42A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08:30–08:35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42A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10:10– 10:30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11:10–11:30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12:40–13:00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13:40–14:00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42A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15:10–15:30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6124507"/>
                  </a:ext>
                </a:extLst>
              </a:tr>
              <a:tr h="268863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Friday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08:00–08:35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42A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42A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08:30–08:35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42A3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11:10–11:30</a:t>
                      </a:r>
                      <a:endParaRPr lang="en-GB" sz="1100" baseline="0" dirty="0">
                        <a:solidFill>
                          <a:srgbClr val="142A3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100" baseline="0" smtClean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12:40–12:30</a:t>
                      </a:r>
                      <a:endParaRPr lang="en-GB" sz="1100" dirty="0">
                        <a:solidFill>
                          <a:srgbClr val="142A3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142A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13:40–14:00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3085152"/>
                  </a:ext>
                </a:extLst>
              </a:tr>
            </a:tbl>
          </a:graphicData>
        </a:graphic>
      </p:graphicFrame>
      <p:pic>
        <p:nvPicPr>
          <p:cNvPr id="31" name="Picture 6" descr="Equipment for sale _Page_1">
            <a:extLst>
              <a:ext uri="{FF2B5EF4-FFF2-40B4-BE49-F238E27FC236}">
                <a16:creationId xmlns:a16="http://schemas.microsoft.com/office/drawing/2014/main" id="{134DA244-0F8D-4F68-805F-221B944BB7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34" t="22981" r="37757" b="59180"/>
          <a:stretch/>
        </p:blipFill>
        <p:spPr bwMode="auto">
          <a:xfrm rot="2691819">
            <a:off x="7932045" y="2522488"/>
            <a:ext cx="870389" cy="999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2" name="Picture 6" descr="Equipment for sale _Page_1">
            <a:extLst>
              <a:ext uri="{FF2B5EF4-FFF2-40B4-BE49-F238E27FC236}">
                <a16:creationId xmlns:a16="http://schemas.microsoft.com/office/drawing/2014/main" id="{03B07411-6DF9-4341-8417-77BD37B0F9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1" t="4715" r="15645" b="77098"/>
          <a:stretch/>
        </p:blipFill>
        <p:spPr bwMode="auto">
          <a:xfrm>
            <a:off x="6240815" y="1882603"/>
            <a:ext cx="2467280" cy="101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8D1F10A1-8E03-4918-BED0-1144B5AD1C0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974130" y="5547687"/>
          <a:ext cx="2887397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7397">
                  <a:extLst>
                    <a:ext uri="{9D8B030D-6E8A-4147-A177-3AD203B41FA5}">
                      <a16:colId xmlns:a16="http://schemas.microsoft.com/office/drawing/2014/main" val="2392273897"/>
                    </a:ext>
                  </a:extLst>
                </a:gridCol>
              </a:tblGrid>
              <a:tr h="1781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£15.00</a:t>
                      </a:r>
                      <a:endParaRPr kumimoji="0" lang="en-GB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302039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ACC4F06B-EEBF-450B-B7DD-CCF2197225B2}"/>
              </a:ext>
            </a:extLst>
          </p:cNvPr>
          <p:cNvSpPr txBox="1"/>
          <p:nvPr/>
        </p:nvSpPr>
        <p:spPr>
          <a:xfrm>
            <a:off x="6817708" y="5554756"/>
            <a:ext cx="26353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£1.70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C6ED1E8-FC63-425D-BB44-8AF979190E32}"/>
              </a:ext>
            </a:extLst>
          </p:cNvPr>
          <p:cNvSpPr txBox="1"/>
          <p:nvPr/>
        </p:nvSpPr>
        <p:spPr>
          <a:xfrm>
            <a:off x="6500811" y="3447311"/>
            <a:ext cx="53607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 following items can be purchased from West Office using money on your ParentPay: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 descr="A3 Tuff Bag Assorted">
            <a:extLst>
              <a:ext uri="{FF2B5EF4-FFF2-40B4-BE49-F238E27FC236}">
                <a16:creationId xmlns:a16="http://schemas.microsoft.com/office/drawing/2014/main" id="{B5B2D3A7-3FA3-4C6A-AF6E-96EE13EC89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" t="2286" r="2979" b="3210"/>
          <a:stretch/>
        </p:blipFill>
        <p:spPr bwMode="auto">
          <a:xfrm>
            <a:off x="7334798" y="4279940"/>
            <a:ext cx="1601154" cy="118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1" descr="fx-85GT-728x512px">
            <a:extLst>
              <a:ext uri="{FF2B5EF4-FFF2-40B4-BE49-F238E27FC236}">
                <a16:creationId xmlns:a16="http://schemas.microsoft.com/office/drawing/2014/main" id="{4EF5A8A5-DE86-4634-A253-C8193B289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4" r="32710"/>
          <a:stretch>
            <a:fillRect/>
          </a:stretch>
        </p:blipFill>
        <p:spPr bwMode="auto">
          <a:xfrm>
            <a:off x="10059738" y="4201397"/>
            <a:ext cx="716179" cy="134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84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997" y="1061918"/>
            <a:ext cx="5647533" cy="564753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9308" y="68840"/>
            <a:ext cx="65147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77246">
              <a:defRPr/>
            </a:pPr>
            <a:r>
              <a:rPr lang="en-GB" sz="40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Secure your </a:t>
            </a:r>
            <a:r>
              <a:rPr lang="en-GB" sz="4000" u="sng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Wellbeing: </a:t>
            </a:r>
            <a:r>
              <a:rPr lang="en-GB" sz="40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Learning Journey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07E73F21-BD7F-E769-B703-F6FC05FC3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581290" y="1586889"/>
            <a:ext cx="1446050" cy="1008041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is social media and how should you use it?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525775" y="1618155"/>
            <a:ext cx="1446050" cy="1008041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are online trends and should you follow them?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470261" y="1592857"/>
            <a:ext cx="1446050" cy="1008041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impact can social media influences have?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414746" y="1586888"/>
            <a:ext cx="1446050" cy="1008041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is fake news?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422755" y="1606240"/>
            <a:ext cx="1514832" cy="1008041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is hate speech online?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0499546" y="1605223"/>
            <a:ext cx="1446050" cy="1008041"/>
          </a:xfrm>
          <a:prstGeom prst="roundRect">
            <a:avLst/>
          </a:prstGeom>
          <a:solidFill>
            <a:schemeClr val="accent4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How can I manage my </a:t>
            </a:r>
            <a:r>
              <a:rPr lang="en-US" sz="1400" smtClean="0">
                <a:solidFill>
                  <a:prstClr val="black"/>
                </a:solidFill>
                <a:latin typeface="Comic Sans MS" panose="030F0702030302020204" pitchFamily="66" charset="0"/>
              </a:rPr>
              <a:t>time online?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175490" y="3123340"/>
            <a:ext cx="6774910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Today we will look at: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2000" dirty="0">
                <a:solidFill>
                  <a:prstClr val="black"/>
                </a:solidFill>
                <a:latin typeface="Comic Sans MS"/>
              </a:rPr>
              <a:t>Screen Time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200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2000" b="1" dirty="0">
                <a:solidFill>
                  <a:prstClr val="black"/>
                </a:solidFill>
                <a:latin typeface="Comic Sans MS"/>
              </a:rPr>
              <a:t>This includes:</a:t>
            </a:r>
          </a:p>
          <a:p>
            <a:pPr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2000" dirty="0">
                <a:solidFill>
                  <a:prstClr val="black"/>
                </a:solidFill>
                <a:latin typeface="Comic Sans MS"/>
              </a:rPr>
              <a:t>Definition of screen time</a:t>
            </a:r>
          </a:p>
          <a:p>
            <a:pPr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2000" dirty="0" smtClean="0">
                <a:solidFill>
                  <a:prstClr val="black"/>
                </a:solidFill>
                <a:latin typeface="Comic Sans MS"/>
              </a:rPr>
              <a:t>Research on increased screen time</a:t>
            </a:r>
            <a:endParaRPr lang="en-US" sz="2000" dirty="0">
              <a:solidFill>
                <a:prstClr val="black"/>
              </a:solidFill>
              <a:latin typeface="Comic Sans MS"/>
            </a:endParaRPr>
          </a:p>
          <a:p>
            <a:pPr defTabSz="914411">
              <a:lnSpc>
                <a:spcPct val="110000"/>
              </a:lnSpc>
              <a:spcBef>
                <a:spcPts val="1001"/>
              </a:spcBef>
              <a:buFontTx/>
              <a:buChar char="-"/>
              <a:defRPr/>
            </a:pPr>
            <a:endParaRPr lang="en-US" sz="2000" dirty="0" smtClean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 smtClean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 smtClean="0">
              <a:solidFill>
                <a:prstClr val="black"/>
              </a:solidFill>
              <a:latin typeface="Comic Sans MS"/>
            </a:endParaRP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endParaRPr lang="en-US" sz="1940" b="1" dirty="0" smtClean="0">
              <a:solidFill>
                <a:prstClr val="black"/>
              </a:solidFill>
              <a:latin typeface="Comic Sans MS"/>
            </a:endParaRP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274975" y="3095752"/>
            <a:ext cx="4674666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2183" b="1" dirty="0">
                <a:solidFill>
                  <a:prstClr val="black"/>
                </a:solidFill>
                <a:latin typeface="Comic Sans MS"/>
              </a:rPr>
              <a:t>Please remember that during the lesson we should not be asking any pupil or teacher personal questions.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2183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2183" b="1" dirty="0">
                <a:solidFill>
                  <a:prstClr val="black"/>
                </a:solidFill>
                <a:latin typeface="Comic Sans MS"/>
              </a:rPr>
              <a:t>Your teacher can ask you questions but this will be to check your knowledge in the lesson.</a:t>
            </a:r>
          </a:p>
        </p:txBody>
      </p:sp>
    </p:spTree>
    <p:extLst>
      <p:ext uri="{BB962C8B-B14F-4D97-AF65-F5344CB8AC3E}">
        <p14:creationId xmlns:p14="http://schemas.microsoft.com/office/powerpoint/2010/main" val="390496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416009" cy="520411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Screen time is…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“Any time spent using a device with a screen.”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This includes:</a:t>
            </a:r>
          </a:p>
          <a:p>
            <a:pPr>
              <a:buFontTx/>
              <a:buChar char="-"/>
            </a:pPr>
            <a:r>
              <a:rPr lang="en-US" sz="3638" dirty="0" smtClean="0"/>
              <a:t>Mobile phones</a:t>
            </a:r>
          </a:p>
          <a:p>
            <a:pPr>
              <a:buFontTx/>
              <a:buChar char="-"/>
            </a:pPr>
            <a:r>
              <a:rPr lang="en-US" sz="3638" dirty="0" smtClean="0"/>
              <a:t>Tablets</a:t>
            </a:r>
          </a:p>
          <a:p>
            <a:pPr>
              <a:buFontTx/>
              <a:buChar char="-"/>
            </a:pPr>
            <a:r>
              <a:rPr lang="en-US" sz="3638" dirty="0" smtClean="0"/>
              <a:t>TV</a:t>
            </a:r>
          </a:p>
          <a:p>
            <a:pPr>
              <a:buFontTx/>
              <a:buChar char="-"/>
            </a:pPr>
            <a:r>
              <a:rPr lang="en-US" sz="3638" dirty="0" smtClean="0"/>
              <a:t>Computer/laptops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Screen Time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261997"/>
            <a:ext cx="2762250" cy="1657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5435" y="2796947"/>
            <a:ext cx="2514600" cy="1819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616222"/>
            <a:ext cx="2562225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09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38" dirty="0"/>
              <a:t>This links to the Golden Thread of </a:t>
            </a:r>
            <a:r>
              <a:rPr lang="en-US" sz="3638" b="1" dirty="0"/>
              <a:t>“Secure your Wellbeing”</a:t>
            </a:r>
          </a:p>
          <a:p>
            <a:pPr marL="0" indent="0">
              <a:buNone/>
            </a:pPr>
            <a:endParaRPr lang="en-US" sz="3638" b="1" dirty="0"/>
          </a:p>
          <a:p>
            <a:pPr marL="0" indent="0">
              <a:buNone/>
            </a:pPr>
            <a:r>
              <a:rPr lang="en-US" sz="3638" dirty="0" smtClean="0"/>
              <a:t>Spending too much time inside looking at screens can have an impact on physical and mental wellbeing. It is important to put screens away and enjoy the outdoors too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Why are we learning about this?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6336" y="2738986"/>
            <a:ext cx="4718713" cy="180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7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40524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Why are we learning about this?</a:t>
            </a:r>
            <a:endParaRPr sz="2426" spc="27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223EBB9-3A7F-C565-EAA7-0BB380AF50A5}"/>
              </a:ext>
            </a:extLst>
          </p:cNvPr>
          <p:cNvGrpSpPr/>
          <p:nvPr/>
        </p:nvGrpSpPr>
        <p:grpSpPr>
          <a:xfrm>
            <a:off x="8080438" y="1243282"/>
            <a:ext cx="3788217" cy="2367760"/>
            <a:chOff x="3539766" y="641202"/>
            <a:chExt cx="3708683" cy="1638445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02B643A7-1D8B-9E38-C376-8F04E25E7DC7}"/>
                </a:ext>
              </a:extLst>
            </p:cNvPr>
            <p:cNvSpPr/>
            <p:nvPr/>
          </p:nvSpPr>
          <p:spPr>
            <a:xfrm>
              <a:off x="3541409" y="641202"/>
              <a:ext cx="3608995" cy="1638445"/>
            </a:xfrm>
            <a:custGeom>
              <a:avLst/>
              <a:gdLst>
                <a:gd name="connsiteX0" fmla="*/ 9241 w 3608995"/>
                <a:gd name="connsiteY0" fmla="*/ 224360 h 1553607"/>
                <a:gd name="connsiteX1" fmla="*/ 67675 w 3608995"/>
                <a:gd name="connsiteY1" fmla="*/ 68332 h 1553607"/>
                <a:gd name="connsiteX2" fmla="*/ 260887 w 3608995"/>
                <a:gd name="connsiteY2" fmla="*/ 32628 h 1553607"/>
                <a:gd name="connsiteX3" fmla="*/ 2647769 w 3608995"/>
                <a:gd name="connsiteY3" fmla="*/ 1118 h 1553607"/>
                <a:gd name="connsiteX4" fmla="*/ 3133148 w 3608995"/>
                <a:gd name="connsiteY4" fmla="*/ 4040 h 1553607"/>
                <a:gd name="connsiteX5" fmla="*/ 3578513 w 3608995"/>
                <a:gd name="connsiteY5" fmla="*/ 174680 h 1553607"/>
                <a:gd name="connsiteX6" fmla="*/ 3594519 w 3608995"/>
                <a:gd name="connsiteY6" fmla="*/ 1223805 h 1553607"/>
                <a:gd name="connsiteX7" fmla="*/ 3583594 w 3608995"/>
                <a:gd name="connsiteY7" fmla="*/ 1303598 h 1553607"/>
                <a:gd name="connsiteX8" fmla="*/ 2952004 w 3608995"/>
                <a:gd name="connsiteY8" fmla="*/ 1508798 h 1553607"/>
                <a:gd name="connsiteX9" fmla="*/ 788821 w 3608995"/>
                <a:gd name="connsiteY9" fmla="*/ 1541198 h 1553607"/>
                <a:gd name="connsiteX10" fmla="*/ 149482 w 3608995"/>
                <a:gd name="connsiteY10" fmla="*/ 1530525 h 1553607"/>
                <a:gd name="connsiteX11" fmla="*/ 62594 w 3608995"/>
                <a:gd name="connsiteY11" fmla="*/ 1470172 h 1553607"/>
                <a:gd name="connsiteX12" fmla="*/ 13814 w 3608995"/>
                <a:gd name="connsiteY12" fmla="*/ 1319861 h 1553607"/>
                <a:gd name="connsiteX13" fmla="*/ 4668 w 3608995"/>
                <a:gd name="connsiteY13" fmla="*/ 1003485 h 1553607"/>
                <a:gd name="connsiteX14" fmla="*/ 2382 w 3608995"/>
                <a:gd name="connsiteY14" fmla="*/ 517231 h 1553607"/>
                <a:gd name="connsiteX15" fmla="*/ 9241 w 3608995"/>
                <a:gd name="connsiteY15" fmla="*/ 224360 h 1553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08995" h="1553607">
                  <a:moveTo>
                    <a:pt x="9241" y="224360"/>
                  </a:moveTo>
                  <a:cubicBezTo>
                    <a:pt x="8733" y="149395"/>
                    <a:pt x="32996" y="85104"/>
                    <a:pt x="67675" y="68332"/>
                  </a:cubicBezTo>
                  <a:cubicBezTo>
                    <a:pt x="108960" y="48384"/>
                    <a:pt x="172728" y="34026"/>
                    <a:pt x="260887" y="32628"/>
                  </a:cubicBezTo>
                  <a:cubicBezTo>
                    <a:pt x="840776" y="23353"/>
                    <a:pt x="2550083" y="3659"/>
                    <a:pt x="2647769" y="1118"/>
                  </a:cubicBezTo>
                  <a:cubicBezTo>
                    <a:pt x="2764382" y="-1932"/>
                    <a:pt x="2822180" y="2007"/>
                    <a:pt x="3133148" y="4040"/>
                  </a:cubicBezTo>
                  <a:cubicBezTo>
                    <a:pt x="3444116" y="6073"/>
                    <a:pt x="3549804" y="87899"/>
                    <a:pt x="3578513" y="174680"/>
                  </a:cubicBezTo>
                  <a:cubicBezTo>
                    <a:pt x="3634660" y="344558"/>
                    <a:pt x="3596424" y="1035123"/>
                    <a:pt x="3594519" y="1223805"/>
                  </a:cubicBezTo>
                  <a:cubicBezTo>
                    <a:pt x="3594265" y="1252139"/>
                    <a:pt x="3590962" y="1280219"/>
                    <a:pt x="3583594" y="1303598"/>
                  </a:cubicBezTo>
                  <a:cubicBezTo>
                    <a:pt x="3520079" y="1505494"/>
                    <a:pt x="3221052" y="1501682"/>
                    <a:pt x="2952004" y="1508798"/>
                  </a:cubicBezTo>
                  <a:cubicBezTo>
                    <a:pt x="2660217" y="1516548"/>
                    <a:pt x="1093183" y="1529889"/>
                    <a:pt x="788821" y="1541198"/>
                  </a:cubicBezTo>
                  <a:cubicBezTo>
                    <a:pt x="484458" y="1552506"/>
                    <a:pt x="229891" y="1566482"/>
                    <a:pt x="149482" y="1530525"/>
                  </a:cubicBezTo>
                  <a:cubicBezTo>
                    <a:pt x="133095" y="1523283"/>
                    <a:pt x="80124" y="1488341"/>
                    <a:pt x="62594" y="1470172"/>
                  </a:cubicBezTo>
                  <a:cubicBezTo>
                    <a:pt x="15974" y="1421635"/>
                    <a:pt x="6828" y="1373480"/>
                    <a:pt x="13814" y="1319861"/>
                  </a:cubicBezTo>
                  <a:cubicBezTo>
                    <a:pt x="14704" y="1312619"/>
                    <a:pt x="9622" y="1151254"/>
                    <a:pt x="4668" y="1003485"/>
                  </a:cubicBezTo>
                  <a:cubicBezTo>
                    <a:pt x="-667" y="841358"/>
                    <a:pt x="-1429" y="679104"/>
                    <a:pt x="2382" y="517231"/>
                  </a:cubicBezTo>
                  <a:lnTo>
                    <a:pt x="9241" y="224360"/>
                  </a:lnTo>
                  <a:close/>
                </a:path>
              </a:pathLst>
            </a:custGeom>
            <a:solidFill>
              <a:srgbClr val="3476B7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100">
                <a:solidFill>
                  <a:srgbClr val="323232"/>
                </a:solidFill>
                <a:latin typeface="Calibri" panose="020F0502020204030204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9414427-990A-BDC5-82F7-26390A095568}"/>
                </a:ext>
              </a:extLst>
            </p:cNvPr>
            <p:cNvSpPr txBox="1"/>
            <p:nvPr/>
          </p:nvSpPr>
          <p:spPr>
            <a:xfrm rot="21548433">
              <a:off x="3539766" y="765226"/>
              <a:ext cx="3708683" cy="638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400" spc="200" dirty="0">
                  <a:solidFill>
                    <a:srgbClr val="FFFFFF"/>
                  </a:solidFill>
                  <a:latin typeface="LondrinaSolid-Black"/>
                  <a:sym typeface="LondrinaSolid-Black"/>
                  <a:rtl val="0"/>
                </a:rPr>
                <a:t>UN Rights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1C6E39-C95B-6EFD-F944-F6967525D7AA}"/>
                </a:ext>
              </a:extLst>
            </p:cNvPr>
            <p:cNvSpPr txBox="1"/>
            <p:nvPr/>
          </p:nvSpPr>
          <p:spPr>
            <a:xfrm rot="21548433">
              <a:off x="3645563" y="1513898"/>
              <a:ext cx="3294375" cy="638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400" spc="200" dirty="0">
                  <a:solidFill>
                    <a:srgbClr val="FFFFFF"/>
                  </a:solidFill>
                  <a:latin typeface="LondrinaSolid-Black"/>
                  <a:sym typeface="LondrinaSolid-Black"/>
                  <a:rtl val="0"/>
                </a:rPr>
                <a:t>of a Child</a:t>
              </a:r>
            </a:p>
          </p:txBody>
        </p:sp>
      </p:grpSp>
      <p:sp>
        <p:nvSpPr>
          <p:cNvPr id="16" name="Freeform 15">
            <a:extLst>
              <a:ext uri="{FF2B5EF4-FFF2-40B4-BE49-F238E27FC236}">
                <a16:creationId xmlns:a16="http://schemas.microsoft.com/office/drawing/2014/main" id="{EB93A297-9606-DD29-9D48-26123FE4EA25}"/>
              </a:ext>
            </a:extLst>
          </p:cNvPr>
          <p:cNvSpPr/>
          <p:nvPr/>
        </p:nvSpPr>
        <p:spPr>
          <a:xfrm>
            <a:off x="275303" y="1394153"/>
            <a:ext cx="7481656" cy="5340944"/>
          </a:xfrm>
          <a:custGeom>
            <a:avLst/>
            <a:gdLst>
              <a:gd name="connsiteX0" fmla="*/ 115100 w 5690469"/>
              <a:gd name="connsiteY0" fmla="*/ 792594 h 4128458"/>
              <a:gd name="connsiteX1" fmla="*/ 1069853 w 5690469"/>
              <a:gd name="connsiteY1" fmla="*/ 134175 h 4128458"/>
              <a:gd name="connsiteX2" fmla="*/ 3796412 w 5690469"/>
              <a:gd name="connsiteY2" fmla="*/ 16646 h 4128458"/>
              <a:gd name="connsiteX3" fmla="*/ 4707467 w 5690469"/>
              <a:gd name="connsiteY3" fmla="*/ 218161 h 4128458"/>
              <a:gd name="connsiteX4" fmla="*/ 5509784 w 5690469"/>
              <a:gd name="connsiteY4" fmla="*/ 1047982 h 4128458"/>
              <a:gd name="connsiteX5" fmla="*/ 5686609 w 5690469"/>
              <a:gd name="connsiteY5" fmla="*/ 2968350 h 4128458"/>
              <a:gd name="connsiteX6" fmla="*/ 5006748 w 5690469"/>
              <a:gd name="connsiteY6" fmla="*/ 3833747 h 4128458"/>
              <a:gd name="connsiteX7" fmla="*/ 1209332 w 5690469"/>
              <a:gd name="connsiteY7" fmla="*/ 4097394 h 4128458"/>
              <a:gd name="connsiteX8" fmla="*/ 67083 w 5690469"/>
              <a:gd name="connsiteY8" fmla="*/ 2971272 h 4128458"/>
              <a:gd name="connsiteX9" fmla="*/ 53491 w 5690469"/>
              <a:gd name="connsiteY9" fmla="*/ 1027145 h 4128458"/>
              <a:gd name="connsiteX10" fmla="*/ 115100 w 5690469"/>
              <a:gd name="connsiteY10" fmla="*/ 792594 h 4128458"/>
              <a:gd name="connsiteX0" fmla="*/ 137099 w 5712468"/>
              <a:gd name="connsiteY0" fmla="*/ 792594 h 4128458"/>
              <a:gd name="connsiteX1" fmla="*/ 1091852 w 5712468"/>
              <a:gd name="connsiteY1" fmla="*/ 134175 h 4128458"/>
              <a:gd name="connsiteX2" fmla="*/ 3818411 w 5712468"/>
              <a:gd name="connsiteY2" fmla="*/ 16646 h 4128458"/>
              <a:gd name="connsiteX3" fmla="*/ 4729466 w 5712468"/>
              <a:gd name="connsiteY3" fmla="*/ 218161 h 4128458"/>
              <a:gd name="connsiteX4" fmla="*/ 5531783 w 5712468"/>
              <a:gd name="connsiteY4" fmla="*/ 1047982 h 4128458"/>
              <a:gd name="connsiteX5" fmla="*/ 5708608 w 5712468"/>
              <a:gd name="connsiteY5" fmla="*/ 2968350 h 4128458"/>
              <a:gd name="connsiteX6" fmla="*/ 5028747 w 5712468"/>
              <a:gd name="connsiteY6" fmla="*/ 3833747 h 4128458"/>
              <a:gd name="connsiteX7" fmla="*/ 1231331 w 5712468"/>
              <a:gd name="connsiteY7" fmla="*/ 4097394 h 4128458"/>
              <a:gd name="connsiteX8" fmla="*/ 89082 w 5712468"/>
              <a:gd name="connsiteY8" fmla="*/ 2971272 h 4128458"/>
              <a:gd name="connsiteX9" fmla="*/ 75490 w 5712468"/>
              <a:gd name="connsiteY9" fmla="*/ 1027145 h 4128458"/>
              <a:gd name="connsiteX10" fmla="*/ 137099 w 5712468"/>
              <a:gd name="connsiteY10" fmla="*/ 792594 h 4128458"/>
              <a:gd name="connsiteX0" fmla="*/ 137099 w 5712468"/>
              <a:gd name="connsiteY0" fmla="*/ 792594 h 4128458"/>
              <a:gd name="connsiteX1" fmla="*/ 1091852 w 5712468"/>
              <a:gd name="connsiteY1" fmla="*/ 134175 h 4128458"/>
              <a:gd name="connsiteX2" fmla="*/ 3818411 w 5712468"/>
              <a:gd name="connsiteY2" fmla="*/ 16646 h 4128458"/>
              <a:gd name="connsiteX3" fmla="*/ 4729466 w 5712468"/>
              <a:gd name="connsiteY3" fmla="*/ 218161 h 4128458"/>
              <a:gd name="connsiteX4" fmla="*/ 5531783 w 5712468"/>
              <a:gd name="connsiteY4" fmla="*/ 1047982 h 4128458"/>
              <a:gd name="connsiteX5" fmla="*/ 5708608 w 5712468"/>
              <a:gd name="connsiteY5" fmla="*/ 2968350 h 4128458"/>
              <a:gd name="connsiteX6" fmla="*/ 5028747 w 5712468"/>
              <a:gd name="connsiteY6" fmla="*/ 3833747 h 4128458"/>
              <a:gd name="connsiteX7" fmla="*/ 1231331 w 5712468"/>
              <a:gd name="connsiteY7" fmla="*/ 4097394 h 4128458"/>
              <a:gd name="connsiteX8" fmla="*/ 89082 w 5712468"/>
              <a:gd name="connsiteY8" fmla="*/ 2971272 h 4128458"/>
              <a:gd name="connsiteX9" fmla="*/ 75490 w 5712468"/>
              <a:gd name="connsiteY9" fmla="*/ 1027145 h 4128458"/>
              <a:gd name="connsiteX10" fmla="*/ 137099 w 5712468"/>
              <a:gd name="connsiteY10" fmla="*/ 792594 h 4128458"/>
              <a:gd name="connsiteX0" fmla="*/ 101994 w 5677363"/>
              <a:gd name="connsiteY0" fmla="*/ 792594 h 4128458"/>
              <a:gd name="connsiteX1" fmla="*/ 1056747 w 5677363"/>
              <a:gd name="connsiteY1" fmla="*/ 134175 h 4128458"/>
              <a:gd name="connsiteX2" fmla="*/ 3783306 w 5677363"/>
              <a:gd name="connsiteY2" fmla="*/ 16646 h 4128458"/>
              <a:gd name="connsiteX3" fmla="*/ 4694361 w 5677363"/>
              <a:gd name="connsiteY3" fmla="*/ 218161 h 4128458"/>
              <a:gd name="connsiteX4" fmla="*/ 5496678 w 5677363"/>
              <a:gd name="connsiteY4" fmla="*/ 1047982 h 4128458"/>
              <a:gd name="connsiteX5" fmla="*/ 5673503 w 5677363"/>
              <a:gd name="connsiteY5" fmla="*/ 2968350 h 4128458"/>
              <a:gd name="connsiteX6" fmla="*/ 4993642 w 5677363"/>
              <a:gd name="connsiteY6" fmla="*/ 3833747 h 4128458"/>
              <a:gd name="connsiteX7" fmla="*/ 1196226 w 5677363"/>
              <a:gd name="connsiteY7" fmla="*/ 4097394 h 4128458"/>
              <a:gd name="connsiteX8" fmla="*/ 53977 w 5677363"/>
              <a:gd name="connsiteY8" fmla="*/ 2971272 h 4128458"/>
              <a:gd name="connsiteX9" fmla="*/ 40385 w 5677363"/>
              <a:gd name="connsiteY9" fmla="*/ 1027145 h 4128458"/>
              <a:gd name="connsiteX10" fmla="*/ 101994 w 5677363"/>
              <a:gd name="connsiteY10" fmla="*/ 792594 h 412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77363" h="4128458">
                <a:moveTo>
                  <a:pt x="101994" y="792594"/>
                </a:moveTo>
                <a:cubicBezTo>
                  <a:pt x="208953" y="408241"/>
                  <a:pt x="603125" y="137352"/>
                  <a:pt x="1056747" y="134175"/>
                </a:cubicBezTo>
                <a:cubicBezTo>
                  <a:pt x="2412151" y="124900"/>
                  <a:pt x="3252958" y="-54507"/>
                  <a:pt x="3783306" y="16646"/>
                </a:cubicBezTo>
                <a:cubicBezTo>
                  <a:pt x="4313654" y="87799"/>
                  <a:pt x="4354430" y="64039"/>
                  <a:pt x="4694361" y="218161"/>
                </a:cubicBezTo>
                <a:cubicBezTo>
                  <a:pt x="5034291" y="372284"/>
                  <a:pt x="5415126" y="633008"/>
                  <a:pt x="5496678" y="1047982"/>
                </a:cubicBezTo>
                <a:cubicBezTo>
                  <a:pt x="5578231" y="1462957"/>
                  <a:pt x="5700687" y="2340044"/>
                  <a:pt x="5673503" y="2968350"/>
                </a:cubicBezTo>
                <a:cubicBezTo>
                  <a:pt x="5649749" y="3517879"/>
                  <a:pt x="5429988" y="3669715"/>
                  <a:pt x="4993642" y="3833747"/>
                </a:cubicBezTo>
                <a:cubicBezTo>
                  <a:pt x="4055403" y="4186336"/>
                  <a:pt x="1971359" y="4144787"/>
                  <a:pt x="1196226" y="4097394"/>
                </a:cubicBezTo>
                <a:cubicBezTo>
                  <a:pt x="421092" y="4050002"/>
                  <a:pt x="108365" y="3410218"/>
                  <a:pt x="53977" y="2971272"/>
                </a:cubicBezTo>
                <a:cubicBezTo>
                  <a:pt x="769" y="2310651"/>
                  <a:pt x="-28573" y="1767791"/>
                  <a:pt x="40385" y="1027145"/>
                </a:cubicBezTo>
                <a:cubicBezTo>
                  <a:pt x="62107" y="940745"/>
                  <a:pt x="82432" y="862858"/>
                  <a:pt x="101994" y="792594"/>
                </a:cubicBezTo>
                <a:close/>
              </a:path>
            </a:pathLst>
          </a:custGeom>
          <a:solidFill>
            <a:srgbClr val="5ABBC9">
              <a:alpha val="30000"/>
            </a:srgbClr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sz="3200" b="1" dirty="0">
                <a:solidFill>
                  <a:srgbClr val="323232"/>
                </a:solidFill>
                <a:latin typeface="Calibri" panose="020F0502020204030204"/>
              </a:rPr>
              <a:t>Article 3 </a:t>
            </a:r>
            <a:r>
              <a:rPr lang="en-US" sz="3200" dirty="0">
                <a:solidFill>
                  <a:srgbClr val="323232"/>
                </a:solidFill>
                <a:latin typeface="Calibri" panose="020F0502020204030204"/>
              </a:rPr>
              <a:t>of the UN Rights of a Child state that governments and all adults should do what is best for children. Although this may mean that children disagree with the </a:t>
            </a:r>
            <a:r>
              <a:rPr lang="en-US" sz="3200" dirty="0" smtClean="0">
                <a:solidFill>
                  <a:srgbClr val="323232"/>
                </a:solidFill>
                <a:latin typeface="Calibri" panose="020F0502020204030204"/>
              </a:rPr>
              <a:t>decision. An example of this is schools banning mobile phones however this allows pupils opportunities to enjoy interacting with each other in person and not through a device.</a:t>
            </a:r>
            <a:endParaRPr lang="en-US" sz="3200" b="1" dirty="0">
              <a:solidFill>
                <a:srgbClr val="323232"/>
              </a:solidFill>
              <a:latin typeface="Calibri" panose="020F050202020403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3945" y="3699588"/>
            <a:ext cx="2264798" cy="305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32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Take out your </a:t>
            </a:r>
            <a:r>
              <a:rPr lang="en-US" sz="4000" dirty="0" err="1" smtClean="0"/>
              <a:t>oracy</a:t>
            </a:r>
            <a:r>
              <a:rPr lang="en-US" sz="4000" dirty="0" smtClean="0"/>
              <a:t> </a:t>
            </a:r>
            <a:r>
              <a:rPr lang="en-US" sz="4000" dirty="0" err="1" smtClean="0"/>
              <a:t>helpsheet</a:t>
            </a:r>
            <a:r>
              <a:rPr lang="en-US" sz="4000" dirty="0" smtClean="0"/>
              <a:t> from your learning wallet.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You have 1 minute to think about the following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“How many screen devices do you have in your home? Where are they situated?”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GB" sz="2426" spc="27" dirty="0" smtClean="0"/>
              <a:t>Screen Time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37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5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Using your </a:t>
            </a:r>
            <a:r>
              <a:rPr lang="en-US" sz="4000" dirty="0" err="1" smtClean="0"/>
              <a:t>oracy</a:t>
            </a:r>
            <a:r>
              <a:rPr lang="en-US" sz="4000" dirty="0" smtClean="0"/>
              <a:t> </a:t>
            </a:r>
            <a:r>
              <a:rPr lang="en-US" sz="4000" dirty="0" err="1" smtClean="0"/>
              <a:t>helpsheet</a:t>
            </a:r>
            <a:r>
              <a:rPr lang="en-US" sz="4000" dirty="0" smtClean="0"/>
              <a:t>, with the person next to you, discuss your response to the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b="1" dirty="0"/>
              <a:t>“How many screen devices do you have in your home? Where are they situated?”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Remember to use the sentence starters to add, build or challenge what your partner has said.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Be ready to share your discussion with the class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Screen Time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51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tor Time.potx" id="{D0E4B2E4-0A56-44A3-B1D8-ACD0E35330A3}" vid="{69DCC5B8-093F-4BC5-A2EA-400F559CCFD9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1998</TotalTime>
  <Words>979</Words>
  <Application>Microsoft Office PowerPoint</Application>
  <PresentationFormat>Widescreen</PresentationFormat>
  <Paragraphs>170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Aptos</vt:lpstr>
      <vt:lpstr>Arial</vt:lpstr>
      <vt:lpstr>Calibri</vt:lpstr>
      <vt:lpstr>Calibri Light</vt:lpstr>
      <vt:lpstr>Comic Sans MS</vt:lpstr>
      <vt:lpstr>Lato</vt:lpstr>
      <vt:lpstr>LondrinaSolid-Black</vt:lpstr>
      <vt:lpstr>Segoe UI</vt:lpstr>
      <vt:lpstr>Verdana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Screen Time</vt:lpstr>
      <vt:lpstr>Why are we learning about this?</vt:lpstr>
      <vt:lpstr>Why are we learning about this?</vt:lpstr>
      <vt:lpstr>Screen Time</vt:lpstr>
      <vt:lpstr>Screen Time</vt:lpstr>
      <vt:lpstr>Screen Time</vt:lpstr>
      <vt:lpstr>Screen Time</vt:lpstr>
      <vt:lpstr>Screen Time</vt:lpstr>
      <vt:lpstr>Screen Time</vt:lpstr>
      <vt:lpstr>Screen Time</vt:lpstr>
      <vt:lpstr>Reflection</vt:lpstr>
      <vt:lpstr>Support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Stewart</dc:creator>
  <cp:lastModifiedBy>Ryan Stewart</cp:lastModifiedBy>
  <cp:revision>96</cp:revision>
  <dcterms:created xsi:type="dcterms:W3CDTF">2024-08-15T13:31:51Z</dcterms:created>
  <dcterms:modified xsi:type="dcterms:W3CDTF">2025-04-14T11:03:25Z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