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44" r:id="rId3"/>
    <p:sldMasterId id="2147483756" r:id="rId4"/>
    <p:sldMasterId id="2147483768" r:id="rId5"/>
  </p:sldMasterIdLst>
  <p:notesMasterIdLst>
    <p:notesMasterId r:id="rId38"/>
  </p:notesMasterIdLst>
  <p:sldIdLst>
    <p:sldId id="589" r:id="rId6"/>
    <p:sldId id="658" r:id="rId7"/>
    <p:sldId id="536" r:id="rId8"/>
    <p:sldId id="537" r:id="rId9"/>
    <p:sldId id="632" r:id="rId10"/>
    <p:sldId id="538" r:id="rId11"/>
    <p:sldId id="659" r:id="rId12"/>
    <p:sldId id="660" r:id="rId13"/>
    <p:sldId id="661" r:id="rId14"/>
    <p:sldId id="524" r:id="rId15"/>
    <p:sldId id="525" r:id="rId16"/>
    <p:sldId id="526" r:id="rId17"/>
    <p:sldId id="627" r:id="rId18"/>
    <p:sldId id="662" r:id="rId19"/>
    <p:sldId id="663" r:id="rId20"/>
    <p:sldId id="664" r:id="rId21"/>
    <p:sldId id="665" r:id="rId22"/>
    <p:sldId id="653" r:id="rId23"/>
    <p:sldId id="666" r:id="rId24"/>
    <p:sldId id="667" r:id="rId25"/>
    <p:sldId id="668" r:id="rId26"/>
    <p:sldId id="654" r:id="rId27"/>
    <p:sldId id="669" r:id="rId28"/>
    <p:sldId id="670" r:id="rId29"/>
    <p:sldId id="671" r:id="rId30"/>
    <p:sldId id="672" r:id="rId31"/>
    <p:sldId id="673" r:id="rId32"/>
    <p:sldId id="674" r:id="rId33"/>
    <p:sldId id="675" r:id="rId34"/>
    <p:sldId id="676" r:id="rId35"/>
    <p:sldId id="657" r:id="rId36"/>
    <p:sldId id="30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RUvMmjYHLiRXHwF7NkEqw==" hashData="spxvsqp5v1JBY4+RoyqtLdAYsFkpDzbrDZsMq0OioATANJ95GuxgxeacDNFIo8YjA5XQbggwdSuEbj+AXo+nV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069" autoAdjust="0"/>
  </p:normalViewPr>
  <p:slideViewPr>
    <p:cSldViewPr snapToGrid="0">
      <p:cViewPr varScale="1">
        <p:scale>
          <a:sx n="104" d="100"/>
          <a:sy n="104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https://www.youtube.com/watch?v=EO3XbmqdkU0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71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3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34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5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2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9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83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06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8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54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13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8" indent="0" algn="ctr">
              <a:buNone/>
              <a:defRPr sz="2000"/>
            </a:lvl2pPr>
            <a:lvl3pPr marL="914315" indent="0" algn="ctr">
              <a:buNone/>
              <a:defRPr sz="1800"/>
            </a:lvl3pPr>
            <a:lvl4pPr marL="1371472" indent="0" algn="ctr">
              <a:buNone/>
              <a:defRPr sz="1600"/>
            </a:lvl4pPr>
            <a:lvl5pPr marL="1828630" indent="0" algn="ctr">
              <a:buNone/>
              <a:defRPr sz="1600"/>
            </a:lvl5pPr>
            <a:lvl6pPr marL="2285788" indent="0" algn="ctr">
              <a:buNone/>
              <a:defRPr sz="1600"/>
            </a:lvl6pPr>
            <a:lvl7pPr marL="2742945" indent="0" algn="ctr">
              <a:buNone/>
              <a:defRPr sz="1600"/>
            </a:lvl7pPr>
            <a:lvl8pPr marL="3200104" indent="0" algn="ctr">
              <a:buNone/>
              <a:defRPr sz="1600"/>
            </a:lvl8pPr>
            <a:lvl9pPr marL="365726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45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44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30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17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49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04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4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1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5" indent="0">
              <a:buNone/>
              <a:defRPr sz="2400"/>
            </a:lvl3pPr>
            <a:lvl4pPr marL="1371472" indent="0">
              <a:buNone/>
              <a:defRPr sz="2000"/>
            </a:lvl4pPr>
            <a:lvl5pPr marL="1828630" indent="0">
              <a:buNone/>
              <a:defRPr sz="2000"/>
            </a:lvl5pPr>
            <a:lvl6pPr marL="2285788" indent="0">
              <a:buNone/>
              <a:defRPr sz="2000"/>
            </a:lvl6pPr>
            <a:lvl7pPr marL="2742945" indent="0">
              <a:buNone/>
              <a:defRPr sz="2000"/>
            </a:lvl7pPr>
            <a:lvl8pPr marL="3200104" indent="0">
              <a:buNone/>
              <a:defRPr sz="2000"/>
            </a:lvl8pPr>
            <a:lvl9pPr marL="365726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87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6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95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870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052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14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05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86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1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39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62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67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69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829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4212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8992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3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1178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84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4086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443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2986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383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4423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98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3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6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2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315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78" indent="-228578" algn="l" defTabSz="9143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3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89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05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21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36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4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6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09708-4598-4CBA-8C1A-50815BD08AE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61BAD-E203-4B97-BC19-4B524C7CB6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73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O3XbmqdkU0?si=7uOCJWqVhyNXfMVy&amp;start=100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859" y="-8608"/>
            <a:ext cx="12190286" cy="978029"/>
            <a:chOff x="2" y="1383733"/>
            <a:chExt cx="12191998" cy="762000"/>
          </a:xfrm>
        </p:grpSpPr>
        <p:sp>
          <p:nvSpPr>
            <p:cNvPr id="5" name="Rectangle 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26">
                <a:defRPr/>
              </a:pPr>
              <a:endParaRPr lang="en-US" sz="1801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1236" y="1535991"/>
              <a:ext cx="8248524" cy="40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2800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914326">
                  <a:defRPr/>
                </a:pPr>
                <a:t>14 April 2025</a:t>
              </a:fld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25" y="51188"/>
            <a:ext cx="6295162" cy="93216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59" y="965983"/>
            <a:ext cx="12190286" cy="1425002"/>
            <a:chOff x="1" y="2129870"/>
            <a:chExt cx="12191999" cy="791775"/>
          </a:xfrm>
        </p:grpSpPr>
        <p:sp>
          <p:nvSpPr>
            <p:cNvPr id="10" name="Rectangle 9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26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1235" y="2152099"/>
              <a:ext cx="10203803" cy="769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 and Golden Thread</a:t>
              </a:r>
            </a:p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Title – </a:t>
              </a:r>
              <a:r>
                <a:rPr lang="en-US" sz="2800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Social Media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Golden Thread – </a:t>
              </a:r>
              <a:r>
                <a:rPr lang="en-US" sz="2800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Secure Your </a:t>
              </a:r>
              <a:r>
                <a:rPr lang="en-US" sz="2800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Wellbeing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84" y="2333958"/>
            <a:ext cx="12190288" cy="989572"/>
            <a:chOff x="0" y="3061424"/>
            <a:chExt cx="12192000" cy="518758"/>
          </a:xfrm>
        </p:grpSpPr>
        <p:sp>
          <p:nvSpPr>
            <p:cNvPr id="14" name="Rectangle 13"/>
            <p:cNvSpPr/>
            <p:nvPr/>
          </p:nvSpPr>
          <p:spPr>
            <a:xfrm>
              <a:off x="0" y="3061424"/>
              <a:ext cx="12192000" cy="518758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26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779" y="3098573"/>
              <a:ext cx="11105877" cy="274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both using your ruler &amp; take out your </a:t>
              </a:r>
              <a:r>
                <a:rPr lang="en-US" sz="2800" b="1" kern="0" dirty="0" err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t>oracy</a:t>
              </a: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t>helpsheet</a:t>
              </a:r>
              <a:endParaRPr lang="en-US" sz="2800" b="1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245" y="3070535"/>
              <a:ext cx="500534" cy="50053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856" y="3327659"/>
            <a:ext cx="12190286" cy="352986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6">
              <a:defRPr/>
            </a:pPr>
            <a:endParaRPr lang="en-US" sz="180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975" y="3390954"/>
            <a:ext cx="10444108" cy="389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26">
              <a:defRPr/>
            </a:pPr>
            <a:r>
              <a:rPr lang="en-US" sz="2426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following questions:</a:t>
            </a: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What is being described: </a:t>
            </a:r>
            <a:r>
              <a:rPr lang="en-US" sz="2426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“</a:t>
            </a:r>
            <a:r>
              <a:rPr lang="en-US" sz="2400" dirty="0"/>
              <a:t>“sharing information online such as text, image or video with other people”</a:t>
            </a: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24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True or False: </a:t>
            </a:r>
            <a:r>
              <a:rPr lang="en-US" sz="2426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“gender identity and sexual orientation are the same thing”</a:t>
            </a: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Give an example of a committed relationship</a:t>
            </a: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89" y="3428598"/>
            <a:ext cx="484906" cy="6361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51259" y="3914679"/>
            <a:ext cx="11087909" cy="110129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Sharing online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8543" y="4964290"/>
            <a:ext cx="11087909" cy="91280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GB" sz="1940" b="1" kern="0" dirty="0" smtClean="0">
                <a:solidFill>
                  <a:prstClr val="white"/>
                </a:solidFill>
                <a:latin typeface="Calibri" panose="020F0502020204030204"/>
              </a:rPr>
              <a:t>False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8113" y="5868201"/>
            <a:ext cx="11087033" cy="91280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Marriage, civil partnership, cohabiting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78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345054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What is being described?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dirty="0"/>
              <a:t>a way people use the internet to share ideas, photos, videos and communicate with others.”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Social Media</a:t>
            </a: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4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What golden thread does today’s lesson link to?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Secure your Future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Secure your Wellbeing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C – Secure your Relationships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D – Secure your Voice</a:t>
            </a: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168" y="3546849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lvl="0" indent="0">
              <a:buNone/>
            </a:pPr>
            <a:r>
              <a:rPr lang="en-US" sz="4000" dirty="0" smtClean="0">
                <a:solidFill>
                  <a:prstClr val="black"/>
                </a:solidFill>
              </a:rPr>
              <a:t>“The age restriction for many social media platforms is at least 13 years old”</a:t>
            </a:r>
            <a:endParaRPr lang="en-US" sz="4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False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264" y="4222037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8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lvl="0" indent="0">
              <a:buNone/>
            </a:pPr>
            <a:r>
              <a:rPr lang="en-US" sz="4000" dirty="0" smtClean="0">
                <a:solidFill>
                  <a:prstClr val="black"/>
                </a:solidFill>
              </a:rPr>
              <a:t>“The age restriction is in place to protect young peoples data, stop them from accessing inappropriate content and to protect their mental health”</a:t>
            </a:r>
            <a:endParaRPr lang="en-US" sz="4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False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885" y="4478711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1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Complete the following sentences</a:t>
            </a:r>
          </a:p>
          <a:p>
            <a:pPr marL="0" indent="0">
              <a:buNone/>
            </a:pPr>
            <a:endParaRPr lang="en-US" sz="3600" dirty="0"/>
          </a:p>
          <a:p>
            <a:pPr marL="742950" indent="-742950">
              <a:buAutoNum type="arabicPeriod"/>
            </a:pPr>
            <a:r>
              <a:rPr lang="en-US" sz="3600" dirty="0" smtClean="0"/>
              <a:t>The age restriction for many social media platforms is…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One reason for this is…</a:t>
            </a:r>
            <a:endParaRPr lang="en-US" sz="36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Task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13816"/>
            <a:ext cx="3651821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1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Australia announced this year that they are going to ban under 16 year olds from using social media.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The next video will tell you more about this story.</a:t>
            </a:r>
            <a:endParaRPr lang="en-US" sz="36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Social Media ban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13816"/>
            <a:ext cx="3651821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Social Media ban</a:t>
            </a:r>
            <a:endParaRPr sz="2426" spc="27" dirty="0"/>
          </a:p>
        </p:txBody>
      </p:sp>
      <p:pic>
        <p:nvPicPr>
          <p:cNvPr id="4" name="EO3XbmqdkU0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97979" y="1165449"/>
            <a:ext cx="9946222" cy="55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3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Social Media Ban</a:t>
            </a:r>
            <a:endParaRPr sz="2426" spc="27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8142" y="1260097"/>
            <a:ext cx="5320974" cy="55961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38" b="1" dirty="0" smtClean="0"/>
              <a:t>Task</a:t>
            </a:r>
            <a:endParaRPr lang="en-US" sz="3638" b="1" dirty="0"/>
          </a:p>
          <a:p>
            <a:pPr marL="742950" indent="-742950">
              <a:buAutoNum type="arabicPeriod"/>
            </a:pPr>
            <a:r>
              <a:rPr lang="en-US" sz="3638" dirty="0" smtClean="0"/>
              <a:t>In the margin write “SYV” – this stands for “Secure Your Voice”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Highlight “SYV”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In your books answer the following question:</a:t>
            </a:r>
          </a:p>
          <a:p>
            <a:pPr marL="1200129" lvl="1" indent="-742950">
              <a:buAutoNum type="arabicPeriod"/>
            </a:pPr>
            <a:r>
              <a:rPr lang="en-US" sz="3238" b="1" dirty="0" smtClean="0"/>
              <a:t>Do you agree or disagree with Australia’s decision? Why?</a:t>
            </a:r>
          </a:p>
          <a:p>
            <a:pPr marL="0" indent="0">
              <a:buNone/>
            </a:pPr>
            <a:r>
              <a:rPr lang="en-US" sz="3638" b="1" dirty="0" smtClean="0"/>
              <a:t>Sentence starter – </a:t>
            </a:r>
            <a:r>
              <a:rPr lang="en-US" sz="3638" dirty="0" smtClean="0"/>
              <a:t>“I agree/disagree with the decision because…</a:t>
            </a:r>
            <a:endParaRPr lang="en-US" sz="3638" b="1" dirty="0"/>
          </a:p>
          <a:p>
            <a:pPr marL="0" indent="0">
              <a:buNone/>
            </a:pPr>
            <a:endParaRPr lang="en-US" sz="3638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43615"/>
            <a:ext cx="3657917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6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Staying safe on Social Media</a:t>
            </a:r>
            <a:endParaRPr sz="2426" spc="27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8142" y="1260097"/>
            <a:ext cx="5320974" cy="5596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As you will be turning 13 years old this academic year you will, be law, all able to access social media.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However it is important to know how to stay safe on social media.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43615"/>
            <a:ext cx="3657917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1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Staying safe on Social Media</a:t>
            </a:r>
            <a:endParaRPr sz="2426" spc="27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8142" y="1260097"/>
            <a:ext cx="5320974" cy="55961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Rules to follow on social media: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Do not share personal information – this includes your school and school uniform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Only accept requests from people you know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Make sure your profile is private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Think before you post – it is hard to permanently delete anything online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43615"/>
            <a:ext cx="3657917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3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Staying safe on Social Media</a:t>
            </a:r>
            <a:endParaRPr sz="2426" spc="27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8142" y="1260097"/>
            <a:ext cx="5320974" cy="55961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Rules to follow on social media: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Do not share personal information – this includes your school and school uniform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Only accept requests from people you know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Make sure your profile is private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Think before you post – it is hard to permanently delete anything online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07878" y="1261829"/>
            <a:ext cx="5320974" cy="5596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38" b="1" dirty="0" smtClean="0"/>
              <a:t>Task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Highlight “SYV”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In your books answer write down the rules to follow on social media </a:t>
            </a:r>
            <a:r>
              <a:rPr lang="en-US" sz="3638" b="1" dirty="0" smtClean="0"/>
              <a:t>in order of most importance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b="1" dirty="0" smtClean="0"/>
          </a:p>
        </p:txBody>
      </p:sp>
    </p:spTree>
    <p:extLst>
      <p:ext uri="{BB962C8B-B14F-4D97-AF65-F5344CB8AC3E}">
        <p14:creationId xmlns:p14="http://schemas.microsoft.com/office/powerpoint/2010/main" val="21159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50"/>
            <a:ext cx="5873595" cy="51085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</a:t>
            </a:r>
            <a:r>
              <a:rPr lang="en-US" sz="3638" dirty="0" smtClean="0"/>
              <a:t>discuss the question: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3238" b="1" dirty="0" smtClean="0"/>
              <a:t>“What rule do you think is most important to follow on social media”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class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Rules to follow on social media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1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The Good Side of Social Media</a:t>
            </a:r>
            <a:endParaRPr sz="2426" spc="27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8142" y="1260097"/>
            <a:ext cx="5320974" cy="5596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Although there are many dangers and things to be aware of when using social media, there is also a good side of social media.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43615"/>
            <a:ext cx="3657917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7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The Good Side of Social Media</a:t>
            </a:r>
            <a:endParaRPr sz="2426" spc="27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8142" y="1260097"/>
            <a:ext cx="5320974" cy="55961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These include: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Staying in touch with family and friends who do not live near you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Learning new skills due to the educational content on social media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Express creativity through making own videos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Spreading positivity through fundraising for charities or motivational content. In 2022 over £151 million was raised for UK charities.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43615"/>
            <a:ext cx="3657917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The Good Side of Social Media</a:t>
            </a:r>
            <a:endParaRPr sz="2426" spc="27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8142" y="1260097"/>
            <a:ext cx="5320974" cy="55961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These include: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Staying in touch with family and friends who do not live near you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Learning new skills due to the educational content on social media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Express creativity through making own videos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Spreading positivity through fundraising for charities or motivational content. In 2022 over £151 million was raised for UK charities.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07878" y="1261829"/>
            <a:ext cx="5320974" cy="5596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38" b="1" dirty="0" smtClean="0"/>
              <a:t>Task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Highlight “SYV”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In your books answer write down one reason why social media can be good.</a:t>
            </a:r>
            <a:endParaRPr lang="en-US" sz="3638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b="1" dirty="0" smtClean="0"/>
          </a:p>
        </p:txBody>
      </p:sp>
    </p:spTree>
    <p:extLst>
      <p:ext uri="{BB962C8B-B14F-4D97-AF65-F5344CB8AC3E}">
        <p14:creationId xmlns:p14="http://schemas.microsoft.com/office/powerpoint/2010/main" val="32282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50"/>
            <a:ext cx="5873595" cy="51085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</a:t>
            </a:r>
            <a:r>
              <a:rPr lang="en-US" sz="3638" dirty="0" smtClean="0"/>
              <a:t>discuss the question: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3238" b="1" dirty="0" smtClean="0"/>
              <a:t>“What do you think is the best thing that can happen on social media?”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class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Good Side of Social Media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0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Scenario</a:t>
            </a:r>
            <a:endParaRPr sz="2426" spc="27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8142" y="1260097"/>
            <a:ext cx="5320974" cy="5596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Simon gets </a:t>
            </a:r>
            <a:r>
              <a:rPr lang="en-GB" sz="4000" dirty="0"/>
              <a:t>a friend request from someone </a:t>
            </a:r>
            <a:r>
              <a:rPr lang="en-GB" sz="4000" dirty="0" smtClean="0"/>
              <a:t>they </a:t>
            </a:r>
            <a:r>
              <a:rPr lang="en-GB" sz="4000" dirty="0"/>
              <a:t>don’t </a:t>
            </a:r>
            <a:r>
              <a:rPr lang="en-GB" sz="4000" dirty="0" smtClean="0"/>
              <a:t>recognise</a:t>
            </a:r>
            <a:r>
              <a:rPr lang="en-GB" sz="4000" dirty="0"/>
              <a:t>. </a:t>
            </a:r>
            <a:r>
              <a:rPr lang="en-GB" sz="4000" dirty="0" smtClean="0"/>
              <a:t>They </a:t>
            </a:r>
            <a:r>
              <a:rPr lang="en-GB" sz="4000" dirty="0"/>
              <a:t>have no mutual friends, but their profile picture looks like they’re about your age. </a:t>
            </a:r>
            <a:r>
              <a:rPr lang="en-GB" sz="4000" dirty="0" smtClean="0"/>
              <a:t>Simon is unsure what to do.</a:t>
            </a:r>
            <a:endParaRPr lang="en-US" sz="3638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07878" y="1261829"/>
            <a:ext cx="5320974" cy="55961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38" b="1" dirty="0" smtClean="0"/>
              <a:t>Task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Highlight “SYV”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In your books complete the following sentence: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b="1" dirty="0" smtClean="0"/>
              <a:t>“My advice to Simon is…”</a:t>
            </a:r>
          </a:p>
        </p:txBody>
      </p:sp>
    </p:spTree>
    <p:extLst>
      <p:ext uri="{BB962C8B-B14F-4D97-AF65-F5344CB8AC3E}">
        <p14:creationId xmlns:p14="http://schemas.microsoft.com/office/powerpoint/2010/main" val="66041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50"/>
            <a:ext cx="5873595" cy="51085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</a:t>
            </a:r>
            <a:r>
              <a:rPr lang="en-US" sz="3638" dirty="0" smtClean="0"/>
              <a:t>discuss the question: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3238" b="1" dirty="0" smtClean="0"/>
              <a:t>“What advice did you give Simon?”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class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Scenario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Scenario</a:t>
            </a:r>
            <a:endParaRPr sz="2426" spc="27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8142" y="1260097"/>
            <a:ext cx="5320974" cy="55961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 smtClean="0"/>
              <a:t>Ella is </a:t>
            </a:r>
            <a:r>
              <a:rPr lang="en-GB" sz="4000" dirty="0"/>
              <a:t>excited about </a:t>
            </a:r>
            <a:r>
              <a:rPr lang="en-GB" sz="4000" dirty="0" smtClean="0"/>
              <a:t>their </a:t>
            </a:r>
            <a:r>
              <a:rPr lang="en-GB" sz="4000" dirty="0"/>
              <a:t>birthday party and post a picture of </a:t>
            </a:r>
            <a:r>
              <a:rPr lang="en-GB" sz="4000" dirty="0" smtClean="0"/>
              <a:t>their </a:t>
            </a:r>
            <a:r>
              <a:rPr lang="en-GB" sz="4000" dirty="0"/>
              <a:t>invitation online, including the time, date, and </a:t>
            </a:r>
            <a:r>
              <a:rPr lang="en-GB" sz="4000" dirty="0" smtClean="0"/>
              <a:t>their </a:t>
            </a:r>
            <a:r>
              <a:rPr lang="en-GB" sz="4000" dirty="0"/>
              <a:t>home address. </a:t>
            </a:r>
            <a:r>
              <a:rPr lang="en-GB" sz="4000" dirty="0" smtClean="0"/>
              <a:t>Lots of her </a:t>
            </a:r>
            <a:r>
              <a:rPr lang="en-GB" sz="4000" dirty="0"/>
              <a:t>friends like the post, but someone </a:t>
            </a:r>
            <a:r>
              <a:rPr lang="en-GB" sz="4000" dirty="0" smtClean="0"/>
              <a:t>they </a:t>
            </a:r>
            <a:r>
              <a:rPr lang="en-GB" sz="4000" dirty="0"/>
              <a:t>don’t know also comments asking if they can come</a:t>
            </a:r>
            <a:endParaRPr lang="en-US" sz="3638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07878" y="1261829"/>
            <a:ext cx="5320974" cy="55961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38" b="1" dirty="0" smtClean="0"/>
              <a:t>Task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Highlight “SYV”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In your books complete the following sentence: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b="1" dirty="0" smtClean="0"/>
              <a:t>“My advice to Ella is…”</a:t>
            </a:r>
          </a:p>
        </p:txBody>
      </p:sp>
    </p:spTree>
    <p:extLst>
      <p:ext uri="{BB962C8B-B14F-4D97-AF65-F5344CB8AC3E}">
        <p14:creationId xmlns:p14="http://schemas.microsoft.com/office/powerpoint/2010/main" val="23521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Relationships: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does a healthy relationship look like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does an unhealthy relationship look like?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romantic relationships?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Different types of committed relationships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gender identity and sexual orientation?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appropriate/ inappropriate images to send?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80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Comic Sans MS"/>
              </a:rPr>
              <a:t>What are appropriate/inappropriate images to send online?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80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1800" b="1" dirty="0">
                <a:solidFill>
                  <a:prstClr val="black"/>
                </a:solidFill>
                <a:latin typeface="Comic Sans MS"/>
              </a:rPr>
              <a:t>Why people send images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1800" b="1" dirty="0">
                <a:solidFill>
                  <a:prstClr val="black"/>
                </a:solidFill>
                <a:latin typeface="Comic Sans MS"/>
              </a:rPr>
              <a:t>Thoughts and feeling around images been shared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1800" b="1" dirty="0">
                <a:solidFill>
                  <a:prstClr val="black"/>
                </a:solidFill>
                <a:latin typeface="Comic Sans MS"/>
              </a:rPr>
              <a:t>The law around sending inappropriate images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35595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50"/>
            <a:ext cx="5873595" cy="51085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</a:t>
            </a:r>
            <a:r>
              <a:rPr lang="en-US" sz="3638" dirty="0" smtClean="0"/>
              <a:t>discuss the question: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3238" b="1" dirty="0" smtClean="0"/>
              <a:t>“What advice did you give Ella?”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class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Scenario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1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/>
              <a:t>Support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85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366" dirty="0"/>
              <a:t>If you ever need support about </a:t>
            </a:r>
            <a:r>
              <a:rPr lang="en-US" sz="4366" dirty="0" smtClean="0"/>
              <a:t>social media for yourself, a friend or family member it can be found here:</a:t>
            </a:r>
            <a:endParaRPr lang="en-US" sz="4366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40" dirty="0"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endParaRPr lang="en-US" sz="194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40" dirty="0"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endParaRPr lang="en-US" sz="194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40" dirty="0"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40" dirty="0"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endParaRPr lang="en-US" sz="194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40" dirty="0"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endParaRPr lang="en-US" sz="194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40" dirty="0"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In your Personal Development Tutor Time activity, you started to look at sharing data online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In your books answer the following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 the definition of social media?”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Sentence starters</a:t>
            </a:r>
            <a:r>
              <a:rPr lang="en-US" sz="3638" dirty="0" smtClean="0"/>
              <a:t> –</a:t>
            </a:r>
            <a:r>
              <a:rPr lang="en-US" sz="3638" b="1" dirty="0" smtClean="0"/>
              <a:t> </a:t>
            </a:r>
            <a:r>
              <a:rPr lang="en-US" sz="3638" dirty="0" smtClean="0"/>
              <a:t>“social media is…”</a:t>
            </a:r>
            <a:endParaRPr lang="en-US" sz="4000" b="1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65636"/>
            <a:ext cx="3651821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1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Social Media is</a:t>
            </a:r>
            <a:r>
              <a:rPr lang="en-US" sz="3600" dirty="0"/>
              <a:t>…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dirty="0" smtClean="0"/>
              <a:t>“a </a:t>
            </a:r>
            <a:r>
              <a:rPr lang="en-US" sz="3600" dirty="0"/>
              <a:t>way people use the internet to share ideas, photos, videos and communicate with others.”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Task</a:t>
            </a:r>
            <a:r>
              <a:rPr lang="en-US" sz="3600" dirty="0"/>
              <a:t> – use your red pen to add to the definition you had written down.</a:t>
            </a:r>
            <a:endParaRPr lang="en-US" sz="3600" b="1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13816"/>
            <a:ext cx="3651821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6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>
              <a:defRPr/>
            </a:pPr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3" y="1095386"/>
            <a:ext cx="6863203" cy="57629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100" dirty="0"/>
              <a:t>We are learning this because:</a:t>
            </a:r>
          </a:p>
          <a:p>
            <a:pPr marL="0" indent="0">
              <a:buNone/>
            </a:pPr>
            <a:endParaRPr lang="en-US" sz="4100" dirty="0"/>
          </a:p>
          <a:p>
            <a:pPr marL="1143000" indent="-1143000">
              <a:buAutoNum type="arabicPeriod"/>
            </a:pPr>
            <a:r>
              <a:rPr lang="en-US" sz="4100" dirty="0"/>
              <a:t>Links to the Golden Thread of “</a:t>
            </a:r>
            <a:r>
              <a:rPr lang="en-US" sz="4100" b="1" dirty="0"/>
              <a:t>Secure your </a:t>
            </a:r>
            <a:r>
              <a:rPr lang="en-US" sz="4100" b="1" dirty="0" smtClean="0"/>
              <a:t>Wellbeing”. </a:t>
            </a:r>
            <a:r>
              <a:rPr lang="en-US" sz="4100" dirty="0" smtClean="0"/>
              <a:t>Social media can impact mental health if not used correctly.</a:t>
            </a:r>
            <a:endParaRPr lang="en-US" sz="4100" dirty="0"/>
          </a:p>
          <a:p>
            <a:pPr marL="1143000" indent="-1143000">
              <a:buAutoNum type="arabicPeriod"/>
            </a:pPr>
            <a:r>
              <a:rPr lang="en-US" sz="4100" b="1" dirty="0" smtClean="0"/>
              <a:t>Rule of Law </a:t>
            </a:r>
            <a:r>
              <a:rPr lang="en-US" sz="4100" dirty="0" smtClean="0"/>
              <a:t>is </a:t>
            </a:r>
            <a:r>
              <a:rPr lang="en-US" sz="4100" dirty="0"/>
              <a:t>a British Value. </a:t>
            </a:r>
            <a:r>
              <a:rPr lang="en-US" sz="4100" dirty="0" smtClean="0"/>
              <a:t>Laws apply online as well as offline.</a:t>
            </a:r>
            <a:endParaRPr lang="en-US" sz="4100" dirty="0"/>
          </a:p>
          <a:p>
            <a:pPr marL="1143000" indent="-1143000">
              <a:buAutoNum type="arabicPeriod"/>
            </a:pPr>
            <a:r>
              <a:rPr lang="en-US" sz="4100" b="1" kern="0" dirty="0" smtClean="0">
                <a:solidFill>
                  <a:srgbClr val="323232"/>
                </a:solidFill>
                <a:latin typeface="Calibri" panose="020F0502020204030204"/>
              </a:rPr>
              <a:t>Article 3</a:t>
            </a:r>
            <a:r>
              <a:rPr lang="en-US" sz="4100" kern="0" dirty="0" smtClean="0">
                <a:solidFill>
                  <a:srgbClr val="323232"/>
                </a:solidFill>
                <a:latin typeface="Calibri" panose="020F0502020204030204"/>
              </a:rPr>
              <a:t> states that governments should make decisions that are best for children. This includes age limits for children using social media.</a:t>
            </a:r>
          </a:p>
          <a:p>
            <a:pPr marL="1143000" indent="-1143000">
              <a:buAutoNum type="arabicPeriod"/>
            </a:pPr>
            <a:r>
              <a:rPr lang="en-US" sz="4100" kern="0" dirty="0" smtClean="0">
                <a:solidFill>
                  <a:srgbClr val="323232"/>
                </a:solidFill>
                <a:latin typeface="Calibri" panose="020F0502020204030204"/>
              </a:rPr>
              <a:t>The Protected Characteristics have to be respected on social media as well as in real life.</a:t>
            </a:r>
            <a:endParaRPr lang="en-US" sz="4100" kern="0" dirty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Tutor Time Recap</a:t>
            </a:r>
            <a:endParaRPr sz="2426" spc="27" dirty="0"/>
          </a:p>
        </p:txBody>
      </p:sp>
      <p:pic>
        <p:nvPicPr>
          <p:cNvPr id="15" name="Picture 14" descr="A diagram of different characteristics&#10;&#10;Description automatically generated with medium confidence">
            <a:extLst>
              <a:ext uri="{FF2B5EF4-FFF2-40B4-BE49-F238E27FC236}">
                <a16:creationId xmlns:a16="http://schemas.microsoft.com/office/drawing/2014/main" id="{78AC1B33-C1D8-7BE4-4E14-8099DB50FD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t="5715" r="44774" b="69518"/>
          <a:stretch/>
        </p:blipFill>
        <p:spPr>
          <a:xfrm>
            <a:off x="8375089" y="5708034"/>
            <a:ext cx="2810039" cy="974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" t="36226" r="2163"/>
          <a:stretch/>
        </p:blipFill>
        <p:spPr>
          <a:xfrm>
            <a:off x="8415136" y="2714666"/>
            <a:ext cx="2448776" cy="12507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6814" y="1280743"/>
            <a:ext cx="3145421" cy="12029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8004895" y="4058978"/>
            <a:ext cx="3550426" cy="1366563"/>
            <a:chOff x="3541409" y="641202"/>
            <a:chExt cx="3608995" cy="1638445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783237" y="685771"/>
              <a:ext cx="3221741" cy="797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856230" y="1434443"/>
              <a:ext cx="2873040" cy="797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of a Child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96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In the UK, most social media platforms require users to be at least </a:t>
            </a:r>
            <a:r>
              <a:rPr lang="en-US" sz="3600" b="1" dirty="0" smtClean="0"/>
              <a:t>13 years old.</a:t>
            </a:r>
            <a:endParaRPr lang="en-US" sz="3600" dirty="0" smtClean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dirty="0" smtClean="0"/>
              <a:t>This is due to the UK’s Data Protection Laws which protect children’s personal information online</a:t>
            </a:r>
            <a:endParaRPr lang="en-US" sz="36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The Law around Social Media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13816"/>
            <a:ext cx="3651821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Other reasons for the age restrictions is due to online safety.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Inappropriate content can be easily accessed online. Age restrictions on social media are designed to stop children from accessing content that is inappropriate for their age. </a:t>
            </a:r>
            <a:endParaRPr lang="en-US" sz="36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The Law around Social Media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13816"/>
            <a:ext cx="3651821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One other reason is that social media is linked to poor mental health in young people.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Social media can impact mental health of a young person due to: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Feeling pressure to look like others on social media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Comparison to other people’s lifestyles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FOMO</a:t>
            </a:r>
            <a:endParaRPr lang="en-US" sz="36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The Law around Social Media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13816"/>
            <a:ext cx="3651821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0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1682</Words>
  <Application>Microsoft Office PowerPoint</Application>
  <PresentationFormat>Widescreen</PresentationFormat>
  <Paragraphs>257</Paragraphs>
  <Slides>32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Calibri Light</vt:lpstr>
      <vt:lpstr>Comic Sans MS</vt:lpstr>
      <vt:lpstr>Franklin Gothic Book</vt:lpstr>
      <vt:lpstr>Lato</vt:lpstr>
      <vt:lpstr>LondrinaSolid-Black</vt:lpstr>
      <vt:lpstr>Office Theme</vt:lpstr>
      <vt:lpstr>6_Office Theme</vt:lpstr>
      <vt:lpstr>7_Office Theme</vt:lpstr>
      <vt:lpstr>5_Office Theme</vt:lpstr>
      <vt:lpstr>1_Office Theme</vt:lpstr>
      <vt:lpstr>PowerPoint Presentation</vt:lpstr>
      <vt:lpstr>PowerPoint Presentation</vt:lpstr>
      <vt:lpstr>PowerPoint Presentation</vt:lpstr>
      <vt:lpstr>Tutor Time Recap</vt:lpstr>
      <vt:lpstr>Tutor Time Recap</vt:lpstr>
      <vt:lpstr>Tutor Time Recap</vt:lpstr>
      <vt:lpstr>The Law around Social Media</vt:lpstr>
      <vt:lpstr>The Law around Social Media</vt:lpstr>
      <vt:lpstr>The Law around Social Media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Task</vt:lpstr>
      <vt:lpstr>Social Media ban</vt:lpstr>
      <vt:lpstr>Social Media ban</vt:lpstr>
      <vt:lpstr>Social Media Ban</vt:lpstr>
      <vt:lpstr>Staying safe on Social Media</vt:lpstr>
      <vt:lpstr>Staying safe on Social Media</vt:lpstr>
      <vt:lpstr>Staying safe on Social Media</vt:lpstr>
      <vt:lpstr>Rules to follow on social media</vt:lpstr>
      <vt:lpstr>The Good Side of Social Media</vt:lpstr>
      <vt:lpstr>The Good Side of Social Media</vt:lpstr>
      <vt:lpstr>The Good Side of Social Media</vt:lpstr>
      <vt:lpstr>Good Side of Social Media</vt:lpstr>
      <vt:lpstr>Scenario</vt:lpstr>
      <vt:lpstr>Scenario</vt:lpstr>
      <vt:lpstr>Scenario</vt:lpstr>
      <vt:lpstr>Scenario</vt:lpstr>
      <vt:lpstr>Support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154</cp:revision>
  <dcterms:created xsi:type="dcterms:W3CDTF">2024-08-15T13:31:51Z</dcterms:created>
  <dcterms:modified xsi:type="dcterms:W3CDTF">2025-04-14T10:11:28Z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