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44" r:id="rId3"/>
    <p:sldMasterId id="2147483756" r:id="rId4"/>
    <p:sldMasterId id="2147483768" r:id="rId5"/>
  </p:sldMasterIdLst>
  <p:notesMasterIdLst>
    <p:notesMasterId r:id="rId40"/>
  </p:notesMasterIdLst>
  <p:sldIdLst>
    <p:sldId id="589" r:id="rId6"/>
    <p:sldId id="658" r:id="rId7"/>
    <p:sldId id="536" r:id="rId8"/>
    <p:sldId id="537" r:id="rId9"/>
    <p:sldId id="632" r:id="rId10"/>
    <p:sldId id="538" r:id="rId11"/>
    <p:sldId id="633" r:id="rId12"/>
    <p:sldId id="634" r:id="rId13"/>
    <p:sldId id="635" r:id="rId14"/>
    <p:sldId id="636" r:id="rId15"/>
    <p:sldId id="637" r:id="rId16"/>
    <p:sldId id="638" r:id="rId17"/>
    <p:sldId id="639" r:id="rId18"/>
    <p:sldId id="640" r:id="rId19"/>
    <p:sldId id="641" r:id="rId20"/>
    <p:sldId id="642" r:id="rId21"/>
    <p:sldId id="524" r:id="rId22"/>
    <p:sldId id="525" r:id="rId23"/>
    <p:sldId id="526" r:id="rId24"/>
    <p:sldId id="627" r:id="rId25"/>
    <p:sldId id="643" r:id="rId26"/>
    <p:sldId id="644" r:id="rId27"/>
    <p:sldId id="645" r:id="rId28"/>
    <p:sldId id="648" r:id="rId29"/>
    <p:sldId id="649" r:id="rId30"/>
    <p:sldId id="650" r:id="rId31"/>
    <p:sldId id="651" r:id="rId32"/>
    <p:sldId id="652" r:id="rId33"/>
    <p:sldId id="653" r:id="rId34"/>
    <p:sldId id="654" r:id="rId35"/>
    <p:sldId id="655" r:id="rId36"/>
    <p:sldId id="656" r:id="rId37"/>
    <p:sldId id="657" r:id="rId38"/>
    <p:sldId id="30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ooCVkGMR0ja1vIW3Xq/SQQ==" hashData="3QIM5zkGy1bHS74pUXRK8nl2/CKdSOSm0Y63YmJiCd9N6ZpjKl7KbNW//K+2RHKaalMsL4XOcIgE29Dh+gG/M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069" autoAdjust="0"/>
  </p:normalViewPr>
  <p:slideViewPr>
    <p:cSldViewPr snapToGrid="0">
      <p:cViewPr varScale="1">
        <p:scale>
          <a:sx n="107" d="100"/>
          <a:sy n="107" d="100"/>
        </p:scale>
        <p:origin x="6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1693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731334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668954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79127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3295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13583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52306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87610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11889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8154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59113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58" indent="0" algn="ctr">
              <a:buNone/>
              <a:defRPr sz="2000"/>
            </a:lvl2pPr>
            <a:lvl3pPr marL="914315" indent="0" algn="ctr">
              <a:buNone/>
              <a:defRPr sz="1800"/>
            </a:lvl3pPr>
            <a:lvl4pPr marL="1371472" indent="0" algn="ctr">
              <a:buNone/>
              <a:defRPr sz="1600"/>
            </a:lvl4pPr>
            <a:lvl5pPr marL="1828630" indent="0" algn="ctr">
              <a:buNone/>
              <a:defRPr sz="1600"/>
            </a:lvl5pPr>
            <a:lvl6pPr marL="2285788" indent="0" algn="ctr">
              <a:buNone/>
              <a:defRPr sz="1600"/>
            </a:lvl6pPr>
            <a:lvl7pPr marL="2742945" indent="0" algn="ctr">
              <a:buNone/>
              <a:defRPr sz="1600"/>
            </a:lvl7pPr>
            <a:lvl8pPr marL="3200104" indent="0" algn="ctr">
              <a:buNone/>
              <a:defRPr sz="1600"/>
            </a:lvl8pPr>
            <a:lvl9pPr marL="365726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5922458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7680446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158" indent="0">
              <a:buNone/>
              <a:defRPr sz="2000">
                <a:solidFill>
                  <a:schemeClr val="tx1">
                    <a:tint val="75000"/>
                  </a:schemeClr>
                </a:solidFill>
              </a:defRPr>
            </a:lvl2pPr>
            <a:lvl3pPr marL="914315" indent="0">
              <a:buNone/>
              <a:defRPr sz="1800">
                <a:solidFill>
                  <a:schemeClr val="tx1">
                    <a:tint val="75000"/>
                  </a:schemeClr>
                </a:solidFill>
              </a:defRPr>
            </a:lvl3pPr>
            <a:lvl4pPr marL="1371472" indent="0">
              <a:buNone/>
              <a:defRPr sz="1600">
                <a:solidFill>
                  <a:schemeClr val="tx1">
                    <a:tint val="75000"/>
                  </a:schemeClr>
                </a:solidFill>
              </a:defRPr>
            </a:lvl4pPr>
            <a:lvl5pPr marL="1828630" indent="0">
              <a:buNone/>
              <a:defRPr sz="1600">
                <a:solidFill>
                  <a:schemeClr val="tx1">
                    <a:tint val="75000"/>
                  </a:schemeClr>
                </a:solidFill>
              </a:defRPr>
            </a:lvl5pPr>
            <a:lvl6pPr marL="2285788" indent="0">
              <a:buNone/>
              <a:defRPr sz="1600">
                <a:solidFill>
                  <a:schemeClr val="tx1">
                    <a:tint val="75000"/>
                  </a:schemeClr>
                </a:solidFill>
              </a:defRPr>
            </a:lvl6pPr>
            <a:lvl7pPr marL="2742945" indent="0">
              <a:buNone/>
              <a:defRPr sz="1600">
                <a:solidFill>
                  <a:schemeClr val="tx1">
                    <a:tint val="75000"/>
                  </a:schemeClr>
                </a:solidFill>
              </a:defRPr>
            </a:lvl7pPr>
            <a:lvl8pPr marL="3200104" indent="0">
              <a:buNone/>
              <a:defRPr sz="1600">
                <a:solidFill>
                  <a:schemeClr val="tx1">
                    <a:tint val="75000"/>
                  </a:schemeClr>
                </a:solidFill>
              </a:defRPr>
            </a:lvl8pPr>
            <a:lvl9pPr marL="365726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dirty="0">
              <a:solidFill>
                <a:srgbClr val="2A2C65">
                  <a:tint val="75000"/>
                </a:srgbClr>
              </a:solidFill>
            </a:endParaRPr>
          </a:p>
        </p:txBody>
      </p:sp>
    </p:spTree>
    <p:extLst>
      <p:ext uri="{BB962C8B-B14F-4D97-AF65-F5344CB8AC3E}">
        <p14:creationId xmlns:p14="http://schemas.microsoft.com/office/powerpoint/2010/main" val="36151305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9952177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58" indent="0">
              <a:buNone/>
              <a:defRPr sz="2000" b="1"/>
            </a:lvl2pPr>
            <a:lvl3pPr marL="914315" indent="0">
              <a:buNone/>
              <a:defRPr sz="1800" b="1"/>
            </a:lvl3pPr>
            <a:lvl4pPr marL="1371472" indent="0">
              <a:buNone/>
              <a:defRPr sz="1600" b="1"/>
            </a:lvl4pPr>
            <a:lvl5pPr marL="1828630" indent="0">
              <a:buNone/>
              <a:defRPr sz="1600" b="1"/>
            </a:lvl5pPr>
            <a:lvl6pPr marL="2285788" indent="0">
              <a:buNone/>
              <a:defRPr sz="1600" b="1"/>
            </a:lvl6pPr>
            <a:lvl7pPr marL="2742945" indent="0">
              <a:buNone/>
              <a:defRPr sz="1600" b="1"/>
            </a:lvl7pPr>
            <a:lvl8pPr marL="3200104" indent="0">
              <a:buNone/>
              <a:defRPr sz="1600" b="1"/>
            </a:lvl8pPr>
            <a:lvl9pPr marL="365726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58" indent="0">
              <a:buNone/>
              <a:defRPr sz="2000" b="1"/>
            </a:lvl2pPr>
            <a:lvl3pPr marL="914315" indent="0">
              <a:buNone/>
              <a:defRPr sz="1800" b="1"/>
            </a:lvl3pPr>
            <a:lvl4pPr marL="1371472" indent="0">
              <a:buNone/>
              <a:defRPr sz="1600" b="1"/>
            </a:lvl4pPr>
            <a:lvl5pPr marL="1828630" indent="0">
              <a:buNone/>
              <a:defRPr sz="1600" b="1"/>
            </a:lvl5pPr>
            <a:lvl6pPr marL="2285788" indent="0">
              <a:buNone/>
              <a:defRPr sz="1600" b="1"/>
            </a:lvl6pPr>
            <a:lvl7pPr marL="2742945" indent="0">
              <a:buNone/>
              <a:defRPr sz="1600" b="1"/>
            </a:lvl7pPr>
            <a:lvl8pPr marL="3200104" indent="0">
              <a:buNone/>
              <a:defRPr sz="1600" b="1"/>
            </a:lvl8pPr>
            <a:lvl9pPr marL="365726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114849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1926049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830546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58" indent="0">
              <a:buNone/>
              <a:defRPr sz="1400"/>
            </a:lvl2pPr>
            <a:lvl3pPr marL="914315" indent="0">
              <a:buNone/>
              <a:defRPr sz="1200"/>
            </a:lvl3pPr>
            <a:lvl4pPr marL="1371472" indent="0">
              <a:buNone/>
              <a:defRPr sz="1000"/>
            </a:lvl4pPr>
            <a:lvl5pPr marL="1828630" indent="0">
              <a:buNone/>
              <a:defRPr sz="1000"/>
            </a:lvl5pPr>
            <a:lvl6pPr marL="2285788" indent="0">
              <a:buNone/>
              <a:defRPr sz="1000"/>
            </a:lvl6pPr>
            <a:lvl7pPr marL="2742945" indent="0">
              <a:buNone/>
              <a:defRPr sz="1000"/>
            </a:lvl7pPr>
            <a:lvl8pPr marL="3200104" indent="0">
              <a:buNone/>
              <a:defRPr sz="1000"/>
            </a:lvl8pPr>
            <a:lvl9pPr marL="365726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581714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58" indent="0">
              <a:buNone/>
              <a:defRPr sz="2800"/>
            </a:lvl2pPr>
            <a:lvl3pPr marL="914315" indent="0">
              <a:buNone/>
              <a:defRPr sz="2400"/>
            </a:lvl3pPr>
            <a:lvl4pPr marL="1371472" indent="0">
              <a:buNone/>
              <a:defRPr sz="2000"/>
            </a:lvl4pPr>
            <a:lvl5pPr marL="1828630" indent="0">
              <a:buNone/>
              <a:defRPr sz="2000"/>
            </a:lvl5pPr>
            <a:lvl6pPr marL="2285788" indent="0">
              <a:buNone/>
              <a:defRPr sz="2000"/>
            </a:lvl6pPr>
            <a:lvl7pPr marL="2742945" indent="0">
              <a:buNone/>
              <a:defRPr sz="2000"/>
            </a:lvl7pPr>
            <a:lvl8pPr marL="3200104" indent="0">
              <a:buNone/>
              <a:defRPr sz="2000"/>
            </a:lvl8pPr>
            <a:lvl9pPr marL="365726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58" indent="0">
              <a:buNone/>
              <a:defRPr sz="1400"/>
            </a:lvl2pPr>
            <a:lvl3pPr marL="914315" indent="0">
              <a:buNone/>
              <a:defRPr sz="1200"/>
            </a:lvl3pPr>
            <a:lvl4pPr marL="1371472" indent="0">
              <a:buNone/>
              <a:defRPr sz="1000"/>
            </a:lvl4pPr>
            <a:lvl5pPr marL="1828630" indent="0">
              <a:buNone/>
              <a:defRPr sz="1000"/>
            </a:lvl5pPr>
            <a:lvl6pPr marL="2285788" indent="0">
              <a:buNone/>
              <a:defRPr sz="1000"/>
            </a:lvl6pPr>
            <a:lvl7pPr marL="2742945" indent="0">
              <a:buNone/>
              <a:defRPr sz="1000"/>
            </a:lvl7pPr>
            <a:lvl8pPr marL="3200104" indent="0">
              <a:buNone/>
              <a:defRPr sz="1000"/>
            </a:lvl8pPr>
            <a:lvl9pPr marL="365726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9962874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68156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9105959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7410870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14932052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34044146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smtClean="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20334052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smtClean="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38894860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smtClean="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2507418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smtClean="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737839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smtClean="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12750629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smtClean="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1651067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9654691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24908829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24212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28992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1938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31178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6840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34086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4439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22986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53833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74423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7987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3506374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33"/>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33"/>
            <a:fld id="{B6F15528-21DE-4FAA-801E-634DDDAF4B2B}" type="slidenum">
              <a:rPr lang="en-GB" smtClean="0">
                <a:solidFill>
                  <a:srgbClr val="2A2C65">
                    <a:tint val="75000"/>
                  </a:srgbClr>
                </a:solidFill>
              </a:rPr>
              <a:pPr defTabSz="277233"/>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6"/>
            <a:ext cx="12191953" cy="105399"/>
          </a:xfrm>
          <a:prstGeom prst="rect">
            <a:avLst/>
          </a:prstGeom>
        </p:spPr>
      </p:pic>
    </p:spTree>
    <p:extLst>
      <p:ext uri="{BB962C8B-B14F-4D97-AF65-F5344CB8AC3E}">
        <p14:creationId xmlns:p14="http://schemas.microsoft.com/office/powerpoint/2010/main" val="54132825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315"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78" indent="-228578" algn="l" defTabSz="914315"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36" indent="-228578" algn="l" defTabSz="914315"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894" indent="-228578" algn="l" defTabSz="914315"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052" indent="-228578" algn="l" defTabSz="914315"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210" indent="-228578" algn="l" defTabSz="914315"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366"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24"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82"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40"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5" rtl="0" eaLnBrk="1" latinLnBrk="0" hangingPunct="1">
        <a:defRPr sz="1800" kern="1200">
          <a:solidFill>
            <a:schemeClr val="tx1"/>
          </a:solidFill>
          <a:latin typeface="+mn-lt"/>
          <a:ea typeface="+mn-ea"/>
          <a:cs typeface="+mn-cs"/>
        </a:defRPr>
      </a:lvl1pPr>
      <a:lvl2pPr marL="457158" algn="l" defTabSz="914315" rtl="0" eaLnBrk="1" latinLnBrk="0" hangingPunct="1">
        <a:defRPr sz="1800" kern="1200">
          <a:solidFill>
            <a:schemeClr val="tx1"/>
          </a:solidFill>
          <a:latin typeface="+mn-lt"/>
          <a:ea typeface="+mn-ea"/>
          <a:cs typeface="+mn-cs"/>
        </a:defRPr>
      </a:lvl2pPr>
      <a:lvl3pPr marL="914315" algn="l" defTabSz="914315" rtl="0" eaLnBrk="1" latinLnBrk="0" hangingPunct="1">
        <a:defRPr sz="1800" kern="1200">
          <a:solidFill>
            <a:schemeClr val="tx1"/>
          </a:solidFill>
          <a:latin typeface="+mn-lt"/>
          <a:ea typeface="+mn-ea"/>
          <a:cs typeface="+mn-cs"/>
        </a:defRPr>
      </a:lvl3pPr>
      <a:lvl4pPr marL="1371472" algn="l" defTabSz="914315" rtl="0" eaLnBrk="1" latinLnBrk="0" hangingPunct="1">
        <a:defRPr sz="1800" kern="1200">
          <a:solidFill>
            <a:schemeClr val="tx1"/>
          </a:solidFill>
          <a:latin typeface="+mn-lt"/>
          <a:ea typeface="+mn-ea"/>
          <a:cs typeface="+mn-cs"/>
        </a:defRPr>
      </a:lvl4pPr>
      <a:lvl5pPr marL="1828630" algn="l" defTabSz="914315" rtl="0" eaLnBrk="1" latinLnBrk="0" hangingPunct="1">
        <a:defRPr sz="1800" kern="1200">
          <a:solidFill>
            <a:schemeClr val="tx1"/>
          </a:solidFill>
          <a:latin typeface="+mn-lt"/>
          <a:ea typeface="+mn-ea"/>
          <a:cs typeface="+mn-cs"/>
        </a:defRPr>
      </a:lvl5pPr>
      <a:lvl6pPr marL="2285788" algn="l" defTabSz="914315" rtl="0" eaLnBrk="1" latinLnBrk="0" hangingPunct="1">
        <a:defRPr sz="1800" kern="1200">
          <a:solidFill>
            <a:schemeClr val="tx1"/>
          </a:solidFill>
          <a:latin typeface="+mn-lt"/>
          <a:ea typeface="+mn-ea"/>
          <a:cs typeface="+mn-cs"/>
        </a:defRPr>
      </a:lvl6pPr>
      <a:lvl7pPr marL="2742945" algn="l" defTabSz="914315" rtl="0" eaLnBrk="1" latinLnBrk="0" hangingPunct="1">
        <a:defRPr sz="1800" kern="1200">
          <a:solidFill>
            <a:schemeClr val="tx1"/>
          </a:solidFill>
          <a:latin typeface="+mn-lt"/>
          <a:ea typeface="+mn-ea"/>
          <a:cs typeface="+mn-cs"/>
        </a:defRPr>
      </a:lvl7pPr>
      <a:lvl8pPr marL="3200104" algn="l" defTabSz="914315" rtl="0" eaLnBrk="1" latinLnBrk="0" hangingPunct="1">
        <a:defRPr sz="1800" kern="1200">
          <a:solidFill>
            <a:schemeClr val="tx1"/>
          </a:solidFill>
          <a:latin typeface="+mn-lt"/>
          <a:ea typeface="+mn-ea"/>
          <a:cs typeface="+mn-cs"/>
        </a:defRPr>
      </a:lvl8pPr>
      <a:lvl9pPr marL="3657260" algn="l" defTabSz="91431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smtClean="0">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59756775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35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73037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grpSp>
        <p:nvGrpSpPr>
          <p:cNvPr id="4" name="Group 3"/>
          <p:cNvGrpSpPr/>
          <p:nvPr/>
        </p:nvGrpSpPr>
        <p:grpSpPr>
          <a:xfrm>
            <a:off x="859" y="-8608"/>
            <a:ext cx="12190286" cy="978029"/>
            <a:chOff x="2" y="1383733"/>
            <a:chExt cx="12191998" cy="762000"/>
          </a:xfrm>
        </p:grpSpPr>
        <p:sp>
          <p:nvSpPr>
            <p:cNvPr id="5" name="Rectangle 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26">
                <a:defRPr/>
              </a:pPr>
              <a:endParaRPr lang="en-US" sz="1801">
                <a:solidFill>
                  <a:prstClr val="black"/>
                </a:solidFill>
                <a:latin typeface="Franklin Gothic Book" panose="020B0503020102020204" pitchFamily="34" charset="0"/>
              </a:endParaRPr>
            </a:p>
          </p:txBody>
        </p:sp>
        <p:sp>
          <p:nvSpPr>
            <p:cNvPr id="6" name="TextBox 5"/>
            <p:cNvSpPr txBox="1"/>
            <p:nvPr/>
          </p:nvSpPr>
          <p:spPr>
            <a:xfrm>
              <a:off x="591236" y="1535991"/>
              <a:ext cx="8248524" cy="407650"/>
            </a:xfrm>
            <a:prstGeom prst="rect">
              <a:avLst/>
            </a:prstGeom>
            <a:noFill/>
          </p:spPr>
          <p:txBody>
            <a:bodyPr wrap="square" rtlCol="0">
              <a:spAutoFit/>
            </a:bodyPr>
            <a:lstStyle/>
            <a:p>
              <a:pPr defTabSz="914326">
                <a:defRPr/>
              </a:pPr>
              <a:r>
                <a:rPr lang="en-US" sz="2800" b="1" dirty="0">
                  <a:solidFill>
                    <a:prstClr val="black"/>
                  </a:solidFill>
                  <a:latin typeface="Franklin Gothic Book" panose="020B0503020102020204" pitchFamily="34" charset="0"/>
                </a:rPr>
                <a:t>Write the date: </a:t>
              </a:r>
              <a:fld id="{E9B3C7B6-A1A6-4450-882E-8E81154708EB}" type="datetime4">
                <a:rPr lang="en-GB" sz="2800" b="1">
                  <a:solidFill>
                    <a:prstClr val="black"/>
                  </a:solidFill>
                  <a:latin typeface="Franklin Gothic Book" panose="020B0503020102020204" pitchFamily="34" charset="0"/>
                </a:rPr>
                <a:pPr defTabSz="914326">
                  <a:defRPr/>
                </a:pPr>
                <a:t>14 April 2025</a:t>
              </a:fld>
              <a:r>
                <a:rPr lang="en-US" sz="2800" b="1" dirty="0">
                  <a:solidFill>
                    <a:prstClr val="black"/>
                  </a:solidFill>
                  <a:latin typeface="Franklin Gothic Book" panose="020B0503020102020204" pitchFamily="34" charset="0"/>
                </a:rPr>
                <a:t> </a:t>
              </a:r>
            </a:p>
          </p:txBody>
        </p:sp>
        <p:pic>
          <p:nvPicPr>
            <p:cNvPr id="7" name="Picture 6"/>
            <p:cNvPicPr>
              <a:picLocks noChangeAspect="1"/>
            </p:cNvPicPr>
            <p:nvPr/>
          </p:nvPicPr>
          <p:blipFill>
            <a:blip r:embed="rId2"/>
            <a:stretch>
              <a:fillRect/>
            </a:stretch>
          </p:blipFill>
          <p:spPr>
            <a:xfrm>
              <a:off x="117764" y="1552802"/>
              <a:ext cx="473472" cy="473472"/>
            </a:xfrm>
            <a:prstGeom prst="rect">
              <a:avLst/>
            </a:prstGeom>
          </p:spPr>
        </p:pic>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9525" y="51188"/>
            <a:ext cx="6295162" cy="932167"/>
          </a:xfrm>
          <a:prstGeom prst="rect">
            <a:avLst/>
          </a:prstGeom>
        </p:spPr>
      </p:pic>
      <p:grpSp>
        <p:nvGrpSpPr>
          <p:cNvPr id="9" name="Group 8"/>
          <p:cNvGrpSpPr/>
          <p:nvPr/>
        </p:nvGrpSpPr>
        <p:grpSpPr>
          <a:xfrm>
            <a:off x="859" y="965983"/>
            <a:ext cx="12190286" cy="1425002"/>
            <a:chOff x="1" y="2129870"/>
            <a:chExt cx="12191999" cy="791775"/>
          </a:xfrm>
        </p:grpSpPr>
        <p:sp>
          <p:nvSpPr>
            <p:cNvPr id="10" name="Rectangle 9"/>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914326">
                <a:defRPr/>
              </a:pPr>
              <a:endParaRPr lang="en-US" sz="1801" kern="0">
                <a:solidFill>
                  <a:prstClr val="black"/>
                </a:solidFill>
                <a:latin typeface="Franklin Gothic Book" panose="020B0503020102020204" pitchFamily="34" charset="0"/>
              </a:endParaRPr>
            </a:p>
          </p:txBody>
        </p:sp>
        <p:pic>
          <p:nvPicPr>
            <p:cNvPr id="11" name="Picture 10"/>
            <p:cNvPicPr>
              <a:picLocks noChangeAspect="1"/>
            </p:cNvPicPr>
            <p:nvPr/>
          </p:nvPicPr>
          <p:blipFill>
            <a:blip r:embed="rId4"/>
            <a:stretch>
              <a:fillRect/>
            </a:stretch>
          </p:blipFill>
          <p:spPr>
            <a:xfrm>
              <a:off x="131695" y="2272505"/>
              <a:ext cx="476730" cy="476730"/>
            </a:xfrm>
            <a:prstGeom prst="rect">
              <a:avLst/>
            </a:prstGeom>
          </p:spPr>
        </p:pic>
        <p:sp>
          <p:nvSpPr>
            <p:cNvPr id="12" name="TextBox 11"/>
            <p:cNvSpPr txBox="1"/>
            <p:nvPr/>
          </p:nvSpPr>
          <p:spPr>
            <a:xfrm>
              <a:off x="591235" y="2152099"/>
              <a:ext cx="10203803" cy="769546"/>
            </a:xfrm>
            <a:prstGeom prst="rect">
              <a:avLst/>
            </a:prstGeom>
            <a:noFill/>
          </p:spPr>
          <p:txBody>
            <a:bodyPr wrap="square" rtlCol="0">
              <a:spAutoFit/>
            </a:bodyPr>
            <a:lstStyle/>
            <a:p>
              <a:pPr defTabSz="914326">
                <a:defRPr/>
              </a:pPr>
              <a:r>
                <a:rPr lang="en-US" sz="2800" b="1" kern="0" dirty="0">
                  <a:solidFill>
                    <a:prstClr val="black"/>
                  </a:solidFill>
                  <a:latin typeface="Franklin Gothic Book" panose="020B0503020102020204" pitchFamily="34" charset="0"/>
                </a:rPr>
                <a:t>Write the Title and Golden Thread</a:t>
              </a:r>
            </a:p>
            <a:p>
              <a:pPr defTabSz="914326">
                <a:defRPr/>
              </a:pPr>
              <a:r>
                <a:rPr lang="en-US" sz="2800" b="1" kern="0" dirty="0">
                  <a:solidFill>
                    <a:prstClr val="black"/>
                  </a:solidFill>
                  <a:latin typeface="Franklin Gothic Book" panose="020B0503020102020204" pitchFamily="34" charset="0"/>
                </a:rPr>
                <a:t>Title – </a:t>
              </a:r>
              <a:r>
                <a:rPr lang="en-US" sz="2800" kern="0" dirty="0" smtClean="0">
                  <a:solidFill>
                    <a:prstClr val="black"/>
                  </a:solidFill>
                  <a:latin typeface="Franklin Gothic Book" panose="020B0503020102020204" pitchFamily="34" charset="0"/>
                </a:rPr>
                <a:t>appropriate and inappropriate content to share online</a:t>
              </a:r>
              <a:endParaRPr lang="en-US" sz="2800" kern="0" dirty="0">
                <a:solidFill>
                  <a:prstClr val="black"/>
                </a:solidFill>
                <a:latin typeface="Franklin Gothic Book" panose="020B0503020102020204" pitchFamily="34" charset="0"/>
              </a:endParaRPr>
            </a:p>
            <a:p>
              <a:pPr defTabSz="914326">
                <a:defRPr/>
              </a:pPr>
              <a:r>
                <a:rPr lang="en-US" sz="2800" b="1" kern="0" dirty="0">
                  <a:solidFill>
                    <a:prstClr val="black"/>
                  </a:solidFill>
                  <a:latin typeface="Franklin Gothic Book" panose="020B0503020102020204" pitchFamily="34" charset="0"/>
                </a:rPr>
                <a:t>Golden Thread – </a:t>
              </a:r>
              <a:r>
                <a:rPr lang="en-US" sz="2800" kern="0" dirty="0">
                  <a:solidFill>
                    <a:prstClr val="black"/>
                  </a:solidFill>
                  <a:latin typeface="Franklin Gothic Book" panose="020B0503020102020204" pitchFamily="34" charset="0"/>
                </a:rPr>
                <a:t>Secure Your Relationships</a:t>
              </a:r>
            </a:p>
          </p:txBody>
        </p:sp>
      </p:grpSp>
      <p:grpSp>
        <p:nvGrpSpPr>
          <p:cNvPr id="13" name="Group 12"/>
          <p:cNvGrpSpPr/>
          <p:nvPr/>
        </p:nvGrpSpPr>
        <p:grpSpPr>
          <a:xfrm>
            <a:off x="1284" y="2333958"/>
            <a:ext cx="12190288" cy="989572"/>
            <a:chOff x="0" y="3061424"/>
            <a:chExt cx="12192000" cy="518758"/>
          </a:xfrm>
        </p:grpSpPr>
        <p:sp>
          <p:nvSpPr>
            <p:cNvPr id="14" name="Rectangle 13"/>
            <p:cNvSpPr/>
            <p:nvPr/>
          </p:nvSpPr>
          <p:spPr>
            <a:xfrm>
              <a:off x="0" y="3061424"/>
              <a:ext cx="12192000" cy="518758"/>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914326">
                <a:defRPr/>
              </a:pPr>
              <a:endParaRPr lang="en-US" sz="1801" kern="0">
                <a:solidFill>
                  <a:prstClr val="black"/>
                </a:solidFill>
                <a:latin typeface="Franklin Gothic Book" panose="020B0503020102020204" pitchFamily="34" charset="0"/>
              </a:endParaRPr>
            </a:p>
          </p:txBody>
        </p:sp>
        <p:sp>
          <p:nvSpPr>
            <p:cNvPr id="15" name="TextBox 14"/>
            <p:cNvSpPr txBox="1"/>
            <p:nvPr/>
          </p:nvSpPr>
          <p:spPr>
            <a:xfrm>
              <a:off x="632779" y="3098573"/>
              <a:ext cx="11105877" cy="274285"/>
            </a:xfrm>
            <a:prstGeom prst="rect">
              <a:avLst/>
            </a:prstGeom>
            <a:noFill/>
          </p:spPr>
          <p:txBody>
            <a:bodyPr wrap="square" rtlCol="0">
              <a:spAutoFit/>
            </a:bodyPr>
            <a:lstStyle/>
            <a:p>
              <a:pPr defTabSz="914326">
                <a:defRPr/>
              </a:pPr>
              <a:r>
                <a:rPr lang="en-US" sz="2800" b="1" kern="0" dirty="0">
                  <a:solidFill>
                    <a:prstClr val="black"/>
                  </a:solidFill>
                  <a:latin typeface="Franklin Gothic Book" panose="020B0503020102020204" pitchFamily="34" charset="0"/>
                </a:rPr>
                <a:t>Underline both using your ruler &amp; take out your </a:t>
              </a:r>
              <a:r>
                <a:rPr lang="en-US" sz="2800" b="1" kern="0" dirty="0" err="1">
                  <a:solidFill>
                    <a:prstClr val="black"/>
                  </a:solidFill>
                  <a:latin typeface="Franklin Gothic Book" panose="020B0503020102020204" pitchFamily="34" charset="0"/>
                </a:rPr>
                <a:t>oracy</a:t>
              </a:r>
              <a:r>
                <a:rPr lang="en-US" sz="2800" b="1" kern="0" dirty="0">
                  <a:solidFill>
                    <a:prstClr val="black"/>
                  </a:solidFill>
                  <a:latin typeface="Franklin Gothic Book" panose="020B0503020102020204" pitchFamily="34" charset="0"/>
                </a:rPr>
                <a:t> </a:t>
              </a:r>
              <a:r>
                <a:rPr lang="en-US" sz="2800" b="1" kern="0" dirty="0" err="1">
                  <a:solidFill>
                    <a:prstClr val="black"/>
                  </a:solidFill>
                  <a:latin typeface="Franklin Gothic Book" panose="020B0503020102020204" pitchFamily="34" charset="0"/>
                </a:rPr>
                <a:t>helpsheet</a:t>
              </a:r>
              <a:endParaRPr lang="en-US" sz="2800" b="1" kern="0" dirty="0">
                <a:solidFill>
                  <a:prstClr val="black"/>
                </a:solidFill>
                <a:latin typeface="Franklin Gothic Book" panose="020B0503020102020204" pitchFamily="34" charset="0"/>
              </a:endParaRPr>
            </a:p>
          </p:txBody>
        </p:sp>
        <p:pic>
          <p:nvPicPr>
            <p:cNvPr id="16" name="Picture 15"/>
            <p:cNvPicPr>
              <a:picLocks noChangeAspect="1"/>
            </p:cNvPicPr>
            <p:nvPr/>
          </p:nvPicPr>
          <p:blipFill>
            <a:blip r:embed="rId5"/>
            <a:stretch>
              <a:fillRect/>
            </a:stretch>
          </p:blipFill>
          <p:spPr>
            <a:xfrm>
              <a:off x="132245" y="3070535"/>
              <a:ext cx="500534" cy="500534"/>
            </a:xfrm>
            <a:prstGeom prst="rect">
              <a:avLst/>
            </a:prstGeom>
          </p:spPr>
        </p:pic>
      </p:grpSp>
      <p:sp>
        <p:nvSpPr>
          <p:cNvPr id="18" name="Rectangle 17"/>
          <p:cNvSpPr/>
          <p:nvPr/>
        </p:nvSpPr>
        <p:spPr>
          <a:xfrm>
            <a:off x="856" y="3327659"/>
            <a:ext cx="12190286" cy="3529860"/>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914326">
              <a:defRPr/>
            </a:pPr>
            <a:endParaRPr lang="en-US" sz="1801" kern="0" dirty="0">
              <a:solidFill>
                <a:prstClr val="black"/>
              </a:solidFill>
              <a:latin typeface="Franklin Gothic Book" panose="020B0503020102020204" pitchFamily="34" charset="0"/>
            </a:endParaRPr>
          </a:p>
        </p:txBody>
      </p:sp>
      <p:sp>
        <p:nvSpPr>
          <p:cNvPr id="19" name="TextBox 18"/>
          <p:cNvSpPr txBox="1"/>
          <p:nvPr/>
        </p:nvSpPr>
        <p:spPr>
          <a:xfrm>
            <a:off x="633975" y="3390954"/>
            <a:ext cx="10444108" cy="3522375"/>
          </a:xfrm>
          <a:prstGeom prst="rect">
            <a:avLst/>
          </a:prstGeom>
          <a:noFill/>
        </p:spPr>
        <p:txBody>
          <a:bodyPr wrap="square" rtlCol="0">
            <a:spAutoFit/>
          </a:bodyPr>
          <a:lstStyle/>
          <a:p>
            <a:pPr defTabSz="914326">
              <a:defRPr/>
            </a:pPr>
            <a:r>
              <a:rPr lang="en-US" sz="2426" b="1" dirty="0">
                <a:solidFill>
                  <a:prstClr val="black"/>
                </a:solidFill>
                <a:latin typeface="Franklin Gothic Book" panose="020B0503020102020204" pitchFamily="34" charset="0"/>
              </a:rPr>
              <a:t>Complete the following questions:</a:t>
            </a:r>
          </a:p>
          <a:p>
            <a:pPr defTabSz="914326">
              <a:defRPr/>
            </a:pPr>
            <a:endParaRPr lang="en-US" sz="1940" b="1"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a:solidFill>
                  <a:prstClr val="black"/>
                </a:solidFill>
                <a:latin typeface="Franklin Gothic Book" panose="020B0503020102020204" pitchFamily="34" charset="0"/>
              </a:rPr>
              <a:t>What is being described: </a:t>
            </a:r>
            <a:r>
              <a:rPr lang="en-US" sz="2426" dirty="0" smtClean="0">
                <a:solidFill>
                  <a:prstClr val="black"/>
                </a:solidFill>
                <a:latin typeface="Franklin Gothic Book" panose="020B0503020102020204" pitchFamily="34" charset="0"/>
              </a:rPr>
              <a:t>“</a:t>
            </a:r>
            <a:r>
              <a:rPr lang="en-US" sz="2400" dirty="0" smtClean="0"/>
              <a:t>the </a:t>
            </a:r>
            <a:r>
              <a:rPr lang="en-US" sz="2400" dirty="0"/>
              <a:t>inner experience of gender”</a:t>
            </a:r>
          </a:p>
          <a:p>
            <a:pPr marL="457158" indent="-457158" defTabSz="914326">
              <a:buFont typeface="+mj-lt"/>
              <a:buAutoNum type="arabicPeriod"/>
              <a:defRPr/>
            </a:pPr>
            <a:endParaRPr lang="en-US" sz="2400"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smtClean="0">
                <a:solidFill>
                  <a:prstClr val="black"/>
                </a:solidFill>
                <a:latin typeface="Franklin Gothic Book" panose="020B0503020102020204" pitchFamily="34" charset="0"/>
              </a:rPr>
              <a:t>True or False: </a:t>
            </a:r>
            <a:r>
              <a:rPr lang="en-US" sz="2426" dirty="0" smtClean="0">
                <a:solidFill>
                  <a:prstClr val="black"/>
                </a:solidFill>
                <a:latin typeface="Franklin Gothic Book" panose="020B0503020102020204" pitchFamily="34" charset="0"/>
              </a:rPr>
              <a:t>“Marriage and civil partnerships are the same thing”</a:t>
            </a:r>
            <a:endParaRPr lang="en-US" sz="2426" b="1" dirty="0">
              <a:solidFill>
                <a:prstClr val="black"/>
              </a:solidFill>
              <a:latin typeface="Franklin Gothic Book" panose="020B0503020102020204" pitchFamily="34" charset="0"/>
            </a:endParaRPr>
          </a:p>
          <a:p>
            <a:pPr marL="457158" indent="-457158" defTabSz="914326">
              <a:buFont typeface="+mj-lt"/>
              <a:buAutoNum type="arabicPeriod"/>
              <a:defRPr/>
            </a:pPr>
            <a:endParaRPr lang="en-US" sz="2426" b="1"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smtClean="0">
                <a:solidFill>
                  <a:prstClr val="black"/>
                </a:solidFill>
                <a:latin typeface="Franklin Gothic Book" panose="020B0503020102020204" pitchFamily="34" charset="0"/>
              </a:rPr>
              <a:t>What 2 words differentiate a romantic relationship and a friendship</a:t>
            </a:r>
            <a:endParaRPr lang="en-US" sz="2426" b="1" dirty="0">
              <a:solidFill>
                <a:prstClr val="black"/>
              </a:solidFill>
              <a:latin typeface="Franklin Gothic Book" panose="020B0503020102020204" pitchFamily="34" charset="0"/>
            </a:endParaRPr>
          </a:p>
          <a:p>
            <a:pPr defTabSz="914326">
              <a:defRPr/>
            </a:pPr>
            <a:endParaRPr lang="en-US" sz="1940" b="1" dirty="0">
              <a:solidFill>
                <a:prstClr val="black"/>
              </a:solidFill>
              <a:latin typeface="Franklin Gothic Book" panose="020B0503020102020204" pitchFamily="34" charset="0"/>
            </a:endParaRPr>
          </a:p>
          <a:p>
            <a:pPr marL="457158" indent="-457158" defTabSz="914326">
              <a:buFont typeface="+mj-lt"/>
              <a:buAutoNum type="arabicPeriod"/>
              <a:defRPr/>
            </a:pPr>
            <a:endParaRPr lang="en-US" sz="1940" b="1" dirty="0">
              <a:solidFill>
                <a:prstClr val="black"/>
              </a:solidFill>
              <a:latin typeface="Franklin Gothic Book" panose="020B0503020102020204" pitchFamily="34" charset="0"/>
            </a:endParaRPr>
          </a:p>
          <a:p>
            <a:pPr defTabSz="914326">
              <a:defRPr/>
            </a:pPr>
            <a:endParaRPr lang="en-US" sz="1940" b="1" dirty="0">
              <a:solidFill>
                <a:prstClr val="black"/>
              </a:solidFill>
              <a:latin typeface="Franklin Gothic Book" panose="020B0503020102020204" pitchFamily="34" charset="0"/>
            </a:endParaRPr>
          </a:p>
        </p:txBody>
      </p:sp>
      <p:pic>
        <p:nvPicPr>
          <p:cNvPr id="20" name="Picture 19"/>
          <p:cNvPicPr>
            <a:picLocks noChangeAspect="1"/>
          </p:cNvPicPr>
          <p:nvPr/>
        </p:nvPicPr>
        <p:blipFill>
          <a:blip r:embed="rId6"/>
          <a:stretch>
            <a:fillRect/>
          </a:stretch>
        </p:blipFill>
        <p:spPr>
          <a:xfrm>
            <a:off x="141289" y="3428598"/>
            <a:ext cx="484906" cy="636130"/>
          </a:xfrm>
          <a:prstGeom prst="rect">
            <a:avLst/>
          </a:prstGeom>
        </p:spPr>
      </p:pic>
      <p:sp>
        <p:nvSpPr>
          <p:cNvPr id="21" name="Rectangle 20"/>
          <p:cNvSpPr/>
          <p:nvPr/>
        </p:nvSpPr>
        <p:spPr>
          <a:xfrm>
            <a:off x="650383" y="3721736"/>
            <a:ext cx="11087909" cy="1101297"/>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1940" b="1" kern="0" dirty="0" smtClean="0">
                <a:solidFill>
                  <a:prstClr val="white"/>
                </a:solidFill>
                <a:latin typeface="Calibri" panose="020F0502020204030204"/>
              </a:rPr>
              <a:t>Gender identity</a:t>
            </a:r>
            <a:endParaRPr lang="en-GB" sz="1940" b="1" kern="0" dirty="0">
              <a:solidFill>
                <a:prstClr val="white"/>
              </a:solidFill>
              <a:latin typeface="Calibri" panose="020F0502020204030204"/>
            </a:endParaRPr>
          </a:p>
        </p:txBody>
      </p:sp>
      <p:sp>
        <p:nvSpPr>
          <p:cNvPr id="22" name="Rectangle 21"/>
          <p:cNvSpPr/>
          <p:nvPr/>
        </p:nvSpPr>
        <p:spPr>
          <a:xfrm>
            <a:off x="650383" y="4651498"/>
            <a:ext cx="11087909" cy="91280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GB" sz="1940" b="1" kern="0" dirty="0" smtClean="0">
                <a:solidFill>
                  <a:prstClr val="white"/>
                </a:solidFill>
                <a:latin typeface="Calibri" panose="020F0502020204030204"/>
              </a:rPr>
              <a:t>False</a:t>
            </a:r>
            <a:endParaRPr lang="en-GB" sz="1940" b="1" kern="0" dirty="0">
              <a:solidFill>
                <a:prstClr val="white"/>
              </a:solidFill>
              <a:latin typeface="Calibri" panose="020F0502020204030204"/>
            </a:endParaRPr>
          </a:p>
        </p:txBody>
      </p:sp>
      <p:sp>
        <p:nvSpPr>
          <p:cNvPr id="24" name="Rectangle 23"/>
          <p:cNvSpPr/>
          <p:nvPr/>
        </p:nvSpPr>
        <p:spPr>
          <a:xfrm>
            <a:off x="651259" y="5572028"/>
            <a:ext cx="11087033" cy="91280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1940" b="1" kern="0" dirty="0" smtClean="0">
                <a:solidFill>
                  <a:prstClr val="white"/>
                </a:solidFill>
                <a:latin typeface="Calibri" panose="020F0502020204030204"/>
              </a:rPr>
              <a:t>Intimate and attraction</a:t>
            </a:r>
            <a:endParaRPr lang="en-GB" sz="1940" b="1" kern="0" dirty="0">
              <a:solidFill>
                <a:prstClr val="white"/>
              </a:solidFill>
              <a:latin typeface="Calibri" panose="020F0502020204030204"/>
            </a:endParaRPr>
          </a:p>
        </p:txBody>
      </p:sp>
    </p:spTree>
    <p:extLst>
      <p:ext uri="{BB962C8B-B14F-4D97-AF65-F5344CB8AC3E}">
        <p14:creationId xmlns:p14="http://schemas.microsoft.com/office/powerpoint/2010/main" val="38978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860189"/>
          </a:xfrm>
        </p:spPr>
        <p:txBody>
          <a:bodyPr>
            <a:noAutofit/>
          </a:bodyPr>
          <a:lstStyle/>
          <a:p>
            <a:pPr marL="0" indent="0">
              <a:buNone/>
            </a:pPr>
            <a:r>
              <a:rPr lang="en-US" sz="3600" dirty="0" smtClean="0"/>
              <a:t>Should the images be shared or not shared in the scenarios below?</a:t>
            </a:r>
          </a:p>
          <a:p>
            <a:pPr marL="0" indent="0">
              <a:buNone/>
            </a:pPr>
            <a:endParaRPr lang="en-US" sz="3600" dirty="0"/>
          </a:p>
          <a:p>
            <a:pPr marL="457200" indent="-457200">
              <a:buFont typeface="+mj-lt"/>
              <a:buAutoNum type="arabicPeriod"/>
            </a:pPr>
            <a:r>
              <a:rPr lang="en-US" sz="3600" dirty="0"/>
              <a:t>“a picture of someone in their </a:t>
            </a:r>
            <a:r>
              <a:rPr lang="en-US" sz="3600" dirty="0" err="1"/>
              <a:t>pyjamas</a:t>
            </a:r>
            <a:r>
              <a:rPr lang="en-US" sz="3600" dirty="0"/>
              <a:t>”</a:t>
            </a:r>
          </a:p>
          <a:p>
            <a:pPr marL="457200" indent="-457200">
              <a:buFont typeface="+mj-lt"/>
              <a:buAutoNum type="arabicPeriod"/>
            </a:pPr>
            <a:r>
              <a:rPr lang="en-US" sz="3600" dirty="0"/>
              <a:t>“A group photo of friends”</a:t>
            </a:r>
          </a:p>
          <a:p>
            <a:pPr marL="457200" indent="-457200">
              <a:buFont typeface="+mj-lt"/>
              <a:buAutoNum type="arabicPeriod"/>
            </a:pPr>
            <a:r>
              <a:rPr lang="en-US" sz="3600" dirty="0"/>
              <a:t>“someone doing a dance routine in their bedroom”</a:t>
            </a:r>
          </a:p>
          <a:p>
            <a:pPr marL="0" indent="0">
              <a:buNone/>
            </a:pPr>
            <a:endParaRPr lang="en-US" sz="3600" dirty="0" smtClean="0"/>
          </a:p>
          <a:p>
            <a:pPr marL="0" indent="0">
              <a:buNone/>
            </a:pPr>
            <a:endParaRPr lang="en-US" sz="3600" dirty="0"/>
          </a:p>
          <a:p>
            <a:pPr marL="0" indent="0">
              <a:buNone/>
            </a:pPr>
            <a:endParaRPr lang="en-US" sz="36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Sharing Images</a:t>
            </a:r>
            <a:endParaRPr sz="2426" spc="27" dirty="0"/>
          </a:p>
        </p:txBody>
      </p:sp>
      <p:pic>
        <p:nvPicPr>
          <p:cNvPr id="9" name="Picture 8"/>
          <p:cNvPicPr>
            <a:picLocks noChangeAspect="1"/>
          </p:cNvPicPr>
          <p:nvPr/>
        </p:nvPicPr>
        <p:blipFill>
          <a:blip r:embed="rId4"/>
          <a:stretch>
            <a:fillRect/>
          </a:stretch>
        </p:blipFill>
        <p:spPr>
          <a:xfrm>
            <a:off x="7805687" y="1261997"/>
            <a:ext cx="3746811" cy="5276699"/>
          </a:xfrm>
          <a:prstGeom prst="rect">
            <a:avLst/>
          </a:prstGeom>
        </p:spPr>
      </p:pic>
    </p:spTree>
    <p:extLst>
      <p:ext uri="{BB962C8B-B14F-4D97-AF65-F5344CB8AC3E}">
        <p14:creationId xmlns:p14="http://schemas.microsoft.com/office/powerpoint/2010/main" val="2227869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85000" lnSpcReduction="1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a:t>
            </a:r>
            <a:r>
              <a:rPr lang="en-US" sz="3638" dirty="0" smtClean="0"/>
              <a:t>if you thought the content in each scenario should be shared or not.</a:t>
            </a:r>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Sharing content</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1382598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481703"/>
          </a:xfrm>
        </p:spPr>
        <p:txBody>
          <a:bodyPr>
            <a:noAutofit/>
          </a:bodyPr>
          <a:lstStyle/>
          <a:p>
            <a:pPr marL="0" indent="0">
              <a:buNone/>
            </a:pPr>
            <a:r>
              <a:rPr lang="en-US" sz="2400" dirty="0"/>
              <a:t>From your first decision, you will now learn more about context about each scenario. Now consider if you would change your mind about sharing or not sharing the image</a:t>
            </a:r>
          </a:p>
          <a:p>
            <a:pPr marL="0" indent="0">
              <a:buNone/>
            </a:pPr>
            <a:endParaRPr lang="en-US" sz="2400" dirty="0"/>
          </a:p>
          <a:p>
            <a:pPr marL="914400" indent="-914400">
              <a:buAutoNum type="arabicPeriod"/>
            </a:pPr>
            <a:r>
              <a:rPr lang="en-US" sz="2400" dirty="0"/>
              <a:t>“Grandparents have asked for a picture of their grandchild in their </a:t>
            </a:r>
            <a:r>
              <a:rPr lang="en-US" sz="2400" dirty="0" err="1"/>
              <a:t>pyjamas</a:t>
            </a:r>
            <a:r>
              <a:rPr lang="en-US" sz="2400" dirty="0"/>
              <a:t>”</a:t>
            </a:r>
          </a:p>
          <a:p>
            <a:pPr marL="914400" indent="-914400">
              <a:buAutoNum type="arabicPeriod"/>
            </a:pPr>
            <a:r>
              <a:rPr lang="en-US" sz="2400" dirty="0"/>
              <a:t>“Most of the friends want to see the picture as it will be funny”</a:t>
            </a:r>
          </a:p>
          <a:p>
            <a:pPr marL="914400" indent="-914400">
              <a:buAutoNum type="arabicPeriod"/>
            </a:pPr>
            <a:r>
              <a:rPr lang="en-US" sz="2400" dirty="0"/>
              <a:t>“The dance routine is being live streamed to a fans page of people the person does not know but everyone on the page has an interest in dance”</a:t>
            </a:r>
          </a:p>
          <a:p>
            <a:pPr marL="0" indent="0">
              <a:buNone/>
            </a:pPr>
            <a:endParaRPr lang="en-US" sz="1800" dirty="0" smtClean="0"/>
          </a:p>
          <a:p>
            <a:pPr marL="0" indent="0">
              <a:buNone/>
            </a:pPr>
            <a:endParaRPr lang="en-US" sz="2400" dirty="0"/>
          </a:p>
          <a:p>
            <a:pPr marL="0" indent="0">
              <a:buNone/>
            </a:pPr>
            <a:endParaRPr lang="en-US" sz="24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Sharing Images</a:t>
            </a:r>
            <a:endParaRPr sz="2426" spc="27" dirty="0"/>
          </a:p>
        </p:txBody>
      </p:sp>
      <p:pic>
        <p:nvPicPr>
          <p:cNvPr id="9" name="Picture 8"/>
          <p:cNvPicPr>
            <a:picLocks noChangeAspect="1"/>
          </p:cNvPicPr>
          <p:nvPr/>
        </p:nvPicPr>
        <p:blipFill>
          <a:blip r:embed="rId4"/>
          <a:stretch>
            <a:fillRect/>
          </a:stretch>
        </p:blipFill>
        <p:spPr>
          <a:xfrm>
            <a:off x="7805687" y="1261997"/>
            <a:ext cx="3746811" cy="5276699"/>
          </a:xfrm>
          <a:prstGeom prst="rect">
            <a:avLst/>
          </a:prstGeom>
        </p:spPr>
      </p:pic>
    </p:spTree>
    <p:extLst>
      <p:ext uri="{BB962C8B-B14F-4D97-AF65-F5344CB8AC3E}">
        <p14:creationId xmlns:p14="http://schemas.microsoft.com/office/powerpoint/2010/main" val="3828260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850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a:t>
            </a:r>
            <a:r>
              <a:rPr lang="en-US" sz="3638" dirty="0" smtClean="0"/>
              <a:t>if you thought the content in each scenario should be shared or not. Have you changed your mind on any scenario?</a:t>
            </a:r>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Sharing content</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1607477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Sharing Images</a:t>
            </a:r>
            <a:endParaRPr sz="2426" spc="27" dirty="0"/>
          </a:p>
        </p:txBody>
      </p:sp>
      <p:pic>
        <p:nvPicPr>
          <p:cNvPr id="9" name="Picture 8"/>
          <p:cNvPicPr>
            <a:picLocks noChangeAspect="1"/>
          </p:cNvPicPr>
          <p:nvPr/>
        </p:nvPicPr>
        <p:blipFill>
          <a:blip r:embed="rId4"/>
          <a:stretch>
            <a:fillRect/>
          </a:stretch>
        </p:blipFill>
        <p:spPr>
          <a:xfrm>
            <a:off x="7805687" y="1261997"/>
            <a:ext cx="3746811" cy="5276699"/>
          </a:xfrm>
          <a:prstGeom prst="rect">
            <a:avLst/>
          </a:prstGeom>
        </p:spPr>
      </p:pic>
      <p:sp>
        <p:nvSpPr>
          <p:cNvPr id="11" name="Content Placeholder 2"/>
          <p:cNvSpPr txBox="1">
            <a:spLocks/>
          </p:cNvSpPr>
          <p:nvPr/>
        </p:nvSpPr>
        <p:spPr>
          <a:xfrm>
            <a:off x="627683" y="1056425"/>
            <a:ext cx="6181332" cy="5482271"/>
          </a:xfrm>
          <a:prstGeom prst="rect">
            <a:avLst/>
          </a:prstGeom>
        </p:spPr>
        <p:txBody>
          <a:bodyPr vert="horz" lIns="91440" tIns="45720" rIns="91440" bIns="45720" rtlCol="0">
            <a:normAutofit fontScale="850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Now you will get even more context to each scenario about what happens to the images after they have been shared. If the person knew this would they have shared the image or not”</a:t>
            </a:r>
          </a:p>
          <a:p>
            <a:pPr marL="0" indent="0">
              <a:buFont typeface="Arial" panose="020B0604020202020204" pitchFamily="34" charset="0"/>
              <a:buNone/>
            </a:pPr>
            <a:endParaRPr lang="en-US" dirty="0" smtClean="0"/>
          </a:p>
          <a:p>
            <a:pPr marL="914400" indent="-914400">
              <a:buFont typeface="Arial" panose="020B0604020202020204" pitchFamily="34" charset="0"/>
              <a:buAutoNum type="arabicPeriod"/>
            </a:pPr>
            <a:r>
              <a:rPr lang="en-US" dirty="0" smtClean="0"/>
              <a:t>“even though the felt shy in the photo, they shared it with their grandparents. Without the person knowing, the grandparents showed the picture to their friends the next day”</a:t>
            </a:r>
          </a:p>
          <a:p>
            <a:pPr marL="914400" indent="-914400">
              <a:buFont typeface="Arial" panose="020B0604020202020204" pitchFamily="34" charset="0"/>
              <a:buAutoNum type="arabicPeriod"/>
            </a:pPr>
            <a:r>
              <a:rPr lang="en-US" dirty="0" smtClean="0"/>
              <a:t>“the one friend who didn’t want the image shared, changes their mind. It is shared into a private group chat and the image is deleted afterwards”</a:t>
            </a:r>
          </a:p>
          <a:p>
            <a:pPr marL="914400" indent="-914400">
              <a:buFont typeface="Arial" panose="020B0604020202020204" pitchFamily="34" charset="0"/>
              <a:buAutoNum type="arabicPeriod"/>
            </a:pPr>
            <a:r>
              <a:rPr lang="en-US" dirty="0" smtClean="0"/>
              <a:t>“the person continued to live stream and change the location of the camera. This showed their school blazer and lots of other things in their bedroom”</a:t>
            </a:r>
            <a:endParaRPr lang="en-US" dirty="0"/>
          </a:p>
        </p:txBody>
      </p:sp>
    </p:spTree>
    <p:extLst>
      <p:ext uri="{BB962C8B-B14F-4D97-AF65-F5344CB8AC3E}">
        <p14:creationId xmlns:p14="http://schemas.microsoft.com/office/powerpoint/2010/main" val="2208272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850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a:t>
            </a:r>
            <a:r>
              <a:rPr lang="en-US" sz="3638" dirty="0" smtClean="0"/>
              <a:t>if you thought the content in each scenario should be shared or not. Have you changed your mind on any scenario?</a:t>
            </a:r>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Sharing content</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145906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Sharing Images</a:t>
            </a:r>
            <a:endParaRPr sz="2426" spc="27" dirty="0"/>
          </a:p>
        </p:txBody>
      </p:sp>
      <p:sp>
        <p:nvSpPr>
          <p:cNvPr id="11" name="Content Placeholder 2"/>
          <p:cNvSpPr txBox="1">
            <a:spLocks/>
          </p:cNvSpPr>
          <p:nvPr/>
        </p:nvSpPr>
        <p:spPr>
          <a:xfrm>
            <a:off x="627683" y="1056425"/>
            <a:ext cx="6181332" cy="5482271"/>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It is only appropriate to send images or videos if:</a:t>
            </a:r>
          </a:p>
          <a:p>
            <a:pPr marL="0" indent="0">
              <a:buFont typeface="Arial" panose="020B0604020202020204" pitchFamily="34" charset="0"/>
              <a:buNone/>
            </a:pPr>
            <a:endParaRPr lang="en-US" dirty="0"/>
          </a:p>
          <a:p>
            <a:pPr>
              <a:buFontTx/>
              <a:buChar char="-"/>
            </a:pPr>
            <a:r>
              <a:rPr lang="en-US" dirty="0"/>
              <a:t>The person sending the images knows who it is being sent to.</a:t>
            </a:r>
          </a:p>
          <a:p>
            <a:pPr>
              <a:buFontTx/>
              <a:buChar char="-"/>
            </a:pPr>
            <a:r>
              <a:rPr lang="en-US" dirty="0"/>
              <a:t>The person or people in the photo are happy for the image to be shared</a:t>
            </a:r>
          </a:p>
          <a:p>
            <a:pPr>
              <a:buFontTx/>
              <a:buChar char="-"/>
            </a:pPr>
            <a:r>
              <a:rPr lang="en-US" dirty="0"/>
              <a:t>The person knows why the image is going to be sent and how that image will be used</a:t>
            </a:r>
          </a:p>
          <a:p>
            <a:pPr>
              <a:buFontTx/>
              <a:buChar char="-"/>
            </a:pPr>
            <a:r>
              <a:rPr lang="en-US" dirty="0"/>
              <a:t>The image does not show any personal information</a:t>
            </a:r>
          </a:p>
          <a:p>
            <a:pPr marL="0" indent="0">
              <a:buFont typeface="Arial" panose="020B0604020202020204" pitchFamily="34" charset="0"/>
              <a:buNone/>
            </a:pPr>
            <a:endParaRPr lang="en-US" dirty="0"/>
          </a:p>
        </p:txBody>
      </p:sp>
      <p:sp>
        <p:nvSpPr>
          <p:cNvPr id="12" name="Content Placeholder 2"/>
          <p:cNvSpPr>
            <a:spLocks noGrp="1"/>
          </p:cNvSpPr>
          <p:nvPr>
            <p:ph idx="1"/>
          </p:nvPr>
        </p:nvSpPr>
        <p:spPr>
          <a:xfrm>
            <a:off x="6871026" y="1051549"/>
            <a:ext cx="5320974" cy="5596171"/>
          </a:xfrm>
        </p:spPr>
        <p:txBody>
          <a:bodyPr>
            <a:normAutofit/>
          </a:bodyPr>
          <a:lstStyle/>
          <a:p>
            <a:pPr marL="0" indent="0" algn="ctr">
              <a:buNone/>
            </a:pPr>
            <a:r>
              <a:rPr lang="en-US" sz="3638" b="1" dirty="0" smtClean="0"/>
              <a:t>Task</a:t>
            </a:r>
            <a:endParaRPr lang="en-US" sz="3638" b="1" dirty="0"/>
          </a:p>
          <a:p>
            <a:pPr marL="742950" indent="-742950">
              <a:buAutoNum type="arabicPeriod"/>
            </a:pPr>
            <a:r>
              <a:rPr lang="en-US" sz="3638" dirty="0" smtClean="0"/>
              <a:t>In the margin write “SYV” – this stands for “Secure Your Voice”</a:t>
            </a:r>
          </a:p>
          <a:p>
            <a:pPr marL="742950" indent="-742950">
              <a:buAutoNum type="arabicPeriod"/>
            </a:pPr>
            <a:r>
              <a:rPr lang="en-US" sz="3638" dirty="0" smtClean="0"/>
              <a:t>Highlight “SYV”</a:t>
            </a:r>
          </a:p>
          <a:p>
            <a:pPr marL="742950" indent="-742950">
              <a:buAutoNum type="arabicPeriod"/>
            </a:pPr>
            <a:r>
              <a:rPr lang="en-US" sz="3638" dirty="0" smtClean="0"/>
              <a:t>In your books write down these reasons in order of most importance to you</a:t>
            </a:r>
            <a:endParaRPr lang="en-US" sz="3638" b="1" dirty="0"/>
          </a:p>
        </p:txBody>
      </p:sp>
    </p:spTree>
    <p:extLst>
      <p:ext uri="{BB962C8B-B14F-4D97-AF65-F5344CB8AC3E}">
        <p14:creationId xmlns:p14="http://schemas.microsoft.com/office/powerpoint/2010/main" val="3077411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Tree>
    <p:extLst>
      <p:ext uri="{BB962C8B-B14F-4D97-AF65-F5344CB8AC3E}">
        <p14:creationId xmlns:p14="http://schemas.microsoft.com/office/powerpoint/2010/main" val="345054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a:t>What is being described?</a:t>
            </a:r>
          </a:p>
          <a:p>
            <a:pPr marL="0" indent="0">
              <a:buNone/>
            </a:pPr>
            <a:endParaRPr lang="en-US" sz="3638" dirty="0"/>
          </a:p>
          <a:p>
            <a:pPr marL="0" indent="0">
              <a:buNone/>
            </a:pPr>
            <a:r>
              <a:rPr lang="en-US" sz="3600" dirty="0" smtClean="0"/>
              <a:t>“sharing </a:t>
            </a:r>
            <a:r>
              <a:rPr lang="en-US" sz="3600" dirty="0"/>
              <a:t>information online such as text, image or video with other people</a:t>
            </a:r>
            <a:r>
              <a:rPr lang="en-US" sz="3600" dirty="0" smtClean="0"/>
              <a:t>”</a:t>
            </a:r>
            <a:endParaRPr lang="en-US" sz="3600" dirty="0"/>
          </a:p>
          <a:p>
            <a:pPr marL="0" indent="0">
              <a:buNone/>
            </a:pPr>
            <a:endParaRPr lang="en-US" sz="3638" dirty="0"/>
          </a:p>
          <a:p>
            <a:pPr marL="0" indent="0">
              <a:buNone/>
            </a:pPr>
            <a:r>
              <a:rPr lang="en-US" sz="3638" dirty="0" smtClean="0">
                <a:solidFill>
                  <a:srgbClr val="FF0000"/>
                </a:solidFill>
              </a:rPr>
              <a:t>Sharing Online</a:t>
            </a:r>
            <a:endParaRPr lang="en-US" sz="3638" dirty="0">
              <a:solidFill>
                <a:srgbClr val="FF0000"/>
              </a:solidFill>
            </a:endParaRPr>
          </a:p>
          <a:p>
            <a:pPr marL="0" indent="0">
              <a:buNone/>
            </a:pPr>
            <a:endParaRPr lang="en-US" sz="3638" dirty="0"/>
          </a:p>
          <a:p>
            <a:pPr marL="0" indent="0">
              <a:buNone/>
            </a:pPr>
            <a:endParaRPr lang="en-US" sz="3638" dirty="0">
              <a:solidFill>
                <a:srgbClr val="FF0000"/>
              </a:solidFill>
            </a:endParaRPr>
          </a:p>
          <a:p>
            <a:pPr marL="0" indent="0">
              <a:buNone/>
            </a:pPr>
            <a:endParaRPr lang="en-US" sz="3638" dirty="0">
              <a:solidFill>
                <a:srgbClr val="FF0000"/>
              </a:solidFill>
            </a:endParaRPr>
          </a:p>
        </p:txBody>
      </p:sp>
    </p:spTree>
    <p:extLst>
      <p:ext uri="{BB962C8B-B14F-4D97-AF65-F5344CB8AC3E}">
        <p14:creationId xmlns:p14="http://schemas.microsoft.com/office/powerpoint/2010/main" val="117494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92500" lnSpcReduction="10000"/>
          </a:bodyPr>
          <a:lstStyle/>
          <a:p>
            <a:pPr marL="0" indent="0">
              <a:buNone/>
            </a:pPr>
            <a:r>
              <a:rPr lang="en-US" sz="3638" dirty="0" smtClean="0"/>
              <a:t>What golden thread does today’s lesson link to?</a:t>
            </a:r>
          </a:p>
          <a:p>
            <a:pPr marL="0" indent="0">
              <a:buNone/>
            </a:pPr>
            <a:endParaRPr lang="en-US" sz="3638" dirty="0"/>
          </a:p>
          <a:p>
            <a:pPr marL="0" indent="0">
              <a:buNone/>
            </a:pPr>
            <a:r>
              <a:rPr lang="en-US" sz="3638" dirty="0" smtClean="0">
                <a:solidFill>
                  <a:srgbClr val="FF0000"/>
                </a:solidFill>
              </a:rPr>
              <a:t>A – Secure your Future</a:t>
            </a:r>
          </a:p>
          <a:p>
            <a:pPr marL="0" indent="0">
              <a:buNone/>
            </a:pPr>
            <a:endParaRPr lang="en-US" sz="3638" dirty="0">
              <a:solidFill>
                <a:srgbClr val="FF0000"/>
              </a:solidFill>
            </a:endParaRPr>
          </a:p>
          <a:p>
            <a:pPr marL="0" indent="0">
              <a:buNone/>
            </a:pPr>
            <a:r>
              <a:rPr lang="en-US" sz="3638" dirty="0" smtClean="0">
                <a:solidFill>
                  <a:srgbClr val="FF0000"/>
                </a:solidFill>
              </a:rPr>
              <a:t>B – Secure your Wellbeing</a:t>
            </a:r>
          </a:p>
          <a:p>
            <a:pPr marL="0" indent="0">
              <a:buNone/>
            </a:pPr>
            <a:endParaRPr lang="en-US" sz="3638" dirty="0">
              <a:solidFill>
                <a:srgbClr val="FF0000"/>
              </a:solidFill>
            </a:endParaRPr>
          </a:p>
          <a:p>
            <a:pPr marL="0" indent="0">
              <a:buNone/>
            </a:pPr>
            <a:r>
              <a:rPr lang="en-US" sz="3638" dirty="0" smtClean="0">
                <a:solidFill>
                  <a:srgbClr val="FF0000"/>
                </a:solidFill>
              </a:rPr>
              <a:t>C – Secure your Relationships</a:t>
            </a:r>
          </a:p>
          <a:p>
            <a:pPr marL="0" indent="0">
              <a:buNone/>
            </a:pPr>
            <a:endParaRPr lang="en-US" sz="3638" dirty="0">
              <a:solidFill>
                <a:srgbClr val="FF0000"/>
              </a:solidFill>
            </a:endParaRPr>
          </a:p>
          <a:p>
            <a:pPr marL="0" indent="0">
              <a:buNone/>
            </a:pPr>
            <a:r>
              <a:rPr lang="en-US" sz="3638" dirty="0" smtClean="0">
                <a:solidFill>
                  <a:srgbClr val="FF0000"/>
                </a:solidFill>
              </a:rPr>
              <a:t>D – Secure your Voice</a:t>
            </a:r>
            <a:endParaRPr lang="en-US" sz="3638" dirty="0">
              <a:solidFill>
                <a:srgbClr val="FF0000"/>
              </a:solidFill>
            </a:endParaRPr>
          </a:p>
          <a:p>
            <a:pPr marL="0" indent="0">
              <a:buNone/>
            </a:pPr>
            <a:endParaRPr lang="en-US" sz="3638" dirty="0"/>
          </a:p>
          <a:p>
            <a:pPr marL="0" indent="0">
              <a:buNone/>
            </a:pPr>
            <a:endParaRPr lang="en-US" sz="3638" dirty="0">
              <a:solidFill>
                <a:srgbClr val="FF0000"/>
              </a:solidFill>
            </a:endParaRP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5735220" y="4555803"/>
            <a:ext cx="974684" cy="974684"/>
          </a:xfrm>
          <a:prstGeom prst="rect">
            <a:avLst/>
          </a:prstGeom>
        </p:spPr>
      </p:pic>
    </p:spTree>
    <p:extLst>
      <p:ext uri="{BB962C8B-B14F-4D97-AF65-F5344CB8AC3E}">
        <p14:creationId xmlns:p14="http://schemas.microsoft.com/office/powerpoint/2010/main" val="231099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59193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92500" lnSpcReduction="10000"/>
          </a:bodyPr>
          <a:lstStyle/>
          <a:p>
            <a:pPr marL="0" indent="0">
              <a:buNone/>
            </a:pPr>
            <a:r>
              <a:rPr lang="en-US" sz="3638" dirty="0" smtClean="0"/>
              <a:t>Should the following image be shared online?</a:t>
            </a:r>
          </a:p>
          <a:p>
            <a:pPr marL="0" indent="0">
              <a:buNone/>
            </a:pPr>
            <a:endParaRPr lang="en-US" sz="3638" dirty="0"/>
          </a:p>
          <a:p>
            <a:pPr marL="0" lvl="0" indent="0">
              <a:buNone/>
            </a:pPr>
            <a:r>
              <a:rPr lang="en-US" sz="4000" dirty="0">
                <a:solidFill>
                  <a:prstClr val="black"/>
                </a:solidFill>
              </a:rPr>
              <a:t>“An image of someone at a wedding. It is shared with a hashtag so anyone can access the image. The person in the image did not know they were in the photo”</a:t>
            </a:r>
          </a:p>
          <a:p>
            <a:pPr marL="0" indent="0">
              <a:buNone/>
            </a:pPr>
            <a:endParaRPr lang="en-US" sz="3638" dirty="0"/>
          </a:p>
          <a:p>
            <a:pPr marL="0" indent="0">
              <a:buNone/>
            </a:pPr>
            <a:r>
              <a:rPr lang="en-US" sz="3638" dirty="0" smtClean="0">
                <a:solidFill>
                  <a:srgbClr val="FF0000"/>
                </a:solidFill>
              </a:rPr>
              <a:t>A – Yes</a:t>
            </a:r>
          </a:p>
          <a:p>
            <a:pPr marL="0" indent="0">
              <a:buNone/>
            </a:pPr>
            <a:endParaRPr lang="en-US" sz="3638" dirty="0">
              <a:solidFill>
                <a:srgbClr val="FF0000"/>
              </a:solidFill>
            </a:endParaRPr>
          </a:p>
          <a:p>
            <a:pPr marL="0" indent="0">
              <a:buNone/>
            </a:pPr>
            <a:r>
              <a:rPr lang="en-US" sz="3638" dirty="0" smtClean="0">
                <a:solidFill>
                  <a:srgbClr val="FF0000"/>
                </a:solidFill>
              </a:rPr>
              <a:t>B – No</a:t>
            </a: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1786614" y="5479337"/>
            <a:ext cx="974684" cy="974684"/>
          </a:xfrm>
          <a:prstGeom prst="rect">
            <a:avLst/>
          </a:prstGeom>
        </p:spPr>
      </p:pic>
    </p:spTree>
    <p:extLst>
      <p:ext uri="{BB962C8B-B14F-4D97-AF65-F5344CB8AC3E}">
        <p14:creationId xmlns:p14="http://schemas.microsoft.com/office/powerpoint/2010/main" val="81908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Being asked to share images</a:t>
            </a:r>
            <a:endParaRPr sz="2426" spc="27" dirty="0"/>
          </a:p>
        </p:txBody>
      </p:sp>
      <p:pic>
        <p:nvPicPr>
          <p:cNvPr id="9" name="Picture 8"/>
          <p:cNvPicPr>
            <a:picLocks noChangeAspect="1"/>
          </p:cNvPicPr>
          <p:nvPr/>
        </p:nvPicPr>
        <p:blipFill>
          <a:blip r:embed="rId4"/>
          <a:stretch>
            <a:fillRect/>
          </a:stretch>
        </p:blipFill>
        <p:spPr>
          <a:xfrm>
            <a:off x="7805687" y="1261997"/>
            <a:ext cx="3746811" cy="5276699"/>
          </a:xfrm>
          <a:prstGeom prst="rect">
            <a:avLst/>
          </a:prstGeom>
        </p:spPr>
      </p:pic>
      <p:sp>
        <p:nvSpPr>
          <p:cNvPr id="11" name="Content Placeholder 2"/>
          <p:cNvSpPr txBox="1">
            <a:spLocks/>
          </p:cNvSpPr>
          <p:nvPr/>
        </p:nvSpPr>
        <p:spPr>
          <a:xfrm>
            <a:off x="627683" y="1056425"/>
            <a:ext cx="6181332" cy="5482271"/>
          </a:xfrm>
          <a:prstGeom prst="rect">
            <a:avLst/>
          </a:prstGeom>
        </p:spPr>
        <p:txBody>
          <a:bodyPr vert="horz" lIns="91440" tIns="45720" rIns="91440" bIns="45720" rtlCol="0">
            <a:normAutofit lnSpcReduction="1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There may be times that people are asked to share images or videos of themselves.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smtClean="0"/>
              <a:t>One example of this is:</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a:p>
            <a:pPr marL="0" indent="0">
              <a:buFont typeface="Arial" panose="020B0604020202020204" pitchFamily="34" charset="0"/>
              <a:buNone/>
            </a:pPr>
            <a:r>
              <a:rPr lang="en-US" dirty="0" smtClean="0"/>
              <a:t>What do you think a “flirty photo” means?</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12" name="Rectangular Callout 11"/>
          <p:cNvSpPr/>
          <p:nvPr/>
        </p:nvSpPr>
        <p:spPr>
          <a:xfrm>
            <a:off x="689694" y="3193760"/>
            <a:ext cx="4557033" cy="1682066"/>
          </a:xfrm>
          <a:prstGeom prst="wedgeRectCallou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“Hey, Send me a flirty photo of yourself”</a:t>
            </a:r>
            <a:endParaRPr lang="en-GB" sz="3200" dirty="0"/>
          </a:p>
        </p:txBody>
      </p:sp>
    </p:spTree>
    <p:extLst>
      <p:ext uri="{BB962C8B-B14F-4D97-AF65-F5344CB8AC3E}">
        <p14:creationId xmlns:p14="http://schemas.microsoft.com/office/powerpoint/2010/main" val="46832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Sexting and the Law</a:t>
            </a:r>
            <a:endParaRPr sz="2426" spc="27" dirty="0"/>
          </a:p>
        </p:txBody>
      </p:sp>
      <p:pic>
        <p:nvPicPr>
          <p:cNvPr id="9" name="Picture 8"/>
          <p:cNvPicPr>
            <a:picLocks noChangeAspect="1"/>
          </p:cNvPicPr>
          <p:nvPr/>
        </p:nvPicPr>
        <p:blipFill>
          <a:blip r:embed="rId4"/>
          <a:stretch>
            <a:fillRect/>
          </a:stretch>
        </p:blipFill>
        <p:spPr>
          <a:xfrm>
            <a:off x="7805687" y="1261997"/>
            <a:ext cx="3746811" cy="5276699"/>
          </a:xfrm>
          <a:prstGeom prst="rect">
            <a:avLst/>
          </a:prstGeom>
        </p:spPr>
      </p:pic>
      <p:sp>
        <p:nvSpPr>
          <p:cNvPr id="11" name="Content Placeholder 2"/>
          <p:cNvSpPr txBox="1">
            <a:spLocks/>
          </p:cNvSpPr>
          <p:nvPr/>
        </p:nvSpPr>
        <p:spPr>
          <a:xfrm>
            <a:off x="627682" y="1165449"/>
            <a:ext cx="6181332" cy="5482271"/>
          </a:xfrm>
          <a:prstGeom prst="rect">
            <a:avLst/>
          </a:prstGeom>
        </p:spPr>
        <p:txBody>
          <a:bodyPr vert="horz" lIns="91440" tIns="45720" rIns="91440" bIns="45720" rtlCol="0">
            <a:normAutofit fontScale="92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This means the following statements are all </a:t>
            </a:r>
            <a:r>
              <a:rPr lang="en-US" b="1" dirty="0"/>
              <a:t>illegal</a:t>
            </a:r>
          </a:p>
          <a:p>
            <a:pPr marL="0" indent="0">
              <a:buNone/>
            </a:pPr>
            <a:endParaRPr lang="en-US" b="1" dirty="0"/>
          </a:p>
          <a:p>
            <a:pPr marL="914400" indent="-914400">
              <a:buAutoNum type="arabicPeriod"/>
            </a:pPr>
            <a:r>
              <a:rPr lang="en-US" dirty="0"/>
              <a:t>Taking a nude, semi nude or suggestive picture of yourself if you are under 18</a:t>
            </a:r>
          </a:p>
          <a:p>
            <a:pPr marL="914400" indent="-914400">
              <a:buAutoNum type="arabicPeriod"/>
            </a:pPr>
            <a:r>
              <a:rPr lang="en-US" dirty="0"/>
              <a:t>Sending a nude, semi nude or suggestive picture of yourself to someone if you or the other person is under 18</a:t>
            </a:r>
          </a:p>
          <a:p>
            <a:pPr marL="914400" indent="-914400">
              <a:buAutoNum type="arabicPeriod"/>
            </a:pPr>
            <a:r>
              <a:rPr lang="en-US" dirty="0"/>
              <a:t>Have a nude, semi nude or suggestive photo of someone who is U18 saved on your phone even if they sent it to you of their own accord</a:t>
            </a:r>
          </a:p>
          <a:p>
            <a:pPr marL="914400" indent="-914400">
              <a:buAutoNum type="arabicPeriod"/>
            </a:pPr>
            <a:r>
              <a:rPr lang="en-US" dirty="0"/>
              <a:t>Show or share a nude, semi nude or suggestive image of someone under 18 to another person.</a:t>
            </a:r>
          </a:p>
          <a:p>
            <a:pPr marL="0" inden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453276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Tree>
    <p:extLst>
      <p:ext uri="{BB962C8B-B14F-4D97-AF65-F5344CB8AC3E}">
        <p14:creationId xmlns:p14="http://schemas.microsoft.com/office/powerpoint/2010/main" val="180895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lnSpcReduction="10000"/>
          </a:bodyPr>
          <a:lstStyle/>
          <a:p>
            <a:pPr marL="0" indent="0">
              <a:buNone/>
            </a:pPr>
            <a:r>
              <a:rPr lang="en-US" sz="3638" dirty="0" smtClean="0"/>
              <a:t>Legal or Illegal?</a:t>
            </a:r>
          </a:p>
          <a:p>
            <a:pPr marL="0" indent="0">
              <a:buNone/>
            </a:pPr>
            <a:endParaRPr lang="en-US" sz="3638" dirty="0"/>
          </a:p>
          <a:p>
            <a:pPr marL="0" lvl="0" indent="0">
              <a:buNone/>
            </a:pPr>
            <a:r>
              <a:rPr lang="en-US" sz="4000" dirty="0" smtClean="0">
                <a:solidFill>
                  <a:prstClr val="black"/>
                </a:solidFill>
              </a:rPr>
              <a:t>“an adult sending a nude, semi nude or suggestive picture of themselves”</a:t>
            </a:r>
            <a:endParaRPr lang="en-US" sz="4000" dirty="0">
              <a:solidFill>
                <a:prstClr val="black"/>
              </a:solidFill>
            </a:endParaRPr>
          </a:p>
          <a:p>
            <a:pPr marL="0" indent="0">
              <a:buNone/>
            </a:pPr>
            <a:endParaRPr lang="en-US" sz="3638" dirty="0"/>
          </a:p>
          <a:p>
            <a:pPr marL="0" indent="0">
              <a:buNone/>
            </a:pPr>
            <a:r>
              <a:rPr lang="en-US" sz="3638" dirty="0" smtClean="0">
                <a:solidFill>
                  <a:srgbClr val="FF0000"/>
                </a:solidFill>
              </a:rPr>
              <a:t>A – Legal</a:t>
            </a:r>
          </a:p>
          <a:p>
            <a:pPr marL="0" indent="0">
              <a:buNone/>
            </a:pPr>
            <a:endParaRPr lang="en-US" sz="3638" dirty="0">
              <a:solidFill>
                <a:srgbClr val="FF0000"/>
              </a:solidFill>
            </a:endParaRPr>
          </a:p>
          <a:p>
            <a:pPr marL="0" indent="0">
              <a:buNone/>
            </a:pPr>
            <a:r>
              <a:rPr lang="en-US" sz="3638" dirty="0" smtClean="0">
                <a:solidFill>
                  <a:srgbClr val="FF0000"/>
                </a:solidFill>
              </a:rPr>
              <a:t>B – Illegal</a:t>
            </a: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2358114" y="4222037"/>
            <a:ext cx="974684" cy="974684"/>
          </a:xfrm>
          <a:prstGeom prst="rect">
            <a:avLst/>
          </a:prstGeom>
        </p:spPr>
      </p:pic>
    </p:spTree>
    <p:extLst>
      <p:ext uri="{BB962C8B-B14F-4D97-AF65-F5344CB8AC3E}">
        <p14:creationId xmlns:p14="http://schemas.microsoft.com/office/powerpoint/2010/main" val="398301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lnSpcReduction="10000"/>
          </a:bodyPr>
          <a:lstStyle/>
          <a:p>
            <a:pPr marL="0" indent="0">
              <a:buNone/>
            </a:pPr>
            <a:r>
              <a:rPr lang="en-US" sz="3638" dirty="0" smtClean="0"/>
              <a:t>Legal or Illegal?</a:t>
            </a:r>
          </a:p>
          <a:p>
            <a:pPr marL="0" indent="0">
              <a:buNone/>
            </a:pPr>
            <a:endParaRPr lang="en-US" sz="3638" dirty="0"/>
          </a:p>
          <a:p>
            <a:pPr marL="0" lvl="0" indent="0">
              <a:buNone/>
            </a:pPr>
            <a:r>
              <a:rPr lang="en-US" sz="4000" dirty="0" smtClean="0">
                <a:solidFill>
                  <a:prstClr val="black"/>
                </a:solidFill>
              </a:rPr>
              <a:t>“a person under 18 sending a nude, semi nude or suggestive picture of themselves”</a:t>
            </a:r>
            <a:endParaRPr lang="en-US" sz="4000" dirty="0">
              <a:solidFill>
                <a:prstClr val="black"/>
              </a:solidFill>
            </a:endParaRPr>
          </a:p>
          <a:p>
            <a:pPr marL="0" indent="0">
              <a:buNone/>
            </a:pPr>
            <a:endParaRPr lang="en-US" sz="3638" dirty="0"/>
          </a:p>
          <a:p>
            <a:pPr marL="0" indent="0">
              <a:buNone/>
            </a:pPr>
            <a:r>
              <a:rPr lang="en-US" sz="3638" dirty="0" smtClean="0">
                <a:solidFill>
                  <a:srgbClr val="FF0000"/>
                </a:solidFill>
              </a:rPr>
              <a:t>A – Legal</a:t>
            </a:r>
          </a:p>
          <a:p>
            <a:pPr marL="0" indent="0">
              <a:buNone/>
            </a:pPr>
            <a:endParaRPr lang="en-US" sz="3638" dirty="0">
              <a:solidFill>
                <a:srgbClr val="FF0000"/>
              </a:solidFill>
            </a:endParaRPr>
          </a:p>
          <a:p>
            <a:pPr marL="0" indent="0">
              <a:buNone/>
            </a:pPr>
            <a:r>
              <a:rPr lang="en-US" sz="3638" dirty="0" smtClean="0">
                <a:solidFill>
                  <a:srgbClr val="FF0000"/>
                </a:solidFill>
              </a:rPr>
              <a:t>B – Illegal</a:t>
            </a: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2486227" y="5296986"/>
            <a:ext cx="974684" cy="974684"/>
          </a:xfrm>
          <a:prstGeom prst="rect">
            <a:avLst/>
          </a:prstGeom>
        </p:spPr>
      </p:pic>
    </p:spTree>
    <p:extLst>
      <p:ext uri="{BB962C8B-B14F-4D97-AF65-F5344CB8AC3E}">
        <p14:creationId xmlns:p14="http://schemas.microsoft.com/office/powerpoint/2010/main" val="174483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92500" lnSpcReduction="10000"/>
          </a:bodyPr>
          <a:lstStyle/>
          <a:p>
            <a:pPr marL="0" indent="0">
              <a:buNone/>
            </a:pPr>
            <a:r>
              <a:rPr lang="en-US" sz="3638" dirty="0" smtClean="0"/>
              <a:t>Legal or Illegal?</a:t>
            </a:r>
          </a:p>
          <a:p>
            <a:pPr marL="0" indent="0">
              <a:buNone/>
            </a:pPr>
            <a:endParaRPr lang="en-US" sz="3638" dirty="0"/>
          </a:p>
          <a:p>
            <a:pPr marL="0" lvl="0" indent="0">
              <a:buNone/>
            </a:pPr>
            <a:r>
              <a:rPr lang="en-US" sz="4000" dirty="0" smtClean="0">
                <a:solidFill>
                  <a:prstClr val="black"/>
                </a:solidFill>
              </a:rPr>
              <a:t>“a person under 18 sending a nude, semi nude or suggestive picture of themselves to another person who is under 18”</a:t>
            </a:r>
            <a:endParaRPr lang="en-US" sz="4000" dirty="0">
              <a:solidFill>
                <a:prstClr val="black"/>
              </a:solidFill>
            </a:endParaRPr>
          </a:p>
          <a:p>
            <a:pPr marL="0" indent="0">
              <a:buNone/>
            </a:pPr>
            <a:endParaRPr lang="en-US" sz="3638" dirty="0"/>
          </a:p>
          <a:p>
            <a:pPr marL="0" indent="0">
              <a:buNone/>
            </a:pPr>
            <a:r>
              <a:rPr lang="en-US" sz="3638" dirty="0" smtClean="0">
                <a:solidFill>
                  <a:srgbClr val="FF0000"/>
                </a:solidFill>
              </a:rPr>
              <a:t>A – Legal</a:t>
            </a:r>
          </a:p>
          <a:p>
            <a:pPr marL="0" indent="0">
              <a:buNone/>
            </a:pPr>
            <a:endParaRPr lang="en-US" sz="3638" dirty="0">
              <a:solidFill>
                <a:srgbClr val="FF0000"/>
              </a:solidFill>
            </a:endParaRPr>
          </a:p>
          <a:p>
            <a:pPr marL="0" indent="0">
              <a:buNone/>
            </a:pPr>
            <a:r>
              <a:rPr lang="en-US" sz="3638" dirty="0" smtClean="0">
                <a:solidFill>
                  <a:srgbClr val="FF0000"/>
                </a:solidFill>
              </a:rPr>
              <a:t>B – Illegal</a:t>
            </a: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2241298" y="5460272"/>
            <a:ext cx="974684" cy="974684"/>
          </a:xfrm>
          <a:prstGeom prst="rect">
            <a:avLst/>
          </a:prstGeom>
        </p:spPr>
      </p:pic>
    </p:spTree>
    <p:extLst>
      <p:ext uri="{BB962C8B-B14F-4D97-AF65-F5344CB8AC3E}">
        <p14:creationId xmlns:p14="http://schemas.microsoft.com/office/powerpoint/2010/main" val="399510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92500" lnSpcReduction="10000"/>
          </a:bodyPr>
          <a:lstStyle/>
          <a:p>
            <a:pPr marL="0" indent="0">
              <a:buNone/>
            </a:pPr>
            <a:r>
              <a:rPr lang="en-US" sz="3638" dirty="0" smtClean="0"/>
              <a:t>Legal or Illegal?</a:t>
            </a:r>
          </a:p>
          <a:p>
            <a:pPr marL="0" indent="0">
              <a:buNone/>
            </a:pPr>
            <a:endParaRPr lang="en-US" sz="3638" dirty="0"/>
          </a:p>
          <a:p>
            <a:pPr marL="0" lvl="0" indent="0">
              <a:buNone/>
            </a:pPr>
            <a:r>
              <a:rPr lang="en-US" sz="4000" dirty="0" smtClean="0">
                <a:solidFill>
                  <a:prstClr val="black"/>
                </a:solidFill>
              </a:rPr>
              <a:t>“any person having a nude, semi nude or suggestive picture of someone under 18 even if they did not ask for it to be sent to them”</a:t>
            </a:r>
            <a:endParaRPr lang="en-US" sz="4000" dirty="0">
              <a:solidFill>
                <a:prstClr val="black"/>
              </a:solidFill>
            </a:endParaRPr>
          </a:p>
          <a:p>
            <a:pPr marL="0" indent="0">
              <a:buNone/>
            </a:pPr>
            <a:endParaRPr lang="en-US" sz="3638" dirty="0"/>
          </a:p>
          <a:p>
            <a:pPr marL="0" indent="0">
              <a:buNone/>
            </a:pPr>
            <a:r>
              <a:rPr lang="en-US" sz="3638" dirty="0" smtClean="0">
                <a:solidFill>
                  <a:srgbClr val="FF0000"/>
                </a:solidFill>
              </a:rPr>
              <a:t>A – Legal</a:t>
            </a:r>
          </a:p>
          <a:p>
            <a:pPr marL="0" indent="0">
              <a:buNone/>
            </a:pPr>
            <a:endParaRPr lang="en-US" sz="3638" dirty="0">
              <a:solidFill>
                <a:srgbClr val="FF0000"/>
              </a:solidFill>
            </a:endParaRPr>
          </a:p>
          <a:p>
            <a:pPr marL="0" indent="0">
              <a:buNone/>
            </a:pPr>
            <a:r>
              <a:rPr lang="en-US" sz="3638" dirty="0" smtClean="0">
                <a:solidFill>
                  <a:srgbClr val="FF0000"/>
                </a:solidFill>
              </a:rPr>
              <a:t>B – Illegal</a:t>
            </a: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2241298" y="5460272"/>
            <a:ext cx="974684" cy="974684"/>
          </a:xfrm>
          <a:prstGeom prst="rect">
            <a:avLst/>
          </a:prstGeom>
        </p:spPr>
      </p:pic>
    </p:spTree>
    <p:extLst>
      <p:ext uri="{BB962C8B-B14F-4D97-AF65-F5344CB8AC3E}">
        <p14:creationId xmlns:p14="http://schemas.microsoft.com/office/powerpoint/2010/main" val="373410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lnSpcReduction="10000"/>
          </a:bodyPr>
          <a:lstStyle/>
          <a:p>
            <a:pPr marL="0" indent="0">
              <a:buNone/>
            </a:pPr>
            <a:r>
              <a:rPr lang="en-US" sz="3638" dirty="0" smtClean="0"/>
              <a:t>Legal or Illegal?</a:t>
            </a:r>
          </a:p>
          <a:p>
            <a:pPr marL="0" indent="0">
              <a:buNone/>
            </a:pPr>
            <a:endParaRPr lang="en-US" sz="3638" dirty="0"/>
          </a:p>
          <a:p>
            <a:pPr marL="0" lvl="0" indent="0">
              <a:buNone/>
            </a:pPr>
            <a:r>
              <a:rPr lang="en-US" sz="4000" dirty="0" smtClean="0">
                <a:solidFill>
                  <a:prstClr val="black"/>
                </a:solidFill>
              </a:rPr>
              <a:t>“an adult shows a nude, semi nude or suggestive picture of someone under 18 to another person”</a:t>
            </a:r>
            <a:endParaRPr lang="en-US" sz="4000" dirty="0">
              <a:solidFill>
                <a:prstClr val="black"/>
              </a:solidFill>
            </a:endParaRPr>
          </a:p>
          <a:p>
            <a:pPr marL="0" indent="0">
              <a:buNone/>
            </a:pPr>
            <a:endParaRPr lang="en-US" sz="3638" dirty="0"/>
          </a:p>
          <a:p>
            <a:pPr marL="0" indent="0">
              <a:buNone/>
            </a:pPr>
            <a:r>
              <a:rPr lang="en-US" sz="3638" dirty="0" smtClean="0">
                <a:solidFill>
                  <a:srgbClr val="FF0000"/>
                </a:solidFill>
              </a:rPr>
              <a:t>A – Legal</a:t>
            </a:r>
          </a:p>
          <a:p>
            <a:pPr marL="0" indent="0">
              <a:buNone/>
            </a:pPr>
            <a:endParaRPr lang="en-US" sz="3638" dirty="0">
              <a:solidFill>
                <a:srgbClr val="FF0000"/>
              </a:solidFill>
            </a:endParaRPr>
          </a:p>
          <a:p>
            <a:pPr marL="0" indent="0">
              <a:buNone/>
            </a:pPr>
            <a:r>
              <a:rPr lang="en-US" sz="3638" dirty="0" smtClean="0">
                <a:solidFill>
                  <a:srgbClr val="FF0000"/>
                </a:solidFill>
              </a:rPr>
              <a:t>B – Illegal</a:t>
            </a: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2355598" y="5296986"/>
            <a:ext cx="974684" cy="974684"/>
          </a:xfrm>
          <a:prstGeom prst="rect">
            <a:avLst/>
          </a:prstGeom>
        </p:spPr>
      </p:pic>
    </p:spTree>
    <p:extLst>
      <p:ext uri="{BB962C8B-B14F-4D97-AF65-F5344CB8AC3E}">
        <p14:creationId xmlns:p14="http://schemas.microsoft.com/office/powerpoint/2010/main" val="332828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Scenario</a:t>
            </a:r>
            <a:endParaRPr sz="2426" spc="27" dirty="0"/>
          </a:p>
        </p:txBody>
      </p:sp>
      <p:sp>
        <p:nvSpPr>
          <p:cNvPr id="11" name="Content Placeholder 2"/>
          <p:cNvSpPr txBox="1">
            <a:spLocks/>
          </p:cNvSpPr>
          <p:nvPr/>
        </p:nvSpPr>
        <p:spPr>
          <a:xfrm>
            <a:off x="627683" y="1056425"/>
            <a:ext cx="6181332" cy="5482271"/>
          </a:xfrm>
          <a:prstGeom prst="rect">
            <a:avLst/>
          </a:prstGeom>
        </p:spPr>
        <p:txBody>
          <a:bodyPr vert="horz" lIns="91440" tIns="45720" rIns="91440" bIns="45720" rtlCol="0">
            <a:no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t>Mia is excited about her school art project and takes a photo of her completed painting. She shares it on a class social media group, making sure no personal details are visible and her work is the focus.</a:t>
            </a:r>
          </a:p>
          <a:p>
            <a:pPr marL="0" indent="0">
              <a:buFont typeface="Arial" panose="020B0604020202020204" pitchFamily="34" charset="0"/>
              <a:buNone/>
            </a:pPr>
            <a:endParaRPr lang="en-US" sz="4400" dirty="0"/>
          </a:p>
        </p:txBody>
      </p:sp>
      <p:sp>
        <p:nvSpPr>
          <p:cNvPr id="12" name="Content Placeholder 2"/>
          <p:cNvSpPr>
            <a:spLocks noGrp="1"/>
          </p:cNvSpPr>
          <p:nvPr>
            <p:ph idx="1"/>
          </p:nvPr>
        </p:nvSpPr>
        <p:spPr>
          <a:xfrm>
            <a:off x="6871026" y="1051549"/>
            <a:ext cx="5320974" cy="5596171"/>
          </a:xfrm>
        </p:spPr>
        <p:txBody>
          <a:bodyPr>
            <a:normAutofit/>
          </a:bodyPr>
          <a:lstStyle/>
          <a:p>
            <a:pPr marL="0" indent="0" algn="ctr">
              <a:buNone/>
            </a:pPr>
            <a:r>
              <a:rPr lang="en-US" sz="3638" b="1" dirty="0" smtClean="0"/>
              <a:t>Task</a:t>
            </a:r>
            <a:endParaRPr lang="en-US" sz="3638" b="1" dirty="0"/>
          </a:p>
          <a:p>
            <a:pPr marL="742950" indent="-742950">
              <a:buAutoNum type="arabicPeriod"/>
            </a:pPr>
            <a:r>
              <a:rPr lang="en-US" sz="3638" dirty="0" smtClean="0"/>
              <a:t>In the margin write “SYV” – this stands for “Secure Your Voice”</a:t>
            </a:r>
          </a:p>
          <a:p>
            <a:pPr marL="742950" indent="-742950">
              <a:buAutoNum type="arabicPeriod"/>
            </a:pPr>
            <a:r>
              <a:rPr lang="en-US" sz="3638" dirty="0" smtClean="0"/>
              <a:t>Highlight “SYV”</a:t>
            </a:r>
          </a:p>
          <a:p>
            <a:pPr marL="742950" indent="-742950">
              <a:buAutoNum type="arabicPeriod"/>
            </a:pPr>
            <a:r>
              <a:rPr lang="en-US" sz="3638" dirty="0" smtClean="0"/>
              <a:t>In your books answer the following question:</a:t>
            </a:r>
          </a:p>
          <a:p>
            <a:pPr marL="1200129" lvl="1" indent="-742950">
              <a:buAutoNum type="arabicPeriod"/>
            </a:pPr>
            <a:r>
              <a:rPr lang="en-US" sz="3238" b="1" dirty="0" smtClean="0"/>
              <a:t>Should Mia have shared this content?</a:t>
            </a:r>
            <a:endParaRPr lang="en-US" sz="3238" b="1" dirty="0"/>
          </a:p>
        </p:txBody>
      </p:sp>
    </p:spTree>
    <p:extLst>
      <p:ext uri="{BB962C8B-B14F-4D97-AF65-F5344CB8AC3E}">
        <p14:creationId xmlns:p14="http://schemas.microsoft.com/office/powerpoint/2010/main" val="1420861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a:t>
            </a:r>
            <a:r>
              <a:rPr lang="en-GB" sz="4000" u="sng" dirty="0" smtClean="0">
                <a:solidFill>
                  <a:prstClr val="black"/>
                </a:solidFill>
                <a:latin typeface="Comic Sans MS" panose="030F0702030302020204" pitchFamily="66" charset="0"/>
              </a:rPr>
              <a:t>Relationships: </a:t>
            </a:r>
            <a:r>
              <a:rPr lang="en-GB" sz="4000"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does a healthy relationship look like</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does an unhealthy relationship look like?</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are romantic relationships?</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Different types of committed relationships</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gender identity and sexual orientation?</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are appropriate/ inappropriate images to send?</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800" b="1" dirty="0">
                <a:solidFill>
                  <a:prstClr val="black"/>
                </a:solidFill>
                <a:latin typeface="Comic Sans MS"/>
              </a:rPr>
              <a:t>Today we will look at:</a:t>
            </a:r>
          </a:p>
          <a:p>
            <a:pPr marL="0" indent="0" defTabSz="554499">
              <a:lnSpc>
                <a:spcPct val="110000"/>
              </a:lnSpc>
              <a:spcBef>
                <a:spcPts val="607"/>
              </a:spcBef>
              <a:buNone/>
              <a:defRPr/>
            </a:pPr>
            <a:endParaRPr lang="en-US" sz="1800" b="1" dirty="0">
              <a:solidFill>
                <a:prstClr val="black"/>
              </a:solidFill>
              <a:latin typeface="Comic Sans MS"/>
            </a:endParaRPr>
          </a:p>
          <a:p>
            <a:pPr marL="0" indent="0" defTabSz="554499">
              <a:lnSpc>
                <a:spcPct val="110000"/>
              </a:lnSpc>
              <a:spcBef>
                <a:spcPts val="607"/>
              </a:spcBef>
              <a:buNone/>
              <a:defRPr/>
            </a:pPr>
            <a:r>
              <a:rPr lang="en-US" sz="1800" b="1" dirty="0">
                <a:solidFill>
                  <a:prstClr val="black"/>
                </a:solidFill>
                <a:latin typeface="Comic Sans MS"/>
              </a:rPr>
              <a:t>What are appropriate/inappropriate images to send online?</a:t>
            </a:r>
          </a:p>
          <a:p>
            <a:pPr marL="0" indent="0" defTabSz="554499">
              <a:lnSpc>
                <a:spcPct val="110000"/>
              </a:lnSpc>
              <a:spcBef>
                <a:spcPts val="607"/>
              </a:spcBef>
              <a:buNone/>
              <a:defRPr/>
            </a:pPr>
            <a:endParaRPr lang="en-US" sz="1800" b="1" dirty="0">
              <a:solidFill>
                <a:prstClr val="black"/>
              </a:solidFill>
              <a:latin typeface="Comic Sans MS"/>
            </a:endParaRPr>
          </a:p>
          <a:p>
            <a:pPr marL="0" indent="0" defTabSz="554499">
              <a:lnSpc>
                <a:spcPct val="110000"/>
              </a:lnSpc>
              <a:spcBef>
                <a:spcPts val="607"/>
              </a:spcBef>
              <a:buNone/>
              <a:defRPr/>
            </a:pPr>
            <a:r>
              <a:rPr lang="en-US" sz="1800" b="1" dirty="0">
                <a:solidFill>
                  <a:prstClr val="black"/>
                </a:solidFill>
                <a:latin typeface="Comic Sans MS"/>
              </a:rPr>
              <a:t>This includes:</a:t>
            </a:r>
          </a:p>
          <a:p>
            <a:pPr defTabSz="914411">
              <a:lnSpc>
                <a:spcPct val="110000"/>
              </a:lnSpc>
              <a:spcBef>
                <a:spcPts val="1001"/>
              </a:spcBef>
              <a:buFontTx/>
              <a:buChar char="-"/>
              <a:defRPr/>
            </a:pPr>
            <a:r>
              <a:rPr lang="en-US" sz="1800" b="1" dirty="0">
                <a:solidFill>
                  <a:prstClr val="black"/>
                </a:solidFill>
                <a:latin typeface="Comic Sans MS"/>
              </a:rPr>
              <a:t>Why people send images</a:t>
            </a:r>
          </a:p>
          <a:p>
            <a:pPr defTabSz="914411">
              <a:lnSpc>
                <a:spcPct val="110000"/>
              </a:lnSpc>
              <a:spcBef>
                <a:spcPts val="1001"/>
              </a:spcBef>
              <a:buFontTx/>
              <a:buChar char="-"/>
              <a:defRPr/>
            </a:pPr>
            <a:r>
              <a:rPr lang="en-US" sz="1800" b="1" dirty="0">
                <a:solidFill>
                  <a:prstClr val="black"/>
                </a:solidFill>
                <a:latin typeface="Comic Sans MS"/>
              </a:rPr>
              <a:t>Thoughts and feeling around images been shared</a:t>
            </a:r>
          </a:p>
          <a:p>
            <a:pPr defTabSz="914411">
              <a:lnSpc>
                <a:spcPct val="110000"/>
              </a:lnSpc>
              <a:spcBef>
                <a:spcPts val="1001"/>
              </a:spcBef>
              <a:buFontTx/>
              <a:buChar char="-"/>
              <a:defRPr/>
            </a:pPr>
            <a:r>
              <a:rPr lang="en-US" sz="1800" b="1" dirty="0">
                <a:solidFill>
                  <a:prstClr val="black"/>
                </a:solidFill>
                <a:latin typeface="Comic Sans MS"/>
              </a:rPr>
              <a:t>The law around sending inappropriate images</a:t>
            </a:r>
          </a:p>
          <a:p>
            <a:pPr marL="0" indent="0" defTabSz="554499">
              <a:lnSpc>
                <a:spcPct val="110000"/>
              </a:lnSpc>
              <a:spcBef>
                <a:spcPts val="607"/>
              </a:spcBef>
              <a:buNone/>
              <a:defRPr/>
            </a:pPr>
            <a:endParaRPr lang="en-US" sz="1940" b="1" dirty="0" smtClean="0">
              <a:solidFill>
                <a:prstClr val="black"/>
              </a:solidFill>
              <a:latin typeface="Comic Sans MS"/>
            </a:endParaRPr>
          </a:p>
          <a:p>
            <a:pPr marL="0" indent="0" defTabSz="554499">
              <a:lnSpc>
                <a:spcPct val="110000"/>
              </a:lnSpc>
              <a:spcBef>
                <a:spcPts val="607"/>
              </a:spcBef>
              <a:buNone/>
              <a:defRPr/>
            </a:pPr>
            <a:endParaRPr lang="en-US" sz="1940" b="1" dirty="0" smtClean="0">
              <a:solidFill>
                <a:prstClr val="black"/>
              </a:solidFill>
              <a:latin typeface="Comic Sans MS"/>
            </a:endParaRPr>
          </a:p>
          <a:p>
            <a:pPr marL="138623" indent="-138623" defTabSz="554499">
              <a:lnSpc>
                <a:spcPct val="110000"/>
              </a:lnSpc>
              <a:spcBef>
                <a:spcPts val="607"/>
              </a:spcBef>
              <a:buFontTx/>
              <a:buChar char="-"/>
              <a:defRPr/>
            </a:pPr>
            <a:endParaRPr lang="en-US" sz="1940" b="1" dirty="0" smtClean="0">
              <a:solidFill>
                <a:prstClr val="black"/>
              </a:solidFill>
              <a:latin typeface="Comic Sans MS"/>
            </a:endParaRPr>
          </a:p>
          <a:p>
            <a:pPr marL="138623" indent="-138623" defTabSz="554499">
              <a:lnSpc>
                <a:spcPct val="110000"/>
              </a:lnSpc>
              <a:spcBef>
                <a:spcPts val="607"/>
              </a:spcBef>
              <a:buFontTx/>
              <a:buChar char="-"/>
              <a:defRPr/>
            </a:pP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35595320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850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a:t>
            </a:r>
            <a:r>
              <a:rPr lang="en-US" sz="3638" dirty="0" smtClean="0"/>
              <a:t>discuss the question:</a:t>
            </a:r>
          </a:p>
          <a:p>
            <a:pPr marL="0" indent="0">
              <a:buNone/>
            </a:pPr>
            <a:endParaRPr lang="en-US" sz="3638" dirty="0" smtClean="0"/>
          </a:p>
          <a:p>
            <a:pPr marL="0" lvl="1" indent="0">
              <a:spcBef>
                <a:spcPts val="1000"/>
              </a:spcBef>
              <a:buNone/>
            </a:pPr>
            <a:r>
              <a:rPr lang="en-US" sz="3238" b="1" dirty="0" smtClean="0"/>
              <a:t>“Should </a:t>
            </a:r>
            <a:r>
              <a:rPr lang="en-US" sz="3238" b="1" dirty="0"/>
              <a:t>Mia have shared this content</a:t>
            </a:r>
            <a:r>
              <a:rPr lang="en-US" sz="3238" b="1" dirty="0" smtClean="0"/>
              <a:t>?”</a:t>
            </a:r>
            <a:endParaRPr lang="en-US" sz="3638" dirty="0"/>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Sharing content</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3512614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Scenario</a:t>
            </a:r>
            <a:endParaRPr sz="2426" spc="27" dirty="0"/>
          </a:p>
        </p:txBody>
      </p:sp>
      <p:sp>
        <p:nvSpPr>
          <p:cNvPr id="11" name="Content Placeholder 2"/>
          <p:cNvSpPr txBox="1">
            <a:spLocks/>
          </p:cNvSpPr>
          <p:nvPr/>
        </p:nvSpPr>
        <p:spPr>
          <a:xfrm>
            <a:off x="627683" y="1056425"/>
            <a:ext cx="6181332" cy="5482271"/>
          </a:xfrm>
          <a:prstGeom prst="rect">
            <a:avLst/>
          </a:prstGeom>
        </p:spPr>
        <p:txBody>
          <a:bodyPr vert="horz" lIns="91440" tIns="45720" rIns="91440" bIns="45720" rtlCol="0">
            <a:no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smtClean="0"/>
              <a:t>James is 13 years old and he has been messaging a girl in his class. One night James receives an picture from the girl standing in her underwear. </a:t>
            </a:r>
            <a:endParaRPr lang="en-US" sz="4400" dirty="0"/>
          </a:p>
          <a:p>
            <a:pPr marL="0" indent="0">
              <a:buFont typeface="Arial" panose="020B0604020202020204" pitchFamily="34" charset="0"/>
              <a:buNone/>
            </a:pPr>
            <a:endParaRPr lang="en-US" sz="4400" dirty="0"/>
          </a:p>
        </p:txBody>
      </p:sp>
      <p:sp>
        <p:nvSpPr>
          <p:cNvPr id="12" name="Content Placeholder 2"/>
          <p:cNvSpPr>
            <a:spLocks noGrp="1"/>
          </p:cNvSpPr>
          <p:nvPr>
            <p:ph idx="1"/>
          </p:nvPr>
        </p:nvSpPr>
        <p:spPr>
          <a:xfrm>
            <a:off x="6871026" y="1051549"/>
            <a:ext cx="5320974" cy="5596171"/>
          </a:xfrm>
        </p:spPr>
        <p:txBody>
          <a:bodyPr>
            <a:normAutofit lnSpcReduction="10000"/>
          </a:bodyPr>
          <a:lstStyle/>
          <a:p>
            <a:pPr marL="0" indent="0" algn="ctr">
              <a:buNone/>
            </a:pPr>
            <a:r>
              <a:rPr lang="en-US" sz="3638" b="1" dirty="0" smtClean="0"/>
              <a:t>Task</a:t>
            </a:r>
            <a:endParaRPr lang="en-US" sz="3638" b="1" dirty="0"/>
          </a:p>
          <a:p>
            <a:pPr marL="742950" indent="-742950">
              <a:buAutoNum type="arabicPeriod"/>
            </a:pPr>
            <a:r>
              <a:rPr lang="en-US" sz="3638" dirty="0" smtClean="0"/>
              <a:t>In the margin write “SYV” – this stands for “Secure Your Voice”</a:t>
            </a:r>
          </a:p>
          <a:p>
            <a:pPr marL="742950" indent="-742950">
              <a:buAutoNum type="arabicPeriod"/>
            </a:pPr>
            <a:r>
              <a:rPr lang="en-US" sz="3638" dirty="0" smtClean="0"/>
              <a:t>Highlight “SYV”</a:t>
            </a:r>
          </a:p>
          <a:p>
            <a:pPr marL="742950" indent="-742950">
              <a:buAutoNum type="arabicPeriod"/>
            </a:pPr>
            <a:r>
              <a:rPr lang="en-US" sz="3638" dirty="0" smtClean="0"/>
              <a:t>In your books answer the following question:</a:t>
            </a:r>
          </a:p>
          <a:p>
            <a:pPr marL="1200129" lvl="1" indent="-742950">
              <a:buAutoNum type="arabicPeriod"/>
            </a:pPr>
            <a:r>
              <a:rPr lang="en-US" sz="3238" b="1" dirty="0" smtClean="0"/>
              <a:t>Should the girl have sent the image?</a:t>
            </a:r>
          </a:p>
          <a:p>
            <a:pPr marL="1200129" lvl="1" indent="-742950">
              <a:buAutoNum type="arabicPeriod"/>
            </a:pPr>
            <a:r>
              <a:rPr lang="en-US" sz="3238" b="1" dirty="0" smtClean="0"/>
              <a:t>Why should James delete the image?</a:t>
            </a:r>
            <a:endParaRPr lang="en-US" sz="3238" b="1" dirty="0"/>
          </a:p>
        </p:txBody>
      </p:sp>
    </p:spTree>
    <p:extLst>
      <p:ext uri="{BB962C8B-B14F-4D97-AF65-F5344CB8AC3E}">
        <p14:creationId xmlns:p14="http://schemas.microsoft.com/office/powerpoint/2010/main" val="3810434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700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a:t>
            </a:r>
            <a:r>
              <a:rPr lang="en-US" sz="3638" dirty="0" smtClean="0"/>
              <a:t>discuss the questions:</a:t>
            </a:r>
          </a:p>
          <a:p>
            <a:pPr marL="0" indent="0">
              <a:buNone/>
            </a:pPr>
            <a:endParaRPr lang="en-US" sz="3638" dirty="0" smtClean="0"/>
          </a:p>
          <a:p>
            <a:pPr marL="0" indent="0">
              <a:buNone/>
            </a:pPr>
            <a:r>
              <a:rPr lang="en-US" sz="3638" b="1" dirty="0" smtClean="0"/>
              <a:t>“s</a:t>
            </a:r>
            <a:r>
              <a:rPr lang="en-US" sz="4000" b="1" dirty="0" smtClean="0"/>
              <a:t>hould </a:t>
            </a:r>
            <a:r>
              <a:rPr lang="en-US" sz="4000" b="1" dirty="0"/>
              <a:t>the girl have sent the </a:t>
            </a:r>
            <a:r>
              <a:rPr lang="en-US" sz="4000" b="1" dirty="0" smtClean="0"/>
              <a:t>image? Why </a:t>
            </a:r>
            <a:r>
              <a:rPr lang="en-US" sz="4000" b="1" dirty="0"/>
              <a:t>should James delete the image</a:t>
            </a:r>
            <a:r>
              <a:rPr lang="en-US" sz="4000" b="1" dirty="0" smtClean="0"/>
              <a:t>?”</a:t>
            </a:r>
            <a:endParaRPr lang="en-US" sz="4000" b="1" dirty="0"/>
          </a:p>
          <a:p>
            <a:pPr marL="0" lvl="1" indent="0">
              <a:spcBef>
                <a:spcPts val="1000"/>
              </a:spcBef>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Sharing content</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3043315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4366" dirty="0"/>
              <a:t>If you ever need support about images that have been sent or that have been received you can get support from:</a:t>
            </a:r>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r>
              <a:rPr lang="en-US" sz="1940" dirty="0">
                <a:latin typeface="Calibri" panose="020F0502020204030204" pitchFamily="34" charset="0"/>
                <a:cs typeface="Calibri" panose="020F0502020204030204" pitchFamily="34" charset="0"/>
              </a:rPr>
              <a:t>Childline.org.uk</a:t>
            </a:r>
          </a:p>
          <a:p>
            <a:endParaRPr lang="en-US" sz="1940" dirty="0">
              <a:latin typeface="Calibri" panose="020F0502020204030204" pitchFamily="34" charset="0"/>
              <a:cs typeface="Calibri" panose="020F0502020204030204" pitchFamily="34" charset="0"/>
            </a:endParaRPr>
          </a:p>
          <a:p>
            <a:r>
              <a:rPr lang="en-US" sz="1940" dirty="0">
                <a:latin typeface="Calibri" panose="020F0502020204030204" pitchFamily="34" charset="0"/>
                <a:cs typeface="Calibri" panose="020F0502020204030204" pitchFamily="34" charset="0"/>
              </a:rPr>
              <a:t>Call – 08001111</a:t>
            </a:r>
          </a:p>
          <a:p>
            <a:endParaRPr lang="en-US" sz="1940" dirty="0">
              <a:latin typeface="Calibri" panose="020F0502020204030204" pitchFamily="34" charset="0"/>
              <a:cs typeface="Calibri" panose="020F0502020204030204" pitchFamily="34" charset="0"/>
            </a:endParaRPr>
          </a:p>
          <a:p>
            <a:r>
              <a:rPr lang="en-US" sz="1940" dirty="0">
                <a:latin typeface="Calibri" panose="020F0502020204030204" pitchFamily="34" charset="0"/>
                <a:cs typeface="Calibri" panose="020F0502020204030204" pitchFamily="34" charset="0"/>
              </a:rPr>
              <a:t>Email or chat online for support</a:t>
            </a:r>
            <a:endParaRPr lang="en-GB" sz="1940" dirty="0">
              <a:latin typeface="Calibri" panose="020F0502020204030204" pitchFamily="34" charset="0"/>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r>
              <a:rPr lang="en-US" sz="1940" dirty="0">
                <a:latin typeface="Calibri" panose="020F0502020204030204" pitchFamily="34" charset="0"/>
                <a:cs typeface="Calibri" panose="020F0502020204030204" pitchFamily="34" charset="0"/>
              </a:rPr>
              <a:t>Themix.org.uk</a:t>
            </a:r>
          </a:p>
          <a:p>
            <a:endParaRPr lang="en-US" sz="1940" dirty="0">
              <a:latin typeface="Calibri" panose="020F0502020204030204" pitchFamily="34" charset="0"/>
              <a:cs typeface="Calibri" panose="020F0502020204030204" pitchFamily="34" charset="0"/>
            </a:endParaRPr>
          </a:p>
          <a:p>
            <a:r>
              <a:rPr lang="en-US" sz="1940" dirty="0">
                <a:latin typeface="Calibri" panose="020F0502020204030204" pitchFamily="34" charset="0"/>
                <a:cs typeface="Calibri" panose="020F0502020204030204" pitchFamily="34" charset="0"/>
              </a:rPr>
              <a:t>You can email or have one-to-chat online.</a:t>
            </a:r>
          </a:p>
          <a:p>
            <a:endParaRPr lang="en-US" sz="1940" dirty="0">
              <a:latin typeface="Calibri" panose="020F0502020204030204" pitchFamily="34" charset="0"/>
              <a:cs typeface="Calibri" panose="020F0502020204030204" pitchFamily="34" charset="0"/>
            </a:endParaRPr>
          </a:p>
          <a:p>
            <a:r>
              <a:rPr lang="en-US" sz="1940" dirty="0">
                <a:latin typeface="Calibri" panose="020F0502020204030204" pitchFamily="34" charset="0"/>
                <a:cs typeface="Calibri" panose="020F0502020204030204" pitchFamily="34" charset="0"/>
              </a:rPr>
              <a:t>There is also a crisis messenger which is available 24/7</a:t>
            </a:r>
            <a:endParaRPr lang="en-GB" sz="194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35425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079445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85000" lnSpcReduction="20000"/>
          </a:bodyPr>
          <a:lstStyle/>
          <a:p>
            <a:pPr marL="0" indent="0">
              <a:buNone/>
            </a:pPr>
            <a:r>
              <a:rPr lang="en-US" sz="3638" dirty="0" smtClean="0"/>
              <a:t>In your Personal Development Tutor Time activity, you started to look at sharing data online</a:t>
            </a:r>
          </a:p>
          <a:p>
            <a:pPr marL="0" indent="0">
              <a:buNone/>
            </a:pPr>
            <a:endParaRPr lang="en-US" sz="3638" dirty="0"/>
          </a:p>
          <a:p>
            <a:pPr marL="0" indent="0">
              <a:buNone/>
            </a:pPr>
            <a:r>
              <a:rPr lang="en-US" sz="3638" dirty="0" smtClean="0"/>
              <a:t>In your books answer the following question:</a:t>
            </a:r>
          </a:p>
          <a:p>
            <a:pPr marL="0" indent="0">
              <a:buNone/>
            </a:pPr>
            <a:endParaRPr lang="en-US" sz="3638" dirty="0"/>
          </a:p>
          <a:p>
            <a:pPr marL="0" indent="0">
              <a:buNone/>
            </a:pPr>
            <a:r>
              <a:rPr lang="en-US" sz="3638" dirty="0" smtClean="0"/>
              <a:t>“What is the definition of sharing online?”</a:t>
            </a:r>
          </a:p>
          <a:p>
            <a:pPr marL="0" indent="0">
              <a:buNone/>
            </a:pPr>
            <a:endParaRPr lang="en-US" sz="3638" dirty="0"/>
          </a:p>
          <a:p>
            <a:pPr marL="0" indent="0">
              <a:buNone/>
            </a:pPr>
            <a:r>
              <a:rPr lang="en-US" sz="3638" b="1" dirty="0" smtClean="0"/>
              <a:t>Sentence starters</a:t>
            </a:r>
            <a:r>
              <a:rPr lang="en-US" sz="3638" dirty="0" smtClean="0"/>
              <a:t> –</a:t>
            </a:r>
            <a:r>
              <a:rPr lang="en-US" sz="3638" b="1" dirty="0" smtClean="0"/>
              <a:t> </a:t>
            </a:r>
            <a:r>
              <a:rPr lang="en-US" sz="3638" dirty="0" smtClean="0"/>
              <a:t>“sharing online is…”</a:t>
            </a:r>
            <a:endParaRPr lang="en-US" sz="4000" b="1"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9" name="Picture 8"/>
          <p:cNvPicPr>
            <a:picLocks noChangeAspect="1"/>
          </p:cNvPicPr>
          <p:nvPr/>
        </p:nvPicPr>
        <p:blipFill>
          <a:blip r:embed="rId4"/>
          <a:stretch>
            <a:fillRect/>
          </a:stretch>
        </p:blipFill>
        <p:spPr>
          <a:xfrm>
            <a:off x="7805687" y="1261997"/>
            <a:ext cx="3746811" cy="5276699"/>
          </a:xfrm>
          <a:prstGeom prst="rect">
            <a:avLst/>
          </a:prstGeom>
        </p:spPr>
      </p:pic>
    </p:spTree>
    <p:extLst>
      <p:ext uri="{BB962C8B-B14F-4D97-AF65-F5344CB8AC3E}">
        <p14:creationId xmlns:p14="http://schemas.microsoft.com/office/powerpoint/2010/main" val="841512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00" dirty="0" smtClean="0"/>
              <a:t>Sharing online is</a:t>
            </a:r>
            <a:r>
              <a:rPr lang="en-US" sz="3600" dirty="0"/>
              <a:t>…</a:t>
            </a:r>
          </a:p>
          <a:p>
            <a:pPr marL="0" indent="0">
              <a:buNone/>
            </a:pPr>
            <a:endParaRPr lang="en-US" sz="3600" b="1" dirty="0"/>
          </a:p>
          <a:p>
            <a:pPr marL="0" indent="0">
              <a:buNone/>
            </a:pPr>
            <a:r>
              <a:rPr lang="en-US" sz="3600" dirty="0"/>
              <a:t>“sharing information online such as text, image or video with other people”</a:t>
            </a:r>
          </a:p>
          <a:p>
            <a:pPr marL="0" indent="0">
              <a:buNone/>
            </a:pPr>
            <a:endParaRPr lang="en-US" sz="3600" dirty="0"/>
          </a:p>
          <a:p>
            <a:pPr marL="0" indent="0">
              <a:buNone/>
            </a:pPr>
            <a:r>
              <a:rPr lang="en-US" sz="3600" b="1" dirty="0"/>
              <a:t>Task</a:t>
            </a:r>
            <a:r>
              <a:rPr lang="en-US" sz="3600" dirty="0"/>
              <a:t> – use your red pen to add to the definition you had written down.</a:t>
            </a:r>
            <a:endParaRPr lang="en-US" sz="3600" b="1"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9" name="Picture 8"/>
          <p:cNvPicPr>
            <a:picLocks noChangeAspect="1"/>
          </p:cNvPicPr>
          <p:nvPr/>
        </p:nvPicPr>
        <p:blipFill>
          <a:blip r:embed="rId4"/>
          <a:stretch>
            <a:fillRect/>
          </a:stretch>
        </p:blipFill>
        <p:spPr>
          <a:xfrm>
            <a:off x="7805687" y="1261997"/>
            <a:ext cx="3746811" cy="5276699"/>
          </a:xfrm>
          <a:prstGeom prst="rect">
            <a:avLst/>
          </a:prstGeom>
        </p:spPr>
      </p:pic>
    </p:spTree>
    <p:extLst>
      <p:ext uri="{BB962C8B-B14F-4D97-AF65-F5344CB8AC3E}">
        <p14:creationId xmlns:p14="http://schemas.microsoft.com/office/powerpoint/2010/main" val="3292264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defRPr/>
            </a:pPr>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3" y="1095386"/>
            <a:ext cx="6863203" cy="6056528"/>
          </a:xfrm>
        </p:spPr>
        <p:txBody>
          <a:bodyPr>
            <a:normAutofit fontScale="70000" lnSpcReduction="20000"/>
          </a:bodyPr>
          <a:lstStyle/>
          <a:p>
            <a:pPr marL="0" indent="0">
              <a:buNone/>
            </a:pPr>
            <a:r>
              <a:rPr lang="en-US" sz="3638" dirty="0"/>
              <a:t>We are learning this because:</a:t>
            </a:r>
          </a:p>
          <a:p>
            <a:pPr marL="0" indent="0">
              <a:buNone/>
            </a:pPr>
            <a:endParaRPr lang="en-US" sz="3638" dirty="0"/>
          </a:p>
          <a:p>
            <a:pPr marL="1143000" indent="-1143000">
              <a:buAutoNum type="arabicPeriod"/>
            </a:pPr>
            <a:r>
              <a:rPr lang="en-US" sz="4000" dirty="0"/>
              <a:t>Links to the Golden Thread of “</a:t>
            </a:r>
            <a:r>
              <a:rPr lang="en-US" sz="4000" b="1" dirty="0"/>
              <a:t>Secure your relationships”. </a:t>
            </a:r>
            <a:r>
              <a:rPr lang="en-US" sz="4000" dirty="0"/>
              <a:t>It is important to know </a:t>
            </a:r>
            <a:r>
              <a:rPr lang="en-US" sz="4000" dirty="0" smtClean="0"/>
              <a:t>about why content is shared and why people ask for content</a:t>
            </a:r>
            <a:endParaRPr lang="en-US" sz="4000" dirty="0"/>
          </a:p>
          <a:p>
            <a:pPr marL="1143000" indent="-1143000">
              <a:buAutoNum type="arabicPeriod"/>
            </a:pPr>
            <a:r>
              <a:rPr lang="en-US" sz="4000" b="1" dirty="0" smtClean="0"/>
              <a:t>Rule of Law </a:t>
            </a:r>
            <a:r>
              <a:rPr lang="en-US" sz="4000" dirty="0" smtClean="0"/>
              <a:t>is </a:t>
            </a:r>
            <a:r>
              <a:rPr lang="en-US" sz="4000" dirty="0"/>
              <a:t>a British Value. </a:t>
            </a:r>
            <a:r>
              <a:rPr lang="en-US" sz="4000" dirty="0" smtClean="0"/>
              <a:t>There are laws around what type of content involving children can be shared online. This also applied to content children share too.</a:t>
            </a:r>
            <a:endParaRPr lang="en-US" sz="4000" dirty="0"/>
          </a:p>
          <a:p>
            <a:pPr marL="1143000" indent="-1143000">
              <a:buAutoNum type="arabicPeriod"/>
            </a:pPr>
            <a:r>
              <a:rPr lang="en-US" sz="4000" kern="0" dirty="0" smtClean="0">
                <a:solidFill>
                  <a:srgbClr val="323232"/>
                </a:solidFill>
                <a:latin typeface="Calibri" panose="020F0502020204030204"/>
              </a:rPr>
              <a:t>Regardless </a:t>
            </a:r>
            <a:r>
              <a:rPr lang="en-US" sz="4000" kern="0" dirty="0">
                <a:solidFill>
                  <a:srgbClr val="323232"/>
                </a:solidFill>
                <a:latin typeface="Calibri" panose="020F0502020204030204"/>
              </a:rPr>
              <a:t>of content that is shared online, no one should be treated any differently if the content relates to one of the protected characteristics outlined in The Equality Act 2010.</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Tutor Time Recap</a:t>
            </a:r>
            <a:endParaRPr sz="2426" spc="27" dirty="0"/>
          </a:p>
        </p:txBody>
      </p:sp>
      <p:pic>
        <p:nvPicPr>
          <p:cNvPr id="2" name="Picture 1"/>
          <p:cNvPicPr>
            <a:picLocks noChangeAspect="1"/>
          </p:cNvPicPr>
          <p:nvPr/>
        </p:nvPicPr>
        <p:blipFill rotWithShape="1">
          <a:blip r:embed="rId4"/>
          <a:srcRect l="60631" t="44400" r="6295" b="36700"/>
          <a:stretch/>
        </p:blipFill>
        <p:spPr>
          <a:xfrm>
            <a:off x="7805567" y="1916247"/>
            <a:ext cx="3667920" cy="1178974"/>
          </a:xfrm>
          <a:prstGeom prst="rect">
            <a:avLst/>
          </a:prstGeom>
        </p:spPr>
      </p:pic>
      <p:pic>
        <p:nvPicPr>
          <p:cNvPr id="15" name="Picture 14" descr="A diagram of different characteristics&#10;&#10;Description automatically generated with medium confidence">
            <a:extLst>
              <a:ext uri="{FF2B5EF4-FFF2-40B4-BE49-F238E27FC236}">
                <a16:creationId xmlns:a16="http://schemas.microsoft.com/office/drawing/2014/main" id="{78AC1B33-C1D8-7BE4-4E14-8099DB50FD93}"/>
              </a:ext>
            </a:extLst>
          </p:cNvPr>
          <p:cNvPicPr>
            <a:picLocks noChangeAspect="1"/>
          </p:cNvPicPr>
          <p:nvPr/>
        </p:nvPicPr>
        <p:blipFill rotWithShape="1">
          <a:blip r:embed="rId5">
            <a:extLst>
              <a:ext uri="{28A0092B-C50C-407E-A947-70E740481C1C}">
                <a14:useLocalDpi xmlns:a14="http://schemas.microsoft.com/office/drawing/2010/main" val="0"/>
              </a:ext>
            </a:extLst>
          </a:blip>
          <a:srcRect l="4715" t="5715" r="44774" b="69518"/>
          <a:stretch/>
        </p:blipFill>
        <p:spPr>
          <a:xfrm>
            <a:off x="8234506" y="4963726"/>
            <a:ext cx="2810039" cy="974147"/>
          </a:xfrm>
          <a:prstGeom prst="rect">
            <a:avLst/>
          </a:prstGeom>
        </p:spPr>
      </p:pic>
      <p:pic>
        <p:nvPicPr>
          <p:cNvPr id="3" name="Picture 2"/>
          <p:cNvPicPr>
            <a:picLocks noChangeAspect="1"/>
          </p:cNvPicPr>
          <p:nvPr/>
        </p:nvPicPr>
        <p:blipFill rotWithShape="1">
          <a:blip r:embed="rId6"/>
          <a:srcRect l="1" t="36226" r="2163"/>
          <a:stretch/>
        </p:blipFill>
        <p:spPr>
          <a:xfrm>
            <a:off x="8415138" y="3404091"/>
            <a:ext cx="2448776" cy="1250765"/>
          </a:xfrm>
          <a:prstGeom prst="rect">
            <a:avLst/>
          </a:prstGeom>
        </p:spPr>
      </p:pic>
    </p:spTree>
    <p:extLst>
      <p:ext uri="{BB962C8B-B14F-4D97-AF65-F5344CB8AC3E}">
        <p14:creationId xmlns:p14="http://schemas.microsoft.com/office/powerpoint/2010/main" val="739668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860189"/>
          </a:xfrm>
        </p:spPr>
        <p:txBody>
          <a:bodyPr>
            <a:noAutofit/>
          </a:bodyPr>
          <a:lstStyle/>
          <a:p>
            <a:pPr marL="0" indent="0">
              <a:buNone/>
            </a:pPr>
            <a:r>
              <a:rPr lang="en-US" dirty="0"/>
              <a:t>Research shows that globally:</a:t>
            </a:r>
          </a:p>
          <a:p>
            <a:pPr>
              <a:buFontTx/>
              <a:buChar char="-"/>
            </a:pPr>
            <a:r>
              <a:rPr lang="en-US" dirty="0"/>
              <a:t>61,400 photos are taken every second</a:t>
            </a:r>
          </a:p>
          <a:p>
            <a:pPr>
              <a:buFontTx/>
              <a:buChar char="-"/>
            </a:pPr>
            <a:r>
              <a:rPr lang="en-US" dirty="0"/>
              <a:t>3.7 million photos are taken every minute</a:t>
            </a:r>
          </a:p>
          <a:p>
            <a:pPr>
              <a:buFontTx/>
              <a:buChar char="-"/>
            </a:pPr>
            <a:r>
              <a:rPr lang="en-US" dirty="0"/>
              <a:t>221 million photos are taken every hour</a:t>
            </a:r>
          </a:p>
          <a:p>
            <a:pPr>
              <a:buFontTx/>
              <a:buChar char="-"/>
            </a:pPr>
            <a:r>
              <a:rPr lang="en-US" dirty="0"/>
              <a:t>5.3 billion photos are taken every day</a:t>
            </a:r>
          </a:p>
          <a:p>
            <a:pPr>
              <a:buFontTx/>
              <a:buChar char="-"/>
            </a:pPr>
            <a:r>
              <a:rPr lang="en-US" dirty="0"/>
              <a:t>161.5 billion photos are taken every month</a:t>
            </a:r>
          </a:p>
          <a:p>
            <a:pPr>
              <a:buFontTx/>
              <a:buChar char="-"/>
            </a:pPr>
            <a:endParaRPr lang="en-US" dirty="0"/>
          </a:p>
          <a:p>
            <a:pPr marL="0" indent="0">
              <a:buNone/>
            </a:pPr>
            <a:r>
              <a:rPr lang="en-US" dirty="0"/>
              <a:t>Many of these images are shared via social media, including private WhatsApp messages.</a:t>
            </a:r>
          </a:p>
          <a:p>
            <a:pPr marL="0" indent="0">
              <a:buNone/>
            </a:pPr>
            <a:endParaRPr lang="en-US" sz="2400" dirty="0" smtClean="0"/>
          </a:p>
          <a:p>
            <a:pPr marL="0" indent="0">
              <a:buNone/>
            </a:pPr>
            <a:endParaRPr lang="en-US" sz="2400" dirty="0"/>
          </a:p>
          <a:p>
            <a:pPr marL="0" indent="0">
              <a:buNone/>
            </a:pPr>
            <a:endParaRPr lang="en-US" sz="24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Research about image sharing</a:t>
            </a:r>
            <a:endParaRPr sz="2426" spc="27" dirty="0"/>
          </a:p>
        </p:txBody>
      </p:sp>
      <p:pic>
        <p:nvPicPr>
          <p:cNvPr id="9" name="Picture 8"/>
          <p:cNvPicPr>
            <a:picLocks noChangeAspect="1"/>
          </p:cNvPicPr>
          <p:nvPr/>
        </p:nvPicPr>
        <p:blipFill>
          <a:blip r:embed="rId4"/>
          <a:stretch>
            <a:fillRect/>
          </a:stretch>
        </p:blipFill>
        <p:spPr>
          <a:xfrm>
            <a:off x="7805687" y="1261997"/>
            <a:ext cx="3746811" cy="5276699"/>
          </a:xfrm>
          <a:prstGeom prst="rect">
            <a:avLst/>
          </a:prstGeom>
        </p:spPr>
      </p:pic>
    </p:spTree>
    <p:extLst>
      <p:ext uri="{BB962C8B-B14F-4D97-AF65-F5344CB8AC3E}">
        <p14:creationId xmlns:p14="http://schemas.microsoft.com/office/powerpoint/2010/main" val="3965932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860189"/>
          </a:xfrm>
        </p:spPr>
        <p:txBody>
          <a:bodyPr>
            <a:noAutofit/>
          </a:bodyPr>
          <a:lstStyle/>
          <a:p>
            <a:pPr marL="0" indent="0">
              <a:buNone/>
            </a:pPr>
            <a:r>
              <a:rPr lang="en-US" sz="2400" dirty="0"/>
              <a:t>Sharing images and videos is a big part of using social media.</a:t>
            </a:r>
          </a:p>
          <a:p>
            <a:pPr marL="0" indent="0">
              <a:buNone/>
            </a:pPr>
            <a:endParaRPr lang="en-US" sz="2400" dirty="0"/>
          </a:p>
          <a:p>
            <a:pPr marL="0" indent="0">
              <a:buNone/>
            </a:pPr>
            <a:r>
              <a:rPr lang="en-US" sz="2400" dirty="0"/>
              <a:t>People can share images for many different reasons. </a:t>
            </a:r>
          </a:p>
          <a:p>
            <a:pPr marL="0" indent="0">
              <a:buNone/>
            </a:pPr>
            <a:endParaRPr lang="en-US" sz="2400" dirty="0"/>
          </a:p>
          <a:p>
            <a:pPr marL="0" indent="0">
              <a:buNone/>
            </a:pPr>
            <a:r>
              <a:rPr lang="en-US" sz="2400" dirty="0"/>
              <a:t>It is important to consider the following things:</a:t>
            </a:r>
          </a:p>
          <a:p>
            <a:pPr marL="914400" indent="-914400">
              <a:buAutoNum type="arabicPeriod"/>
            </a:pPr>
            <a:r>
              <a:rPr lang="en-US" sz="2400" dirty="0"/>
              <a:t>Who is the image being sent to?</a:t>
            </a:r>
          </a:p>
          <a:p>
            <a:pPr marL="914400" indent="-914400">
              <a:buAutoNum type="arabicPeriod"/>
            </a:pPr>
            <a:r>
              <a:rPr lang="en-US" sz="2400" dirty="0"/>
              <a:t>Why does that person want the image?</a:t>
            </a:r>
          </a:p>
          <a:p>
            <a:pPr marL="914400" indent="-914400">
              <a:buAutoNum type="arabicPeriod"/>
            </a:pPr>
            <a:r>
              <a:rPr lang="en-US" sz="2400" dirty="0"/>
              <a:t>What will happen next to the image?</a:t>
            </a:r>
          </a:p>
          <a:p>
            <a:pPr marL="914400" indent="-914400">
              <a:buAutoNum type="arabicPeriod"/>
            </a:pPr>
            <a:r>
              <a:rPr lang="en-US" sz="2400" dirty="0"/>
              <a:t>If other people are in the image, have they agreed to it being shared?</a:t>
            </a:r>
          </a:p>
          <a:p>
            <a:pPr marL="0" indent="0">
              <a:buNone/>
            </a:pPr>
            <a:endParaRPr lang="en-US" sz="2400" dirty="0" smtClean="0"/>
          </a:p>
          <a:p>
            <a:pPr marL="0" indent="0">
              <a:buNone/>
            </a:pPr>
            <a:endParaRPr lang="en-US" sz="2400" dirty="0"/>
          </a:p>
          <a:p>
            <a:pPr marL="0" indent="0">
              <a:buNone/>
            </a:pPr>
            <a:endParaRPr lang="en-US" sz="24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Sharing Images</a:t>
            </a:r>
            <a:endParaRPr sz="2426" spc="27" dirty="0"/>
          </a:p>
        </p:txBody>
      </p:sp>
      <p:pic>
        <p:nvPicPr>
          <p:cNvPr id="9" name="Picture 8"/>
          <p:cNvPicPr>
            <a:picLocks noChangeAspect="1"/>
          </p:cNvPicPr>
          <p:nvPr/>
        </p:nvPicPr>
        <p:blipFill>
          <a:blip r:embed="rId4"/>
          <a:stretch>
            <a:fillRect/>
          </a:stretch>
        </p:blipFill>
        <p:spPr>
          <a:xfrm>
            <a:off x="7805687" y="1261997"/>
            <a:ext cx="3746811" cy="5276699"/>
          </a:xfrm>
          <a:prstGeom prst="rect">
            <a:avLst/>
          </a:prstGeom>
        </p:spPr>
      </p:pic>
    </p:spTree>
    <p:extLst>
      <p:ext uri="{BB962C8B-B14F-4D97-AF65-F5344CB8AC3E}">
        <p14:creationId xmlns:p14="http://schemas.microsoft.com/office/powerpoint/2010/main" val="1894634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860189"/>
          </a:xfrm>
        </p:spPr>
        <p:txBody>
          <a:bodyPr>
            <a:noAutofit/>
          </a:bodyPr>
          <a:lstStyle/>
          <a:p>
            <a:pPr marL="0" indent="0">
              <a:buNone/>
            </a:pPr>
            <a:r>
              <a:rPr lang="en-US" sz="2400" dirty="0" smtClean="0"/>
              <a:t>We are now going to look at different scenarios of images being shared.</a:t>
            </a:r>
          </a:p>
          <a:p>
            <a:pPr marL="0" indent="0">
              <a:buNone/>
            </a:pPr>
            <a:endParaRPr lang="en-US" sz="2400" dirty="0"/>
          </a:p>
          <a:p>
            <a:pPr marL="0" indent="0">
              <a:buNone/>
            </a:pPr>
            <a:r>
              <a:rPr lang="en-US" sz="2400" dirty="0" smtClean="0"/>
              <a:t>For each scenario you must decide if the image should be shared or not.</a:t>
            </a:r>
          </a:p>
          <a:p>
            <a:pPr marL="0" indent="0">
              <a:buNone/>
            </a:pPr>
            <a:endParaRPr lang="en-US" sz="2400" dirty="0"/>
          </a:p>
          <a:p>
            <a:pPr marL="0" indent="0">
              <a:buNone/>
            </a:pPr>
            <a:r>
              <a:rPr lang="en-US" sz="2400" dirty="0" smtClean="0"/>
              <a:t>You will write your answer down on your whiteboard before discussing with the class</a:t>
            </a:r>
          </a:p>
          <a:p>
            <a:pPr marL="0" indent="0">
              <a:buNone/>
            </a:pPr>
            <a:endParaRPr lang="en-US" sz="2400" dirty="0"/>
          </a:p>
          <a:p>
            <a:pPr marL="0" indent="0">
              <a:buNone/>
            </a:pPr>
            <a:endParaRPr lang="en-US" sz="24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Sharing Images</a:t>
            </a:r>
            <a:endParaRPr sz="2426" spc="27" dirty="0"/>
          </a:p>
        </p:txBody>
      </p:sp>
      <p:pic>
        <p:nvPicPr>
          <p:cNvPr id="9" name="Picture 8"/>
          <p:cNvPicPr>
            <a:picLocks noChangeAspect="1"/>
          </p:cNvPicPr>
          <p:nvPr/>
        </p:nvPicPr>
        <p:blipFill>
          <a:blip r:embed="rId4"/>
          <a:stretch>
            <a:fillRect/>
          </a:stretch>
        </p:blipFill>
        <p:spPr>
          <a:xfrm>
            <a:off x="7805687" y="1261997"/>
            <a:ext cx="3746811" cy="5276699"/>
          </a:xfrm>
          <a:prstGeom prst="rect">
            <a:avLst/>
          </a:prstGeom>
        </p:spPr>
      </p:pic>
    </p:spTree>
    <p:extLst>
      <p:ext uri="{BB962C8B-B14F-4D97-AF65-F5344CB8AC3E}">
        <p14:creationId xmlns:p14="http://schemas.microsoft.com/office/powerpoint/2010/main" val="944643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1355</TotalTime>
  <Words>2072</Words>
  <Application>Microsoft Office PowerPoint</Application>
  <PresentationFormat>Widescreen</PresentationFormat>
  <Paragraphs>310</Paragraphs>
  <Slides>34</Slides>
  <Notes>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34</vt:i4>
      </vt:variant>
    </vt:vector>
  </HeadingPairs>
  <TitlesOfParts>
    <vt:vector size="45" baseType="lpstr">
      <vt:lpstr>Arial</vt:lpstr>
      <vt:lpstr>Calibri</vt:lpstr>
      <vt:lpstr>Calibri Light</vt:lpstr>
      <vt:lpstr>Comic Sans MS</vt:lpstr>
      <vt:lpstr>Franklin Gothic Book</vt:lpstr>
      <vt:lpstr>Lato</vt:lpstr>
      <vt:lpstr>Office Theme</vt:lpstr>
      <vt:lpstr>6_Office Theme</vt:lpstr>
      <vt:lpstr>7_Office Theme</vt:lpstr>
      <vt:lpstr>5_Office Theme</vt:lpstr>
      <vt:lpstr>1_Office Theme</vt:lpstr>
      <vt:lpstr>PowerPoint Presentation</vt:lpstr>
      <vt:lpstr>PowerPoint Presentation</vt:lpstr>
      <vt:lpstr>PowerPoint Presentation</vt:lpstr>
      <vt:lpstr>Tutor Time Recap</vt:lpstr>
      <vt:lpstr>Tutor Time Recap</vt:lpstr>
      <vt:lpstr>Tutor Time Recap</vt:lpstr>
      <vt:lpstr>Research about image sharing</vt:lpstr>
      <vt:lpstr>Sharing Images</vt:lpstr>
      <vt:lpstr>Sharing Images</vt:lpstr>
      <vt:lpstr>Sharing Images</vt:lpstr>
      <vt:lpstr>Sharing content</vt:lpstr>
      <vt:lpstr>Sharing Images</vt:lpstr>
      <vt:lpstr>Sharing content</vt:lpstr>
      <vt:lpstr>Sharing Images</vt:lpstr>
      <vt:lpstr>Sharing content</vt:lpstr>
      <vt:lpstr>Sharing Images</vt:lpstr>
      <vt:lpstr>Hinge Questions – whiteboard activity</vt:lpstr>
      <vt:lpstr>Hinge Questions – whiteboard activity</vt:lpstr>
      <vt:lpstr>Hinge Questions – whiteboard activity</vt:lpstr>
      <vt:lpstr>Hinge Questions – whiteboard activity</vt:lpstr>
      <vt:lpstr>Being asked to share images</vt:lpstr>
      <vt:lpstr>Sexting and the Law</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Scenario</vt:lpstr>
      <vt:lpstr>Sharing content</vt:lpstr>
      <vt:lpstr>Scenario</vt:lpstr>
      <vt:lpstr>Sharing content</vt:lpstr>
      <vt:lpstr>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148</cp:revision>
  <dcterms:created xsi:type="dcterms:W3CDTF">2024-08-15T13:31:51Z</dcterms:created>
  <dcterms:modified xsi:type="dcterms:W3CDTF">2025-04-14T10:10:43Z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