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6" r:id="rId3"/>
    <p:sldMasterId id="2147483732" r:id="rId4"/>
    <p:sldMasterId id="2147483744" r:id="rId5"/>
  </p:sldMasterIdLst>
  <p:notesMasterIdLst>
    <p:notesMasterId r:id="rId37"/>
  </p:notesMasterIdLst>
  <p:sldIdLst>
    <p:sldId id="301" r:id="rId6"/>
    <p:sldId id="285" r:id="rId7"/>
    <p:sldId id="536" r:id="rId8"/>
    <p:sldId id="537" r:id="rId9"/>
    <p:sldId id="538" r:id="rId10"/>
    <p:sldId id="539" r:id="rId11"/>
    <p:sldId id="571" r:id="rId12"/>
    <p:sldId id="572" r:id="rId13"/>
    <p:sldId id="546" r:id="rId14"/>
    <p:sldId id="573" r:id="rId15"/>
    <p:sldId id="574" r:id="rId16"/>
    <p:sldId id="575" r:id="rId17"/>
    <p:sldId id="578" r:id="rId18"/>
    <p:sldId id="579" r:id="rId19"/>
    <p:sldId id="580" r:id="rId20"/>
    <p:sldId id="581" r:id="rId21"/>
    <p:sldId id="582" r:id="rId22"/>
    <p:sldId id="524" r:id="rId23"/>
    <p:sldId id="525" r:id="rId24"/>
    <p:sldId id="526" r:id="rId25"/>
    <p:sldId id="527" r:id="rId26"/>
    <p:sldId id="583" r:id="rId27"/>
    <p:sldId id="584" r:id="rId28"/>
    <p:sldId id="558" r:id="rId29"/>
    <p:sldId id="564" r:id="rId30"/>
    <p:sldId id="585" r:id="rId31"/>
    <p:sldId id="586" r:id="rId32"/>
    <p:sldId id="587" r:id="rId33"/>
    <p:sldId id="588" r:id="rId34"/>
    <p:sldId id="565" r:id="rId35"/>
    <p:sldId id="303"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FXTVISFY73wVurW2pZMn3g==" hashData="H9S3ttoJ4jFDEfc/kKRT+dweTWI6a367gHwnDDiNIem2EbizvPwdx5uxRzIn4FaI/j1MV2MmJnytu7rKg4z4Wg=="/>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7069" autoAdjust="0"/>
  </p:normalViewPr>
  <p:slideViewPr>
    <p:cSldViewPr snapToGrid="0">
      <p:cViewPr varScale="1">
        <p:scale>
          <a:sx n="107" d="100"/>
          <a:sy n="107" d="100"/>
        </p:scale>
        <p:origin x="69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B1D147-4513-4AB8-B851-3CDD42F819E6}" type="datetimeFigureOut">
              <a:rPr lang="en-GB" smtClean="0"/>
              <a:t>14/04/2025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5363B-810C-4065-AEF7-90C1F8936BA4}" type="slidenum">
              <a:rPr lang="en-GB" smtClean="0"/>
              <a:t>‹#›</a:t>
            </a:fld>
            <a:endParaRPr lang="en-GB"/>
          </a:p>
        </p:txBody>
      </p:sp>
    </p:spTree>
    <p:extLst>
      <p:ext uri="{BB962C8B-B14F-4D97-AF65-F5344CB8AC3E}">
        <p14:creationId xmlns:p14="http://schemas.microsoft.com/office/powerpoint/2010/main" val="1880482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313570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940768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476484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588147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143324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spTree>
    <p:extLst>
      <p:ext uri="{BB962C8B-B14F-4D97-AF65-F5344CB8AC3E}">
        <p14:creationId xmlns:p14="http://schemas.microsoft.com/office/powerpoint/2010/main" val="35981377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330832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238810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103411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576059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965999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91392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094442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6162658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8386110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416935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7313349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6689541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2791272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6332957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6135836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752306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3890480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876100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5118891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3181545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591138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58" indent="0" algn="ctr">
              <a:buNone/>
              <a:defRPr sz="2000"/>
            </a:lvl2pPr>
            <a:lvl3pPr marL="914315" indent="0" algn="ctr">
              <a:buNone/>
              <a:defRPr sz="1800"/>
            </a:lvl3pPr>
            <a:lvl4pPr marL="1371472" indent="0" algn="ctr">
              <a:buNone/>
              <a:defRPr sz="1600"/>
            </a:lvl4pPr>
            <a:lvl5pPr marL="1828630" indent="0" algn="ctr">
              <a:buNone/>
              <a:defRPr sz="1600"/>
            </a:lvl5pPr>
            <a:lvl6pPr marL="2285788" indent="0" algn="ctr">
              <a:buNone/>
              <a:defRPr sz="1600"/>
            </a:lvl6pPr>
            <a:lvl7pPr marL="2742945" indent="0" algn="ctr">
              <a:buNone/>
              <a:defRPr sz="1600"/>
            </a:lvl7pPr>
            <a:lvl8pPr marL="3200104" indent="0" algn="ctr">
              <a:buNone/>
              <a:defRPr sz="1600"/>
            </a:lvl8pPr>
            <a:lvl9pPr marL="365726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33"/>
            <a:fld id="{1D8BD707-D9CF-40AE-B4C6-C98DA3205C09}" type="datetimeFigureOut">
              <a:rPr lang="en-US" smtClean="0">
                <a:solidFill>
                  <a:srgbClr val="2A2C65">
                    <a:tint val="75000"/>
                  </a:srgbClr>
                </a:solidFill>
              </a:rPr>
              <a:pPr defTabSz="277233"/>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33"/>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20360276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33"/>
            <a:fld id="{1D8BD707-D9CF-40AE-B4C6-C98DA3205C09}" type="datetimeFigureOut">
              <a:rPr lang="en-US" smtClean="0">
                <a:solidFill>
                  <a:srgbClr val="2A2C65">
                    <a:tint val="75000"/>
                  </a:srgbClr>
                </a:solidFill>
              </a:rPr>
              <a:pPr defTabSz="277233"/>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33"/>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2709292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40"/>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5"/>
            <a:ext cx="10515600" cy="1500187"/>
          </a:xfrm>
        </p:spPr>
        <p:txBody>
          <a:bodyPr/>
          <a:lstStyle>
            <a:lvl1pPr marL="0" indent="0">
              <a:buNone/>
              <a:defRPr sz="2400">
                <a:solidFill>
                  <a:schemeClr val="tx1">
                    <a:tint val="75000"/>
                  </a:schemeClr>
                </a:solidFill>
              </a:defRPr>
            </a:lvl1pPr>
            <a:lvl2pPr marL="457158" indent="0">
              <a:buNone/>
              <a:defRPr sz="2000">
                <a:solidFill>
                  <a:schemeClr val="tx1">
                    <a:tint val="75000"/>
                  </a:schemeClr>
                </a:solidFill>
              </a:defRPr>
            </a:lvl2pPr>
            <a:lvl3pPr marL="914315" indent="0">
              <a:buNone/>
              <a:defRPr sz="1800">
                <a:solidFill>
                  <a:schemeClr val="tx1">
                    <a:tint val="75000"/>
                  </a:schemeClr>
                </a:solidFill>
              </a:defRPr>
            </a:lvl3pPr>
            <a:lvl4pPr marL="1371472" indent="0">
              <a:buNone/>
              <a:defRPr sz="1600">
                <a:solidFill>
                  <a:schemeClr val="tx1">
                    <a:tint val="75000"/>
                  </a:schemeClr>
                </a:solidFill>
              </a:defRPr>
            </a:lvl4pPr>
            <a:lvl5pPr marL="1828630" indent="0">
              <a:buNone/>
              <a:defRPr sz="1600">
                <a:solidFill>
                  <a:schemeClr val="tx1">
                    <a:tint val="75000"/>
                  </a:schemeClr>
                </a:solidFill>
              </a:defRPr>
            </a:lvl5pPr>
            <a:lvl6pPr marL="2285788" indent="0">
              <a:buNone/>
              <a:defRPr sz="1600">
                <a:solidFill>
                  <a:schemeClr val="tx1">
                    <a:tint val="75000"/>
                  </a:schemeClr>
                </a:solidFill>
              </a:defRPr>
            </a:lvl6pPr>
            <a:lvl7pPr marL="2742945" indent="0">
              <a:buNone/>
              <a:defRPr sz="1600">
                <a:solidFill>
                  <a:schemeClr val="tx1">
                    <a:tint val="75000"/>
                  </a:schemeClr>
                </a:solidFill>
              </a:defRPr>
            </a:lvl7pPr>
            <a:lvl8pPr marL="3200104" indent="0">
              <a:buNone/>
              <a:defRPr sz="1600">
                <a:solidFill>
                  <a:schemeClr val="tx1">
                    <a:tint val="75000"/>
                  </a:schemeClr>
                </a:solidFill>
              </a:defRPr>
            </a:lvl8pPr>
            <a:lvl9pPr marL="365726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dirty="0">
              <a:solidFill>
                <a:srgbClr val="2A2C65">
                  <a:tint val="75000"/>
                </a:srgbClr>
              </a:solidFill>
            </a:endParaRPr>
          </a:p>
        </p:txBody>
      </p:sp>
    </p:spTree>
    <p:extLst>
      <p:ext uri="{BB962C8B-B14F-4D97-AF65-F5344CB8AC3E}">
        <p14:creationId xmlns:p14="http://schemas.microsoft.com/office/powerpoint/2010/main" val="32570537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33"/>
            <a:fld id="{1D8BD707-D9CF-40AE-B4C6-C98DA3205C09}" type="datetimeFigureOut">
              <a:rPr lang="en-US" smtClean="0">
                <a:solidFill>
                  <a:srgbClr val="2A2C65">
                    <a:tint val="75000"/>
                  </a:srgbClr>
                </a:solidFill>
              </a:rPr>
              <a:pPr defTabSz="277233"/>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33"/>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21368918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58" indent="0">
              <a:buNone/>
              <a:defRPr sz="2000" b="1"/>
            </a:lvl2pPr>
            <a:lvl3pPr marL="914315" indent="0">
              <a:buNone/>
              <a:defRPr sz="1800" b="1"/>
            </a:lvl3pPr>
            <a:lvl4pPr marL="1371472" indent="0">
              <a:buNone/>
              <a:defRPr sz="1600" b="1"/>
            </a:lvl4pPr>
            <a:lvl5pPr marL="1828630" indent="0">
              <a:buNone/>
              <a:defRPr sz="1600" b="1"/>
            </a:lvl5pPr>
            <a:lvl6pPr marL="2285788" indent="0">
              <a:buNone/>
              <a:defRPr sz="1600" b="1"/>
            </a:lvl6pPr>
            <a:lvl7pPr marL="2742945" indent="0">
              <a:buNone/>
              <a:defRPr sz="1600" b="1"/>
            </a:lvl7pPr>
            <a:lvl8pPr marL="3200104" indent="0">
              <a:buNone/>
              <a:defRPr sz="1600" b="1"/>
            </a:lvl8pPr>
            <a:lvl9pPr marL="365726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58" indent="0">
              <a:buNone/>
              <a:defRPr sz="2000" b="1"/>
            </a:lvl2pPr>
            <a:lvl3pPr marL="914315" indent="0">
              <a:buNone/>
              <a:defRPr sz="1800" b="1"/>
            </a:lvl3pPr>
            <a:lvl4pPr marL="1371472" indent="0">
              <a:buNone/>
              <a:defRPr sz="1600" b="1"/>
            </a:lvl4pPr>
            <a:lvl5pPr marL="1828630" indent="0">
              <a:buNone/>
              <a:defRPr sz="1600" b="1"/>
            </a:lvl5pPr>
            <a:lvl6pPr marL="2285788" indent="0">
              <a:buNone/>
              <a:defRPr sz="1600" b="1"/>
            </a:lvl6pPr>
            <a:lvl7pPr marL="2742945" indent="0">
              <a:buNone/>
              <a:defRPr sz="1600" b="1"/>
            </a:lvl7pPr>
            <a:lvl8pPr marL="3200104" indent="0">
              <a:buNone/>
              <a:defRPr sz="1600" b="1"/>
            </a:lvl8pPr>
            <a:lvl9pPr marL="365726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41490443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1037114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266114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16162964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158" indent="0">
              <a:buNone/>
              <a:defRPr sz="1400"/>
            </a:lvl2pPr>
            <a:lvl3pPr marL="914315" indent="0">
              <a:buNone/>
              <a:defRPr sz="1200"/>
            </a:lvl3pPr>
            <a:lvl4pPr marL="1371472" indent="0">
              <a:buNone/>
              <a:defRPr sz="1000"/>
            </a:lvl4pPr>
            <a:lvl5pPr marL="1828630" indent="0">
              <a:buNone/>
              <a:defRPr sz="1000"/>
            </a:lvl5pPr>
            <a:lvl6pPr marL="2285788" indent="0">
              <a:buNone/>
              <a:defRPr sz="1000"/>
            </a:lvl6pPr>
            <a:lvl7pPr marL="2742945" indent="0">
              <a:buNone/>
              <a:defRPr sz="1000"/>
            </a:lvl7pPr>
            <a:lvl8pPr marL="3200104" indent="0">
              <a:buNone/>
              <a:defRPr sz="1000"/>
            </a:lvl8pPr>
            <a:lvl9pPr marL="365726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39695882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158" indent="0">
              <a:buNone/>
              <a:defRPr sz="2800"/>
            </a:lvl2pPr>
            <a:lvl3pPr marL="914315" indent="0">
              <a:buNone/>
              <a:defRPr sz="2400"/>
            </a:lvl3pPr>
            <a:lvl4pPr marL="1371472" indent="0">
              <a:buNone/>
              <a:defRPr sz="2000"/>
            </a:lvl4pPr>
            <a:lvl5pPr marL="1828630" indent="0">
              <a:buNone/>
              <a:defRPr sz="2000"/>
            </a:lvl5pPr>
            <a:lvl6pPr marL="2285788" indent="0">
              <a:buNone/>
              <a:defRPr sz="2000"/>
            </a:lvl6pPr>
            <a:lvl7pPr marL="2742945" indent="0">
              <a:buNone/>
              <a:defRPr sz="2000"/>
            </a:lvl7pPr>
            <a:lvl8pPr marL="3200104" indent="0">
              <a:buNone/>
              <a:defRPr sz="2000"/>
            </a:lvl8pPr>
            <a:lvl9pPr marL="365726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158" indent="0">
              <a:buNone/>
              <a:defRPr sz="1400"/>
            </a:lvl2pPr>
            <a:lvl3pPr marL="914315" indent="0">
              <a:buNone/>
              <a:defRPr sz="1200"/>
            </a:lvl3pPr>
            <a:lvl4pPr marL="1371472" indent="0">
              <a:buNone/>
              <a:defRPr sz="1000"/>
            </a:lvl4pPr>
            <a:lvl5pPr marL="1828630" indent="0">
              <a:buNone/>
              <a:defRPr sz="1000"/>
            </a:lvl5pPr>
            <a:lvl6pPr marL="2285788" indent="0">
              <a:buNone/>
              <a:defRPr sz="1000"/>
            </a:lvl6pPr>
            <a:lvl7pPr marL="2742945" indent="0">
              <a:buNone/>
              <a:defRPr sz="1000"/>
            </a:lvl7pPr>
            <a:lvl8pPr marL="3200104" indent="0">
              <a:buNone/>
              <a:defRPr sz="1000"/>
            </a:lvl8pPr>
            <a:lvl9pPr marL="365726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23044209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33559356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37636275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58" indent="0" algn="ctr">
              <a:buNone/>
              <a:defRPr sz="2000"/>
            </a:lvl2pPr>
            <a:lvl3pPr marL="914315" indent="0" algn="ctr">
              <a:buNone/>
              <a:defRPr sz="1800"/>
            </a:lvl3pPr>
            <a:lvl4pPr marL="1371472" indent="0" algn="ctr">
              <a:buNone/>
              <a:defRPr sz="1600"/>
            </a:lvl4pPr>
            <a:lvl5pPr marL="1828630" indent="0" algn="ctr">
              <a:buNone/>
              <a:defRPr sz="1600"/>
            </a:lvl5pPr>
            <a:lvl6pPr marL="2285788" indent="0" algn="ctr">
              <a:buNone/>
              <a:defRPr sz="1600"/>
            </a:lvl6pPr>
            <a:lvl7pPr marL="2742945" indent="0" algn="ctr">
              <a:buNone/>
              <a:defRPr sz="1600"/>
            </a:lvl7pPr>
            <a:lvl8pPr marL="3200104" indent="0" algn="ctr">
              <a:buNone/>
              <a:defRPr sz="1600"/>
            </a:lvl8pPr>
            <a:lvl9pPr marL="365726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33"/>
            <a:fld id="{1D8BD707-D9CF-40AE-B4C6-C98DA3205C09}" type="datetimeFigureOut">
              <a:rPr lang="en-US" smtClean="0">
                <a:solidFill>
                  <a:srgbClr val="2A2C65">
                    <a:tint val="75000"/>
                  </a:srgbClr>
                </a:solidFill>
              </a:rPr>
              <a:pPr defTabSz="277233"/>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33"/>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5922458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33"/>
            <a:fld id="{1D8BD707-D9CF-40AE-B4C6-C98DA3205C09}" type="datetimeFigureOut">
              <a:rPr lang="en-US" smtClean="0">
                <a:solidFill>
                  <a:srgbClr val="2A2C65">
                    <a:tint val="75000"/>
                  </a:srgbClr>
                </a:solidFill>
              </a:rPr>
              <a:pPr defTabSz="277233"/>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33"/>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37680446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40"/>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5"/>
            <a:ext cx="10515600" cy="1500187"/>
          </a:xfrm>
        </p:spPr>
        <p:txBody>
          <a:bodyPr/>
          <a:lstStyle>
            <a:lvl1pPr marL="0" indent="0">
              <a:buNone/>
              <a:defRPr sz="2400">
                <a:solidFill>
                  <a:schemeClr val="tx1">
                    <a:tint val="75000"/>
                  </a:schemeClr>
                </a:solidFill>
              </a:defRPr>
            </a:lvl1pPr>
            <a:lvl2pPr marL="457158" indent="0">
              <a:buNone/>
              <a:defRPr sz="2000">
                <a:solidFill>
                  <a:schemeClr val="tx1">
                    <a:tint val="75000"/>
                  </a:schemeClr>
                </a:solidFill>
              </a:defRPr>
            </a:lvl2pPr>
            <a:lvl3pPr marL="914315" indent="0">
              <a:buNone/>
              <a:defRPr sz="1800">
                <a:solidFill>
                  <a:schemeClr val="tx1">
                    <a:tint val="75000"/>
                  </a:schemeClr>
                </a:solidFill>
              </a:defRPr>
            </a:lvl3pPr>
            <a:lvl4pPr marL="1371472" indent="0">
              <a:buNone/>
              <a:defRPr sz="1600">
                <a:solidFill>
                  <a:schemeClr val="tx1">
                    <a:tint val="75000"/>
                  </a:schemeClr>
                </a:solidFill>
              </a:defRPr>
            </a:lvl4pPr>
            <a:lvl5pPr marL="1828630" indent="0">
              <a:buNone/>
              <a:defRPr sz="1600">
                <a:solidFill>
                  <a:schemeClr val="tx1">
                    <a:tint val="75000"/>
                  </a:schemeClr>
                </a:solidFill>
              </a:defRPr>
            </a:lvl5pPr>
            <a:lvl6pPr marL="2285788" indent="0">
              <a:buNone/>
              <a:defRPr sz="1600">
                <a:solidFill>
                  <a:schemeClr val="tx1">
                    <a:tint val="75000"/>
                  </a:schemeClr>
                </a:solidFill>
              </a:defRPr>
            </a:lvl6pPr>
            <a:lvl7pPr marL="2742945" indent="0">
              <a:buNone/>
              <a:defRPr sz="1600">
                <a:solidFill>
                  <a:schemeClr val="tx1">
                    <a:tint val="75000"/>
                  </a:schemeClr>
                </a:solidFill>
              </a:defRPr>
            </a:lvl7pPr>
            <a:lvl8pPr marL="3200104" indent="0">
              <a:buNone/>
              <a:defRPr sz="1600">
                <a:solidFill>
                  <a:schemeClr val="tx1">
                    <a:tint val="75000"/>
                  </a:schemeClr>
                </a:solidFill>
              </a:defRPr>
            </a:lvl8pPr>
            <a:lvl9pPr marL="365726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dirty="0">
              <a:solidFill>
                <a:srgbClr val="2A2C65">
                  <a:tint val="75000"/>
                </a:srgbClr>
              </a:solidFill>
            </a:endParaRPr>
          </a:p>
        </p:txBody>
      </p:sp>
    </p:spTree>
    <p:extLst>
      <p:ext uri="{BB962C8B-B14F-4D97-AF65-F5344CB8AC3E}">
        <p14:creationId xmlns:p14="http://schemas.microsoft.com/office/powerpoint/2010/main" val="36151305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33"/>
            <a:fld id="{1D8BD707-D9CF-40AE-B4C6-C98DA3205C09}" type="datetimeFigureOut">
              <a:rPr lang="en-US" smtClean="0">
                <a:solidFill>
                  <a:srgbClr val="2A2C65">
                    <a:tint val="75000"/>
                  </a:srgbClr>
                </a:solidFill>
              </a:rPr>
              <a:pPr defTabSz="277233"/>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33"/>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29952177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58" indent="0">
              <a:buNone/>
              <a:defRPr sz="2000" b="1"/>
            </a:lvl2pPr>
            <a:lvl3pPr marL="914315" indent="0">
              <a:buNone/>
              <a:defRPr sz="1800" b="1"/>
            </a:lvl3pPr>
            <a:lvl4pPr marL="1371472" indent="0">
              <a:buNone/>
              <a:defRPr sz="1600" b="1"/>
            </a:lvl4pPr>
            <a:lvl5pPr marL="1828630" indent="0">
              <a:buNone/>
              <a:defRPr sz="1600" b="1"/>
            </a:lvl5pPr>
            <a:lvl6pPr marL="2285788" indent="0">
              <a:buNone/>
              <a:defRPr sz="1600" b="1"/>
            </a:lvl6pPr>
            <a:lvl7pPr marL="2742945" indent="0">
              <a:buNone/>
              <a:defRPr sz="1600" b="1"/>
            </a:lvl7pPr>
            <a:lvl8pPr marL="3200104" indent="0">
              <a:buNone/>
              <a:defRPr sz="1600" b="1"/>
            </a:lvl8pPr>
            <a:lvl9pPr marL="365726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58" indent="0">
              <a:buNone/>
              <a:defRPr sz="2000" b="1"/>
            </a:lvl2pPr>
            <a:lvl3pPr marL="914315" indent="0">
              <a:buNone/>
              <a:defRPr sz="1800" b="1"/>
            </a:lvl3pPr>
            <a:lvl4pPr marL="1371472" indent="0">
              <a:buNone/>
              <a:defRPr sz="1600" b="1"/>
            </a:lvl4pPr>
            <a:lvl5pPr marL="1828630" indent="0">
              <a:buNone/>
              <a:defRPr sz="1600" b="1"/>
            </a:lvl5pPr>
            <a:lvl6pPr marL="2285788" indent="0">
              <a:buNone/>
              <a:defRPr sz="1600" b="1"/>
            </a:lvl6pPr>
            <a:lvl7pPr marL="2742945" indent="0">
              <a:buNone/>
              <a:defRPr sz="1600" b="1"/>
            </a:lvl7pPr>
            <a:lvl8pPr marL="3200104" indent="0">
              <a:buNone/>
              <a:defRPr sz="1600" b="1"/>
            </a:lvl8pPr>
            <a:lvl9pPr marL="365726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1114849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0029051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31926049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18305461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158" indent="0">
              <a:buNone/>
              <a:defRPr sz="1400"/>
            </a:lvl2pPr>
            <a:lvl3pPr marL="914315" indent="0">
              <a:buNone/>
              <a:defRPr sz="1200"/>
            </a:lvl3pPr>
            <a:lvl4pPr marL="1371472" indent="0">
              <a:buNone/>
              <a:defRPr sz="1000"/>
            </a:lvl4pPr>
            <a:lvl5pPr marL="1828630" indent="0">
              <a:buNone/>
              <a:defRPr sz="1000"/>
            </a:lvl5pPr>
            <a:lvl6pPr marL="2285788" indent="0">
              <a:buNone/>
              <a:defRPr sz="1000"/>
            </a:lvl6pPr>
            <a:lvl7pPr marL="2742945" indent="0">
              <a:buNone/>
              <a:defRPr sz="1000"/>
            </a:lvl7pPr>
            <a:lvl8pPr marL="3200104" indent="0">
              <a:buNone/>
              <a:defRPr sz="1000"/>
            </a:lvl8pPr>
            <a:lvl9pPr marL="365726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1581714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158" indent="0">
              <a:buNone/>
              <a:defRPr sz="2800"/>
            </a:lvl2pPr>
            <a:lvl3pPr marL="914315" indent="0">
              <a:buNone/>
              <a:defRPr sz="2400"/>
            </a:lvl3pPr>
            <a:lvl4pPr marL="1371472" indent="0">
              <a:buNone/>
              <a:defRPr sz="2000"/>
            </a:lvl4pPr>
            <a:lvl5pPr marL="1828630" indent="0">
              <a:buNone/>
              <a:defRPr sz="2000"/>
            </a:lvl5pPr>
            <a:lvl6pPr marL="2285788" indent="0">
              <a:buNone/>
              <a:defRPr sz="2000"/>
            </a:lvl6pPr>
            <a:lvl7pPr marL="2742945" indent="0">
              <a:buNone/>
              <a:defRPr sz="2000"/>
            </a:lvl7pPr>
            <a:lvl8pPr marL="3200104" indent="0">
              <a:buNone/>
              <a:defRPr sz="2000"/>
            </a:lvl8pPr>
            <a:lvl9pPr marL="365726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158" indent="0">
              <a:buNone/>
              <a:defRPr sz="1400"/>
            </a:lvl2pPr>
            <a:lvl3pPr marL="914315" indent="0">
              <a:buNone/>
              <a:defRPr sz="1200"/>
            </a:lvl3pPr>
            <a:lvl4pPr marL="1371472" indent="0">
              <a:buNone/>
              <a:defRPr sz="1000"/>
            </a:lvl4pPr>
            <a:lvl5pPr marL="1828630" indent="0">
              <a:buNone/>
              <a:defRPr sz="1000"/>
            </a:lvl5pPr>
            <a:lvl6pPr marL="2285788" indent="0">
              <a:buNone/>
              <a:defRPr sz="1000"/>
            </a:lvl6pPr>
            <a:lvl7pPr marL="2742945" indent="0">
              <a:buNone/>
              <a:defRPr sz="1000"/>
            </a:lvl7pPr>
            <a:lvl8pPr marL="3200104" indent="0">
              <a:buNone/>
              <a:defRPr sz="1000"/>
            </a:lvl8pPr>
            <a:lvl9pPr marL="365726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29962874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6815675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2910595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02792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748677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39358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88155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25653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7"/>
            <a:ext cx="12191953" cy="105399"/>
          </a:xfrm>
          <a:prstGeom prst="rect">
            <a:avLst/>
          </a:prstGeom>
        </p:spPr>
      </p:pic>
    </p:spTree>
    <p:extLst>
      <p:ext uri="{BB962C8B-B14F-4D97-AF65-F5344CB8AC3E}">
        <p14:creationId xmlns:p14="http://schemas.microsoft.com/office/powerpoint/2010/main" val="9959819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358"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35063740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33"/>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33"/>
            <a:fld id="{B6F15528-21DE-4FAA-801E-634DDDAF4B2B}" type="slidenum">
              <a:rPr lang="en-GB" smtClean="0">
                <a:solidFill>
                  <a:srgbClr val="2A2C65">
                    <a:tint val="75000"/>
                  </a:srgbClr>
                </a:solidFill>
              </a:rPr>
              <a:pPr defTabSz="277233"/>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6"/>
            <a:ext cx="12191953" cy="105399"/>
          </a:xfrm>
          <a:prstGeom prst="rect">
            <a:avLst/>
          </a:prstGeom>
        </p:spPr>
      </p:pic>
    </p:spTree>
    <p:extLst>
      <p:ext uri="{BB962C8B-B14F-4D97-AF65-F5344CB8AC3E}">
        <p14:creationId xmlns:p14="http://schemas.microsoft.com/office/powerpoint/2010/main" val="378312509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315"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78" indent="-228578" algn="l" defTabSz="914315"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36" indent="-228578" algn="l" defTabSz="914315"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894" indent="-228578" algn="l" defTabSz="914315"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052" indent="-228578" algn="l" defTabSz="914315"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210" indent="-228578" algn="l" defTabSz="914315"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366" indent="-228578" algn="l" defTabSz="91431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24" indent="-228578" algn="l" defTabSz="91431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82" indent="-228578" algn="l" defTabSz="91431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40" indent="-228578" algn="l" defTabSz="91431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5" rtl="0" eaLnBrk="1" latinLnBrk="0" hangingPunct="1">
        <a:defRPr sz="1800" kern="1200">
          <a:solidFill>
            <a:schemeClr val="tx1"/>
          </a:solidFill>
          <a:latin typeface="+mn-lt"/>
          <a:ea typeface="+mn-ea"/>
          <a:cs typeface="+mn-cs"/>
        </a:defRPr>
      </a:lvl1pPr>
      <a:lvl2pPr marL="457158" algn="l" defTabSz="914315" rtl="0" eaLnBrk="1" latinLnBrk="0" hangingPunct="1">
        <a:defRPr sz="1800" kern="1200">
          <a:solidFill>
            <a:schemeClr val="tx1"/>
          </a:solidFill>
          <a:latin typeface="+mn-lt"/>
          <a:ea typeface="+mn-ea"/>
          <a:cs typeface="+mn-cs"/>
        </a:defRPr>
      </a:lvl2pPr>
      <a:lvl3pPr marL="914315" algn="l" defTabSz="914315" rtl="0" eaLnBrk="1" latinLnBrk="0" hangingPunct="1">
        <a:defRPr sz="1800" kern="1200">
          <a:solidFill>
            <a:schemeClr val="tx1"/>
          </a:solidFill>
          <a:latin typeface="+mn-lt"/>
          <a:ea typeface="+mn-ea"/>
          <a:cs typeface="+mn-cs"/>
        </a:defRPr>
      </a:lvl3pPr>
      <a:lvl4pPr marL="1371472" algn="l" defTabSz="914315" rtl="0" eaLnBrk="1" latinLnBrk="0" hangingPunct="1">
        <a:defRPr sz="1800" kern="1200">
          <a:solidFill>
            <a:schemeClr val="tx1"/>
          </a:solidFill>
          <a:latin typeface="+mn-lt"/>
          <a:ea typeface="+mn-ea"/>
          <a:cs typeface="+mn-cs"/>
        </a:defRPr>
      </a:lvl4pPr>
      <a:lvl5pPr marL="1828630" algn="l" defTabSz="914315" rtl="0" eaLnBrk="1" latinLnBrk="0" hangingPunct="1">
        <a:defRPr sz="1800" kern="1200">
          <a:solidFill>
            <a:schemeClr val="tx1"/>
          </a:solidFill>
          <a:latin typeface="+mn-lt"/>
          <a:ea typeface="+mn-ea"/>
          <a:cs typeface="+mn-cs"/>
        </a:defRPr>
      </a:lvl5pPr>
      <a:lvl6pPr marL="2285788" algn="l" defTabSz="914315" rtl="0" eaLnBrk="1" latinLnBrk="0" hangingPunct="1">
        <a:defRPr sz="1800" kern="1200">
          <a:solidFill>
            <a:schemeClr val="tx1"/>
          </a:solidFill>
          <a:latin typeface="+mn-lt"/>
          <a:ea typeface="+mn-ea"/>
          <a:cs typeface="+mn-cs"/>
        </a:defRPr>
      </a:lvl6pPr>
      <a:lvl7pPr marL="2742945" algn="l" defTabSz="914315" rtl="0" eaLnBrk="1" latinLnBrk="0" hangingPunct="1">
        <a:defRPr sz="1800" kern="1200">
          <a:solidFill>
            <a:schemeClr val="tx1"/>
          </a:solidFill>
          <a:latin typeface="+mn-lt"/>
          <a:ea typeface="+mn-ea"/>
          <a:cs typeface="+mn-cs"/>
        </a:defRPr>
      </a:lvl7pPr>
      <a:lvl8pPr marL="3200104" algn="l" defTabSz="914315" rtl="0" eaLnBrk="1" latinLnBrk="0" hangingPunct="1">
        <a:defRPr sz="1800" kern="1200">
          <a:solidFill>
            <a:schemeClr val="tx1"/>
          </a:solidFill>
          <a:latin typeface="+mn-lt"/>
          <a:ea typeface="+mn-ea"/>
          <a:cs typeface="+mn-cs"/>
        </a:defRPr>
      </a:lvl8pPr>
      <a:lvl9pPr marL="3657260" algn="l" defTabSz="914315"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33"/>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33"/>
            <a:fld id="{B6F15528-21DE-4FAA-801E-634DDDAF4B2B}" type="slidenum">
              <a:rPr lang="en-GB" smtClean="0">
                <a:solidFill>
                  <a:srgbClr val="2A2C65">
                    <a:tint val="75000"/>
                  </a:srgbClr>
                </a:solidFill>
              </a:rPr>
              <a:pPr defTabSz="277233"/>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6"/>
            <a:ext cx="12191953" cy="105399"/>
          </a:xfrm>
          <a:prstGeom prst="rect">
            <a:avLst/>
          </a:prstGeom>
        </p:spPr>
      </p:pic>
    </p:spTree>
    <p:extLst>
      <p:ext uri="{BB962C8B-B14F-4D97-AF65-F5344CB8AC3E}">
        <p14:creationId xmlns:p14="http://schemas.microsoft.com/office/powerpoint/2010/main" val="54132825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315"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78" indent="-228578" algn="l" defTabSz="914315"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36" indent="-228578" algn="l" defTabSz="914315"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894" indent="-228578" algn="l" defTabSz="914315"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052" indent="-228578" algn="l" defTabSz="914315"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210" indent="-228578" algn="l" defTabSz="914315"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366" indent="-228578" algn="l" defTabSz="91431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24" indent="-228578" algn="l" defTabSz="91431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82" indent="-228578" algn="l" defTabSz="91431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40" indent="-228578" algn="l" defTabSz="91431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5" rtl="0" eaLnBrk="1" latinLnBrk="0" hangingPunct="1">
        <a:defRPr sz="1800" kern="1200">
          <a:solidFill>
            <a:schemeClr val="tx1"/>
          </a:solidFill>
          <a:latin typeface="+mn-lt"/>
          <a:ea typeface="+mn-ea"/>
          <a:cs typeface="+mn-cs"/>
        </a:defRPr>
      </a:lvl1pPr>
      <a:lvl2pPr marL="457158" algn="l" defTabSz="914315" rtl="0" eaLnBrk="1" latinLnBrk="0" hangingPunct="1">
        <a:defRPr sz="1800" kern="1200">
          <a:solidFill>
            <a:schemeClr val="tx1"/>
          </a:solidFill>
          <a:latin typeface="+mn-lt"/>
          <a:ea typeface="+mn-ea"/>
          <a:cs typeface="+mn-cs"/>
        </a:defRPr>
      </a:lvl2pPr>
      <a:lvl3pPr marL="914315" algn="l" defTabSz="914315" rtl="0" eaLnBrk="1" latinLnBrk="0" hangingPunct="1">
        <a:defRPr sz="1800" kern="1200">
          <a:solidFill>
            <a:schemeClr val="tx1"/>
          </a:solidFill>
          <a:latin typeface="+mn-lt"/>
          <a:ea typeface="+mn-ea"/>
          <a:cs typeface="+mn-cs"/>
        </a:defRPr>
      </a:lvl3pPr>
      <a:lvl4pPr marL="1371472" algn="l" defTabSz="914315" rtl="0" eaLnBrk="1" latinLnBrk="0" hangingPunct="1">
        <a:defRPr sz="1800" kern="1200">
          <a:solidFill>
            <a:schemeClr val="tx1"/>
          </a:solidFill>
          <a:latin typeface="+mn-lt"/>
          <a:ea typeface="+mn-ea"/>
          <a:cs typeface="+mn-cs"/>
        </a:defRPr>
      </a:lvl4pPr>
      <a:lvl5pPr marL="1828630" algn="l" defTabSz="914315" rtl="0" eaLnBrk="1" latinLnBrk="0" hangingPunct="1">
        <a:defRPr sz="1800" kern="1200">
          <a:solidFill>
            <a:schemeClr val="tx1"/>
          </a:solidFill>
          <a:latin typeface="+mn-lt"/>
          <a:ea typeface="+mn-ea"/>
          <a:cs typeface="+mn-cs"/>
        </a:defRPr>
      </a:lvl5pPr>
      <a:lvl6pPr marL="2285788" algn="l" defTabSz="914315" rtl="0" eaLnBrk="1" latinLnBrk="0" hangingPunct="1">
        <a:defRPr sz="1800" kern="1200">
          <a:solidFill>
            <a:schemeClr val="tx1"/>
          </a:solidFill>
          <a:latin typeface="+mn-lt"/>
          <a:ea typeface="+mn-ea"/>
          <a:cs typeface="+mn-cs"/>
        </a:defRPr>
      </a:lvl6pPr>
      <a:lvl7pPr marL="2742945" algn="l" defTabSz="914315" rtl="0" eaLnBrk="1" latinLnBrk="0" hangingPunct="1">
        <a:defRPr sz="1800" kern="1200">
          <a:solidFill>
            <a:schemeClr val="tx1"/>
          </a:solidFill>
          <a:latin typeface="+mn-lt"/>
          <a:ea typeface="+mn-ea"/>
          <a:cs typeface="+mn-cs"/>
        </a:defRPr>
      </a:lvl7pPr>
      <a:lvl8pPr marL="3200104" algn="l" defTabSz="914315" rtl="0" eaLnBrk="1" latinLnBrk="0" hangingPunct="1">
        <a:defRPr sz="1800" kern="1200">
          <a:solidFill>
            <a:schemeClr val="tx1"/>
          </a:solidFill>
          <a:latin typeface="+mn-lt"/>
          <a:ea typeface="+mn-ea"/>
          <a:cs typeface="+mn-cs"/>
        </a:defRPr>
      </a:lvl8pPr>
      <a:lvl9pPr marL="3657260" algn="l" defTabSz="91431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5.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3.xml"/><Relationship Id="rId6" Type="http://schemas.openxmlformats.org/officeDocument/2006/relationships/image" Target="../media/image7.png"/><Relationship Id="rId11" Type="http://schemas.openxmlformats.org/officeDocument/2006/relationships/image" Target="../media/image10.png"/><Relationship Id="rId5" Type="http://schemas.openxmlformats.org/officeDocument/2006/relationships/image" Target="../media/image6.png"/><Relationship Id="rId10" Type="http://schemas.microsoft.com/office/2007/relationships/hdphoto" Target="../media/hdphoto2.wdp"/><Relationship Id="rId4" Type="http://schemas.openxmlformats.org/officeDocument/2006/relationships/image" Target="../media/image5.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 Id="rId5" Type="http://schemas.openxmlformats.org/officeDocument/2006/relationships/image" Target="../media/image17.JP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5.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 y="241"/>
            <a:ext cx="12191144" cy="6857519"/>
          </a:xfrm>
          <a:prstGeom prst="rect">
            <a:avLst/>
          </a:prstGeom>
        </p:spPr>
      </p:pic>
    </p:spTree>
    <p:extLst>
      <p:ext uri="{BB962C8B-B14F-4D97-AF65-F5344CB8AC3E}">
        <p14:creationId xmlns:p14="http://schemas.microsoft.com/office/powerpoint/2010/main" val="28785593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68" y="1211184"/>
            <a:ext cx="5647137" cy="564713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90074" y="1040613"/>
            <a:ext cx="508249" cy="31958"/>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33"/>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6" name="Content Placeholder 2"/>
          <p:cNvSpPr>
            <a:spLocks noGrp="1"/>
          </p:cNvSpPr>
          <p:nvPr>
            <p:ph idx="1"/>
          </p:nvPr>
        </p:nvSpPr>
        <p:spPr>
          <a:xfrm>
            <a:off x="670972" y="1262150"/>
            <a:ext cx="5873595" cy="5108530"/>
          </a:xfrm>
        </p:spPr>
        <p:txBody>
          <a:bodyPr>
            <a:normAutofit fontScale="77500" lnSpcReduction="20000"/>
          </a:bodyPr>
          <a:lstStyle/>
          <a:p>
            <a:pPr marL="0" indent="0">
              <a:buNone/>
            </a:pPr>
            <a:r>
              <a:rPr lang="en-US" sz="3638" dirty="0"/>
              <a:t>Using your </a:t>
            </a:r>
            <a:r>
              <a:rPr lang="en-US" sz="3638" dirty="0" err="1"/>
              <a:t>oracy</a:t>
            </a:r>
            <a:r>
              <a:rPr lang="en-US" sz="3638" dirty="0"/>
              <a:t> </a:t>
            </a:r>
            <a:r>
              <a:rPr lang="en-US" sz="3638" dirty="0" err="1"/>
              <a:t>helpsheet</a:t>
            </a:r>
            <a:r>
              <a:rPr lang="en-US" sz="3638" dirty="0"/>
              <a:t>, discuss with the person next to you the question:</a:t>
            </a:r>
          </a:p>
          <a:p>
            <a:pPr marL="0" indent="0">
              <a:buNone/>
            </a:pPr>
            <a:endParaRPr lang="en-US" sz="3638" dirty="0"/>
          </a:p>
          <a:p>
            <a:pPr marL="0" indent="0">
              <a:buNone/>
            </a:pPr>
            <a:r>
              <a:rPr lang="en-US" sz="3638" b="1" dirty="0" smtClean="0"/>
              <a:t>“What was the least important reason for a person to enter a romantic relationship?”</a:t>
            </a:r>
            <a:endParaRPr lang="en-US" sz="3638" b="1" dirty="0"/>
          </a:p>
          <a:p>
            <a:pPr marL="0" indent="0">
              <a:buNone/>
            </a:pPr>
            <a:endParaRPr lang="en-US" sz="3638" dirty="0"/>
          </a:p>
          <a:p>
            <a:pPr marL="0" indent="0">
              <a:buNone/>
            </a:pPr>
            <a:r>
              <a:rPr lang="en-US" sz="3638" dirty="0"/>
              <a:t>Remember to use the sentence starters to add, build or challenge what your partner has said.</a:t>
            </a:r>
          </a:p>
          <a:p>
            <a:pPr marL="0" indent="0">
              <a:buNone/>
            </a:pPr>
            <a:endParaRPr lang="en-US" sz="3638" dirty="0"/>
          </a:p>
          <a:p>
            <a:pPr marL="0" indent="0">
              <a:buNone/>
            </a:pPr>
            <a:r>
              <a:rPr lang="en-US" sz="3638" dirty="0"/>
              <a:t>Be ready to share your discussion with the class</a:t>
            </a:r>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8066" y="566894"/>
            <a:ext cx="6022388"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Reasons for entering a romantic relationship</a:t>
            </a:r>
            <a:endParaRPr sz="2426" spc="27" dirty="0"/>
          </a:p>
        </p:txBody>
      </p:sp>
      <p:pic>
        <p:nvPicPr>
          <p:cNvPr id="11" name="Picture 10"/>
          <p:cNvPicPr>
            <a:picLocks noChangeAspect="1"/>
          </p:cNvPicPr>
          <p:nvPr/>
        </p:nvPicPr>
        <p:blipFill>
          <a:blip r:embed="rId4"/>
          <a:stretch>
            <a:fillRect/>
          </a:stretch>
        </p:blipFill>
        <p:spPr>
          <a:xfrm>
            <a:off x="7667966" y="1101534"/>
            <a:ext cx="3846611" cy="5429760"/>
          </a:xfrm>
          <a:prstGeom prst="rect">
            <a:avLst/>
          </a:prstGeom>
        </p:spPr>
      </p:pic>
    </p:spTree>
    <p:extLst>
      <p:ext uri="{BB962C8B-B14F-4D97-AF65-F5344CB8AC3E}">
        <p14:creationId xmlns:p14="http://schemas.microsoft.com/office/powerpoint/2010/main" val="1725979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a:bodyPr>
          <a:lstStyle/>
          <a:p>
            <a:pPr marL="0" indent="0">
              <a:buNone/>
            </a:pPr>
            <a:r>
              <a:rPr lang="en-US" sz="3638" dirty="0" smtClean="0"/>
              <a:t>Regardless of opinion, all of the statements are reasons why people enter romantic relationships.</a:t>
            </a:r>
          </a:p>
          <a:p>
            <a:pPr marL="0" indent="0">
              <a:buNone/>
            </a:pPr>
            <a:endParaRPr lang="en-US" sz="3638" dirty="0"/>
          </a:p>
          <a:p>
            <a:pPr marL="0" indent="0">
              <a:buNone/>
            </a:pPr>
            <a:r>
              <a:rPr lang="en-US" sz="3638" dirty="0" smtClean="0"/>
              <a:t>However some of the statements are </a:t>
            </a:r>
            <a:r>
              <a:rPr lang="en-US" sz="3638" b="1" dirty="0" smtClean="0"/>
              <a:t>positive</a:t>
            </a:r>
            <a:r>
              <a:rPr lang="en-US" sz="3638" dirty="0" smtClean="0"/>
              <a:t> reasons and some are </a:t>
            </a:r>
            <a:r>
              <a:rPr lang="en-US" sz="3638" b="1" dirty="0" smtClean="0"/>
              <a:t>negative </a:t>
            </a:r>
            <a:r>
              <a:rPr lang="en-US" sz="3638" dirty="0" smtClean="0"/>
              <a:t>reasons</a:t>
            </a:r>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people enter a romantic relationship</a:t>
            </a:r>
            <a:endParaRPr sz="2426" spc="27" dirty="0"/>
          </a:p>
        </p:txBody>
      </p:sp>
      <p:pic>
        <p:nvPicPr>
          <p:cNvPr id="5" name="Picture 4"/>
          <p:cNvPicPr>
            <a:picLocks noChangeAspect="1"/>
          </p:cNvPicPr>
          <p:nvPr/>
        </p:nvPicPr>
        <p:blipFill>
          <a:blip r:embed="rId4"/>
          <a:stretch>
            <a:fillRect/>
          </a:stretch>
        </p:blipFill>
        <p:spPr>
          <a:xfrm>
            <a:off x="7128806" y="1850504"/>
            <a:ext cx="4626243" cy="4305368"/>
          </a:xfrm>
          <a:prstGeom prst="rect">
            <a:avLst/>
          </a:prstGeom>
        </p:spPr>
      </p:pic>
    </p:spTree>
    <p:extLst>
      <p:ext uri="{BB962C8B-B14F-4D97-AF65-F5344CB8AC3E}">
        <p14:creationId xmlns:p14="http://schemas.microsoft.com/office/powerpoint/2010/main" val="608792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lnSpcReduction="10000"/>
          </a:bodyPr>
          <a:lstStyle/>
          <a:p>
            <a:pPr marL="0" indent="0">
              <a:buNone/>
            </a:pPr>
            <a:r>
              <a:rPr lang="en-US" sz="3638" dirty="0" smtClean="0"/>
              <a:t>Each statement is now going to appear on the board.</a:t>
            </a:r>
          </a:p>
          <a:p>
            <a:pPr marL="0" indent="0">
              <a:buNone/>
            </a:pPr>
            <a:endParaRPr lang="en-US" sz="3638" dirty="0"/>
          </a:p>
          <a:p>
            <a:pPr marL="0" indent="0">
              <a:buNone/>
            </a:pPr>
            <a:r>
              <a:rPr lang="en-US" sz="3638" dirty="0" smtClean="0"/>
              <a:t>On your whiteboard choose one of the following options:</a:t>
            </a:r>
          </a:p>
          <a:p>
            <a:pPr marL="0" indent="0">
              <a:buNone/>
            </a:pPr>
            <a:endParaRPr lang="en-US" sz="3638" dirty="0"/>
          </a:p>
          <a:p>
            <a:pPr marL="742950" indent="-742950">
              <a:buAutoNum type="arabicPeriod"/>
            </a:pPr>
            <a:r>
              <a:rPr lang="en-US" sz="3638" dirty="0" smtClean="0"/>
              <a:t>Positive</a:t>
            </a:r>
          </a:p>
          <a:p>
            <a:pPr marL="742950" indent="-742950">
              <a:buAutoNum type="arabicPeriod"/>
            </a:pPr>
            <a:r>
              <a:rPr lang="en-US" sz="3638" dirty="0" smtClean="0"/>
              <a:t>Negative</a:t>
            </a:r>
          </a:p>
          <a:p>
            <a:pPr marL="742950" indent="-742950">
              <a:buAutoNum type="arabicPeriod"/>
            </a:pPr>
            <a:r>
              <a:rPr lang="en-US" sz="3638" dirty="0" smtClean="0"/>
              <a:t>Depends</a:t>
            </a:r>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people enter a romantic relationship</a:t>
            </a:r>
            <a:endParaRPr sz="2426" spc="27" dirty="0"/>
          </a:p>
        </p:txBody>
      </p:sp>
      <p:pic>
        <p:nvPicPr>
          <p:cNvPr id="5" name="Picture 4"/>
          <p:cNvPicPr>
            <a:picLocks noChangeAspect="1"/>
          </p:cNvPicPr>
          <p:nvPr/>
        </p:nvPicPr>
        <p:blipFill>
          <a:blip r:embed="rId4"/>
          <a:stretch>
            <a:fillRect/>
          </a:stretch>
        </p:blipFill>
        <p:spPr>
          <a:xfrm>
            <a:off x="7128806" y="1850504"/>
            <a:ext cx="4626243" cy="4305368"/>
          </a:xfrm>
          <a:prstGeom prst="rect">
            <a:avLst/>
          </a:prstGeom>
        </p:spPr>
      </p:pic>
    </p:spTree>
    <p:extLst>
      <p:ext uri="{BB962C8B-B14F-4D97-AF65-F5344CB8AC3E}">
        <p14:creationId xmlns:p14="http://schemas.microsoft.com/office/powerpoint/2010/main" val="339756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lnSpcReduction="10000"/>
          </a:bodyPr>
          <a:lstStyle/>
          <a:p>
            <a:pPr marL="0" indent="0">
              <a:buNone/>
            </a:pPr>
            <a:r>
              <a:rPr lang="en-US" sz="3638" dirty="0"/>
              <a:t>“They are physically attracted to the other </a:t>
            </a:r>
            <a:r>
              <a:rPr lang="en-US" sz="3638" dirty="0" smtClean="0"/>
              <a:t>person”</a:t>
            </a:r>
          </a:p>
          <a:p>
            <a:pPr marL="0" indent="0">
              <a:buNone/>
            </a:pPr>
            <a:endParaRPr lang="en-US" sz="3638" dirty="0"/>
          </a:p>
          <a:p>
            <a:pPr marL="0" indent="0">
              <a:buNone/>
            </a:pPr>
            <a:r>
              <a:rPr lang="en-US" sz="4000" dirty="0"/>
              <a:t>On your whiteboards write either </a:t>
            </a:r>
            <a:r>
              <a:rPr lang="en-US" sz="4000" b="1" dirty="0"/>
              <a:t>positive, negative </a:t>
            </a:r>
            <a:r>
              <a:rPr lang="en-US" sz="4000" dirty="0"/>
              <a:t>or </a:t>
            </a:r>
            <a:r>
              <a:rPr lang="en-US" sz="4000" b="1" dirty="0"/>
              <a:t>depends</a:t>
            </a:r>
          </a:p>
          <a:p>
            <a:pPr marL="0" indent="0">
              <a:buNone/>
            </a:pPr>
            <a:endParaRPr lang="en-US" sz="3638" dirty="0" smtClean="0"/>
          </a:p>
          <a:p>
            <a:pPr marL="0" indent="0">
              <a:buNone/>
            </a:pPr>
            <a:r>
              <a:rPr lang="en-US" sz="3638" dirty="0" smtClean="0"/>
              <a:t>This is </a:t>
            </a:r>
            <a:r>
              <a:rPr lang="en-US" sz="3638" b="1" dirty="0" smtClean="0"/>
              <a:t>positive </a:t>
            </a:r>
            <a:r>
              <a:rPr lang="en-US" sz="3638" dirty="0" smtClean="0"/>
              <a:t>reason to enter a romantic relationship</a:t>
            </a: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people enter a romantic relationship</a:t>
            </a:r>
            <a:endParaRPr sz="2426" spc="27" dirty="0"/>
          </a:p>
        </p:txBody>
      </p:sp>
      <p:pic>
        <p:nvPicPr>
          <p:cNvPr id="5" name="Picture 4"/>
          <p:cNvPicPr>
            <a:picLocks noChangeAspect="1"/>
          </p:cNvPicPr>
          <p:nvPr/>
        </p:nvPicPr>
        <p:blipFill>
          <a:blip r:embed="rId4"/>
          <a:stretch>
            <a:fillRect/>
          </a:stretch>
        </p:blipFill>
        <p:spPr>
          <a:xfrm>
            <a:off x="7128806" y="1850504"/>
            <a:ext cx="4626243" cy="4305368"/>
          </a:xfrm>
          <a:prstGeom prst="rect">
            <a:avLst/>
          </a:prstGeom>
        </p:spPr>
      </p:pic>
    </p:spTree>
    <p:extLst>
      <p:ext uri="{BB962C8B-B14F-4D97-AF65-F5344CB8AC3E}">
        <p14:creationId xmlns:p14="http://schemas.microsoft.com/office/powerpoint/2010/main" val="600854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92500" lnSpcReduction="10000"/>
          </a:bodyPr>
          <a:lstStyle/>
          <a:p>
            <a:pPr marL="0" indent="0">
              <a:buNone/>
            </a:pPr>
            <a:r>
              <a:rPr lang="en-US" sz="3638" dirty="0" smtClean="0"/>
              <a:t>“</a:t>
            </a:r>
            <a:r>
              <a:rPr lang="en-US" sz="3638" dirty="0"/>
              <a:t>A person is the only one in the group not in a romantic </a:t>
            </a:r>
            <a:r>
              <a:rPr lang="en-US" sz="3638" dirty="0" smtClean="0"/>
              <a:t>relationship”</a:t>
            </a:r>
          </a:p>
          <a:p>
            <a:pPr marL="0" indent="0">
              <a:buNone/>
            </a:pPr>
            <a:endParaRPr lang="en-US" sz="3638" dirty="0"/>
          </a:p>
          <a:p>
            <a:pPr marL="0" indent="0">
              <a:buNone/>
            </a:pPr>
            <a:r>
              <a:rPr lang="en-US" sz="4000" dirty="0"/>
              <a:t>On your whiteboards write either </a:t>
            </a:r>
            <a:r>
              <a:rPr lang="en-US" sz="4000" b="1" dirty="0"/>
              <a:t>positive, negative </a:t>
            </a:r>
            <a:r>
              <a:rPr lang="en-US" sz="4000" dirty="0"/>
              <a:t>or </a:t>
            </a:r>
            <a:r>
              <a:rPr lang="en-US" sz="4000" b="1" dirty="0"/>
              <a:t>depends</a:t>
            </a:r>
          </a:p>
          <a:p>
            <a:pPr marL="0" indent="0">
              <a:buNone/>
            </a:pPr>
            <a:endParaRPr lang="en-US" sz="3638" dirty="0" smtClean="0"/>
          </a:p>
          <a:p>
            <a:pPr marL="0" indent="0">
              <a:buNone/>
            </a:pPr>
            <a:r>
              <a:rPr lang="en-US" sz="3638" dirty="0" smtClean="0"/>
              <a:t>This is </a:t>
            </a:r>
            <a:r>
              <a:rPr lang="en-US" sz="3638" b="1" dirty="0" smtClean="0"/>
              <a:t>negative </a:t>
            </a:r>
            <a:r>
              <a:rPr lang="en-US" sz="3638" dirty="0" smtClean="0"/>
              <a:t>reason to enter a romantic relationship</a:t>
            </a: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people enter a romantic relationship</a:t>
            </a:r>
            <a:endParaRPr sz="2426" spc="27" dirty="0"/>
          </a:p>
        </p:txBody>
      </p:sp>
      <p:pic>
        <p:nvPicPr>
          <p:cNvPr id="5" name="Picture 4"/>
          <p:cNvPicPr>
            <a:picLocks noChangeAspect="1"/>
          </p:cNvPicPr>
          <p:nvPr/>
        </p:nvPicPr>
        <p:blipFill>
          <a:blip r:embed="rId4"/>
          <a:stretch>
            <a:fillRect/>
          </a:stretch>
        </p:blipFill>
        <p:spPr>
          <a:xfrm>
            <a:off x="7128806" y="1850504"/>
            <a:ext cx="4626243" cy="4305368"/>
          </a:xfrm>
          <a:prstGeom prst="rect">
            <a:avLst/>
          </a:prstGeom>
        </p:spPr>
      </p:pic>
    </p:spTree>
    <p:extLst>
      <p:ext uri="{BB962C8B-B14F-4D97-AF65-F5344CB8AC3E}">
        <p14:creationId xmlns:p14="http://schemas.microsoft.com/office/powerpoint/2010/main" val="39164222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lnSpcReduction="10000"/>
          </a:bodyPr>
          <a:lstStyle/>
          <a:p>
            <a:pPr marL="0" indent="0">
              <a:buNone/>
            </a:pPr>
            <a:r>
              <a:rPr lang="en-US" sz="3638" dirty="0" smtClean="0"/>
              <a:t>“</a:t>
            </a:r>
            <a:r>
              <a:rPr lang="en-US" sz="3638" dirty="0"/>
              <a:t>People have fun </a:t>
            </a:r>
            <a:r>
              <a:rPr lang="en-US" sz="3638" dirty="0" smtClean="0"/>
              <a:t>together”</a:t>
            </a:r>
          </a:p>
          <a:p>
            <a:pPr marL="0" indent="0">
              <a:buNone/>
            </a:pPr>
            <a:endParaRPr lang="en-US" sz="3638" dirty="0"/>
          </a:p>
          <a:p>
            <a:pPr marL="0" indent="0">
              <a:buNone/>
            </a:pPr>
            <a:r>
              <a:rPr lang="en-US" sz="4000" dirty="0"/>
              <a:t>On your whiteboards write either </a:t>
            </a:r>
            <a:r>
              <a:rPr lang="en-US" sz="4000" b="1" dirty="0"/>
              <a:t>positive, negative </a:t>
            </a:r>
            <a:r>
              <a:rPr lang="en-US" sz="4000" dirty="0"/>
              <a:t>or </a:t>
            </a:r>
            <a:r>
              <a:rPr lang="en-US" sz="4000" b="1" dirty="0"/>
              <a:t>depends</a:t>
            </a:r>
          </a:p>
          <a:p>
            <a:pPr marL="0" indent="0">
              <a:buNone/>
            </a:pPr>
            <a:endParaRPr lang="en-US" sz="3638" dirty="0" smtClean="0"/>
          </a:p>
          <a:p>
            <a:pPr marL="0" indent="0">
              <a:buNone/>
            </a:pPr>
            <a:r>
              <a:rPr lang="en-US" sz="3638" dirty="0" smtClean="0"/>
              <a:t>This </a:t>
            </a:r>
            <a:r>
              <a:rPr lang="en-US" sz="3638" b="1" dirty="0" smtClean="0"/>
              <a:t>depends</a:t>
            </a:r>
            <a:r>
              <a:rPr lang="en-US" sz="3638" dirty="0" smtClean="0"/>
              <a:t> on if there is also a physical attraction. If there is no attraction this is a friendship.</a:t>
            </a: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people enter a romantic relationship</a:t>
            </a:r>
            <a:endParaRPr sz="2426" spc="27" dirty="0"/>
          </a:p>
        </p:txBody>
      </p:sp>
      <p:pic>
        <p:nvPicPr>
          <p:cNvPr id="5" name="Picture 4"/>
          <p:cNvPicPr>
            <a:picLocks noChangeAspect="1"/>
          </p:cNvPicPr>
          <p:nvPr/>
        </p:nvPicPr>
        <p:blipFill>
          <a:blip r:embed="rId4"/>
          <a:stretch>
            <a:fillRect/>
          </a:stretch>
        </p:blipFill>
        <p:spPr>
          <a:xfrm>
            <a:off x="7128806" y="1850504"/>
            <a:ext cx="4626243" cy="4305368"/>
          </a:xfrm>
          <a:prstGeom prst="rect">
            <a:avLst/>
          </a:prstGeom>
        </p:spPr>
      </p:pic>
    </p:spTree>
    <p:extLst>
      <p:ext uri="{BB962C8B-B14F-4D97-AF65-F5344CB8AC3E}">
        <p14:creationId xmlns:p14="http://schemas.microsoft.com/office/powerpoint/2010/main" val="4283215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lnSpcReduction="10000"/>
          </a:bodyPr>
          <a:lstStyle/>
          <a:p>
            <a:pPr marL="0" indent="0">
              <a:buNone/>
            </a:pPr>
            <a:r>
              <a:rPr lang="en-US" sz="3638" dirty="0" smtClean="0"/>
              <a:t>“</a:t>
            </a:r>
            <a:r>
              <a:rPr lang="en-US" sz="3638" dirty="0"/>
              <a:t>A person wants to make their friends </a:t>
            </a:r>
            <a:r>
              <a:rPr lang="en-US" sz="3638" dirty="0" smtClean="0"/>
              <a:t>jealous”</a:t>
            </a:r>
          </a:p>
          <a:p>
            <a:pPr marL="0" indent="0">
              <a:buNone/>
            </a:pPr>
            <a:endParaRPr lang="en-US" sz="3638" dirty="0"/>
          </a:p>
          <a:p>
            <a:pPr marL="0" indent="0">
              <a:buNone/>
            </a:pPr>
            <a:r>
              <a:rPr lang="en-US" sz="4000" dirty="0"/>
              <a:t>On your whiteboards write either </a:t>
            </a:r>
            <a:r>
              <a:rPr lang="en-US" sz="4000" b="1" dirty="0"/>
              <a:t>positive, negative </a:t>
            </a:r>
            <a:r>
              <a:rPr lang="en-US" sz="4000" dirty="0"/>
              <a:t>or </a:t>
            </a:r>
            <a:r>
              <a:rPr lang="en-US" sz="4000" b="1" dirty="0"/>
              <a:t>depends</a:t>
            </a:r>
          </a:p>
          <a:p>
            <a:pPr marL="0" indent="0">
              <a:buNone/>
            </a:pPr>
            <a:endParaRPr lang="en-US" sz="3638" dirty="0" smtClean="0"/>
          </a:p>
          <a:p>
            <a:pPr marL="0" indent="0">
              <a:buNone/>
            </a:pPr>
            <a:r>
              <a:rPr lang="en-US" sz="3638" dirty="0" smtClean="0"/>
              <a:t>This is a </a:t>
            </a:r>
            <a:r>
              <a:rPr lang="en-US" sz="3638" b="1" dirty="0" smtClean="0"/>
              <a:t>negative</a:t>
            </a:r>
            <a:r>
              <a:rPr lang="en-US" sz="3638" dirty="0" smtClean="0"/>
              <a:t> reason to enter a romantic relationship</a:t>
            </a: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people enter a romantic relationship</a:t>
            </a:r>
            <a:endParaRPr sz="2426" spc="27" dirty="0"/>
          </a:p>
        </p:txBody>
      </p:sp>
      <p:pic>
        <p:nvPicPr>
          <p:cNvPr id="5" name="Picture 4"/>
          <p:cNvPicPr>
            <a:picLocks noChangeAspect="1"/>
          </p:cNvPicPr>
          <p:nvPr/>
        </p:nvPicPr>
        <p:blipFill>
          <a:blip r:embed="rId4"/>
          <a:stretch>
            <a:fillRect/>
          </a:stretch>
        </p:blipFill>
        <p:spPr>
          <a:xfrm>
            <a:off x="7128806" y="1850504"/>
            <a:ext cx="4626243" cy="4305368"/>
          </a:xfrm>
          <a:prstGeom prst="rect">
            <a:avLst/>
          </a:prstGeom>
        </p:spPr>
      </p:pic>
    </p:spTree>
    <p:extLst>
      <p:ext uri="{BB962C8B-B14F-4D97-AF65-F5344CB8AC3E}">
        <p14:creationId xmlns:p14="http://schemas.microsoft.com/office/powerpoint/2010/main" val="3931630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318417"/>
          </a:xfrm>
        </p:spPr>
        <p:txBody>
          <a:bodyPr>
            <a:normAutofit fontScale="77500" lnSpcReduction="20000"/>
          </a:bodyPr>
          <a:lstStyle/>
          <a:p>
            <a:pPr marL="0" indent="0">
              <a:buNone/>
            </a:pPr>
            <a:r>
              <a:rPr lang="en-US" sz="4000" dirty="0"/>
              <a:t>Romantic relationships should not be entered based on anything negative such as “pressure”/”everyone else is doing it.</a:t>
            </a:r>
          </a:p>
          <a:p>
            <a:pPr marL="0" indent="0">
              <a:buNone/>
            </a:pPr>
            <a:endParaRPr lang="en-US" sz="4000" dirty="0"/>
          </a:p>
          <a:p>
            <a:pPr marL="0" indent="0">
              <a:buNone/>
            </a:pPr>
            <a:r>
              <a:rPr lang="en-US" sz="4000" dirty="0"/>
              <a:t>People should make the decision to enter a romantic relationship when they feel ready too.</a:t>
            </a:r>
          </a:p>
          <a:p>
            <a:pPr marL="0" indent="0">
              <a:buNone/>
            </a:pPr>
            <a:endParaRPr lang="en-US" sz="4000" dirty="0"/>
          </a:p>
          <a:p>
            <a:pPr marL="0" indent="0">
              <a:buNone/>
            </a:pPr>
            <a:r>
              <a:rPr lang="en-US" sz="4000" dirty="0"/>
              <a:t>There is no expectation for everyone to be dating just because other people are. This is true for </a:t>
            </a:r>
            <a:r>
              <a:rPr lang="en-US" sz="4000" dirty="0" smtClean="0"/>
              <a:t>people of any age regardless of being a teenager, in their 30’s or even older.</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people enter a romantic relationship</a:t>
            </a:r>
            <a:endParaRPr sz="2426" spc="27" dirty="0"/>
          </a:p>
        </p:txBody>
      </p:sp>
      <p:pic>
        <p:nvPicPr>
          <p:cNvPr id="5" name="Picture 4"/>
          <p:cNvPicPr>
            <a:picLocks noChangeAspect="1"/>
          </p:cNvPicPr>
          <p:nvPr/>
        </p:nvPicPr>
        <p:blipFill>
          <a:blip r:embed="rId4"/>
          <a:stretch>
            <a:fillRect/>
          </a:stretch>
        </p:blipFill>
        <p:spPr>
          <a:xfrm>
            <a:off x="7128806" y="1850504"/>
            <a:ext cx="4626243" cy="4305368"/>
          </a:xfrm>
          <a:prstGeom prst="rect">
            <a:avLst/>
          </a:prstGeom>
        </p:spPr>
      </p:pic>
    </p:spTree>
    <p:extLst>
      <p:ext uri="{BB962C8B-B14F-4D97-AF65-F5344CB8AC3E}">
        <p14:creationId xmlns:p14="http://schemas.microsoft.com/office/powerpoint/2010/main" val="1130490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sp>
        <p:nvSpPr>
          <p:cNvPr id="3" name="Rounded Rectangle 2"/>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dirty="0">
                <a:solidFill>
                  <a:prstClr val="black"/>
                </a:solidFill>
                <a:latin typeface="Comic Sans MS" panose="030F0702030302020204" pitchFamily="66" charset="0"/>
              </a:rPr>
              <a:t>Rules!</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I will ask the question and give you some thinking time. (no more than 10 seconds)</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Write the answer and turn your whiteboard over so nobody can see it.</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When I am ready I will put on the 3 to 1 counter.</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When ‘Show me’ appears on the board you must hold up your whiteboard (even if you don’t know the answer and there is nothing on your board)</a:t>
            </a:r>
          </a:p>
        </p:txBody>
      </p:sp>
      <p:sp>
        <p:nvSpPr>
          <p:cNvPr id="6" name="Rounded Rectangle 5"/>
          <p:cNvSpPr/>
          <p:nvPr/>
        </p:nvSpPr>
        <p:spPr>
          <a:xfrm>
            <a:off x="1277832" y="212903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3</a:t>
            </a:r>
          </a:p>
        </p:txBody>
      </p:sp>
      <p:sp>
        <p:nvSpPr>
          <p:cNvPr id="7" name="Rounded Rectangle 6"/>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2</a:t>
            </a:r>
          </a:p>
        </p:txBody>
      </p:sp>
      <p:sp>
        <p:nvSpPr>
          <p:cNvPr id="8" name="Rounded Rectangle 7"/>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1</a:t>
            </a:r>
          </a:p>
        </p:txBody>
      </p:sp>
      <p:sp>
        <p:nvSpPr>
          <p:cNvPr id="9" name="Rounded Rectangle 8"/>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4800" dirty="0">
                <a:solidFill>
                  <a:prstClr val="black"/>
                </a:solidFill>
                <a:latin typeface="Comic Sans MS" panose="030F0702030302020204" pitchFamily="66" charset="0"/>
              </a:rPr>
              <a:t>Show me! </a:t>
            </a:r>
          </a:p>
          <a:p>
            <a:pPr algn="ctr" defTabSz="914358">
              <a:defRPr/>
            </a:pPr>
            <a:r>
              <a:rPr lang="en-US" sz="3200" dirty="0">
                <a:solidFill>
                  <a:prstClr val="black"/>
                </a:solidFill>
                <a:latin typeface="Comic Sans MS" panose="030F0702030302020204" pitchFamily="66" charset="0"/>
              </a:rPr>
              <a:t>(even if your whiteboard is blank)</a:t>
            </a:r>
          </a:p>
        </p:txBody>
      </p:sp>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dirty="0"/>
              <a:t>Hinge Questions – whiteboard activity</a:t>
            </a:r>
          </a:p>
        </p:txBody>
      </p:sp>
    </p:spTree>
    <p:extLst>
      <p:ext uri="{BB962C8B-B14F-4D97-AF65-F5344CB8AC3E}">
        <p14:creationId xmlns:p14="http://schemas.microsoft.com/office/powerpoint/2010/main" val="3450545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P spid="7"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sz="3638" dirty="0"/>
              <a:t>What is being described?</a:t>
            </a:r>
          </a:p>
          <a:p>
            <a:pPr marL="0" indent="0">
              <a:buNone/>
            </a:pPr>
            <a:endParaRPr lang="en-US" sz="3638" dirty="0"/>
          </a:p>
          <a:p>
            <a:pPr marL="0" indent="0">
              <a:buNone/>
            </a:pPr>
            <a:r>
              <a:rPr lang="en-US" sz="3638" dirty="0" smtClean="0"/>
              <a:t>“</a:t>
            </a:r>
            <a:r>
              <a:rPr lang="en-US" sz="3600" dirty="0"/>
              <a:t>any relationship between people with a desire to be </a:t>
            </a:r>
            <a:r>
              <a:rPr lang="en-US" sz="3600" b="1" dirty="0"/>
              <a:t>intimate</a:t>
            </a:r>
            <a:r>
              <a:rPr lang="en-US" sz="3600" dirty="0"/>
              <a:t> with each other. Both parties must feel an </a:t>
            </a:r>
            <a:r>
              <a:rPr lang="en-US" sz="3600" b="1" dirty="0"/>
              <a:t>attraction</a:t>
            </a:r>
            <a:r>
              <a:rPr lang="en-US" sz="3600" dirty="0"/>
              <a:t> to each </a:t>
            </a:r>
            <a:r>
              <a:rPr lang="en-US" sz="3600" dirty="0" smtClean="0"/>
              <a:t>other”</a:t>
            </a:r>
            <a:endParaRPr lang="en-US" sz="3638" dirty="0"/>
          </a:p>
          <a:p>
            <a:pPr marL="0" indent="0">
              <a:buNone/>
            </a:pPr>
            <a:endParaRPr lang="en-US" sz="3638" dirty="0"/>
          </a:p>
          <a:p>
            <a:pPr marL="0" indent="0">
              <a:buNone/>
            </a:pPr>
            <a:r>
              <a:rPr lang="en-US" sz="3638" dirty="0" smtClean="0">
                <a:solidFill>
                  <a:srgbClr val="FF0000"/>
                </a:solidFill>
              </a:rPr>
              <a:t>Romantic relationships</a:t>
            </a:r>
            <a:endParaRPr lang="en-US" sz="3638" dirty="0">
              <a:solidFill>
                <a:srgbClr val="FF0000"/>
              </a:solidFill>
            </a:endParaRPr>
          </a:p>
          <a:p>
            <a:pPr marL="0" indent="0">
              <a:buNone/>
            </a:pPr>
            <a:endParaRPr lang="en-US" sz="3638" dirty="0"/>
          </a:p>
          <a:p>
            <a:pPr marL="0" indent="0">
              <a:buNone/>
            </a:pPr>
            <a:endParaRPr lang="en-US" sz="3638" dirty="0">
              <a:solidFill>
                <a:srgbClr val="FF0000"/>
              </a:solidFill>
            </a:endParaRPr>
          </a:p>
          <a:p>
            <a:pPr marL="0" indent="0">
              <a:buNone/>
            </a:pPr>
            <a:endParaRPr lang="en-US" sz="3638" dirty="0">
              <a:solidFill>
                <a:srgbClr val="FF0000"/>
              </a:solidFill>
            </a:endParaRPr>
          </a:p>
        </p:txBody>
      </p:sp>
    </p:spTree>
    <p:extLst>
      <p:ext uri="{BB962C8B-B14F-4D97-AF65-F5344CB8AC3E}">
        <p14:creationId xmlns:p14="http://schemas.microsoft.com/office/powerpoint/2010/main" val="1174941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31" y="-8849"/>
            <a:ext cx="12191142" cy="978098"/>
            <a:chOff x="2" y="1383733"/>
            <a:chExt cx="12191998" cy="762000"/>
          </a:xfrm>
        </p:grpSpPr>
        <p:sp>
          <p:nvSpPr>
            <p:cNvPr id="15" name="Rectangle 14"/>
            <p:cNvSpPr/>
            <p:nvPr/>
          </p:nvSpPr>
          <p:spPr>
            <a:xfrm>
              <a:off x="2" y="1383733"/>
              <a:ext cx="12191998" cy="762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914369">
                <a:defRPr/>
              </a:pPr>
              <a:endParaRPr lang="en-US" sz="1801">
                <a:solidFill>
                  <a:prstClr val="black"/>
                </a:solidFill>
                <a:latin typeface="Franklin Gothic Book" panose="020B0503020102020204" pitchFamily="34" charset="0"/>
              </a:endParaRPr>
            </a:p>
          </p:txBody>
        </p:sp>
        <p:sp>
          <p:nvSpPr>
            <p:cNvPr id="18" name="TextBox 17"/>
            <p:cNvSpPr txBox="1"/>
            <p:nvPr/>
          </p:nvSpPr>
          <p:spPr>
            <a:xfrm>
              <a:off x="591236" y="1535991"/>
              <a:ext cx="8248524" cy="407621"/>
            </a:xfrm>
            <a:prstGeom prst="rect">
              <a:avLst/>
            </a:prstGeom>
            <a:noFill/>
          </p:spPr>
          <p:txBody>
            <a:bodyPr wrap="square" rtlCol="0">
              <a:spAutoFit/>
            </a:bodyPr>
            <a:lstStyle/>
            <a:p>
              <a:pPr defTabSz="914369">
                <a:defRPr/>
              </a:pPr>
              <a:r>
                <a:rPr lang="en-US" sz="2800" b="1" dirty="0">
                  <a:solidFill>
                    <a:prstClr val="black"/>
                  </a:solidFill>
                  <a:latin typeface="Franklin Gothic Book" panose="020B0503020102020204" pitchFamily="34" charset="0"/>
                </a:rPr>
                <a:t>Write the date: </a:t>
              </a:r>
              <a:fld id="{E9B3C7B6-A1A6-4450-882E-8E81154708EB}" type="datetime4">
                <a:rPr lang="en-GB" sz="2800" b="1">
                  <a:solidFill>
                    <a:prstClr val="black"/>
                  </a:solidFill>
                  <a:latin typeface="Franklin Gothic Book" panose="020B0503020102020204" pitchFamily="34" charset="0"/>
                </a:rPr>
                <a:pPr defTabSz="914369">
                  <a:defRPr/>
                </a:pPr>
                <a:t>14 April 2025</a:t>
              </a:fld>
              <a:r>
                <a:rPr lang="en-US" sz="2800" b="1" dirty="0">
                  <a:solidFill>
                    <a:prstClr val="black"/>
                  </a:solidFill>
                  <a:latin typeface="Franklin Gothic Book" panose="020B0503020102020204" pitchFamily="34" charset="0"/>
                </a:rPr>
                <a:t> </a:t>
              </a:r>
            </a:p>
          </p:txBody>
        </p:sp>
        <p:pic>
          <p:nvPicPr>
            <p:cNvPr id="22" name="Picture 21"/>
            <p:cNvPicPr>
              <a:picLocks noChangeAspect="1"/>
            </p:cNvPicPr>
            <p:nvPr/>
          </p:nvPicPr>
          <p:blipFill>
            <a:blip r:embed="rId2"/>
            <a:stretch>
              <a:fillRect/>
            </a:stretch>
          </p:blipFill>
          <p:spPr>
            <a:xfrm>
              <a:off x="117764" y="1552802"/>
              <a:ext cx="473472" cy="473472"/>
            </a:xfrm>
            <a:prstGeom prst="rect">
              <a:avLst/>
            </a:prstGeom>
          </p:spPr>
        </p:pic>
      </p:grpSp>
      <p:grpSp>
        <p:nvGrpSpPr>
          <p:cNvPr id="23" name="Group 22"/>
          <p:cNvGrpSpPr/>
          <p:nvPr/>
        </p:nvGrpSpPr>
        <p:grpSpPr>
          <a:xfrm>
            <a:off x="431" y="965811"/>
            <a:ext cx="12191142" cy="1036237"/>
            <a:chOff x="1" y="2129870"/>
            <a:chExt cx="12191999" cy="762000"/>
          </a:xfrm>
        </p:grpSpPr>
        <p:sp>
          <p:nvSpPr>
            <p:cNvPr id="24" name="Rectangle 23"/>
            <p:cNvSpPr/>
            <p:nvPr/>
          </p:nvSpPr>
          <p:spPr>
            <a:xfrm>
              <a:off x="1" y="2129870"/>
              <a:ext cx="12191999" cy="762000"/>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algn="ctr" defTabSz="914369">
                <a:defRPr/>
              </a:pPr>
              <a:endParaRPr lang="en-US" sz="1801" kern="0">
                <a:solidFill>
                  <a:prstClr val="black"/>
                </a:solidFill>
                <a:latin typeface="Franklin Gothic Book" panose="020B0503020102020204" pitchFamily="34" charset="0"/>
              </a:endParaRPr>
            </a:p>
          </p:txBody>
        </p:sp>
        <p:pic>
          <p:nvPicPr>
            <p:cNvPr id="25" name="Picture 24"/>
            <p:cNvPicPr>
              <a:picLocks noChangeAspect="1"/>
            </p:cNvPicPr>
            <p:nvPr/>
          </p:nvPicPr>
          <p:blipFill>
            <a:blip r:embed="rId3"/>
            <a:stretch>
              <a:fillRect/>
            </a:stretch>
          </p:blipFill>
          <p:spPr>
            <a:xfrm>
              <a:off x="131695" y="2272505"/>
              <a:ext cx="476730" cy="476730"/>
            </a:xfrm>
            <a:prstGeom prst="rect">
              <a:avLst/>
            </a:prstGeom>
          </p:spPr>
        </p:pic>
        <p:sp>
          <p:nvSpPr>
            <p:cNvPr id="26" name="TextBox 25"/>
            <p:cNvSpPr txBox="1"/>
            <p:nvPr/>
          </p:nvSpPr>
          <p:spPr>
            <a:xfrm>
              <a:off x="608423" y="2272505"/>
              <a:ext cx="10203803" cy="384751"/>
            </a:xfrm>
            <a:prstGeom prst="rect">
              <a:avLst/>
            </a:prstGeom>
            <a:noFill/>
          </p:spPr>
          <p:txBody>
            <a:bodyPr wrap="square" rtlCol="0">
              <a:spAutoFit/>
            </a:bodyPr>
            <a:lstStyle/>
            <a:p>
              <a:pPr defTabSz="914369">
                <a:defRPr/>
              </a:pPr>
              <a:r>
                <a:rPr lang="en-US" sz="2800" b="1" kern="0" dirty="0">
                  <a:solidFill>
                    <a:prstClr val="black"/>
                  </a:solidFill>
                  <a:latin typeface="Franklin Gothic Book" panose="020B0503020102020204" pitchFamily="34" charset="0"/>
                </a:rPr>
                <a:t>Write the title: </a:t>
              </a:r>
              <a:r>
                <a:rPr lang="en-US" sz="2800" b="1" kern="0" dirty="0" smtClean="0">
                  <a:solidFill>
                    <a:prstClr val="black"/>
                  </a:solidFill>
                  <a:latin typeface="Franklin Gothic Book" panose="020B0503020102020204" pitchFamily="34" charset="0"/>
                </a:rPr>
                <a:t>What are romantic relationships?</a:t>
              </a:r>
              <a:endParaRPr lang="en-US" sz="2800" kern="0" dirty="0">
                <a:solidFill>
                  <a:prstClr val="black"/>
                </a:solidFill>
                <a:latin typeface="Franklin Gothic Book" panose="020B0503020102020204" pitchFamily="34" charset="0"/>
              </a:endParaRPr>
            </a:p>
          </p:txBody>
        </p:sp>
      </p:grpSp>
      <p:grpSp>
        <p:nvGrpSpPr>
          <p:cNvPr id="27" name="Group 26"/>
          <p:cNvGrpSpPr/>
          <p:nvPr/>
        </p:nvGrpSpPr>
        <p:grpSpPr>
          <a:xfrm>
            <a:off x="428" y="2020604"/>
            <a:ext cx="12191144" cy="1086351"/>
            <a:chOff x="0" y="2892959"/>
            <a:chExt cx="12192000" cy="766801"/>
          </a:xfrm>
        </p:grpSpPr>
        <p:sp>
          <p:nvSpPr>
            <p:cNvPr id="28" name="Rectangle 27"/>
            <p:cNvSpPr/>
            <p:nvPr/>
          </p:nvSpPr>
          <p:spPr>
            <a:xfrm>
              <a:off x="0" y="2892959"/>
              <a:ext cx="12192000" cy="687224"/>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algn="ctr" defTabSz="914369">
                <a:defRPr/>
              </a:pPr>
              <a:endParaRPr lang="en-US" sz="1801" kern="0">
                <a:solidFill>
                  <a:prstClr val="black"/>
                </a:solidFill>
                <a:latin typeface="Franklin Gothic Book" panose="020B0503020102020204" pitchFamily="34" charset="0"/>
              </a:endParaRPr>
            </a:p>
          </p:txBody>
        </p:sp>
        <p:sp>
          <p:nvSpPr>
            <p:cNvPr id="29" name="TextBox 28"/>
            <p:cNvSpPr txBox="1"/>
            <p:nvPr/>
          </p:nvSpPr>
          <p:spPr>
            <a:xfrm>
              <a:off x="652956" y="2986304"/>
              <a:ext cx="8248524" cy="673456"/>
            </a:xfrm>
            <a:prstGeom prst="rect">
              <a:avLst/>
            </a:prstGeom>
            <a:noFill/>
          </p:spPr>
          <p:txBody>
            <a:bodyPr wrap="square" rtlCol="0">
              <a:spAutoFit/>
            </a:bodyPr>
            <a:lstStyle/>
            <a:p>
              <a:pPr defTabSz="914369">
                <a:defRPr/>
              </a:pPr>
              <a:r>
                <a:rPr lang="en-US" sz="2800" b="1" kern="0" dirty="0">
                  <a:solidFill>
                    <a:prstClr val="black"/>
                  </a:solidFill>
                  <a:latin typeface="Franklin Gothic Book" panose="020B0503020102020204" pitchFamily="34" charset="0"/>
                </a:rPr>
                <a:t>Underline </a:t>
              </a:r>
              <a:r>
                <a:rPr lang="en-US" sz="2800" b="1" kern="0" dirty="0" smtClean="0">
                  <a:solidFill>
                    <a:prstClr val="black"/>
                  </a:solidFill>
                  <a:latin typeface="Franklin Gothic Book" panose="020B0503020102020204" pitchFamily="34" charset="0"/>
                </a:rPr>
                <a:t>both with your ruler in your learning wallet. Take out your </a:t>
              </a:r>
              <a:r>
                <a:rPr lang="en-US" sz="2800" b="1" kern="0" dirty="0" err="1" smtClean="0">
                  <a:solidFill>
                    <a:prstClr val="black"/>
                  </a:solidFill>
                  <a:latin typeface="Franklin Gothic Book" panose="020B0503020102020204" pitchFamily="34" charset="0"/>
                </a:rPr>
                <a:t>oracy</a:t>
              </a:r>
              <a:r>
                <a:rPr lang="en-US" sz="2800" b="1" kern="0" dirty="0" smtClean="0">
                  <a:solidFill>
                    <a:prstClr val="black"/>
                  </a:solidFill>
                  <a:latin typeface="Franklin Gothic Book" panose="020B0503020102020204" pitchFamily="34" charset="0"/>
                </a:rPr>
                <a:t> </a:t>
              </a:r>
              <a:r>
                <a:rPr lang="en-US" sz="2800" b="1" kern="0" dirty="0" err="1" smtClean="0">
                  <a:solidFill>
                    <a:prstClr val="black"/>
                  </a:solidFill>
                  <a:latin typeface="Franklin Gothic Book" panose="020B0503020102020204" pitchFamily="34" charset="0"/>
                </a:rPr>
                <a:t>helpsheet</a:t>
              </a:r>
              <a:r>
                <a:rPr lang="en-US" sz="2800" b="1" kern="0" dirty="0" smtClean="0">
                  <a:solidFill>
                    <a:prstClr val="black"/>
                  </a:solidFill>
                  <a:latin typeface="Franklin Gothic Book" panose="020B0503020102020204" pitchFamily="34" charset="0"/>
                </a:rPr>
                <a:t> too.</a:t>
              </a:r>
              <a:endParaRPr lang="en-US" sz="2800" b="1" kern="0" dirty="0">
                <a:solidFill>
                  <a:prstClr val="black"/>
                </a:solidFill>
                <a:latin typeface="Franklin Gothic Book" panose="020B0503020102020204" pitchFamily="34" charset="0"/>
              </a:endParaRPr>
            </a:p>
          </p:txBody>
        </p:sp>
        <p:pic>
          <p:nvPicPr>
            <p:cNvPr id="30" name="Picture 29"/>
            <p:cNvPicPr>
              <a:picLocks noChangeAspect="1"/>
            </p:cNvPicPr>
            <p:nvPr/>
          </p:nvPicPr>
          <p:blipFill>
            <a:blip r:embed="rId4"/>
            <a:stretch>
              <a:fillRect/>
            </a:stretch>
          </p:blipFill>
          <p:spPr>
            <a:xfrm>
              <a:off x="132245" y="2986304"/>
              <a:ext cx="500534" cy="500534"/>
            </a:xfrm>
            <a:prstGeom prst="rect">
              <a:avLst/>
            </a:prstGeom>
          </p:spPr>
        </p:pic>
      </p:grpSp>
      <p:sp>
        <p:nvSpPr>
          <p:cNvPr id="31" name="Rectangle 30"/>
          <p:cNvSpPr/>
          <p:nvPr/>
        </p:nvSpPr>
        <p:spPr>
          <a:xfrm>
            <a:off x="428" y="2992265"/>
            <a:ext cx="12191142" cy="3865495"/>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algn="ctr" defTabSz="914369">
              <a:defRPr/>
            </a:pPr>
            <a:endParaRPr lang="en-US" sz="1801" kern="0" dirty="0">
              <a:solidFill>
                <a:prstClr val="black"/>
              </a:solidFill>
              <a:latin typeface="Franklin Gothic Book" panose="020B0503020102020204" pitchFamily="34" charset="0"/>
            </a:endParaRPr>
          </a:p>
        </p:txBody>
      </p:sp>
      <p:pic>
        <p:nvPicPr>
          <p:cNvPr id="32" name="Picture 31"/>
          <p:cNvPicPr>
            <a:picLocks noChangeAspect="1"/>
          </p:cNvPicPr>
          <p:nvPr/>
        </p:nvPicPr>
        <p:blipFill>
          <a:blip r:embed="rId5"/>
          <a:stretch>
            <a:fillRect/>
          </a:stretch>
        </p:blipFill>
        <p:spPr>
          <a:xfrm>
            <a:off x="123463" y="3033416"/>
            <a:ext cx="484940" cy="636175"/>
          </a:xfrm>
          <a:prstGeom prst="rect">
            <a:avLst/>
          </a:prstGeom>
        </p:spPr>
      </p:pic>
      <p:sp>
        <p:nvSpPr>
          <p:cNvPr id="33" name="TextBox 32"/>
          <p:cNvSpPr txBox="1"/>
          <p:nvPr/>
        </p:nvSpPr>
        <p:spPr>
          <a:xfrm>
            <a:off x="693861" y="3053073"/>
            <a:ext cx="10444841" cy="4462760"/>
          </a:xfrm>
          <a:prstGeom prst="rect">
            <a:avLst/>
          </a:prstGeom>
          <a:noFill/>
        </p:spPr>
        <p:txBody>
          <a:bodyPr wrap="square" rtlCol="0">
            <a:spAutoFit/>
          </a:bodyPr>
          <a:lstStyle/>
          <a:p>
            <a:pPr defTabSz="914369">
              <a:defRPr/>
            </a:pPr>
            <a:r>
              <a:rPr lang="en-US" sz="2400" b="1" dirty="0">
                <a:solidFill>
                  <a:prstClr val="black"/>
                </a:solidFill>
                <a:latin typeface="Franklin Gothic Book" panose="020B0503020102020204" pitchFamily="34" charset="0"/>
              </a:rPr>
              <a:t>Complete the following questions:</a:t>
            </a:r>
          </a:p>
          <a:p>
            <a:pPr defTabSz="914369">
              <a:defRPr/>
            </a:pPr>
            <a:endParaRPr lang="en-US" sz="2000" b="1" dirty="0">
              <a:solidFill>
                <a:prstClr val="black"/>
              </a:solidFill>
              <a:latin typeface="Franklin Gothic Book" panose="020B0503020102020204" pitchFamily="34" charset="0"/>
            </a:endParaRPr>
          </a:p>
          <a:p>
            <a:pPr marL="457179" indent="-457179" defTabSz="914369">
              <a:buFont typeface="+mj-lt"/>
              <a:buAutoNum type="arabicPeriod"/>
              <a:defRPr/>
            </a:pPr>
            <a:r>
              <a:rPr lang="en-US" sz="2800" b="1" dirty="0" smtClean="0">
                <a:solidFill>
                  <a:prstClr val="black"/>
                </a:solidFill>
                <a:latin typeface="Franklin Gothic Book" panose="020B0503020102020204" pitchFamily="34" charset="0"/>
              </a:rPr>
              <a:t>Name 2 characteristics of an unhealthy relationship</a:t>
            </a:r>
            <a:endParaRPr lang="en-US" sz="2800" dirty="0" smtClean="0"/>
          </a:p>
          <a:p>
            <a:pPr marL="457179" indent="-457179" defTabSz="914369">
              <a:buFont typeface="+mj-lt"/>
              <a:buAutoNum type="arabicPeriod"/>
              <a:defRPr/>
            </a:pPr>
            <a:endParaRPr lang="en-US" sz="2800" b="1" dirty="0">
              <a:solidFill>
                <a:prstClr val="black"/>
              </a:solidFill>
              <a:latin typeface="Franklin Gothic Book" panose="020B0503020102020204" pitchFamily="34" charset="0"/>
            </a:endParaRPr>
          </a:p>
          <a:p>
            <a:pPr marL="457179" indent="-457179" defTabSz="914369">
              <a:buFont typeface="+mj-lt"/>
              <a:buAutoNum type="arabicPeriod"/>
              <a:defRPr/>
            </a:pPr>
            <a:r>
              <a:rPr lang="en-US" sz="2800" b="1" dirty="0" smtClean="0">
                <a:solidFill>
                  <a:prstClr val="black"/>
                </a:solidFill>
                <a:latin typeface="Franklin Gothic Book" panose="020B0503020102020204" pitchFamily="34" charset="0"/>
              </a:rPr>
              <a:t>Name 2 characteristics of a healthy relationship</a:t>
            </a:r>
          </a:p>
          <a:p>
            <a:pPr marL="457179" indent="-457179" defTabSz="914369">
              <a:buFont typeface="+mj-lt"/>
              <a:buAutoNum type="arabicPeriod"/>
              <a:defRPr/>
            </a:pPr>
            <a:endParaRPr lang="en-US" sz="2800" b="1" dirty="0">
              <a:solidFill>
                <a:prstClr val="black"/>
              </a:solidFill>
              <a:latin typeface="Franklin Gothic Book" panose="020B0503020102020204" pitchFamily="34" charset="0"/>
            </a:endParaRPr>
          </a:p>
          <a:p>
            <a:pPr marL="457179" indent="-457179" defTabSz="914369">
              <a:buFont typeface="+mj-lt"/>
              <a:buAutoNum type="arabicPeriod"/>
              <a:defRPr/>
            </a:pPr>
            <a:r>
              <a:rPr lang="en-US" sz="2800" b="1" dirty="0" smtClean="0">
                <a:solidFill>
                  <a:prstClr val="black"/>
                </a:solidFill>
                <a:latin typeface="Franklin Gothic Book" panose="020B0503020102020204" pitchFamily="34" charset="0"/>
              </a:rPr>
              <a:t>If a charity works across different countries it is classed as what type of charity?</a:t>
            </a:r>
            <a:endParaRPr lang="en-US" sz="2800" b="1" dirty="0">
              <a:solidFill>
                <a:prstClr val="black"/>
              </a:solidFill>
              <a:latin typeface="Franklin Gothic Book" panose="020B0503020102020204" pitchFamily="34" charset="0"/>
            </a:endParaRPr>
          </a:p>
          <a:p>
            <a:pPr defTabSz="914369">
              <a:defRPr/>
            </a:pPr>
            <a:endParaRPr lang="en-US" sz="2400" b="1" dirty="0">
              <a:solidFill>
                <a:prstClr val="black"/>
              </a:solidFill>
              <a:latin typeface="Franklin Gothic Book" panose="020B0503020102020204" pitchFamily="34" charset="0"/>
            </a:endParaRPr>
          </a:p>
          <a:p>
            <a:pPr marL="457179" indent="-457179" defTabSz="914369">
              <a:buFont typeface="+mj-lt"/>
              <a:buAutoNum type="arabicPeriod"/>
              <a:defRPr/>
            </a:pPr>
            <a:endParaRPr lang="en-US" sz="2400" b="1" dirty="0">
              <a:solidFill>
                <a:prstClr val="black"/>
              </a:solidFill>
              <a:latin typeface="Franklin Gothic Book" panose="020B0503020102020204" pitchFamily="34" charset="0"/>
            </a:endParaRPr>
          </a:p>
          <a:p>
            <a:pPr defTabSz="914369">
              <a:defRPr/>
            </a:pPr>
            <a:endParaRPr lang="en-US" sz="2400" b="1" dirty="0">
              <a:solidFill>
                <a:prstClr val="black"/>
              </a:solidFill>
              <a:latin typeface="Franklin Gothic Book" panose="020B0503020102020204" pitchFamily="34" charset="0"/>
            </a:endParaRPr>
          </a:p>
        </p:txBody>
      </p:sp>
      <p:pic>
        <p:nvPicPr>
          <p:cNvPr id="37" name="Picture 10" descr="Image result for cartoon ruler transparent backgroun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001666" y="1108929"/>
            <a:ext cx="727624" cy="156393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llustration of Emoticon smiley making silence sign. Download a Free  Preview or High Quality Adobe Illustra… | Animated smiley faces, Funny emoji,  Funny emoji faces"/>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0" b="85829" l="0" r="100000"/>
                    </a14:imgEffect>
                    <a14:imgEffect>
                      <a14:saturation sat="154000"/>
                    </a14:imgEffect>
                  </a14:imgLayer>
                </a14:imgProps>
              </a:ext>
              <a:ext uri="{28A0092B-C50C-407E-A947-70E740481C1C}">
                <a14:useLocalDpi xmlns:a14="http://schemas.microsoft.com/office/drawing/2010/main" val="0"/>
              </a:ext>
            </a:extLst>
          </a:blip>
          <a:srcRect b="7773"/>
          <a:stretch/>
        </p:blipFill>
        <p:spPr bwMode="auto">
          <a:xfrm>
            <a:off x="10919390" y="3053071"/>
            <a:ext cx="1115399" cy="1432640"/>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6" descr="100,000 Quiet Vector Images | Depositphotos"/>
          <p:cNvSpPr>
            <a:spLocks noChangeAspect="1" noChangeArrowheads="1"/>
          </p:cNvSpPr>
          <p:nvPr/>
        </p:nvSpPr>
        <p:spPr bwMode="auto">
          <a:xfrm>
            <a:off x="155992" y="-144211"/>
            <a:ext cx="304779" cy="3047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4" tIns="45718" rIns="91434" bIns="45718" numCol="1" anchor="t" anchorCtr="0" compatLnSpc="1">
            <a:prstTxWarp prst="textNoShape">
              <a:avLst/>
            </a:prstTxWarp>
          </a:bodyPr>
          <a:lstStyle/>
          <a:p>
            <a:pPr defTabSz="914369">
              <a:defRPr/>
            </a:pPr>
            <a:endParaRPr lang="en-GB" sz="1801">
              <a:solidFill>
                <a:prstClr val="black"/>
              </a:solidFill>
              <a:latin typeface="Comic Sans MS"/>
            </a:endParaRPr>
          </a:p>
        </p:txBody>
      </p:sp>
      <p:pic>
        <p:nvPicPr>
          <p:cNvPr id="1032" name="Picture 8" descr="red pen cartoon vector object 4557709 Vector Art at Vecteezy"/>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737939">
            <a:off x="10807808" y="4557796"/>
            <a:ext cx="1579706" cy="157970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063916" y="50950"/>
            <a:ext cx="6001190" cy="932233"/>
          </a:xfrm>
          <a:prstGeom prst="rect">
            <a:avLst/>
          </a:prstGeom>
        </p:spPr>
      </p:pic>
      <p:sp>
        <p:nvSpPr>
          <p:cNvPr id="34" name="Rectangle 33"/>
          <p:cNvSpPr/>
          <p:nvPr/>
        </p:nvSpPr>
        <p:spPr>
          <a:xfrm>
            <a:off x="693859" y="4241907"/>
            <a:ext cx="10439020" cy="1178023"/>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554499">
              <a:defRPr/>
            </a:pPr>
            <a:r>
              <a:rPr lang="en-US" sz="2183" b="1" kern="0" dirty="0" smtClean="0">
                <a:solidFill>
                  <a:prstClr val="white"/>
                </a:solidFill>
                <a:latin typeface="Calibri" panose="020F0502020204030204"/>
              </a:rPr>
              <a:t>Communication, respect, best interests, trust, equality, honesty</a:t>
            </a:r>
            <a:endParaRPr lang="en-GB" sz="2183" b="1" kern="0" dirty="0">
              <a:solidFill>
                <a:prstClr val="white"/>
              </a:solidFill>
              <a:latin typeface="Calibri" panose="020F0502020204030204"/>
            </a:endParaRPr>
          </a:p>
        </p:txBody>
      </p:sp>
      <p:sp>
        <p:nvSpPr>
          <p:cNvPr id="35" name="Rectangle 34"/>
          <p:cNvSpPr/>
          <p:nvPr/>
        </p:nvSpPr>
        <p:spPr>
          <a:xfrm>
            <a:off x="728553" y="3598533"/>
            <a:ext cx="10439020" cy="1010383"/>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554499">
              <a:defRPr/>
            </a:pPr>
            <a:r>
              <a:rPr lang="en-US" sz="2183" b="1" kern="0" dirty="0" smtClean="0">
                <a:solidFill>
                  <a:prstClr val="white"/>
                </a:solidFill>
                <a:latin typeface="Calibri" panose="020F0502020204030204"/>
              </a:rPr>
              <a:t>Disrespect, control, neglect</a:t>
            </a:r>
            <a:endParaRPr lang="en-GB" sz="2183" b="1" kern="0" dirty="0">
              <a:solidFill>
                <a:prstClr val="white"/>
              </a:solidFill>
              <a:latin typeface="Calibri" panose="020F0502020204030204"/>
            </a:endParaRPr>
          </a:p>
        </p:txBody>
      </p:sp>
      <p:sp>
        <p:nvSpPr>
          <p:cNvPr id="36" name="Rectangle 35"/>
          <p:cNvSpPr/>
          <p:nvPr/>
        </p:nvSpPr>
        <p:spPr>
          <a:xfrm>
            <a:off x="693859" y="5376872"/>
            <a:ext cx="10439020" cy="1010383"/>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554499">
              <a:defRPr/>
            </a:pPr>
            <a:r>
              <a:rPr lang="en-GB" sz="1940" b="1" kern="0" dirty="0" smtClean="0">
                <a:solidFill>
                  <a:prstClr val="white"/>
                </a:solidFill>
                <a:latin typeface="Calibri" panose="020F0502020204030204"/>
              </a:rPr>
              <a:t>International</a:t>
            </a:r>
            <a:endParaRPr lang="en-GB" sz="1940" b="1" kern="0" dirty="0">
              <a:solidFill>
                <a:prstClr val="white"/>
              </a:solidFill>
              <a:latin typeface="Calibri" panose="020F0502020204030204"/>
            </a:endParaRPr>
          </a:p>
        </p:txBody>
      </p:sp>
    </p:spTree>
    <p:extLst>
      <p:ext uri="{BB962C8B-B14F-4D97-AF65-F5344CB8AC3E}">
        <p14:creationId xmlns:p14="http://schemas.microsoft.com/office/powerpoint/2010/main" val="364056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additive="base">
                                        <p:cTn id="13" dur="500" fill="hold"/>
                                        <p:tgtEl>
                                          <p:spTgt spid="34"/>
                                        </p:tgtEl>
                                        <p:attrNameLst>
                                          <p:attrName>ppt_x</p:attrName>
                                        </p:attrNameLst>
                                      </p:cBhvr>
                                      <p:tavLst>
                                        <p:tav tm="0">
                                          <p:val>
                                            <p:strVal val="#ppt_x"/>
                                          </p:val>
                                        </p:tav>
                                        <p:tav tm="100000">
                                          <p:val>
                                            <p:strVal val="#ppt_x"/>
                                          </p:val>
                                        </p:tav>
                                      </p:tavLst>
                                    </p:anim>
                                    <p:anim calcmode="lin" valueType="num">
                                      <p:cBhvr additive="base">
                                        <p:cTn id="1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ppt_x"/>
                                          </p:val>
                                        </p:tav>
                                        <p:tav tm="100000">
                                          <p:val>
                                            <p:strVal val="#ppt_x"/>
                                          </p:val>
                                        </p:tav>
                                      </p:tavLst>
                                    </p:anim>
                                    <p:anim calcmode="lin" valueType="num">
                                      <p:cBhvr additive="base">
                                        <p:cTn id="2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fontScale="92500" lnSpcReduction="10000"/>
          </a:bodyPr>
          <a:lstStyle/>
          <a:p>
            <a:pPr marL="0" indent="0">
              <a:buNone/>
            </a:pPr>
            <a:r>
              <a:rPr lang="en-US" sz="3638" dirty="0" smtClean="0"/>
              <a:t>What golden thread does today’s lesson link to?</a:t>
            </a:r>
          </a:p>
          <a:p>
            <a:pPr marL="0" indent="0">
              <a:buNone/>
            </a:pPr>
            <a:endParaRPr lang="en-US" sz="3638" dirty="0"/>
          </a:p>
          <a:p>
            <a:pPr marL="0" indent="0">
              <a:buNone/>
            </a:pPr>
            <a:r>
              <a:rPr lang="en-US" sz="3638" dirty="0" smtClean="0">
                <a:solidFill>
                  <a:srgbClr val="FF0000"/>
                </a:solidFill>
              </a:rPr>
              <a:t>A – Secure your Future</a:t>
            </a:r>
          </a:p>
          <a:p>
            <a:pPr marL="0" indent="0">
              <a:buNone/>
            </a:pPr>
            <a:endParaRPr lang="en-US" sz="3638" dirty="0">
              <a:solidFill>
                <a:srgbClr val="FF0000"/>
              </a:solidFill>
            </a:endParaRPr>
          </a:p>
          <a:p>
            <a:pPr marL="0" indent="0">
              <a:buNone/>
            </a:pPr>
            <a:r>
              <a:rPr lang="en-US" sz="3638" dirty="0" smtClean="0">
                <a:solidFill>
                  <a:srgbClr val="FF0000"/>
                </a:solidFill>
              </a:rPr>
              <a:t>B – Secure your Wellbeing</a:t>
            </a:r>
          </a:p>
          <a:p>
            <a:pPr marL="0" indent="0">
              <a:buNone/>
            </a:pPr>
            <a:endParaRPr lang="en-US" sz="3638" dirty="0">
              <a:solidFill>
                <a:srgbClr val="FF0000"/>
              </a:solidFill>
            </a:endParaRPr>
          </a:p>
          <a:p>
            <a:pPr marL="0" indent="0">
              <a:buNone/>
            </a:pPr>
            <a:r>
              <a:rPr lang="en-US" sz="3638" dirty="0" smtClean="0">
                <a:solidFill>
                  <a:srgbClr val="FF0000"/>
                </a:solidFill>
              </a:rPr>
              <a:t>C – Secure your Relationships</a:t>
            </a:r>
          </a:p>
          <a:p>
            <a:pPr marL="0" indent="0">
              <a:buNone/>
            </a:pPr>
            <a:endParaRPr lang="en-US" sz="3638" dirty="0">
              <a:solidFill>
                <a:srgbClr val="FF0000"/>
              </a:solidFill>
            </a:endParaRPr>
          </a:p>
          <a:p>
            <a:pPr marL="0" indent="0">
              <a:buNone/>
            </a:pPr>
            <a:r>
              <a:rPr lang="en-US" sz="3638" dirty="0" smtClean="0">
                <a:solidFill>
                  <a:srgbClr val="FF0000"/>
                </a:solidFill>
              </a:rPr>
              <a:t>D – Secure your Voice</a:t>
            </a:r>
            <a:endParaRPr lang="en-US" sz="3638" dirty="0">
              <a:solidFill>
                <a:srgbClr val="FF0000"/>
              </a:solidFill>
            </a:endParaRPr>
          </a:p>
          <a:p>
            <a:pPr marL="0" indent="0">
              <a:buNone/>
            </a:pPr>
            <a:endParaRPr lang="en-US" sz="3638" dirty="0"/>
          </a:p>
          <a:p>
            <a:pPr marL="0" indent="0">
              <a:buNone/>
            </a:pPr>
            <a:endParaRPr lang="en-US" sz="3638" dirty="0">
              <a:solidFill>
                <a:srgbClr val="FF0000"/>
              </a:solidFill>
            </a:endParaRPr>
          </a:p>
          <a:p>
            <a:pPr marL="0" indent="0">
              <a:buNone/>
            </a:pPr>
            <a:endParaRPr lang="en-US" sz="3638" dirty="0">
              <a:solidFill>
                <a:srgbClr val="FF0000"/>
              </a:solidFill>
            </a:endParaRPr>
          </a:p>
        </p:txBody>
      </p:sp>
      <p:pic>
        <p:nvPicPr>
          <p:cNvPr id="2" name="Picture 1"/>
          <p:cNvPicPr>
            <a:picLocks noChangeAspect="1"/>
          </p:cNvPicPr>
          <p:nvPr/>
        </p:nvPicPr>
        <p:blipFill>
          <a:blip r:embed="rId4"/>
          <a:stretch>
            <a:fillRect/>
          </a:stretch>
        </p:blipFill>
        <p:spPr>
          <a:xfrm>
            <a:off x="5735220" y="4555803"/>
            <a:ext cx="974684" cy="974684"/>
          </a:xfrm>
          <a:prstGeom prst="rect">
            <a:avLst/>
          </a:prstGeom>
        </p:spPr>
      </p:pic>
    </p:spTree>
    <p:extLst>
      <p:ext uri="{BB962C8B-B14F-4D97-AF65-F5344CB8AC3E}">
        <p14:creationId xmlns:p14="http://schemas.microsoft.com/office/powerpoint/2010/main" val="2310991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sz="3638" dirty="0" smtClean="0"/>
              <a:t>True or False</a:t>
            </a:r>
          </a:p>
          <a:p>
            <a:pPr marL="0" indent="0">
              <a:buNone/>
            </a:pPr>
            <a:endParaRPr lang="en-US" sz="3638" dirty="0"/>
          </a:p>
          <a:p>
            <a:pPr marL="0" indent="0">
              <a:buNone/>
            </a:pPr>
            <a:r>
              <a:rPr lang="en-US" sz="3638" dirty="0" smtClean="0"/>
              <a:t>“Romantic relationships and friendships are the same thing?”</a:t>
            </a:r>
          </a:p>
          <a:p>
            <a:pPr marL="0" indent="0">
              <a:buNone/>
            </a:pPr>
            <a:endParaRPr lang="en-US" sz="3638" dirty="0"/>
          </a:p>
          <a:p>
            <a:pPr marL="0" indent="0">
              <a:buNone/>
            </a:pPr>
            <a:r>
              <a:rPr lang="en-US" sz="3638" dirty="0" smtClean="0">
                <a:solidFill>
                  <a:srgbClr val="FF0000"/>
                </a:solidFill>
              </a:rPr>
              <a:t>A – True</a:t>
            </a:r>
          </a:p>
          <a:p>
            <a:pPr marL="0" indent="0">
              <a:buNone/>
            </a:pPr>
            <a:endParaRPr lang="en-US" sz="3638" dirty="0">
              <a:solidFill>
                <a:srgbClr val="FF0000"/>
              </a:solidFill>
            </a:endParaRPr>
          </a:p>
          <a:p>
            <a:pPr marL="0" indent="0">
              <a:buNone/>
            </a:pPr>
            <a:r>
              <a:rPr lang="en-US" sz="3638" dirty="0" smtClean="0">
                <a:solidFill>
                  <a:srgbClr val="FF0000"/>
                </a:solidFill>
              </a:rPr>
              <a:t>B – False</a:t>
            </a:r>
          </a:p>
          <a:p>
            <a:pPr marL="0" indent="0">
              <a:buNone/>
            </a:pPr>
            <a:endParaRPr lang="en-US" sz="3638" dirty="0">
              <a:solidFill>
                <a:srgbClr val="FF0000"/>
              </a:solidFill>
            </a:endParaRPr>
          </a:p>
          <a:p>
            <a:pPr marL="0" indent="0">
              <a:buNone/>
            </a:pPr>
            <a:endParaRPr lang="en-US" sz="3638" dirty="0">
              <a:solidFill>
                <a:srgbClr val="FF0000"/>
              </a:solidFill>
            </a:endParaRPr>
          </a:p>
          <a:p>
            <a:pPr marL="0" indent="0">
              <a:buNone/>
            </a:pPr>
            <a:endParaRPr lang="en-US" sz="3638" dirty="0">
              <a:solidFill>
                <a:srgbClr val="FF0000"/>
              </a:solidFill>
            </a:endParaRPr>
          </a:p>
        </p:txBody>
      </p:sp>
      <p:pic>
        <p:nvPicPr>
          <p:cNvPr id="2" name="Picture 1"/>
          <p:cNvPicPr>
            <a:picLocks noChangeAspect="1"/>
          </p:cNvPicPr>
          <p:nvPr/>
        </p:nvPicPr>
        <p:blipFill>
          <a:blip r:embed="rId4"/>
          <a:stretch>
            <a:fillRect/>
          </a:stretch>
        </p:blipFill>
        <p:spPr>
          <a:xfrm>
            <a:off x="2155240" y="5538622"/>
            <a:ext cx="974684" cy="974684"/>
          </a:xfrm>
          <a:prstGeom prst="rect">
            <a:avLst/>
          </a:prstGeom>
        </p:spPr>
      </p:pic>
    </p:spTree>
    <p:extLst>
      <p:ext uri="{BB962C8B-B14F-4D97-AF65-F5344CB8AC3E}">
        <p14:creationId xmlns:p14="http://schemas.microsoft.com/office/powerpoint/2010/main" val="2628532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sz="3638" dirty="0" smtClean="0"/>
              <a:t>True or False</a:t>
            </a:r>
          </a:p>
          <a:p>
            <a:pPr marL="0" indent="0">
              <a:buNone/>
            </a:pPr>
            <a:endParaRPr lang="en-US" sz="3638" dirty="0"/>
          </a:p>
          <a:p>
            <a:pPr marL="0" indent="0">
              <a:buNone/>
            </a:pPr>
            <a:r>
              <a:rPr lang="en-US" sz="3638" dirty="0" smtClean="0"/>
              <a:t>“People should enter a romantic relationship because everyone else is”</a:t>
            </a:r>
          </a:p>
          <a:p>
            <a:pPr marL="0" indent="0">
              <a:buNone/>
            </a:pPr>
            <a:endParaRPr lang="en-US" sz="3638" dirty="0"/>
          </a:p>
          <a:p>
            <a:pPr marL="0" indent="0">
              <a:buNone/>
            </a:pPr>
            <a:r>
              <a:rPr lang="en-US" sz="3638" dirty="0" smtClean="0">
                <a:solidFill>
                  <a:srgbClr val="FF0000"/>
                </a:solidFill>
              </a:rPr>
              <a:t>A – True</a:t>
            </a:r>
          </a:p>
          <a:p>
            <a:pPr marL="0" indent="0">
              <a:buNone/>
            </a:pPr>
            <a:endParaRPr lang="en-US" sz="3638" dirty="0">
              <a:solidFill>
                <a:srgbClr val="FF0000"/>
              </a:solidFill>
            </a:endParaRPr>
          </a:p>
          <a:p>
            <a:pPr marL="0" indent="0">
              <a:buNone/>
            </a:pPr>
            <a:r>
              <a:rPr lang="en-US" sz="3638" dirty="0" smtClean="0">
                <a:solidFill>
                  <a:srgbClr val="FF0000"/>
                </a:solidFill>
              </a:rPr>
              <a:t>B – False</a:t>
            </a:r>
          </a:p>
          <a:p>
            <a:pPr marL="0" indent="0">
              <a:buNone/>
            </a:pPr>
            <a:endParaRPr lang="en-US" sz="3638" dirty="0">
              <a:solidFill>
                <a:srgbClr val="FF0000"/>
              </a:solidFill>
            </a:endParaRPr>
          </a:p>
          <a:p>
            <a:pPr marL="0" indent="0">
              <a:buNone/>
            </a:pPr>
            <a:endParaRPr lang="en-US" sz="3638" dirty="0">
              <a:solidFill>
                <a:srgbClr val="FF0000"/>
              </a:solidFill>
            </a:endParaRPr>
          </a:p>
          <a:p>
            <a:pPr marL="0" indent="0">
              <a:buNone/>
            </a:pPr>
            <a:endParaRPr lang="en-US" sz="3638" dirty="0">
              <a:solidFill>
                <a:srgbClr val="FF0000"/>
              </a:solidFill>
            </a:endParaRPr>
          </a:p>
        </p:txBody>
      </p:sp>
      <p:pic>
        <p:nvPicPr>
          <p:cNvPr id="2" name="Picture 1"/>
          <p:cNvPicPr>
            <a:picLocks noChangeAspect="1"/>
          </p:cNvPicPr>
          <p:nvPr/>
        </p:nvPicPr>
        <p:blipFill>
          <a:blip r:embed="rId4"/>
          <a:stretch>
            <a:fillRect/>
          </a:stretch>
        </p:blipFill>
        <p:spPr>
          <a:xfrm>
            <a:off x="2155240" y="5538622"/>
            <a:ext cx="974684" cy="974684"/>
          </a:xfrm>
          <a:prstGeom prst="rect">
            <a:avLst/>
          </a:prstGeom>
        </p:spPr>
      </p:pic>
    </p:spTree>
    <p:extLst>
      <p:ext uri="{BB962C8B-B14F-4D97-AF65-F5344CB8AC3E}">
        <p14:creationId xmlns:p14="http://schemas.microsoft.com/office/powerpoint/2010/main" val="95084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sz="3638" dirty="0" smtClean="0"/>
              <a:t>True or False</a:t>
            </a:r>
          </a:p>
          <a:p>
            <a:pPr marL="0" indent="0">
              <a:buNone/>
            </a:pPr>
            <a:endParaRPr lang="en-US" sz="3638" dirty="0"/>
          </a:p>
          <a:p>
            <a:pPr marL="0" indent="0">
              <a:buNone/>
            </a:pPr>
            <a:r>
              <a:rPr lang="en-US" sz="3638" dirty="0" smtClean="0"/>
              <a:t>“People should enter a romantic relationship if they are attracted to each other and enjoy being with them”</a:t>
            </a:r>
          </a:p>
          <a:p>
            <a:pPr marL="0" indent="0">
              <a:buNone/>
            </a:pPr>
            <a:endParaRPr lang="en-US" sz="3638" dirty="0"/>
          </a:p>
          <a:p>
            <a:pPr marL="0" indent="0">
              <a:buNone/>
            </a:pPr>
            <a:r>
              <a:rPr lang="en-US" sz="3638" dirty="0" smtClean="0">
                <a:solidFill>
                  <a:srgbClr val="FF0000"/>
                </a:solidFill>
              </a:rPr>
              <a:t>A – True</a:t>
            </a:r>
          </a:p>
          <a:p>
            <a:pPr marL="0" indent="0">
              <a:buNone/>
            </a:pPr>
            <a:endParaRPr lang="en-US" sz="3638" dirty="0">
              <a:solidFill>
                <a:srgbClr val="FF0000"/>
              </a:solidFill>
            </a:endParaRPr>
          </a:p>
          <a:p>
            <a:pPr marL="0" indent="0">
              <a:buNone/>
            </a:pPr>
            <a:r>
              <a:rPr lang="en-US" sz="3638" dirty="0" smtClean="0">
                <a:solidFill>
                  <a:srgbClr val="FF0000"/>
                </a:solidFill>
              </a:rPr>
              <a:t>B – False</a:t>
            </a:r>
          </a:p>
          <a:p>
            <a:pPr marL="0" indent="0">
              <a:buNone/>
            </a:pPr>
            <a:endParaRPr lang="en-US" sz="3638" dirty="0">
              <a:solidFill>
                <a:srgbClr val="FF0000"/>
              </a:solidFill>
            </a:endParaRPr>
          </a:p>
          <a:p>
            <a:pPr marL="0" indent="0">
              <a:buNone/>
            </a:pPr>
            <a:endParaRPr lang="en-US" sz="3638" dirty="0">
              <a:solidFill>
                <a:srgbClr val="FF0000"/>
              </a:solidFill>
            </a:endParaRPr>
          </a:p>
          <a:p>
            <a:pPr marL="0" indent="0">
              <a:buNone/>
            </a:pPr>
            <a:endParaRPr lang="en-US" sz="3638" dirty="0">
              <a:solidFill>
                <a:srgbClr val="FF0000"/>
              </a:solidFill>
            </a:endParaRPr>
          </a:p>
        </p:txBody>
      </p:sp>
      <p:pic>
        <p:nvPicPr>
          <p:cNvPr id="2" name="Picture 1"/>
          <p:cNvPicPr>
            <a:picLocks noChangeAspect="1"/>
          </p:cNvPicPr>
          <p:nvPr/>
        </p:nvPicPr>
        <p:blipFill>
          <a:blip r:embed="rId4"/>
          <a:stretch>
            <a:fillRect/>
          </a:stretch>
        </p:blipFill>
        <p:spPr>
          <a:xfrm>
            <a:off x="1998885" y="4395622"/>
            <a:ext cx="974684" cy="974684"/>
          </a:xfrm>
          <a:prstGeom prst="rect">
            <a:avLst/>
          </a:prstGeom>
        </p:spPr>
      </p:pic>
    </p:spTree>
    <p:extLst>
      <p:ext uri="{BB962C8B-B14F-4D97-AF65-F5344CB8AC3E}">
        <p14:creationId xmlns:p14="http://schemas.microsoft.com/office/powerpoint/2010/main" val="1488531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92500" lnSpcReduction="20000"/>
          </a:bodyPr>
          <a:lstStyle/>
          <a:p>
            <a:pPr marL="0" indent="0">
              <a:buNone/>
            </a:pPr>
            <a:r>
              <a:rPr lang="en-US" sz="4000" dirty="0"/>
              <a:t>Alex and Jordan met in their school music club. They bonded over their shared love for music and spent time helping each other practice for performances. Over time, Alex realized that Jordan always listened and supported them when they felt stressed. Alex felt understood and valued and decided to ask Jordan to go on a date</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Scenarios</a:t>
            </a:r>
            <a:endParaRPr sz="2426" spc="27" dirty="0"/>
          </a:p>
        </p:txBody>
      </p:sp>
      <p:sp>
        <p:nvSpPr>
          <p:cNvPr id="9" name="Content Placeholder 2"/>
          <p:cNvSpPr txBox="1">
            <a:spLocks/>
          </p:cNvSpPr>
          <p:nvPr/>
        </p:nvSpPr>
        <p:spPr>
          <a:xfrm>
            <a:off x="7102929" y="1294585"/>
            <a:ext cx="5089071" cy="5108889"/>
          </a:xfrm>
          <a:prstGeom prst="rect">
            <a:avLst/>
          </a:prstGeom>
        </p:spPr>
        <p:txBody>
          <a:bodyPr vert="horz" lIns="91440" tIns="45720" rIns="91440" bIns="45720" rtlCol="0">
            <a:normAutofit lnSpcReduction="10000"/>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38" b="1" dirty="0" smtClean="0"/>
              <a:t>Task</a:t>
            </a:r>
          </a:p>
          <a:p>
            <a:pPr marL="0" indent="0" algn="ctr">
              <a:buFont typeface="Arial" panose="020B0604020202020204" pitchFamily="34" charset="0"/>
              <a:buNone/>
            </a:pPr>
            <a:endParaRPr lang="en-US" sz="3638" b="1" dirty="0"/>
          </a:p>
          <a:p>
            <a:pPr marL="0" indent="0">
              <a:buFont typeface="Arial" panose="020B0604020202020204" pitchFamily="34" charset="0"/>
              <a:buNone/>
            </a:pPr>
            <a:r>
              <a:rPr lang="en-US" sz="3638" dirty="0" smtClean="0"/>
              <a:t>In your books answer the following question:</a:t>
            </a:r>
          </a:p>
          <a:p>
            <a:pPr marL="0" indent="0">
              <a:buFont typeface="Arial" panose="020B0604020202020204" pitchFamily="34" charset="0"/>
              <a:buNone/>
            </a:pPr>
            <a:endParaRPr lang="en-US" sz="3638" dirty="0"/>
          </a:p>
          <a:p>
            <a:pPr marL="0" indent="0">
              <a:buFont typeface="Arial" panose="020B0604020202020204" pitchFamily="34" charset="0"/>
              <a:buNone/>
            </a:pPr>
            <a:r>
              <a:rPr lang="en-US" sz="3638" dirty="0" smtClean="0"/>
              <a:t>What makes Alex and Jordan’s relationship a positive example of people entering a romantic relationship?</a:t>
            </a:r>
          </a:p>
        </p:txBody>
      </p:sp>
    </p:spTree>
    <p:extLst>
      <p:ext uri="{BB962C8B-B14F-4D97-AF65-F5344CB8AC3E}">
        <p14:creationId xmlns:p14="http://schemas.microsoft.com/office/powerpoint/2010/main" val="2363234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68" y="1211184"/>
            <a:ext cx="5647137" cy="564713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90074" y="1040613"/>
            <a:ext cx="508249" cy="31958"/>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33"/>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6" name="Content Placeholder 2"/>
          <p:cNvSpPr>
            <a:spLocks noGrp="1"/>
          </p:cNvSpPr>
          <p:nvPr>
            <p:ph idx="1"/>
          </p:nvPr>
        </p:nvSpPr>
        <p:spPr>
          <a:xfrm>
            <a:off x="670972" y="1262149"/>
            <a:ext cx="5873595" cy="5596171"/>
          </a:xfrm>
        </p:spPr>
        <p:txBody>
          <a:bodyPr>
            <a:normAutofit fontScale="77500" lnSpcReduction="20000"/>
          </a:bodyPr>
          <a:lstStyle/>
          <a:p>
            <a:pPr marL="0" indent="0">
              <a:buNone/>
            </a:pPr>
            <a:r>
              <a:rPr lang="en-US" sz="3638" dirty="0"/>
              <a:t>Using your </a:t>
            </a:r>
            <a:r>
              <a:rPr lang="en-US" sz="3638" dirty="0" err="1"/>
              <a:t>oracy</a:t>
            </a:r>
            <a:r>
              <a:rPr lang="en-US" sz="3638" dirty="0"/>
              <a:t> </a:t>
            </a:r>
            <a:r>
              <a:rPr lang="en-US" sz="3638" dirty="0" err="1"/>
              <a:t>helpsheet</a:t>
            </a:r>
            <a:r>
              <a:rPr lang="en-US" sz="3638" dirty="0"/>
              <a:t>, discuss with the person next to you the question:</a:t>
            </a:r>
          </a:p>
          <a:p>
            <a:pPr marL="0" indent="0">
              <a:buNone/>
            </a:pPr>
            <a:endParaRPr lang="en-US" sz="3638" dirty="0"/>
          </a:p>
          <a:p>
            <a:pPr marL="0" indent="0">
              <a:buNone/>
            </a:pPr>
            <a:r>
              <a:rPr lang="en-US" sz="3638" b="1" dirty="0"/>
              <a:t>“What makes Alex and Jordan’s relationship a positive example of people entering a romantic relationship</a:t>
            </a:r>
            <a:r>
              <a:rPr lang="en-US" sz="3638" b="1" dirty="0" smtClean="0"/>
              <a:t>?”</a:t>
            </a:r>
            <a:endParaRPr lang="en-US" sz="3638" b="1" dirty="0"/>
          </a:p>
          <a:p>
            <a:pPr marL="0" indent="0">
              <a:buNone/>
            </a:pPr>
            <a:endParaRPr lang="en-US" sz="3638" dirty="0"/>
          </a:p>
          <a:p>
            <a:pPr marL="0" indent="0">
              <a:buNone/>
            </a:pPr>
            <a:r>
              <a:rPr lang="en-US" sz="3638" dirty="0"/>
              <a:t>Remember to use the sentence starters to add, build or challenge what your partner has said.</a:t>
            </a:r>
          </a:p>
          <a:p>
            <a:pPr marL="0" indent="0">
              <a:buNone/>
            </a:pPr>
            <a:endParaRPr lang="en-US" sz="3638" dirty="0"/>
          </a:p>
          <a:p>
            <a:pPr marL="0" indent="0">
              <a:buNone/>
            </a:pPr>
            <a:r>
              <a:rPr lang="en-US" sz="3638" dirty="0"/>
              <a:t>Be ready to share your discussion with the class</a:t>
            </a:r>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8066" y="566894"/>
            <a:ext cx="6022388"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Scenario</a:t>
            </a:r>
            <a:endParaRPr sz="2426" spc="27" dirty="0"/>
          </a:p>
        </p:txBody>
      </p:sp>
      <p:pic>
        <p:nvPicPr>
          <p:cNvPr id="11" name="Picture 10"/>
          <p:cNvPicPr>
            <a:picLocks noChangeAspect="1"/>
          </p:cNvPicPr>
          <p:nvPr/>
        </p:nvPicPr>
        <p:blipFill>
          <a:blip r:embed="rId4"/>
          <a:stretch>
            <a:fillRect/>
          </a:stretch>
        </p:blipFill>
        <p:spPr>
          <a:xfrm>
            <a:off x="7667966" y="1101534"/>
            <a:ext cx="3846611" cy="5429760"/>
          </a:xfrm>
          <a:prstGeom prst="rect">
            <a:avLst/>
          </a:prstGeom>
        </p:spPr>
      </p:pic>
    </p:spTree>
    <p:extLst>
      <p:ext uri="{BB962C8B-B14F-4D97-AF65-F5344CB8AC3E}">
        <p14:creationId xmlns:p14="http://schemas.microsoft.com/office/powerpoint/2010/main" val="12760216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lnSpcReduction="10000"/>
          </a:bodyPr>
          <a:lstStyle/>
          <a:p>
            <a:pPr marL="0" indent="0">
              <a:buNone/>
            </a:pPr>
            <a:r>
              <a:rPr lang="en-US" sz="4000" dirty="0"/>
              <a:t>Emma’s friends often teased her about being the only one in their group without a boyfriend. Feeling left out, she started dating Liam, even though she didn’t feel a real connection. Emma wasn’t happy in the relationship but stayed because she feared her friends would judge her.</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Scenarios</a:t>
            </a:r>
            <a:endParaRPr sz="2426" spc="27" dirty="0"/>
          </a:p>
        </p:txBody>
      </p:sp>
      <p:sp>
        <p:nvSpPr>
          <p:cNvPr id="9" name="Content Placeholder 2"/>
          <p:cNvSpPr txBox="1">
            <a:spLocks/>
          </p:cNvSpPr>
          <p:nvPr/>
        </p:nvSpPr>
        <p:spPr>
          <a:xfrm>
            <a:off x="7102929" y="1294585"/>
            <a:ext cx="5089071" cy="5108889"/>
          </a:xfrm>
          <a:prstGeom prst="rect">
            <a:avLst/>
          </a:prstGeom>
        </p:spPr>
        <p:txBody>
          <a:bodyPr vert="horz" lIns="91440" tIns="45720" rIns="91440" bIns="45720" rtlCol="0">
            <a:normAutofit/>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38" b="1" dirty="0" smtClean="0"/>
              <a:t>Task</a:t>
            </a:r>
          </a:p>
          <a:p>
            <a:pPr marL="0" indent="0" algn="ctr">
              <a:buFont typeface="Arial" panose="020B0604020202020204" pitchFamily="34" charset="0"/>
              <a:buNone/>
            </a:pPr>
            <a:endParaRPr lang="en-US" sz="3638" b="1" dirty="0"/>
          </a:p>
          <a:p>
            <a:pPr marL="0" indent="0">
              <a:buFont typeface="Arial" panose="020B0604020202020204" pitchFamily="34" charset="0"/>
              <a:buNone/>
            </a:pPr>
            <a:r>
              <a:rPr lang="en-US" sz="3638" dirty="0" smtClean="0"/>
              <a:t>In your books answer the following question:</a:t>
            </a:r>
          </a:p>
          <a:p>
            <a:pPr marL="0" indent="0">
              <a:buFont typeface="Arial" panose="020B0604020202020204" pitchFamily="34" charset="0"/>
              <a:buNone/>
            </a:pPr>
            <a:endParaRPr lang="en-US" sz="3638" dirty="0"/>
          </a:p>
          <a:p>
            <a:pPr marL="0" indent="0">
              <a:buFont typeface="Arial" panose="020B0604020202020204" pitchFamily="34" charset="0"/>
              <a:buNone/>
            </a:pPr>
            <a:r>
              <a:rPr lang="en-US" sz="3638" dirty="0" smtClean="0"/>
              <a:t>Why is this an example of a negative reason to enter a romantic relationship?</a:t>
            </a:r>
          </a:p>
        </p:txBody>
      </p:sp>
    </p:spTree>
    <p:extLst>
      <p:ext uri="{BB962C8B-B14F-4D97-AF65-F5344CB8AC3E}">
        <p14:creationId xmlns:p14="http://schemas.microsoft.com/office/powerpoint/2010/main" val="3457356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68" y="1211184"/>
            <a:ext cx="5647137" cy="564713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90074" y="1040613"/>
            <a:ext cx="508249" cy="31958"/>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33"/>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6" name="Content Placeholder 2"/>
          <p:cNvSpPr>
            <a:spLocks noGrp="1"/>
          </p:cNvSpPr>
          <p:nvPr>
            <p:ph idx="1"/>
          </p:nvPr>
        </p:nvSpPr>
        <p:spPr>
          <a:xfrm>
            <a:off x="670972" y="1262149"/>
            <a:ext cx="5873595" cy="5596171"/>
          </a:xfrm>
        </p:spPr>
        <p:txBody>
          <a:bodyPr>
            <a:normAutofit fontScale="85000" lnSpcReduction="20000"/>
          </a:bodyPr>
          <a:lstStyle/>
          <a:p>
            <a:pPr marL="0" indent="0">
              <a:buNone/>
            </a:pPr>
            <a:r>
              <a:rPr lang="en-US" sz="3638" dirty="0"/>
              <a:t>Using your </a:t>
            </a:r>
            <a:r>
              <a:rPr lang="en-US" sz="3638" dirty="0" err="1"/>
              <a:t>oracy</a:t>
            </a:r>
            <a:r>
              <a:rPr lang="en-US" sz="3638" dirty="0"/>
              <a:t> </a:t>
            </a:r>
            <a:r>
              <a:rPr lang="en-US" sz="3638" dirty="0" err="1"/>
              <a:t>helpsheet</a:t>
            </a:r>
            <a:r>
              <a:rPr lang="en-US" sz="3638" dirty="0"/>
              <a:t>, discuss with the person next to you the question:</a:t>
            </a:r>
          </a:p>
          <a:p>
            <a:pPr marL="0" indent="0">
              <a:buNone/>
            </a:pPr>
            <a:endParaRPr lang="en-US" sz="3638" dirty="0"/>
          </a:p>
          <a:p>
            <a:pPr marL="0" indent="0">
              <a:buNone/>
            </a:pPr>
            <a:r>
              <a:rPr lang="en-US" sz="3638" b="1" dirty="0" smtClean="0"/>
              <a:t>“</a:t>
            </a:r>
            <a:r>
              <a:rPr lang="en-US" sz="3638" b="1" dirty="0"/>
              <a:t>Why is this an example of a negative reason to enter a romantic relationship</a:t>
            </a:r>
            <a:r>
              <a:rPr lang="en-US" sz="3638" b="1" dirty="0" smtClean="0"/>
              <a:t>?”</a:t>
            </a:r>
            <a:endParaRPr lang="en-US" sz="3638" b="1" dirty="0"/>
          </a:p>
          <a:p>
            <a:pPr marL="0" indent="0">
              <a:buNone/>
            </a:pPr>
            <a:endParaRPr lang="en-US" sz="3638" dirty="0"/>
          </a:p>
          <a:p>
            <a:pPr marL="0" indent="0">
              <a:buNone/>
            </a:pPr>
            <a:r>
              <a:rPr lang="en-US" sz="3638" dirty="0"/>
              <a:t>Remember to use the sentence starters to add, build or challenge what your partner has said.</a:t>
            </a:r>
          </a:p>
          <a:p>
            <a:pPr marL="0" indent="0">
              <a:buNone/>
            </a:pPr>
            <a:endParaRPr lang="en-US" sz="3638" dirty="0"/>
          </a:p>
          <a:p>
            <a:pPr marL="0" indent="0">
              <a:buNone/>
            </a:pPr>
            <a:r>
              <a:rPr lang="en-US" sz="3638" dirty="0"/>
              <a:t>Be ready to share your discussion with the class</a:t>
            </a:r>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8066" y="566894"/>
            <a:ext cx="6022388"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Scenario</a:t>
            </a:r>
            <a:endParaRPr sz="2426" spc="27" dirty="0"/>
          </a:p>
        </p:txBody>
      </p:sp>
      <p:pic>
        <p:nvPicPr>
          <p:cNvPr id="11" name="Picture 10"/>
          <p:cNvPicPr>
            <a:picLocks noChangeAspect="1"/>
          </p:cNvPicPr>
          <p:nvPr/>
        </p:nvPicPr>
        <p:blipFill>
          <a:blip r:embed="rId4"/>
          <a:stretch>
            <a:fillRect/>
          </a:stretch>
        </p:blipFill>
        <p:spPr>
          <a:xfrm>
            <a:off x="7667966" y="1101534"/>
            <a:ext cx="3846611" cy="5429760"/>
          </a:xfrm>
          <a:prstGeom prst="rect">
            <a:avLst/>
          </a:prstGeom>
        </p:spPr>
      </p:pic>
    </p:spTree>
    <p:extLst>
      <p:ext uri="{BB962C8B-B14F-4D97-AF65-F5344CB8AC3E}">
        <p14:creationId xmlns:p14="http://schemas.microsoft.com/office/powerpoint/2010/main" val="4248688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92500" lnSpcReduction="10000"/>
          </a:bodyPr>
          <a:lstStyle/>
          <a:p>
            <a:pPr marL="0" indent="0">
              <a:buNone/>
            </a:pPr>
            <a:r>
              <a:rPr lang="en-US" sz="4000" dirty="0"/>
              <a:t>Ben started dating Mia because she was one of the most popular students in school. He thought being seen with her would make him more liked by others. However, Ben didn’t feel comfortable being himself around Mia and often acted differently to impress her friends.</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Scenarios</a:t>
            </a:r>
            <a:endParaRPr sz="2426" spc="27" dirty="0"/>
          </a:p>
        </p:txBody>
      </p:sp>
      <p:sp>
        <p:nvSpPr>
          <p:cNvPr id="9" name="Content Placeholder 2"/>
          <p:cNvSpPr txBox="1">
            <a:spLocks/>
          </p:cNvSpPr>
          <p:nvPr/>
        </p:nvSpPr>
        <p:spPr>
          <a:xfrm>
            <a:off x="7102929" y="1294585"/>
            <a:ext cx="5089071" cy="5108889"/>
          </a:xfrm>
          <a:prstGeom prst="rect">
            <a:avLst/>
          </a:prstGeom>
        </p:spPr>
        <p:txBody>
          <a:bodyPr vert="horz" lIns="91440" tIns="45720" rIns="91440" bIns="45720" rtlCol="0">
            <a:normAutofit fontScale="92500" lnSpcReduction="10000"/>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38" b="1" dirty="0" smtClean="0"/>
              <a:t>Task</a:t>
            </a:r>
          </a:p>
          <a:p>
            <a:pPr marL="0" indent="0" algn="ctr">
              <a:buFont typeface="Arial" panose="020B0604020202020204" pitchFamily="34" charset="0"/>
              <a:buNone/>
            </a:pPr>
            <a:endParaRPr lang="en-US" sz="3638" b="1" dirty="0"/>
          </a:p>
          <a:p>
            <a:pPr marL="0" indent="0">
              <a:buFont typeface="Arial" panose="020B0604020202020204" pitchFamily="34" charset="0"/>
              <a:buNone/>
            </a:pPr>
            <a:r>
              <a:rPr lang="en-US" sz="3638" dirty="0" smtClean="0"/>
              <a:t>In your books answer the following question:</a:t>
            </a:r>
          </a:p>
          <a:p>
            <a:pPr marL="0" indent="0">
              <a:buFont typeface="Arial" panose="020B0604020202020204" pitchFamily="34" charset="0"/>
              <a:buNone/>
            </a:pPr>
            <a:endParaRPr lang="en-US" sz="3638" dirty="0"/>
          </a:p>
          <a:p>
            <a:pPr marL="0" indent="0">
              <a:buFont typeface="Arial" panose="020B0604020202020204" pitchFamily="34" charset="0"/>
              <a:buNone/>
            </a:pPr>
            <a:r>
              <a:rPr lang="en-US" sz="3638" dirty="0" smtClean="0"/>
              <a:t>Is this an example of a person entering a romantic relationship for a positive or negative reason? Explain your answer.</a:t>
            </a:r>
          </a:p>
        </p:txBody>
      </p:sp>
    </p:spTree>
    <p:extLst>
      <p:ext uri="{BB962C8B-B14F-4D97-AF65-F5344CB8AC3E}">
        <p14:creationId xmlns:p14="http://schemas.microsoft.com/office/powerpoint/2010/main" val="2313886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68" y="1211184"/>
            <a:ext cx="5647137" cy="564713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90074" y="1040613"/>
            <a:ext cx="508249" cy="31958"/>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33"/>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6" name="Content Placeholder 2"/>
          <p:cNvSpPr>
            <a:spLocks noGrp="1"/>
          </p:cNvSpPr>
          <p:nvPr>
            <p:ph idx="1"/>
          </p:nvPr>
        </p:nvSpPr>
        <p:spPr>
          <a:xfrm>
            <a:off x="670972" y="1262149"/>
            <a:ext cx="5873595" cy="5596171"/>
          </a:xfrm>
        </p:spPr>
        <p:txBody>
          <a:bodyPr>
            <a:normAutofit fontScale="85000" lnSpcReduction="20000"/>
          </a:bodyPr>
          <a:lstStyle/>
          <a:p>
            <a:pPr marL="0" indent="0">
              <a:buNone/>
            </a:pPr>
            <a:r>
              <a:rPr lang="en-US" sz="3638" dirty="0"/>
              <a:t>Using your </a:t>
            </a:r>
            <a:r>
              <a:rPr lang="en-US" sz="3638" dirty="0" err="1"/>
              <a:t>oracy</a:t>
            </a:r>
            <a:r>
              <a:rPr lang="en-US" sz="3638" dirty="0"/>
              <a:t> </a:t>
            </a:r>
            <a:r>
              <a:rPr lang="en-US" sz="3638" dirty="0" err="1"/>
              <a:t>helpsheet</a:t>
            </a:r>
            <a:r>
              <a:rPr lang="en-US" sz="3638" dirty="0"/>
              <a:t>, discuss with the person next to you the question:</a:t>
            </a:r>
          </a:p>
          <a:p>
            <a:pPr marL="0" indent="0">
              <a:buNone/>
            </a:pPr>
            <a:endParaRPr lang="en-US" sz="3638" dirty="0"/>
          </a:p>
          <a:p>
            <a:pPr marL="0" indent="0">
              <a:buNone/>
            </a:pPr>
            <a:r>
              <a:rPr lang="en-US" sz="3638" b="1" dirty="0" smtClean="0"/>
              <a:t>“</a:t>
            </a:r>
            <a:r>
              <a:rPr lang="en-US" sz="3638" b="1" dirty="0"/>
              <a:t>Is this an example of a person entering a romantic relationship for a positive or negative reason</a:t>
            </a:r>
            <a:r>
              <a:rPr lang="en-US" sz="3638" b="1" dirty="0" smtClean="0"/>
              <a:t>?”</a:t>
            </a:r>
          </a:p>
          <a:p>
            <a:pPr marL="0" indent="0">
              <a:buNone/>
            </a:pPr>
            <a:endParaRPr lang="en-US" sz="3638" dirty="0"/>
          </a:p>
          <a:p>
            <a:pPr marL="0" indent="0">
              <a:buNone/>
            </a:pPr>
            <a:r>
              <a:rPr lang="en-US" sz="3638" dirty="0"/>
              <a:t>Remember to use the sentence starters to add, build or challenge what your partner has said.</a:t>
            </a:r>
          </a:p>
          <a:p>
            <a:pPr marL="0" indent="0">
              <a:buNone/>
            </a:pPr>
            <a:endParaRPr lang="en-US" sz="3638" dirty="0"/>
          </a:p>
          <a:p>
            <a:pPr marL="0" indent="0">
              <a:buNone/>
            </a:pPr>
            <a:r>
              <a:rPr lang="en-US" sz="3638" dirty="0"/>
              <a:t>Be ready to share your discussion with the class</a:t>
            </a:r>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8066" y="566894"/>
            <a:ext cx="6022388"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Scenario</a:t>
            </a:r>
            <a:endParaRPr sz="2426" spc="27" dirty="0"/>
          </a:p>
        </p:txBody>
      </p:sp>
      <p:pic>
        <p:nvPicPr>
          <p:cNvPr id="11" name="Picture 10"/>
          <p:cNvPicPr>
            <a:picLocks noChangeAspect="1"/>
          </p:cNvPicPr>
          <p:nvPr/>
        </p:nvPicPr>
        <p:blipFill>
          <a:blip r:embed="rId4"/>
          <a:stretch>
            <a:fillRect/>
          </a:stretch>
        </p:blipFill>
        <p:spPr>
          <a:xfrm>
            <a:off x="7667966" y="1101534"/>
            <a:ext cx="3846611" cy="5429760"/>
          </a:xfrm>
          <a:prstGeom prst="rect">
            <a:avLst/>
          </a:prstGeom>
        </p:spPr>
      </p:pic>
    </p:spTree>
    <p:extLst>
      <p:ext uri="{BB962C8B-B14F-4D97-AF65-F5344CB8AC3E}">
        <p14:creationId xmlns:p14="http://schemas.microsoft.com/office/powerpoint/2010/main" val="1103049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215997" y="1061918"/>
            <a:ext cx="5647533" cy="5647533"/>
          </a:xfrm>
          <a:prstGeom prst="rect">
            <a:avLst/>
          </a:prstGeom>
        </p:spPr>
      </p:pic>
      <p:sp>
        <p:nvSpPr>
          <p:cNvPr id="20" name="TextBox 19"/>
          <p:cNvSpPr txBox="1"/>
          <p:nvPr/>
        </p:nvSpPr>
        <p:spPr>
          <a:xfrm>
            <a:off x="99308" y="68840"/>
            <a:ext cx="6514733" cy="1323439"/>
          </a:xfrm>
          <a:prstGeom prst="rect">
            <a:avLst/>
          </a:prstGeom>
          <a:noFill/>
        </p:spPr>
        <p:txBody>
          <a:bodyPr wrap="square" rtlCol="0">
            <a:spAutoFit/>
          </a:bodyPr>
          <a:lstStyle/>
          <a:p>
            <a:pPr algn="ctr" defTabSz="277246">
              <a:defRPr/>
            </a:pPr>
            <a:r>
              <a:rPr lang="en-GB" sz="4000" u="sng" dirty="0">
                <a:solidFill>
                  <a:prstClr val="black"/>
                </a:solidFill>
                <a:latin typeface="Comic Sans MS" panose="030F0702030302020204" pitchFamily="66" charset="0"/>
              </a:rPr>
              <a:t>Secure your </a:t>
            </a:r>
            <a:r>
              <a:rPr lang="en-GB" sz="4000" u="sng" dirty="0" smtClean="0">
                <a:solidFill>
                  <a:prstClr val="black"/>
                </a:solidFill>
                <a:latin typeface="Comic Sans MS" panose="030F0702030302020204" pitchFamily="66" charset="0"/>
              </a:rPr>
              <a:t>Relationships: </a:t>
            </a:r>
            <a:r>
              <a:rPr lang="en-GB" sz="4000" u="sng" dirty="0">
                <a:solidFill>
                  <a:prstClr val="black"/>
                </a:solidFill>
                <a:latin typeface="Comic Sans MS" panose="030F0702030302020204" pitchFamily="66" charset="0"/>
              </a:rPr>
              <a:t>Learning Journey</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28" name="Rounded Rectangle 27"/>
          <p:cNvSpPr/>
          <p:nvPr/>
        </p:nvSpPr>
        <p:spPr>
          <a:xfrm>
            <a:off x="581290" y="1586889"/>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does a healthy relationship look like</a:t>
            </a:r>
            <a:endParaRPr lang="en-US" sz="1400" dirty="0">
              <a:solidFill>
                <a:prstClr val="black"/>
              </a:solidFill>
              <a:latin typeface="Comic Sans MS" panose="030F0702030302020204" pitchFamily="66" charset="0"/>
            </a:endParaRPr>
          </a:p>
        </p:txBody>
      </p:sp>
      <p:sp>
        <p:nvSpPr>
          <p:cNvPr id="29" name="Rounded Rectangle 28"/>
          <p:cNvSpPr/>
          <p:nvPr/>
        </p:nvSpPr>
        <p:spPr>
          <a:xfrm>
            <a:off x="2525775" y="1618155"/>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does an unhealthy relationship look like?</a:t>
            </a:r>
            <a:endParaRPr lang="en-US" sz="1400" dirty="0">
              <a:solidFill>
                <a:prstClr val="black"/>
              </a:solidFill>
              <a:latin typeface="Comic Sans MS" panose="030F0702030302020204" pitchFamily="66" charset="0"/>
            </a:endParaRPr>
          </a:p>
        </p:txBody>
      </p:sp>
      <p:sp>
        <p:nvSpPr>
          <p:cNvPr id="30" name="Rounded Rectangle 29"/>
          <p:cNvSpPr/>
          <p:nvPr/>
        </p:nvSpPr>
        <p:spPr>
          <a:xfrm>
            <a:off x="4470261" y="1592857"/>
            <a:ext cx="1446050" cy="1008041"/>
          </a:xfrm>
          <a:prstGeom prst="roundRect">
            <a:avLst/>
          </a:prstGeom>
          <a:solidFill>
            <a:schemeClr val="accent4"/>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are romantic relationships?</a:t>
            </a:r>
            <a:endParaRPr lang="en-US" sz="1400" dirty="0">
              <a:solidFill>
                <a:prstClr val="black"/>
              </a:solidFill>
              <a:latin typeface="Comic Sans MS" panose="030F0702030302020204" pitchFamily="66" charset="0"/>
            </a:endParaRPr>
          </a:p>
        </p:txBody>
      </p:sp>
      <p:sp>
        <p:nvSpPr>
          <p:cNvPr id="31" name="Rounded Rectangle 30"/>
          <p:cNvSpPr/>
          <p:nvPr/>
        </p:nvSpPr>
        <p:spPr>
          <a:xfrm>
            <a:off x="6414746" y="1586888"/>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Different types of committed relationships</a:t>
            </a:r>
            <a:endParaRPr lang="en-US" sz="1400" dirty="0">
              <a:solidFill>
                <a:prstClr val="black"/>
              </a:solidFill>
              <a:latin typeface="Comic Sans MS" panose="030F0702030302020204" pitchFamily="66" charset="0"/>
            </a:endParaRPr>
          </a:p>
        </p:txBody>
      </p:sp>
      <p:sp>
        <p:nvSpPr>
          <p:cNvPr id="32" name="Rounded Rectangle 31"/>
          <p:cNvSpPr/>
          <p:nvPr/>
        </p:nvSpPr>
        <p:spPr>
          <a:xfrm>
            <a:off x="8422755" y="1606240"/>
            <a:ext cx="1514832"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is gender identity and sexual orientation?</a:t>
            </a:r>
            <a:endParaRPr lang="en-US" sz="1400" dirty="0">
              <a:solidFill>
                <a:prstClr val="black"/>
              </a:solidFill>
              <a:latin typeface="Comic Sans MS" panose="030F0702030302020204" pitchFamily="66" charset="0"/>
            </a:endParaRPr>
          </a:p>
        </p:txBody>
      </p:sp>
      <p:sp>
        <p:nvSpPr>
          <p:cNvPr id="33" name="Rounded Rectangle 32"/>
          <p:cNvSpPr/>
          <p:nvPr/>
        </p:nvSpPr>
        <p:spPr>
          <a:xfrm>
            <a:off x="10499546" y="1605223"/>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are appropriate/ inappropriate images to send?</a:t>
            </a:r>
            <a:endParaRPr lang="en-US" sz="1400" dirty="0">
              <a:solidFill>
                <a:prstClr val="black"/>
              </a:solidFill>
              <a:latin typeface="Comic Sans MS" panose="030F0702030302020204" pitchFamily="66" charset="0"/>
            </a:endParaRPr>
          </a:p>
        </p:txBody>
      </p:sp>
      <p:sp>
        <p:nvSpPr>
          <p:cNvPr id="34" name="Content Placeholder 2"/>
          <p:cNvSpPr txBox="1">
            <a:spLocks/>
          </p:cNvSpPr>
          <p:nvPr/>
        </p:nvSpPr>
        <p:spPr>
          <a:xfrm>
            <a:off x="175490" y="3123340"/>
            <a:ext cx="6774910"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99">
              <a:lnSpc>
                <a:spcPct val="110000"/>
              </a:lnSpc>
              <a:spcBef>
                <a:spcPts val="607"/>
              </a:spcBef>
              <a:buNone/>
              <a:defRPr/>
            </a:pPr>
            <a:r>
              <a:rPr lang="en-US" sz="1940" b="1" dirty="0">
                <a:solidFill>
                  <a:prstClr val="black"/>
                </a:solidFill>
                <a:latin typeface="Comic Sans MS"/>
              </a:rPr>
              <a:t>Today we will look at:</a:t>
            </a:r>
          </a:p>
          <a:p>
            <a:pPr marL="0" indent="0" defTabSz="554499">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smtClean="0">
                <a:solidFill>
                  <a:prstClr val="black"/>
                </a:solidFill>
                <a:latin typeface="Comic Sans MS"/>
              </a:rPr>
              <a:t>What are romantic relationships?</a:t>
            </a:r>
          </a:p>
          <a:p>
            <a:pPr marL="0" indent="0" defTabSz="554499">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a:solidFill>
                  <a:prstClr val="black"/>
                </a:solidFill>
                <a:latin typeface="Comic Sans MS"/>
              </a:rPr>
              <a:t>This includes:</a:t>
            </a:r>
          </a:p>
          <a:p>
            <a:pPr marL="138623" indent="-138623" defTabSz="554499">
              <a:lnSpc>
                <a:spcPct val="110000"/>
              </a:lnSpc>
              <a:spcBef>
                <a:spcPts val="607"/>
              </a:spcBef>
              <a:buFontTx/>
              <a:buChar char="-"/>
              <a:defRPr/>
            </a:pPr>
            <a:r>
              <a:rPr lang="en-US" sz="1940" b="1" dirty="0" smtClean="0">
                <a:solidFill>
                  <a:prstClr val="black"/>
                </a:solidFill>
                <a:latin typeface="Comic Sans MS"/>
              </a:rPr>
              <a:t>Definition of romantic relationships</a:t>
            </a:r>
          </a:p>
          <a:p>
            <a:pPr marL="138623" indent="-138623" defTabSz="554499">
              <a:lnSpc>
                <a:spcPct val="110000"/>
              </a:lnSpc>
              <a:spcBef>
                <a:spcPts val="607"/>
              </a:spcBef>
              <a:buFontTx/>
              <a:buChar char="-"/>
              <a:defRPr/>
            </a:pPr>
            <a:r>
              <a:rPr lang="en-US" sz="1940" b="1" dirty="0" smtClean="0">
                <a:solidFill>
                  <a:prstClr val="black"/>
                </a:solidFill>
                <a:latin typeface="Comic Sans MS"/>
              </a:rPr>
              <a:t>Why people want to have romantic relationships</a:t>
            </a:r>
          </a:p>
          <a:p>
            <a:pPr marL="0" indent="0" defTabSz="554499">
              <a:lnSpc>
                <a:spcPct val="110000"/>
              </a:lnSpc>
              <a:spcBef>
                <a:spcPts val="607"/>
              </a:spcBef>
              <a:buNone/>
              <a:defRPr/>
            </a:pPr>
            <a:endParaRPr lang="en-US" sz="1940" b="1" dirty="0" smtClean="0">
              <a:solidFill>
                <a:prstClr val="black"/>
              </a:solidFill>
              <a:latin typeface="Comic Sans MS"/>
            </a:endParaRPr>
          </a:p>
          <a:p>
            <a:pPr marL="138623" indent="-138623" defTabSz="554499">
              <a:lnSpc>
                <a:spcPct val="110000"/>
              </a:lnSpc>
              <a:spcBef>
                <a:spcPts val="607"/>
              </a:spcBef>
              <a:buFontTx/>
              <a:buChar char="-"/>
              <a:defRPr/>
            </a:pPr>
            <a:endParaRPr lang="en-US" sz="1940" b="1" dirty="0" smtClean="0">
              <a:solidFill>
                <a:prstClr val="black"/>
              </a:solidFill>
              <a:latin typeface="Comic Sans MS"/>
            </a:endParaRPr>
          </a:p>
          <a:p>
            <a:pPr marL="138623" indent="-138623" defTabSz="554499">
              <a:lnSpc>
                <a:spcPct val="110000"/>
              </a:lnSpc>
              <a:spcBef>
                <a:spcPts val="607"/>
              </a:spcBef>
              <a:buFontTx/>
              <a:buChar char="-"/>
              <a:defRPr/>
            </a:pPr>
            <a:endParaRPr lang="en-US" sz="1940" b="1" dirty="0">
              <a:solidFill>
                <a:prstClr val="black"/>
              </a:solidFill>
              <a:latin typeface="Comic Sans MS"/>
            </a:endParaRPr>
          </a:p>
        </p:txBody>
      </p:sp>
      <p:sp>
        <p:nvSpPr>
          <p:cNvPr id="14" name="Content Placeholder 2"/>
          <p:cNvSpPr txBox="1">
            <a:spLocks/>
          </p:cNvSpPr>
          <p:nvPr/>
        </p:nvSpPr>
        <p:spPr>
          <a:xfrm>
            <a:off x="7274975" y="3095752"/>
            <a:ext cx="4674666"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99">
              <a:lnSpc>
                <a:spcPct val="110000"/>
              </a:lnSpc>
              <a:spcBef>
                <a:spcPts val="607"/>
              </a:spcBef>
              <a:buNone/>
              <a:defRPr/>
            </a:pPr>
            <a:r>
              <a:rPr lang="en-US" sz="2183" b="1" dirty="0">
                <a:solidFill>
                  <a:prstClr val="black"/>
                </a:solidFill>
                <a:latin typeface="Comic Sans MS"/>
              </a:rPr>
              <a:t>Please remember that during the lesson we should not be asking any pupil or teacher personal questions.</a:t>
            </a:r>
          </a:p>
          <a:p>
            <a:pPr marL="0" indent="0" defTabSz="554499">
              <a:lnSpc>
                <a:spcPct val="110000"/>
              </a:lnSpc>
              <a:spcBef>
                <a:spcPts val="607"/>
              </a:spcBef>
              <a:buNone/>
              <a:defRPr/>
            </a:pPr>
            <a:endParaRPr lang="en-US" sz="2183" b="1" dirty="0">
              <a:solidFill>
                <a:prstClr val="black"/>
              </a:solidFill>
              <a:latin typeface="Comic Sans MS"/>
            </a:endParaRPr>
          </a:p>
          <a:p>
            <a:pPr marL="0" indent="0" defTabSz="554499">
              <a:lnSpc>
                <a:spcPct val="110000"/>
              </a:lnSpc>
              <a:spcBef>
                <a:spcPts val="607"/>
              </a:spcBef>
              <a:buNone/>
              <a:defRPr/>
            </a:pPr>
            <a:r>
              <a:rPr lang="en-US" sz="2183" b="1" dirty="0">
                <a:solidFill>
                  <a:prstClr val="black"/>
                </a:solidFill>
                <a:latin typeface="Comic Sans MS"/>
              </a:rPr>
              <a:t>Your teacher can ask you questions but this will be to check your knowledge in the lesson.</a:t>
            </a:r>
          </a:p>
        </p:txBody>
      </p:sp>
    </p:spTree>
    <p:extLst>
      <p:ext uri="{BB962C8B-B14F-4D97-AF65-F5344CB8AC3E}">
        <p14:creationId xmlns:p14="http://schemas.microsoft.com/office/powerpoint/2010/main" val="35595320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9" name="Title 1"/>
          <p:cNvSpPr>
            <a:spLocks noGrp="1"/>
          </p:cNvSpPr>
          <p:nvPr>
            <p:ph type="title"/>
          </p:nvPr>
        </p:nvSpPr>
        <p:spPr>
          <a:xfrm>
            <a:off x="377386" y="407204"/>
            <a:ext cx="7203248" cy="803823"/>
          </a:xfrm>
        </p:spPr>
        <p:txBody>
          <a:bodyPr>
            <a:normAutofit/>
          </a:bodyPr>
          <a:lstStyle/>
          <a:p>
            <a:r>
              <a:rPr lang="en-GB" sz="4851" dirty="0"/>
              <a:t>Types of abuse</a:t>
            </a:r>
          </a:p>
        </p:txBody>
      </p:sp>
      <p:sp>
        <p:nvSpPr>
          <p:cNvPr id="26" name="Content Placeholder 2"/>
          <p:cNvSpPr txBox="1">
            <a:spLocks/>
          </p:cNvSpPr>
          <p:nvPr/>
        </p:nvSpPr>
        <p:spPr>
          <a:xfrm>
            <a:off x="479264" y="1514351"/>
            <a:ext cx="11275785" cy="896305"/>
          </a:xfrm>
          <a:prstGeom prst="rect">
            <a:avLst/>
          </a:prstGeom>
        </p:spPr>
        <p:txBody>
          <a:bodyPr vert="horz" lIns="55449" tIns="27725" rIns="55449" bIns="27725" rtlCol="0">
            <a:normAutofit fontScale="70000" lnSpcReduction="2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None/>
            </a:pPr>
            <a:r>
              <a:rPr lang="en-US" sz="4366" dirty="0"/>
              <a:t>If you need any support about </a:t>
            </a:r>
            <a:r>
              <a:rPr lang="en-US" sz="4366" dirty="0" smtClean="0"/>
              <a:t>romantic relationships for yourself, a friend or family member </a:t>
            </a:r>
            <a:r>
              <a:rPr lang="en-US" sz="4366" dirty="0"/>
              <a:t>there is support out there for you</a:t>
            </a:r>
          </a:p>
        </p:txBody>
      </p:sp>
      <p:pic>
        <p:nvPicPr>
          <p:cNvPr id="27" name="Picture 26"/>
          <p:cNvPicPr>
            <a:picLocks noChangeAspect="1"/>
          </p:cNvPicPr>
          <p:nvPr/>
        </p:nvPicPr>
        <p:blipFill>
          <a:blip r:embed="rId4"/>
          <a:stretch>
            <a:fillRect/>
          </a:stretch>
        </p:blipFill>
        <p:spPr>
          <a:xfrm>
            <a:off x="479264" y="2799109"/>
            <a:ext cx="4804620" cy="3222017"/>
          </a:xfrm>
          <a:prstGeom prst="rect">
            <a:avLst/>
          </a:prstGeom>
        </p:spPr>
      </p:pic>
      <p:pic>
        <p:nvPicPr>
          <p:cNvPr id="28" name="Picture 27"/>
          <p:cNvPicPr>
            <a:picLocks noChangeAspect="1"/>
          </p:cNvPicPr>
          <p:nvPr/>
        </p:nvPicPr>
        <p:blipFill>
          <a:blip r:embed="rId5"/>
          <a:stretch>
            <a:fillRect/>
          </a:stretch>
        </p:blipFill>
        <p:spPr>
          <a:xfrm>
            <a:off x="5560769" y="2601762"/>
            <a:ext cx="2161767" cy="1438558"/>
          </a:xfrm>
          <a:prstGeom prst="rect">
            <a:avLst/>
          </a:prstGeom>
        </p:spPr>
      </p:pic>
      <p:pic>
        <p:nvPicPr>
          <p:cNvPr id="29" name="Picture 28"/>
          <p:cNvPicPr>
            <a:picLocks noChangeAspect="1"/>
          </p:cNvPicPr>
          <p:nvPr/>
        </p:nvPicPr>
        <p:blipFill>
          <a:blip r:embed="rId6"/>
          <a:stretch>
            <a:fillRect/>
          </a:stretch>
        </p:blipFill>
        <p:spPr>
          <a:xfrm>
            <a:off x="5569395" y="4551315"/>
            <a:ext cx="2011239" cy="2011239"/>
          </a:xfrm>
          <a:prstGeom prst="rect">
            <a:avLst/>
          </a:prstGeom>
        </p:spPr>
      </p:pic>
      <p:sp>
        <p:nvSpPr>
          <p:cNvPr id="30" name="TextBox 29"/>
          <p:cNvSpPr txBox="1"/>
          <p:nvPr/>
        </p:nvSpPr>
        <p:spPr>
          <a:xfrm>
            <a:off x="8069311" y="2562422"/>
            <a:ext cx="2043935" cy="1883593"/>
          </a:xfrm>
          <a:prstGeom prst="rect">
            <a:avLst/>
          </a:prstGeom>
          <a:noFill/>
        </p:spPr>
        <p:txBody>
          <a:bodyPr wrap="square" rtlCol="0">
            <a:spAutoFit/>
          </a:bodyPr>
          <a:lstStyle/>
          <a:p>
            <a:r>
              <a:rPr lang="en-US" sz="1940" dirty="0">
                <a:latin typeface="Calibri" panose="020F0502020204030204" pitchFamily="34" charset="0"/>
                <a:cs typeface="Calibri" panose="020F0502020204030204" pitchFamily="34" charset="0"/>
              </a:rPr>
              <a:t>Childline.org.uk</a:t>
            </a:r>
          </a:p>
          <a:p>
            <a:endParaRPr lang="en-US" sz="1940" dirty="0">
              <a:latin typeface="Calibri" panose="020F0502020204030204" pitchFamily="34" charset="0"/>
              <a:cs typeface="Calibri" panose="020F0502020204030204" pitchFamily="34" charset="0"/>
            </a:endParaRPr>
          </a:p>
          <a:p>
            <a:r>
              <a:rPr lang="en-US" sz="1940" dirty="0">
                <a:latin typeface="Calibri" panose="020F0502020204030204" pitchFamily="34" charset="0"/>
                <a:cs typeface="Calibri" panose="020F0502020204030204" pitchFamily="34" charset="0"/>
              </a:rPr>
              <a:t>Call – 08001111</a:t>
            </a:r>
          </a:p>
          <a:p>
            <a:endParaRPr lang="en-US" sz="1940" dirty="0">
              <a:latin typeface="Calibri" panose="020F0502020204030204" pitchFamily="34" charset="0"/>
              <a:cs typeface="Calibri" panose="020F0502020204030204" pitchFamily="34" charset="0"/>
            </a:endParaRPr>
          </a:p>
          <a:p>
            <a:r>
              <a:rPr lang="en-US" sz="1940" dirty="0">
                <a:latin typeface="Calibri" panose="020F0502020204030204" pitchFamily="34" charset="0"/>
                <a:cs typeface="Calibri" panose="020F0502020204030204" pitchFamily="34" charset="0"/>
              </a:rPr>
              <a:t>Email or chat online for support</a:t>
            </a:r>
            <a:endParaRPr lang="en-GB" sz="1940" dirty="0">
              <a:latin typeface="Calibri" panose="020F0502020204030204" pitchFamily="34" charset="0"/>
              <a:cs typeface="Calibri" panose="020F0502020204030204" pitchFamily="34" charset="0"/>
            </a:endParaRPr>
          </a:p>
        </p:txBody>
      </p:sp>
      <p:sp>
        <p:nvSpPr>
          <p:cNvPr id="31" name="TextBox 30"/>
          <p:cNvSpPr txBox="1"/>
          <p:nvPr/>
        </p:nvSpPr>
        <p:spPr>
          <a:xfrm>
            <a:off x="7805687" y="4644666"/>
            <a:ext cx="3949362" cy="2182136"/>
          </a:xfrm>
          <a:prstGeom prst="rect">
            <a:avLst/>
          </a:prstGeom>
          <a:noFill/>
        </p:spPr>
        <p:txBody>
          <a:bodyPr wrap="square" rtlCol="0">
            <a:spAutoFit/>
          </a:bodyPr>
          <a:lstStyle/>
          <a:p>
            <a:r>
              <a:rPr lang="en-US" sz="1940" dirty="0">
                <a:latin typeface="Calibri" panose="020F0502020204030204" pitchFamily="34" charset="0"/>
                <a:cs typeface="Calibri" panose="020F0502020204030204" pitchFamily="34" charset="0"/>
              </a:rPr>
              <a:t>Themix.org.uk</a:t>
            </a:r>
          </a:p>
          <a:p>
            <a:endParaRPr lang="en-US" sz="1940" dirty="0">
              <a:latin typeface="Calibri" panose="020F0502020204030204" pitchFamily="34" charset="0"/>
              <a:cs typeface="Calibri" panose="020F0502020204030204" pitchFamily="34" charset="0"/>
            </a:endParaRPr>
          </a:p>
          <a:p>
            <a:r>
              <a:rPr lang="en-US" sz="1940" dirty="0">
                <a:latin typeface="Calibri" panose="020F0502020204030204" pitchFamily="34" charset="0"/>
                <a:cs typeface="Calibri" panose="020F0502020204030204" pitchFamily="34" charset="0"/>
              </a:rPr>
              <a:t>You can email or have one-to-chat online.</a:t>
            </a:r>
          </a:p>
          <a:p>
            <a:endParaRPr lang="en-US" sz="1940" dirty="0">
              <a:latin typeface="Calibri" panose="020F0502020204030204" pitchFamily="34" charset="0"/>
              <a:cs typeface="Calibri" panose="020F0502020204030204" pitchFamily="34" charset="0"/>
            </a:endParaRPr>
          </a:p>
          <a:p>
            <a:r>
              <a:rPr lang="en-US" sz="1940" dirty="0">
                <a:latin typeface="Calibri" panose="020F0502020204030204" pitchFamily="34" charset="0"/>
                <a:cs typeface="Calibri" panose="020F0502020204030204" pitchFamily="34" charset="0"/>
              </a:rPr>
              <a:t>There is also a crisis messenger which is available 24/7</a:t>
            </a:r>
            <a:endParaRPr lang="en-GB" sz="194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144142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 y="241"/>
            <a:ext cx="12191144" cy="6857519"/>
          </a:xfrm>
          <a:prstGeom prst="rect">
            <a:avLst/>
          </a:prstGeom>
        </p:spPr>
      </p:pic>
    </p:spTree>
    <p:extLst>
      <p:ext uri="{BB962C8B-B14F-4D97-AF65-F5344CB8AC3E}">
        <p14:creationId xmlns:p14="http://schemas.microsoft.com/office/powerpoint/2010/main" val="10794454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85000" lnSpcReduction="10000"/>
          </a:bodyPr>
          <a:lstStyle/>
          <a:p>
            <a:pPr marL="0" indent="0">
              <a:buNone/>
            </a:pPr>
            <a:r>
              <a:rPr lang="en-US" sz="3638" dirty="0" smtClean="0"/>
              <a:t>A romantic relationship is…</a:t>
            </a:r>
          </a:p>
          <a:p>
            <a:pPr marL="0" indent="0">
              <a:buNone/>
            </a:pPr>
            <a:endParaRPr lang="en-US" sz="3638" dirty="0"/>
          </a:p>
          <a:p>
            <a:pPr marL="0" indent="0">
              <a:buNone/>
            </a:pPr>
            <a:r>
              <a:rPr lang="en-US" sz="4000" dirty="0"/>
              <a:t>“any relationship between people with a desire to be </a:t>
            </a:r>
            <a:r>
              <a:rPr lang="en-US" sz="4000" b="1" dirty="0"/>
              <a:t>intimate</a:t>
            </a:r>
            <a:r>
              <a:rPr lang="en-US" sz="4000" dirty="0"/>
              <a:t> with each other. Both parties must feel an </a:t>
            </a:r>
            <a:r>
              <a:rPr lang="en-US" sz="4000" b="1" dirty="0"/>
              <a:t>attraction</a:t>
            </a:r>
            <a:r>
              <a:rPr lang="en-US" sz="4000" dirty="0"/>
              <a:t> to each other”</a:t>
            </a:r>
          </a:p>
          <a:p>
            <a:pPr marL="0" indent="0">
              <a:buNone/>
            </a:pPr>
            <a:endParaRPr lang="en-US" sz="4000" dirty="0"/>
          </a:p>
          <a:p>
            <a:pPr marL="0" indent="0">
              <a:buNone/>
            </a:pPr>
            <a:r>
              <a:rPr lang="en-US" sz="4000" dirty="0"/>
              <a:t>It is the keywords </a:t>
            </a:r>
            <a:r>
              <a:rPr lang="en-US" sz="4000" b="1" dirty="0"/>
              <a:t>intimate </a:t>
            </a:r>
            <a:r>
              <a:rPr lang="en-US" sz="4000" dirty="0"/>
              <a:t>and </a:t>
            </a:r>
            <a:r>
              <a:rPr lang="en-US" sz="4000" b="1" dirty="0"/>
              <a:t>attraction</a:t>
            </a:r>
            <a:r>
              <a:rPr lang="en-US" sz="4000" dirty="0"/>
              <a:t> that differentiate a romantic relationship and a friendship</a:t>
            </a:r>
          </a:p>
          <a:p>
            <a:pPr marL="0" indent="0">
              <a:buNone/>
            </a:pP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Tutor Time Recap</a:t>
            </a:r>
            <a:endParaRPr sz="2426" spc="27" dirty="0"/>
          </a:p>
        </p:txBody>
      </p:sp>
      <p:pic>
        <p:nvPicPr>
          <p:cNvPr id="9" name="Picture 8"/>
          <p:cNvPicPr>
            <a:picLocks noChangeAspect="1"/>
          </p:cNvPicPr>
          <p:nvPr/>
        </p:nvPicPr>
        <p:blipFill>
          <a:blip r:embed="rId4"/>
          <a:stretch>
            <a:fillRect/>
          </a:stretch>
        </p:blipFill>
        <p:spPr>
          <a:xfrm>
            <a:off x="7805687" y="1361460"/>
            <a:ext cx="2762250" cy="1657350"/>
          </a:xfrm>
          <a:prstGeom prst="rect">
            <a:avLst/>
          </a:prstGeom>
        </p:spPr>
      </p:pic>
      <p:pic>
        <p:nvPicPr>
          <p:cNvPr id="11" name="Picture 10"/>
          <p:cNvPicPr>
            <a:picLocks noChangeAspect="1"/>
          </p:cNvPicPr>
          <p:nvPr/>
        </p:nvPicPr>
        <p:blipFill>
          <a:blip r:embed="rId5"/>
          <a:stretch>
            <a:fillRect/>
          </a:stretch>
        </p:blipFill>
        <p:spPr>
          <a:xfrm>
            <a:off x="8830936" y="2885076"/>
            <a:ext cx="2619375" cy="1743075"/>
          </a:xfrm>
          <a:prstGeom prst="rect">
            <a:avLst/>
          </a:prstGeom>
        </p:spPr>
      </p:pic>
      <p:pic>
        <p:nvPicPr>
          <p:cNvPr id="12" name="Picture 11"/>
          <p:cNvPicPr>
            <a:picLocks noChangeAspect="1"/>
          </p:cNvPicPr>
          <p:nvPr/>
        </p:nvPicPr>
        <p:blipFill>
          <a:blip r:embed="rId6"/>
          <a:stretch>
            <a:fillRect/>
          </a:stretch>
        </p:blipFill>
        <p:spPr>
          <a:xfrm>
            <a:off x="7805687" y="4542426"/>
            <a:ext cx="2619375" cy="1743075"/>
          </a:xfrm>
          <a:prstGeom prst="rect">
            <a:avLst/>
          </a:prstGeom>
        </p:spPr>
      </p:pic>
    </p:spTree>
    <p:extLst>
      <p:ext uri="{BB962C8B-B14F-4D97-AF65-F5344CB8AC3E}">
        <p14:creationId xmlns:p14="http://schemas.microsoft.com/office/powerpoint/2010/main" val="841512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68" y="1211184"/>
            <a:ext cx="5647137" cy="564713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90074" y="1040613"/>
            <a:ext cx="508249" cy="31958"/>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33">
              <a:defRPr/>
            </a:pPr>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6" name="Content Placeholder 2"/>
          <p:cNvSpPr>
            <a:spLocks noGrp="1"/>
          </p:cNvSpPr>
          <p:nvPr>
            <p:ph idx="1"/>
          </p:nvPr>
        </p:nvSpPr>
        <p:spPr>
          <a:xfrm>
            <a:off x="670973" y="1095386"/>
            <a:ext cx="6863203" cy="6238452"/>
          </a:xfrm>
        </p:spPr>
        <p:txBody>
          <a:bodyPr>
            <a:normAutofit fontScale="85000" lnSpcReduction="10000"/>
          </a:bodyPr>
          <a:lstStyle/>
          <a:p>
            <a:pPr marL="0" indent="0">
              <a:buNone/>
            </a:pPr>
            <a:r>
              <a:rPr lang="en-US" sz="3638" dirty="0"/>
              <a:t>We are learning this because:</a:t>
            </a:r>
          </a:p>
          <a:p>
            <a:pPr marL="0" indent="0">
              <a:buNone/>
            </a:pPr>
            <a:endParaRPr lang="en-US" sz="3638" dirty="0"/>
          </a:p>
          <a:p>
            <a:pPr marL="693115" indent="-693115">
              <a:buAutoNum type="arabicPeriod"/>
            </a:pPr>
            <a:r>
              <a:rPr lang="en-US" sz="3638" dirty="0"/>
              <a:t>It helps to </a:t>
            </a:r>
            <a:r>
              <a:rPr lang="en-US" sz="3638" b="1" dirty="0"/>
              <a:t>secure your relationships” </a:t>
            </a:r>
            <a:r>
              <a:rPr lang="en-US" sz="3638" dirty="0" smtClean="0"/>
              <a:t>as a romantic relationships could be an important part of adult life so it is important to know why people enter romantic relationships and to know if the relationship is healthy</a:t>
            </a:r>
          </a:p>
          <a:p>
            <a:pPr marL="693115" indent="-693115">
              <a:buAutoNum type="arabicPeriod"/>
            </a:pPr>
            <a:r>
              <a:rPr lang="en-US" sz="3638" dirty="0" smtClean="0"/>
              <a:t>This links to the protected characteristics of </a:t>
            </a:r>
            <a:r>
              <a:rPr lang="en-US" sz="3638" b="1" dirty="0" smtClean="0"/>
              <a:t>sexual orientation </a:t>
            </a:r>
            <a:r>
              <a:rPr lang="en-US" sz="3638" dirty="0" smtClean="0"/>
              <a:t>and </a:t>
            </a:r>
            <a:r>
              <a:rPr lang="en-US" sz="3638" b="1" dirty="0" smtClean="0"/>
              <a:t>marriage and civil partnership.</a:t>
            </a:r>
            <a:r>
              <a:rPr lang="en-US" sz="3638" dirty="0" smtClean="0"/>
              <a:t> No one should be treated differently due to who they have a romantic relationship with.</a:t>
            </a: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8066" y="566894"/>
            <a:ext cx="6022388"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Tutor Time Recap</a:t>
            </a:r>
            <a:endParaRPr sz="2426" spc="27" dirty="0"/>
          </a:p>
        </p:txBody>
      </p:sp>
      <p:pic>
        <p:nvPicPr>
          <p:cNvPr id="2" name="Picture 1"/>
          <p:cNvPicPr>
            <a:picLocks noChangeAspect="1"/>
          </p:cNvPicPr>
          <p:nvPr/>
        </p:nvPicPr>
        <p:blipFill rotWithShape="1">
          <a:blip r:embed="rId4"/>
          <a:srcRect l="60631" t="44400" r="6295" b="36700"/>
          <a:stretch/>
        </p:blipFill>
        <p:spPr>
          <a:xfrm>
            <a:off x="7805567" y="2366145"/>
            <a:ext cx="3667920" cy="1178974"/>
          </a:xfrm>
          <a:prstGeom prst="rect">
            <a:avLst/>
          </a:prstGeom>
        </p:spPr>
      </p:pic>
      <p:pic>
        <p:nvPicPr>
          <p:cNvPr id="15" name="Picture 14" descr="A diagram of different characteristics&#10;&#10;Description automatically generated with medium confidence">
            <a:extLst>
              <a:ext uri="{FF2B5EF4-FFF2-40B4-BE49-F238E27FC236}">
                <a16:creationId xmlns:a16="http://schemas.microsoft.com/office/drawing/2014/main" id="{78AC1B33-C1D8-7BE4-4E14-8099DB50FD93}"/>
              </a:ext>
            </a:extLst>
          </p:cNvPr>
          <p:cNvPicPr>
            <a:picLocks noChangeAspect="1"/>
          </p:cNvPicPr>
          <p:nvPr/>
        </p:nvPicPr>
        <p:blipFill rotWithShape="1">
          <a:blip r:embed="rId5">
            <a:extLst>
              <a:ext uri="{28A0092B-C50C-407E-A947-70E740481C1C}">
                <a14:useLocalDpi xmlns:a14="http://schemas.microsoft.com/office/drawing/2010/main" val="0"/>
              </a:ext>
            </a:extLst>
          </a:blip>
          <a:srcRect l="4715" t="5715" r="44774" b="69518"/>
          <a:stretch/>
        </p:blipFill>
        <p:spPr>
          <a:xfrm>
            <a:off x="8234507" y="4227572"/>
            <a:ext cx="2810039" cy="974147"/>
          </a:xfrm>
          <a:prstGeom prst="rect">
            <a:avLst/>
          </a:prstGeom>
        </p:spPr>
      </p:pic>
    </p:spTree>
    <p:extLst>
      <p:ext uri="{BB962C8B-B14F-4D97-AF65-F5344CB8AC3E}">
        <p14:creationId xmlns:p14="http://schemas.microsoft.com/office/powerpoint/2010/main" val="739668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a:bodyPr>
          <a:lstStyle/>
          <a:p>
            <a:pPr marL="0" indent="0">
              <a:buNone/>
            </a:pPr>
            <a:r>
              <a:rPr lang="en-US" sz="3638" dirty="0" smtClean="0"/>
              <a:t>There are many reasons why people start a romantic relationship.</a:t>
            </a:r>
          </a:p>
          <a:p>
            <a:pPr marL="0" indent="0">
              <a:buNone/>
            </a:pPr>
            <a:endParaRPr lang="en-US" sz="3638" dirty="0"/>
          </a:p>
          <a:p>
            <a:pPr marL="0" indent="0">
              <a:buNone/>
            </a:pPr>
            <a:r>
              <a:rPr lang="en-US" sz="3638" dirty="0" smtClean="0"/>
              <a:t>Some of these are:</a:t>
            </a:r>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people enter a romantic relationship</a:t>
            </a:r>
            <a:endParaRPr sz="2426" spc="27" dirty="0"/>
          </a:p>
        </p:txBody>
      </p:sp>
      <p:pic>
        <p:nvPicPr>
          <p:cNvPr id="5" name="Picture 4"/>
          <p:cNvPicPr>
            <a:picLocks noChangeAspect="1"/>
          </p:cNvPicPr>
          <p:nvPr/>
        </p:nvPicPr>
        <p:blipFill>
          <a:blip r:embed="rId4"/>
          <a:stretch>
            <a:fillRect/>
          </a:stretch>
        </p:blipFill>
        <p:spPr>
          <a:xfrm>
            <a:off x="7128806" y="1850504"/>
            <a:ext cx="4626243" cy="4305368"/>
          </a:xfrm>
          <a:prstGeom prst="rect">
            <a:avLst/>
          </a:prstGeom>
        </p:spPr>
      </p:pic>
    </p:spTree>
    <p:extLst>
      <p:ext uri="{BB962C8B-B14F-4D97-AF65-F5344CB8AC3E}">
        <p14:creationId xmlns:p14="http://schemas.microsoft.com/office/powerpoint/2010/main" val="610197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827601"/>
          </a:xfrm>
        </p:spPr>
        <p:txBody>
          <a:bodyPr>
            <a:normAutofit fontScale="77500" lnSpcReduction="20000"/>
          </a:bodyPr>
          <a:lstStyle/>
          <a:p>
            <a:pPr marL="742950" indent="-742950">
              <a:buAutoNum type="arabicPeriod"/>
            </a:pPr>
            <a:r>
              <a:rPr lang="en-US" sz="3638" dirty="0" smtClean="0"/>
              <a:t>They are physically attracted to the other person</a:t>
            </a:r>
          </a:p>
          <a:p>
            <a:pPr marL="742950" indent="-742950">
              <a:buAutoNum type="arabicPeriod"/>
            </a:pPr>
            <a:r>
              <a:rPr lang="en-US" sz="3638" dirty="0" smtClean="0"/>
              <a:t>A person likes the attention they get from another person</a:t>
            </a:r>
          </a:p>
          <a:p>
            <a:pPr marL="742950" indent="-742950">
              <a:buAutoNum type="arabicPeriod"/>
            </a:pPr>
            <a:r>
              <a:rPr lang="en-US" sz="3638" dirty="0" smtClean="0"/>
              <a:t>A person is the only one in the group not in a romantic relationship</a:t>
            </a:r>
          </a:p>
          <a:p>
            <a:pPr marL="742950" indent="-742950">
              <a:buAutoNum type="arabicPeriod"/>
            </a:pPr>
            <a:r>
              <a:rPr lang="en-US" sz="3638" dirty="0" smtClean="0"/>
              <a:t>People enjoy each others company</a:t>
            </a:r>
          </a:p>
          <a:p>
            <a:pPr marL="742950" indent="-742950">
              <a:buAutoNum type="arabicPeriod"/>
            </a:pPr>
            <a:r>
              <a:rPr lang="en-US" sz="3638" dirty="0" smtClean="0"/>
              <a:t>People want to be treated like an adult</a:t>
            </a:r>
          </a:p>
          <a:p>
            <a:pPr marL="742950" indent="-742950">
              <a:buAutoNum type="arabicPeriod"/>
            </a:pPr>
            <a:r>
              <a:rPr lang="en-US" sz="3638" dirty="0" smtClean="0"/>
              <a:t>People have fun together</a:t>
            </a:r>
          </a:p>
          <a:p>
            <a:pPr marL="742950" indent="-742950">
              <a:buAutoNum type="arabicPeriod"/>
            </a:pPr>
            <a:r>
              <a:rPr lang="en-US" sz="3638" dirty="0" smtClean="0"/>
              <a:t>One person does not want to look like a loser</a:t>
            </a:r>
          </a:p>
          <a:p>
            <a:pPr marL="742950" indent="-742950">
              <a:buAutoNum type="arabicPeriod"/>
            </a:pPr>
            <a:r>
              <a:rPr lang="en-US" sz="3638" dirty="0" smtClean="0"/>
              <a:t>People enjoy doing things together</a:t>
            </a:r>
          </a:p>
          <a:p>
            <a:pPr marL="742950" indent="-742950">
              <a:buAutoNum type="arabicPeriod"/>
            </a:pPr>
            <a:r>
              <a:rPr lang="en-US" sz="3638" dirty="0" smtClean="0"/>
              <a:t>A person wants to make their friends jealous</a:t>
            </a:r>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people enter a romantic relationship</a:t>
            </a:r>
            <a:endParaRPr sz="2426" spc="27" dirty="0"/>
          </a:p>
        </p:txBody>
      </p:sp>
      <p:pic>
        <p:nvPicPr>
          <p:cNvPr id="5" name="Picture 4"/>
          <p:cNvPicPr>
            <a:picLocks noChangeAspect="1"/>
          </p:cNvPicPr>
          <p:nvPr/>
        </p:nvPicPr>
        <p:blipFill>
          <a:blip r:embed="rId4"/>
          <a:stretch>
            <a:fillRect/>
          </a:stretch>
        </p:blipFill>
        <p:spPr>
          <a:xfrm>
            <a:off x="7128806" y="1850504"/>
            <a:ext cx="4626243" cy="4305368"/>
          </a:xfrm>
          <a:prstGeom prst="rect">
            <a:avLst/>
          </a:prstGeom>
        </p:spPr>
      </p:pic>
    </p:spTree>
    <p:extLst>
      <p:ext uri="{BB962C8B-B14F-4D97-AF65-F5344CB8AC3E}">
        <p14:creationId xmlns:p14="http://schemas.microsoft.com/office/powerpoint/2010/main" val="3267443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6"/>
            <a:ext cx="6252723" cy="5596563"/>
          </a:xfrm>
        </p:spPr>
        <p:txBody>
          <a:bodyPr>
            <a:normAutofit fontScale="77500" lnSpcReduction="20000"/>
          </a:bodyPr>
          <a:lstStyle/>
          <a:p>
            <a:pPr marL="742950" indent="-742950">
              <a:buAutoNum type="arabicPeriod"/>
            </a:pPr>
            <a:r>
              <a:rPr lang="en-US" sz="3638" dirty="0" smtClean="0"/>
              <a:t>They are physically attracted to the other person</a:t>
            </a:r>
          </a:p>
          <a:p>
            <a:pPr marL="742950" indent="-742950">
              <a:buAutoNum type="arabicPeriod"/>
            </a:pPr>
            <a:r>
              <a:rPr lang="en-US" sz="3638" dirty="0" smtClean="0"/>
              <a:t>A person likes the attention they get from another person</a:t>
            </a:r>
          </a:p>
          <a:p>
            <a:pPr marL="742950" indent="-742950">
              <a:buAutoNum type="arabicPeriod"/>
            </a:pPr>
            <a:r>
              <a:rPr lang="en-US" sz="3638" dirty="0" smtClean="0"/>
              <a:t>A person is the only one in the group not in a romantic relationship</a:t>
            </a:r>
          </a:p>
          <a:p>
            <a:pPr marL="742950" indent="-742950">
              <a:buAutoNum type="arabicPeriod"/>
            </a:pPr>
            <a:r>
              <a:rPr lang="en-US" sz="3638" dirty="0" smtClean="0"/>
              <a:t>People enjoy each others company</a:t>
            </a:r>
          </a:p>
          <a:p>
            <a:pPr marL="742950" indent="-742950">
              <a:buAutoNum type="arabicPeriod"/>
            </a:pPr>
            <a:r>
              <a:rPr lang="en-US" sz="3638" dirty="0" smtClean="0"/>
              <a:t>People want to be treated like an adult</a:t>
            </a:r>
          </a:p>
          <a:p>
            <a:pPr marL="742950" indent="-742950">
              <a:buAutoNum type="arabicPeriod"/>
            </a:pPr>
            <a:r>
              <a:rPr lang="en-US" sz="3638" dirty="0" smtClean="0"/>
              <a:t>People have fun together</a:t>
            </a:r>
          </a:p>
          <a:p>
            <a:pPr marL="742950" indent="-742950">
              <a:buAutoNum type="arabicPeriod"/>
            </a:pPr>
            <a:r>
              <a:rPr lang="en-US" sz="3638" dirty="0" smtClean="0"/>
              <a:t>One person does not want to look like a loser</a:t>
            </a:r>
          </a:p>
          <a:p>
            <a:pPr marL="742950" indent="-742950">
              <a:buAutoNum type="arabicPeriod"/>
            </a:pPr>
            <a:r>
              <a:rPr lang="en-US" sz="3638" dirty="0" smtClean="0"/>
              <a:t>People enjoy doing things together</a:t>
            </a:r>
          </a:p>
          <a:p>
            <a:pPr marL="742950" indent="-742950">
              <a:buAutoNum type="arabicPeriod"/>
            </a:pPr>
            <a:r>
              <a:rPr lang="en-US" sz="3638" dirty="0" smtClean="0"/>
              <a:t>A person wants to make their friends jealous</a:t>
            </a:r>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people enter a romantic relationship</a:t>
            </a:r>
            <a:endParaRPr sz="2426" spc="27" dirty="0"/>
          </a:p>
        </p:txBody>
      </p:sp>
      <p:sp>
        <p:nvSpPr>
          <p:cNvPr id="9" name="Content Placeholder 2"/>
          <p:cNvSpPr txBox="1">
            <a:spLocks/>
          </p:cNvSpPr>
          <p:nvPr/>
        </p:nvSpPr>
        <p:spPr>
          <a:xfrm>
            <a:off x="7380514" y="1136992"/>
            <a:ext cx="4811486" cy="5998594"/>
          </a:xfrm>
          <a:prstGeom prst="rect">
            <a:avLst/>
          </a:prstGeom>
        </p:spPr>
        <p:txBody>
          <a:bodyPr vert="horz" lIns="91440" tIns="45720" rIns="91440" bIns="45720" rtlCol="0">
            <a:normAutofit fontScale="77500" lnSpcReduction="20000"/>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38" b="1" dirty="0" smtClean="0"/>
              <a:t>Task</a:t>
            </a:r>
          </a:p>
          <a:p>
            <a:pPr marL="0" indent="0" algn="ctr">
              <a:buNone/>
            </a:pPr>
            <a:endParaRPr lang="en-US" sz="3638" b="1" dirty="0"/>
          </a:p>
          <a:p>
            <a:pPr marL="0" indent="0">
              <a:buNone/>
            </a:pPr>
            <a:r>
              <a:rPr lang="en-US" sz="3638" dirty="0" smtClean="0"/>
              <a:t>In your books write down these reasons in </a:t>
            </a:r>
            <a:r>
              <a:rPr lang="en-US" sz="3638" b="1" dirty="0" smtClean="0"/>
              <a:t>rank order</a:t>
            </a:r>
            <a:r>
              <a:rPr lang="en-US" sz="3638" dirty="0" smtClean="0"/>
              <a:t> starting with the </a:t>
            </a:r>
            <a:r>
              <a:rPr lang="en-US" sz="3638" b="1" dirty="0" smtClean="0"/>
              <a:t>most important</a:t>
            </a:r>
            <a:r>
              <a:rPr lang="en-US" sz="3638" dirty="0" smtClean="0"/>
              <a:t> to least important</a:t>
            </a:r>
          </a:p>
          <a:p>
            <a:pPr marL="0" indent="0">
              <a:buNone/>
            </a:pPr>
            <a:endParaRPr lang="en-US" sz="3638" dirty="0"/>
          </a:p>
          <a:p>
            <a:pPr marL="0" indent="0">
              <a:buNone/>
            </a:pPr>
            <a:r>
              <a:rPr lang="en-US" sz="3638" dirty="0" smtClean="0"/>
              <a:t>The complete the following sentences:</a:t>
            </a:r>
          </a:p>
          <a:p>
            <a:pPr marL="0" indent="0">
              <a:buNone/>
            </a:pPr>
            <a:endParaRPr lang="en-US" sz="3638" dirty="0"/>
          </a:p>
          <a:p>
            <a:pPr marL="742950" indent="-742950">
              <a:buAutoNum type="arabicPeriod"/>
            </a:pPr>
            <a:r>
              <a:rPr lang="en-US" sz="3638" dirty="0" smtClean="0"/>
              <a:t>I think the most important reason is…. And I think this because…..</a:t>
            </a:r>
          </a:p>
          <a:p>
            <a:pPr marL="742950" indent="-742950">
              <a:buAutoNum type="arabicPeriod"/>
            </a:pPr>
            <a:r>
              <a:rPr lang="en-US" sz="3638" dirty="0" smtClean="0"/>
              <a:t>I think the least important reason is…. And I think this because….</a:t>
            </a:r>
          </a:p>
          <a:p>
            <a:pPr marL="0" indent="0">
              <a:buFont typeface="Arial" panose="020B0604020202020204" pitchFamily="34" charset="0"/>
              <a:buNone/>
            </a:pPr>
            <a:endParaRPr lang="en-US" sz="3638" dirty="0" smtClean="0"/>
          </a:p>
          <a:p>
            <a:pPr marL="0" indent="0">
              <a:buFont typeface="Arial" panose="020B0604020202020204" pitchFamily="34" charset="0"/>
              <a:buNone/>
            </a:pPr>
            <a:endParaRPr lang="en-US" sz="3638" dirty="0"/>
          </a:p>
        </p:txBody>
      </p:sp>
    </p:spTree>
    <p:extLst>
      <p:ext uri="{BB962C8B-B14F-4D97-AF65-F5344CB8AC3E}">
        <p14:creationId xmlns:p14="http://schemas.microsoft.com/office/powerpoint/2010/main" val="1693462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68" y="1211184"/>
            <a:ext cx="5647137" cy="564713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90074" y="1040613"/>
            <a:ext cx="508249" cy="31958"/>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33"/>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6" name="Content Placeholder 2"/>
          <p:cNvSpPr>
            <a:spLocks noGrp="1"/>
          </p:cNvSpPr>
          <p:nvPr>
            <p:ph idx="1"/>
          </p:nvPr>
        </p:nvSpPr>
        <p:spPr>
          <a:xfrm>
            <a:off x="670972" y="1262150"/>
            <a:ext cx="5873595" cy="5108530"/>
          </a:xfrm>
        </p:spPr>
        <p:txBody>
          <a:bodyPr>
            <a:normAutofit fontScale="77500" lnSpcReduction="20000"/>
          </a:bodyPr>
          <a:lstStyle/>
          <a:p>
            <a:pPr marL="0" indent="0">
              <a:buNone/>
            </a:pPr>
            <a:r>
              <a:rPr lang="en-US" sz="3638" dirty="0"/>
              <a:t>Using your </a:t>
            </a:r>
            <a:r>
              <a:rPr lang="en-US" sz="3638" dirty="0" err="1"/>
              <a:t>oracy</a:t>
            </a:r>
            <a:r>
              <a:rPr lang="en-US" sz="3638" dirty="0"/>
              <a:t> </a:t>
            </a:r>
            <a:r>
              <a:rPr lang="en-US" sz="3638" dirty="0" err="1"/>
              <a:t>helpsheet</a:t>
            </a:r>
            <a:r>
              <a:rPr lang="en-US" sz="3638" dirty="0"/>
              <a:t>, discuss with the person next to you the question:</a:t>
            </a:r>
          </a:p>
          <a:p>
            <a:pPr marL="0" indent="0">
              <a:buNone/>
            </a:pPr>
            <a:endParaRPr lang="en-US" sz="3638" dirty="0"/>
          </a:p>
          <a:p>
            <a:pPr marL="0" indent="0">
              <a:buNone/>
            </a:pPr>
            <a:r>
              <a:rPr lang="en-US" sz="3638" b="1" dirty="0" smtClean="0"/>
              <a:t>“What was the most important reason for a person to enter a romantic relationship?”</a:t>
            </a:r>
            <a:endParaRPr lang="en-US" sz="3638" b="1" dirty="0"/>
          </a:p>
          <a:p>
            <a:pPr marL="0" indent="0">
              <a:buNone/>
            </a:pPr>
            <a:endParaRPr lang="en-US" sz="3638" dirty="0"/>
          </a:p>
          <a:p>
            <a:pPr marL="0" indent="0">
              <a:buNone/>
            </a:pPr>
            <a:r>
              <a:rPr lang="en-US" sz="3638" dirty="0"/>
              <a:t>Remember to use the sentence starters to add, build or challenge what your partner has said.</a:t>
            </a:r>
          </a:p>
          <a:p>
            <a:pPr marL="0" indent="0">
              <a:buNone/>
            </a:pPr>
            <a:endParaRPr lang="en-US" sz="3638" dirty="0"/>
          </a:p>
          <a:p>
            <a:pPr marL="0" indent="0">
              <a:buNone/>
            </a:pPr>
            <a:r>
              <a:rPr lang="en-US" sz="3638" dirty="0"/>
              <a:t>Be ready to share your discussion with the class</a:t>
            </a:r>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8066" y="566894"/>
            <a:ext cx="6022388"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Reasons for entering a romantic relationship</a:t>
            </a:r>
            <a:endParaRPr sz="2426" spc="27" dirty="0"/>
          </a:p>
        </p:txBody>
      </p:sp>
      <p:pic>
        <p:nvPicPr>
          <p:cNvPr id="11" name="Picture 10"/>
          <p:cNvPicPr>
            <a:picLocks noChangeAspect="1"/>
          </p:cNvPicPr>
          <p:nvPr/>
        </p:nvPicPr>
        <p:blipFill>
          <a:blip r:embed="rId4"/>
          <a:stretch>
            <a:fillRect/>
          </a:stretch>
        </p:blipFill>
        <p:spPr>
          <a:xfrm>
            <a:off x="7667966" y="1101534"/>
            <a:ext cx="3846611" cy="5429760"/>
          </a:xfrm>
          <a:prstGeom prst="rect">
            <a:avLst/>
          </a:prstGeom>
        </p:spPr>
      </p:pic>
    </p:spTree>
    <p:extLst>
      <p:ext uri="{BB962C8B-B14F-4D97-AF65-F5344CB8AC3E}">
        <p14:creationId xmlns:p14="http://schemas.microsoft.com/office/powerpoint/2010/main" val="1882130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9_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5.xml><?xml version="1.0" encoding="utf-8"?>
<a:theme xmlns:a="http://schemas.openxmlformats.org/drawingml/2006/main" name="7_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1212</TotalTime>
  <Words>1712</Words>
  <Application>Microsoft Office PowerPoint</Application>
  <PresentationFormat>Widescreen</PresentationFormat>
  <Paragraphs>251</Paragraphs>
  <Slides>31</Slides>
  <Notes>0</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31</vt:i4>
      </vt:variant>
    </vt:vector>
  </HeadingPairs>
  <TitlesOfParts>
    <vt:vector size="42" baseType="lpstr">
      <vt:lpstr>Arial</vt:lpstr>
      <vt:lpstr>Calibri</vt:lpstr>
      <vt:lpstr>Calibri Light</vt:lpstr>
      <vt:lpstr>Comic Sans MS</vt:lpstr>
      <vt:lpstr>Franklin Gothic Book</vt:lpstr>
      <vt:lpstr>Lato</vt:lpstr>
      <vt:lpstr>3_Office Theme</vt:lpstr>
      <vt:lpstr>Office Theme</vt:lpstr>
      <vt:lpstr>6_Office Theme</vt:lpstr>
      <vt:lpstr>9_Office Theme</vt:lpstr>
      <vt:lpstr>7_Office Theme</vt:lpstr>
      <vt:lpstr>PowerPoint Presentation</vt:lpstr>
      <vt:lpstr>PowerPoint Presentation</vt:lpstr>
      <vt:lpstr>PowerPoint Presentation</vt:lpstr>
      <vt:lpstr>Tutor Time Recap</vt:lpstr>
      <vt:lpstr>Tutor Time Recap</vt:lpstr>
      <vt:lpstr>Why people enter a romantic relationship</vt:lpstr>
      <vt:lpstr>Why people enter a romantic relationship</vt:lpstr>
      <vt:lpstr>Why people enter a romantic relationship</vt:lpstr>
      <vt:lpstr>Reasons for entering a romantic relationship</vt:lpstr>
      <vt:lpstr>Reasons for entering a romantic relationship</vt:lpstr>
      <vt:lpstr>Why people enter a romantic relationship</vt:lpstr>
      <vt:lpstr>Why people enter a romantic relationship</vt:lpstr>
      <vt:lpstr>Why people enter a romantic relationship</vt:lpstr>
      <vt:lpstr>Why people enter a romantic relationship</vt:lpstr>
      <vt:lpstr>Why people enter a romantic relationship</vt:lpstr>
      <vt:lpstr>Why people enter a romantic relationship</vt:lpstr>
      <vt:lpstr>Why people enter a romantic relationship</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Scenarios</vt:lpstr>
      <vt:lpstr>Scenario</vt:lpstr>
      <vt:lpstr>Scenarios</vt:lpstr>
      <vt:lpstr>Scenario</vt:lpstr>
      <vt:lpstr>Scenarios</vt:lpstr>
      <vt:lpstr>Scenario</vt:lpstr>
      <vt:lpstr>Types of abuse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Stewart</dc:creator>
  <cp:lastModifiedBy>Ryan Stewart</cp:lastModifiedBy>
  <cp:revision>125</cp:revision>
  <dcterms:created xsi:type="dcterms:W3CDTF">2024-08-15T13:31:51Z</dcterms:created>
  <dcterms:modified xsi:type="dcterms:W3CDTF">2025-04-14T10:08:19Z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