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44" r:id="rId4"/>
    <p:sldMasterId id="2147483756" r:id="rId5"/>
  </p:sldMasterIdLst>
  <p:notesMasterIdLst>
    <p:notesMasterId r:id="rId38"/>
  </p:notesMasterIdLst>
  <p:sldIdLst>
    <p:sldId id="301" r:id="rId6"/>
    <p:sldId id="589" r:id="rId7"/>
    <p:sldId id="536" r:id="rId8"/>
    <p:sldId id="537" r:id="rId9"/>
    <p:sldId id="590" r:id="rId10"/>
    <p:sldId id="611" r:id="rId11"/>
    <p:sldId id="538" r:id="rId12"/>
    <p:sldId id="612" r:id="rId13"/>
    <p:sldId id="613" r:id="rId14"/>
    <p:sldId id="614" r:id="rId15"/>
    <p:sldId id="615" r:id="rId16"/>
    <p:sldId id="616" r:id="rId17"/>
    <p:sldId id="617" r:id="rId18"/>
    <p:sldId id="618" r:id="rId19"/>
    <p:sldId id="619" r:id="rId20"/>
    <p:sldId id="620" r:id="rId21"/>
    <p:sldId id="524" r:id="rId22"/>
    <p:sldId id="525" r:id="rId23"/>
    <p:sldId id="621" r:id="rId24"/>
    <p:sldId id="526" r:id="rId25"/>
    <p:sldId id="627" r:id="rId26"/>
    <p:sldId id="527" r:id="rId27"/>
    <p:sldId id="622" r:id="rId28"/>
    <p:sldId id="623" r:id="rId29"/>
    <p:sldId id="624" r:id="rId30"/>
    <p:sldId id="625" r:id="rId31"/>
    <p:sldId id="626" r:id="rId32"/>
    <p:sldId id="628" r:id="rId33"/>
    <p:sldId id="629" r:id="rId34"/>
    <p:sldId id="630" r:id="rId35"/>
    <p:sldId id="631" r:id="rId36"/>
    <p:sldId id="30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86Ha9WOpr03Xz74KeFTIg==" hashData="5gT20lK3pEBXQr96wJ95MaAiE+VImvOqCkC6Ds3irNvxdIbvGuFfUtTrfc53EbwJ3beTwEOsPyScAQPpWF2/t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69" autoAdjust="0"/>
  </p:normalViewPr>
  <p:slideViewPr>
    <p:cSldViewPr snapToGrid="0">
      <p:cViewPr varScale="1">
        <p:scale>
          <a:sx n="104" d="100"/>
          <a:sy n="104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https://www.youtube.com/watch?v=i83VQIaDlQw watch</a:t>
            </a:r>
            <a:r>
              <a:rPr lang="en-GB" baseline="0" dirty="0" smtClean="0"/>
              <a:t> up to 1:56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2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https://www.youtube.com/watch?v=P5x5Fo7rMvY up to 1:39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2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02F6-3D61-4B75-9BCF-63985010042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1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02F6-3D61-4B75-9BCF-63985010042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84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02F6-3D61-4B75-9BCF-63985010042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31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02F6-3D61-4B75-9BCF-63985010042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5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34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4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7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5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3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9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54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3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45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44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30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17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49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0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46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1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5" indent="0">
              <a:buNone/>
              <a:defRPr sz="2400"/>
            </a:lvl3pPr>
            <a:lvl4pPr marL="1371472" indent="0">
              <a:buNone/>
              <a:defRPr sz="2000"/>
            </a:lvl4pPr>
            <a:lvl5pPr marL="1828630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4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87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6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95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87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05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14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05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8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18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3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62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6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69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8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6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2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315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78" indent="-228578" algn="l" defTabSz="9143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3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9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05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21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36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AB24826B-5E43-4923-8072-D42B401530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F56F252-D559-4F68-9E55-C1BA74C2ABD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6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P5x5Fo7rMvY?si=hq210ogZeWOVBHYp&amp;start=0&amp;end=98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i83VQIaDlQw?si=v5_0RvIuD4prt5PJ&amp;start=0&amp;end=115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8"/>
            <a:ext cx="11084459" cy="614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Match up the keywords/phrase to their definition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Gender Identity – keywords and phrases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1516" y="2236737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Sex assigned at birth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1516" y="3038843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Gender Identity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1516" y="3840949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Transgender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1516" y="4643055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Non-binary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1516" y="5445161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Gender Fluid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135525" y="2236737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A person who does not identify themselves as having a specific gender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35525" y="3109964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A person’s inner experience of gender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135525" y="3950604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The sex assigned to a person when they are born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130209" y="4875265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A person who doesn’t fall into the category of either male or female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130209" y="5866912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Gender identity is not consistent with their assigned birth sex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>
          <a:xfrm>
            <a:off x="2811033" y="2365912"/>
            <a:ext cx="3324492" cy="19020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06496" y="3183258"/>
            <a:ext cx="3669743" cy="76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63513" y="4016518"/>
            <a:ext cx="3766696" cy="20473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56318" y="4829422"/>
            <a:ext cx="3968575" cy="2103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429994" y="2457884"/>
            <a:ext cx="3705531" cy="31172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4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8"/>
            <a:ext cx="11084459" cy="6149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Using these matched up definitions write </a:t>
            </a:r>
            <a:r>
              <a:rPr lang="en-US" sz="3638" b="1" dirty="0" smtClean="0"/>
              <a:t>2 </a:t>
            </a:r>
            <a:r>
              <a:rPr lang="en-US" sz="3638" dirty="0" smtClean="0"/>
              <a:t>keywords and their definitions in your book. These should be keywords you have previously been unfamiliar with.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Gender Identity – keywords and phrases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1516" y="2236737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Sex assigned at birth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1516" y="3038843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Gender Identity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1516" y="3840949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Transgender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1516" y="4643055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Non-binary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1516" y="5445161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Gender Fluid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135525" y="2236737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A person who does not identify themselves as having a specific gender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35525" y="3109964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A person’s inner experience of gender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135525" y="3950604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The sex assigned to a person when they are born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130209" y="4875265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A person who doesn’t fall into the category of either male or female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130209" y="5866912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Gender identity is not consistent with their assigned birth sex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>
          <a:xfrm>
            <a:off x="2811033" y="2365912"/>
            <a:ext cx="3324492" cy="19020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06496" y="3183258"/>
            <a:ext cx="3669743" cy="76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63513" y="4016518"/>
            <a:ext cx="3766696" cy="20473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56318" y="4829422"/>
            <a:ext cx="3968575" cy="2103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429994" y="2457884"/>
            <a:ext cx="3705531" cy="31172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78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There are different keywords/phrases that need to be defined when looking more at sexual orientation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These are:</a:t>
            </a:r>
          </a:p>
          <a:p>
            <a:pPr>
              <a:buFontTx/>
              <a:buChar char="-"/>
            </a:pPr>
            <a:r>
              <a:rPr lang="en-US" sz="3638" dirty="0" smtClean="0"/>
              <a:t>Sexual orientation</a:t>
            </a:r>
          </a:p>
          <a:p>
            <a:pPr>
              <a:buFontTx/>
              <a:buChar char="-"/>
            </a:pPr>
            <a:r>
              <a:rPr lang="en-US" sz="3638" dirty="0" smtClean="0"/>
              <a:t>Homosexual/gay</a:t>
            </a:r>
          </a:p>
          <a:p>
            <a:pPr>
              <a:buFontTx/>
              <a:buChar char="-"/>
            </a:pPr>
            <a:r>
              <a:rPr lang="en-US" sz="3638" dirty="0" smtClean="0"/>
              <a:t>Homosexual/lesbian</a:t>
            </a:r>
          </a:p>
          <a:p>
            <a:pPr>
              <a:buFontTx/>
              <a:buChar char="-"/>
            </a:pPr>
            <a:r>
              <a:rPr lang="en-US" sz="3638" dirty="0" smtClean="0"/>
              <a:t>Heterosexual</a:t>
            </a:r>
          </a:p>
          <a:p>
            <a:pPr>
              <a:buFontTx/>
              <a:buChar char="-"/>
            </a:pPr>
            <a:r>
              <a:rPr lang="en-US" sz="3638" dirty="0" smtClean="0"/>
              <a:t>Bisexual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Sexual Orientation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532168"/>
            <a:ext cx="3743268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48826" y="1211027"/>
            <a:ext cx="2543306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While watching the video think about how these keywords/phrases are described:</a:t>
            </a:r>
          </a:p>
          <a:p>
            <a:pPr marL="0" indent="0">
              <a:buNone/>
            </a:pPr>
            <a:endParaRPr lang="en-US" sz="3638" dirty="0"/>
          </a:p>
          <a:p>
            <a:pPr>
              <a:buFontTx/>
              <a:buChar char="-"/>
            </a:pPr>
            <a:r>
              <a:rPr lang="en-US" sz="2600" dirty="0"/>
              <a:t>Sexual orientation</a:t>
            </a:r>
          </a:p>
          <a:p>
            <a:pPr>
              <a:buFontTx/>
              <a:buChar char="-"/>
            </a:pPr>
            <a:r>
              <a:rPr lang="en-US" sz="2600" dirty="0"/>
              <a:t>Homosexual/gay</a:t>
            </a:r>
          </a:p>
          <a:p>
            <a:pPr>
              <a:buFontTx/>
              <a:buChar char="-"/>
            </a:pPr>
            <a:r>
              <a:rPr lang="en-US" sz="2600" dirty="0"/>
              <a:t>Homosexual/lesbian</a:t>
            </a:r>
          </a:p>
          <a:p>
            <a:pPr>
              <a:buFontTx/>
              <a:buChar char="-"/>
            </a:pPr>
            <a:r>
              <a:rPr lang="en-US" sz="2600" dirty="0"/>
              <a:t>Heterosexual</a:t>
            </a:r>
          </a:p>
          <a:p>
            <a:pPr>
              <a:buFontTx/>
              <a:buChar char="-"/>
            </a:pPr>
            <a:r>
              <a:rPr lang="en-US" sz="2600" dirty="0"/>
              <a:t>Bisexual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Sexual Orientation</a:t>
            </a:r>
            <a:endParaRPr sz="2426" spc="27" dirty="0"/>
          </a:p>
        </p:txBody>
      </p:sp>
      <p:pic>
        <p:nvPicPr>
          <p:cNvPr id="2" name="P5x5Fo7rMvY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80975" y="1165449"/>
            <a:ext cx="9467850" cy="54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8"/>
            <a:ext cx="11084459" cy="614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Match up the keywords/phrase to their definition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Sexual Orientation – keywords and phrases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1516" y="2236737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Sexual Orientation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1516" y="3038843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Homosexual/gay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1516" y="3840949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Homosexual/lesbian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1516" y="4643055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Heterosexual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1516" y="5445161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Bisexual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135525" y="2236737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Boys who are attracted to boys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35525" y="3109964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People who are attracted to both boys and girls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135525" y="3950604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Girls that are attracted to girls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130209" y="4875265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People who are attracted to the opposite sex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130209" y="5866912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How people feel physically and romantically towards other people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2811033" y="2365912"/>
            <a:ext cx="3319176" cy="3818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811033" y="2457884"/>
            <a:ext cx="3493514" cy="7826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77903" y="3968368"/>
            <a:ext cx="3526644" cy="1332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603" y="4809666"/>
            <a:ext cx="3968575" cy="2103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716182" y="3360524"/>
            <a:ext cx="4496637" cy="23057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8"/>
            <a:ext cx="11084459" cy="6149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38" dirty="0"/>
              <a:t>Using these matched up definitions write </a:t>
            </a:r>
            <a:r>
              <a:rPr lang="en-US" sz="3638" b="1" dirty="0"/>
              <a:t>2 </a:t>
            </a:r>
            <a:r>
              <a:rPr lang="en-US" sz="3638" dirty="0"/>
              <a:t>keywords and their definitions in your book. These should be keywords you have previously been unfamiliar with.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Sexual Orientation – keywords and phrases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1516" y="2236737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Sexual Orientation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1516" y="3038843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Homosexual/gay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1516" y="3840949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Homosexual/lesbian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1516" y="4643055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Heterosexual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1516" y="5445161"/>
            <a:ext cx="2690231" cy="442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Bisexual</a:t>
            </a:r>
            <a:endParaRPr lang="en-US" sz="4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135525" y="2236737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Boys who are attracted to boys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35525" y="3109964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People who are attracted to both boys and girls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135525" y="3950604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Girls that are attracted to girls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130209" y="4875265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People who are attracted to the opposite sex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130209" y="5866912"/>
            <a:ext cx="5619524" cy="63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How people feel physically and romantically towards other people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2811033" y="2365912"/>
            <a:ext cx="3319176" cy="3818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811033" y="2457884"/>
            <a:ext cx="3493514" cy="7826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77903" y="3968368"/>
            <a:ext cx="3526644" cy="1332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8603" y="4809666"/>
            <a:ext cx="3968575" cy="2103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716182" y="3360524"/>
            <a:ext cx="4496637" cy="23057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9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There are many more sexual orientations that shown in the video. Other sexual orientations people may be aware of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b="1" dirty="0" smtClean="0"/>
              <a:t>Asexual</a:t>
            </a:r>
            <a:r>
              <a:rPr lang="en-US" sz="3638" dirty="0" smtClean="0"/>
              <a:t> – A person who does not experience sexual attraction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Bi</a:t>
            </a:r>
            <a:r>
              <a:rPr lang="en-US" sz="3638" dirty="0" smtClean="0"/>
              <a:t> – This is the same a bisexual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Pan/Pansexual</a:t>
            </a:r>
            <a:r>
              <a:rPr lang="en-US" sz="3638" dirty="0" smtClean="0"/>
              <a:t> – A person whose romantic and/or sexual attraction towards others is not limited by sex or gender.</a:t>
            </a:r>
            <a:endParaRPr lang="en-US" sz="4000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Sexual Orientation – other examples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532168"/>
            <a:ext cx="3743268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34505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What is being described?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00" dirty="0" smtClean="0"/>
              <a:t>“inner experience of gender”</a:t>
            </a:r>
            <a:endParaRPr lang="en-US" sz="3600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Gender Identity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4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What is being described?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00" dirty="0" smtClean="0"/>
              <a:t>“how a person feels romantically and physically towards others”</a:t>
            </a:r>
            <a:endParaRPr lang="en-US" sz="3600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Sexual Orientation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4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859" y="-8608"/>
            <a:ext cx="12190286" cy="978029"/>
            <a:chOff x="2" y="1383733"/>
            <a:chExt cx="12191998" cy="762000"/>
          </a:xfrm>
        </p:grpSpPr>
        <p:sp>
          <p:nvSpPr>
            <p:cNvPr id="5" name="Rectangle 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6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236" y="1535991"/>
              <a:ext cx="8248524" cy="40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26">
                  <a:defRPr/>
                </a:pPr>
                <a:t>14 April 2025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25" y="51188"/>
            <a:ext cx="6295162" cy="9321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59" y="965983"/>
            <a:ext cx="12190286" cy="1425002"/>
            <a:chOff x="1" y="2129870"/>
            <a:chExt cx="12191999" cy="791775"/>
          </a:xfrm>
        </p:grpSpPr>
        <p:sp>
          <p:nvSpPr>
            <p:cNvPr id="10" name="Rectangle 9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1235" y="2152099"/>
              <a:ext cx="10203803" cy="769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 and Golden Thread</a:t>
              </a: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Title –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Gender identity and sexual orientation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Golden Thread – </a:t>
              </a:r>
              <a:r>
                <a:rPr lang="en-US" sz="2800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Secure Your Relationships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84" y="2333958"/>
            <a:ext cx="12190288" cy="989572"/>
            <a:chOff x="0" y="3061424"/>
            <a:chExt cx="12192000" cy="518758"/>
          </a:xfrm>
        </p:grpSpPr>
        <p:sp>
          <p:nvSpPr>
            <p:cNvPr id="14" name="Rectangle 13"/>
            <p:cNvSpPr/>
            <p:nvPr/>
          </p:nvSpPr>
          <p:spPr>
            <a:xfrm>
              <a:off x="0" y="3061424"/>
              <a:ext cx="12192000" cy="518758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779" y="3098573"/>
              <a:ext cx="11105877" cy="274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 using your ruler &amp; take out your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endParaRPr lang="en-US" sz="2800" b="1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245" y="3070535"/>
              <a:ext cx="500534" cy="50053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856" y="3327659"/>
            <a:ext cx="12190286" cy="352986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975" y="3390954"/>
            <a:ext cx="10444108" cy="426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6"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described: </a:t>
            </a: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“</a:t>
            </a:r>
            <a:r>
              <a:rPr lang="en-US" sz="2400" dirty="0"/>
              <a:t>“a serious and lasting romantic relationship with someone”</a:t>
            </a: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False: </a:t>
            </a:r>
            <a:r>
              <a:rPr lang="en-US" sz="2426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“The reasons why people enter a romantic relationship are always positive”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How do you set goals?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89" y="3428598"/>
            <a:ext cx="484906" cy="6361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1614" y="4058981"/>
            <a:ext cx="11087909" cy="1101297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Committed relationships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044" y="5151992"/>
            <a:ext cx="11087909" cy="91280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GB" sz="1940" b="1" kern="0" dirty="0" smtClean="0">
                <a:solidFill>
                  <a:prstClr val="white"/>
                </a:solidFill>
                <a:latin typeface="Calibri" panose="020F0502020204030204"/>
              </a:rPr>
              <a:t>False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2044" y="6008010"/>
            <a:ext cx="11087033" cy="91280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SMART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78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What golden thread does today’s lesson link to?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Secure your Future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Secure your Wellbeing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 – Secure your Relationships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D – Secure your Voice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220" y="4555803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 smtClean="0"/>
              <a:t>Gender identity and sexual orientation are the same thing”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5296986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8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What is being described?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 smtClean="0"/>
              <a:t>A person whose identity doesn’t fall in the category of either male or female”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Non-binary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Gender Identity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 – Gender Fluid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94" y="3734695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What is being described?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 smtClean="0"/>
              <a:t>girls who are attracted to other girls”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Homosexual/gay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Bisexual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 – Homosexual/Lesbian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668" y="4536800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698016" cy="1325563"/>
          </a:xfrm>
        </p:spPr>
        <p:txBody>
          <a:bodyPr/>
          <a:lstStyle/>
          <a:p>
            <a:r>
              <a:rPr lang="en-US" dirty="0" err="1" smtClean="0"/>
              <a:t>Tarsia</a:t>
            </a:r>
            <a:r>
              <a:rPr lang="en-US" dirty="0" smtClean="0"/>
              <a:t> Puzzle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2" y="1825624"/>
            <a:ext cx="5852309" cy="47229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Working with a partner can you complete the </a:t>
            </a:r>
            <a:r>
              <a:rPr lang="en-US" dirty="0" err="1" smtClean="0"/>
              <a:t>tarsia</a:t>
            </a:r>
            <a:r>
              <a:rPr lang="en-US" dirty="0" smtClean="0"/>
              <a:t> shape without using your books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Each rectangle includes keywords or definitions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need to match up the keywords and definitions together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should try to make the shape on the right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314" t="14976" r="35763" b="19644"/>
          <a:stretch/>
        </p:blipFill>
        <p:spPr>
          <a:xfrm>
            <a:off x="7568698" y="1900438"/>
            <a:ext cx="3603279" cy="45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698016" cy="1325563"/>
          </a:xfrm>
        </p:spPr>
        <p:txBody>
          <a:bodyPr/>
          <a:lstStyle/>
          <a:p>
            <a:r>
              <a:rPr lang="en-US" dirty="0" smtClean="0"/>
              <a:t>What does the law say about gender identity and sexual orientation?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2" y="1825624"/>
            <a:ext cx="5636489" cy="47229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the UK there is a law called “</a:t>
            </a:r>
            <a:r>
              <a:rPr lang="en-US" b="1" dirty="0" smtClean="0"/>
              <a:t>Equality Act 2010”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The Equality Act 2010 sets out 9 protected characteristics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law protects people with these characteristics from discrimination in the workplace and in wider society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Sex and Sexual Orientation are 2 of these protected characteristics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239" y="2514926"/>
            <a:ext cx="4096867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698016" cy="1325563"/>
          </a:xfrm>
        </p:spPr>
        <p:txBody>
          <a:bodyPr/>
          <a:lstStyle/>
          <a:p>
            <a:r>
              <a:rPr lang="en-US" dirty="0" smtClean="0"/>
              <a:t>How does this law impact you?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2" y="1825624"/>
            <a:ext cx="5636489" cy="4722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means that you cannot be treated differently because of your sex/gender or your sexual orientation.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are treated or if you treat people differently because of their sex/gender or sexual orientation you are discriminating against them. This is against the law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239" y="2514926"/>
            <a:ext cx="4096867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698016" cy="1325563"/>
          </a:xfrm>
        </p:spPr>
        <p:txBody>
          <a:bodyPr/>
          <a:lstStyle/>
          <a:p>
            <a:r>
              <a:rPr lang="en-US" dirty="0" smtClean="0"/>
              <a:t>What is the point of this law?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2" y="1825624"/>
            <a:ext cx="5636489" cy="4722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law helps to promote </a:t>
            </a:r>
            <a:r>
              <a:rPr lang="en-US" b="1" dirty="0" smtClean="0"/>
              <a:t>respect and tolerance.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This means that we understand that not everyone shares the same beliefs or values.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However we respect other peoples beliefs and values while not imposing our own onto other people.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239" y="2514926"/>
            <a:ext cx="4096867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575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 smtClean="0"/>
              <a:t>sex/gender and sexual orientation are protected characteristics”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22" y="4222037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Relationships: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a healthy relationship look like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an unhealthy relationship look like?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romantic relationships?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Different types of committed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gender identity and sexual orientation?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appropriate/ inappropriate images to send?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gender identity and sexual orientation?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gender identity and sexual orientation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are the different types of genders and sexual orientation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The law around gender identity and sexual orientation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35595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 smtClean="0"/>
              <a:t>There is no law stopping people from being discriminated against because of their sex/gender identity or sexual orientation”</a:t>
            </a:r>
            <a:endParaRPr lang="en-US" sz="4000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547332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10515599" cy="9817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If you ever need support about gender identity or sexual orientation for yourself, a friend or family member you can find support in the following places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789" y="3556071"/>
            <a:ext cx="3668652" cy="2460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340" y="4786185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6437" y="3335111"/>
            <a:ext cx="2550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</a:rPr>
              <a:t>giveusashout.org</a:t>
            </a:r>
          </a:p>
          <a:p>
            <a:pPr lvl="0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omic Sans MS"/>
              </a:rPr>
              <a:t>Text 85258 for help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0589" y="4786185"/>
            <a:ext cx="37718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Themix.org.uk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 can email or have one-to-chat online.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There is also a crisis messenger which is available 24/7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000" y="3090046"/>
            <a:ext cx="2357589" cy="15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In your Personal Development Tutor Time activity, you started to look at gender identity and sexual orientation.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In your books answer the following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the definition of gender identity and sexual orientation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Sentence starters</a:t>
            </a:r>
            <a:r>
              <a:rPr lang="en-US" sz="3638" dirty="0" smtClean="0"/>
              <a:t> –</a:t>
            </a:r>
            <a:r>
              <a:rPr lang="en-US" sz="3638" b="1" dirty="0" smtClean="0"/>
              <a:t> </a:t>
            </a:r>
            <a:r>
              <a:rPr lang="en-US" sz="3638" dirty="0" smtClean="0"/>
              <a:t>“gender identity is…” and “sexual orientation is…”</a:t>
            </a:r>
            <a:endParaRPr lang="en-US" sz="4000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734" y="1261997"/>
            <a:ext cx="3743268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Gender identity is…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4000" dirty="0" smtClean="0"/>
              <a:t>“the inner experience of gender”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Task</a:t>
            </a:r>
            <a:r>
              <a:rPr lang="en-US" sz="4000" dirty="0"/>
              <a:t> – use your red pen to add to the definition you had written down.</a:t>
            </a:r>
            <a:endParaRPr lang="en-US" sz="4000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532168"/>
            <a:ext cx="3743268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Sexual orientation is…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4000" dirty="0"/>
              <a:t>“how a person feels romantically and physically towards others”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Task</a:t>
            </a:r>
            <a:r>
              <a:rPr lang="en-US" sz="4000" dirty="0"/>
              <a:t> – use your red pen to add to the definition you had written down.</a:t>
            </a:r>
            <a:endParaRPr lang="en-US" sz="4000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532168"/>
            <a:ext cx="3743268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3" y="1095386"/>
            <a:ext cx="6863203" cy="60565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38" dirty="0"/>
              <a:t>We are learning this because:</a:t>
            </a:r>
          </a:p>
          <a:p>
            <a:pPr marL="0" indent="0">
              <a:buNone/>
            </a:pPr>
            <a:endParaRPr lang="en-US" sz="3638" dirty="0"/>
          </a:p>
          <a:p>
            <a:pPr marL="1143000" indent="-1143000">
              <a:buAutoNum type="arabicPeriod"/>
            </a:pPr>
            <a:r>
              <a:rPr lang="en-US" sz="4000" dirty="0"/>
              <a:t>Links to the Golden Thread of “</a:t>
            </a:r>
            <a:r>
              <a:rPr lang="en-US" sz="4000" b="1" dirty="0"/>
              <a:t>Secure your relationships”. </a:t>
            </a:r>
            <a:r>
              <a:rPr lang="en-US" sz="4000" dirty="0"/>
              <a:t>It is important to know </a:t>
            </a:r>
            <a:r>
              <a:rPr lang="en-US" sz="4000" dirty="0" smtClean="0"/>
              <a:t>about different genders and sexual orientations so you can respect another person’s choice even if you do not agree with it.</a:t>
            </a:r>
            <a:endParaRPr lang="en-US" sz="4000" dirty="0"/>
          </a:p>
          <a:p>
            <a:pPr marL="1143000" indent="-1143000">
              <a:buAutoNum type="arabicPeriod"/>
            </a:pPr>
            <a:r>
              <a:rPr lang="en-US" sz="4000" b="1" dirty="0" smtClean="0"/>
              <a:t>Individual Liberty </a:t>
            </a:r>
            <a:r>
              <a:rPr lang="en-US" sz="4000" dirty="0" smtClean="0"/>
              <a:t>is </a:t>
            </a:r>
            <a:r>
              <a:rPr lang="en-US" sz="4000" dirty="0"/>
              <a:t>a British Value. </a:t>
            </a:r>
            <a:r>
              <a:rPr lang="en-US" sz="4000" dirty="0" smtClean="0"/>
              <a:t>People are free to choose their own gender or sexual orientation. Many people follow their family or religious beliefs regarding this. However all decisions should be respected</a:t>
            </a:r>
            <a:endParaRPr lang="en-US" sz="4000" dirty="0"/>
          </a:p>
          <a:p>
            <a:pPr marL="1143000" indent="-1143000">
              <a:buAutoNum type="arabicPeriod"/>
            </a:pPr>
            <a:r>
              <a:rPr lang="en-US" sz="4000" b="1" dirty="0"/>
              <a:t>Sexual orientation </a:t>
            </a:r>
            <a:r>
              <a:rPr lang="en-US" sz="4000" dirty="0"/>
              <a:t>and </a:t>
            </a:r>
            <a:r>
              <a:rPr lang="en-US" sz="4000" b="1" dirty="0" smtClean="0"/>
              <a:t>gender reassignment </a:t>
            </a:r>
            <a:r>
              <a:rPr lang="en-US" sz="4000" dirty="0" smtClean="0"/>
              <a:t>are protected characteristics and no one should be treated differently for identifying with them.</a:t>
            </a:r>
            <a:endParaRPr lang="en-US" sz="4000" b="1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Tutor Time Recap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0631" t="44400" r="6295" b="36700"/>
          <a:stretch/>
        </p:blipFill>
        <p:spPr>
          <a:xfrm>
            <a:off x="7805567" y="1916247"/>
            <a:ext cx="3667920" cy="1178974"/>
          </a:xfrm>
          <a:prstGeom prst="rect">
            <a:avLst/>
          </a:prstGeom>
        </p:spPr>
      </p:pic>
      <p:pic>
        <p:nvPicPr>
          <p:cNvPr id="15" name="Picture 14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78AC1B33-C1D8-7BE4-4E14-8099DB50F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5715" r="44774" b="69518"/>
          <a:stretch/>
        </p:blipFill>
        <p:spPr>
          <a:xfrm>
            <a:off x="8234506" y="4963726"/>
            <a:ext cx="2810039" cy="974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" t="36226" r="2163"/>
          <a:stretch/>
        </p:blipFill>
        <p:spPr>
          <a:xfrm>
            <a:off x="8415138" y="3404091"/>
            <a:ext cx="2448776" cy="12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There are different keywords/phrases that need to be defined when looking more at gender identity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These are:</a:t>
            </a:r>
          </a:p>
          <a:p>
            <a:pPr>
              <a:buFontTx/>
              <a:buChar char="-"/>
            </a:pPr>
            <a:r>
              <a:rPr lang="en-US" sz="3638" dirty="0" smtClean="0"/>
              <a:t>Sex assigned at birth</a:t>
            </a:r>
          </a:p>
          <a:p>
            <a:pPr>
              <a:buFontTx/>
              <a:buChar char="-"/>
            </a:pPr>
            <a:r>
              <a:rPr lang="en-US" sz="3638" dirty="0" smtClean="0"/>
              <a:t>Gender Identity</a:t>
            </a:r>
          </a:p>
          <a:p>
            <a:pPr>
              <a:buFontTx/>
              <a:buChar char="-"/>
            </a:pPr>
            <a:r>
              <a:rPr lang="en-US" sz="3638" dirty="0" smtClean="0"/>
              <a:t>Transgender</a:t>
            </a:r>
          </a:p>
          <a:p>
            <a:pPr>
              <a:buFontTx/>
              <a:buChar char="-"/>
            </a:pPr>
            <a:r>
              <a:rPr lang="en-US" sz="3638" dirty="0" smtClean="0"/>
              <a:t>Non-binary</a:t>
            </a:r>
          </a:p>
          <a:p>
            <a:pPr>
              <a:buFontTx/>
              <a:buChar char="-"/>
            </a:pPr>
            <a:r>
              <a:rPr lang="en-US" sz="3638" dirty="0" smtClean="0"/>
              <a:t>Gender Fluid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Gender Identity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532168"/>
            <a:ext cx="3743268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39300" y="1211027"/>
            <a:ext cx="2552832" cy="51088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While watching the video think about how these keywords/phrases are described:</a:t>
            </a:r>
          </a:p>
          <a:p>
            <a:pPr marL="0" indent="0">
              <a:buNone/>
            </a:pPr>
            <a:endParaRPr lang="en-US" sz="3638" dirty="0"/>
          </a:p>
          <a:p>
            <a:pPr>
              <a:buFontTx/>
              <a:buChar char="-"/>
            </a:pPr>
            <a:r>
              <a:rPr lang="en-US" sz="3638" dirty="0" smtClean="0"/>
              <a:t>Sex assigned at birth</a:t>
            </a:r>
          </a:p>
          <a:p>
            <a:pPr>
              <a:buFontTx/>
              <a:buChar char="-"/>
            </a:pPr>
            <a:r>
              <a:rPr lang="en-US" sz="3638" dirty="0" smtClean="0"/>
              <a:t>Gender identity</a:t>
            </a:r>
          </a:p>
          <a:p>
            <a:pPr>
              <a:buFontTx/>
              <a:buChar char="-"/>
            </a:pPr>
            <a:r>
              <a:rPr lang="en-US" sz="3638" dirty="0" smtClean="0"/>
              <a:t>Transgender</a:t>
            </a:r>
          </a:p>
          <a:p>
            <a:pPr>
              <a:buFontTx/>
              <a:buChar char="-"/>
            </a:pPr>
            <a:r>
              <a:rPr lang="en-US" sz="3638" dirty="0" smtClean="0"/>
              <a:t>Non-binary</a:t>
            </a:r>
          </a:p>
          <a:p>
            <a:pPr>
              <a:buFontTx/>
              <a:buChar char="-"/>
            </a:pPr>
            <a:r>
              <a:rPr lang="en-US" sz="3638" dirty="0" smtClean="0"/>
              <a:t>Gender fluid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Gender Identity</a:t>
            </a:r>
            <a:endParaRPr sz="2426" spc="27" dirty="0"/>
          </a:p>
        </p:txBody>
      </p:sp>
      <p:pic>
        <p:nvPicPr>
          <p:cNvPr id="2" name="i83VQIaDlQw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2400" y="1193721"/>
            <a:ext cx="9486900" cy="533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1589</Words>
  <Application>Microsoft Office PowerPoint</Application>
  <PresentationFormat>Widescreen</PresentationFormat>
  <Paragraphs>357</Paragraphs>
  <Slides>32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Franklin Gothic Book</vt:lpstr>
      <vt:lpstr>Lato</vt:lpstr>
      <vt:lpstr>3_Office Theme</vt:lpstr>
      <vt:lpstr>Office Theme</vt:lpstr>
      <vt:lpstr>6_Office Theme</vt:lpstr>
      <vt:lpstr>7_Office Theme</vt:lpstr>
      <vt:lpstr>5_Office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Tutor Time Recap</vt:lpstr>
      <vt:lpstr>Tutor Time Recap</vt:lpstr>
      <vt:lpstr>Gender Identity</vt:lpstr>
      <vt:lpstr>Gender Identity</vt:lpstr>
      <vt:lpstr>Gender Identity – keywords and phrases</vt:lpstr>
      <vt:lpstr>Gender Identity – keywords and phrases</vt:lpstr>
      <vt:lpstr>Sexual Orientation</vt:lpstr>
      <vt:lpstr>Sexual Orientation</vt:lpstr>
      <vt:lpstr>Sexual Orientation – keywords and phrases</vt:lpstr>
      <vt:lpstr>Sexual Orientation – keywords and phrases</vt:lpstr>
      <vt:lpstr>Sexual Orientation – other examples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Tarsia Puzzle</vt:lpstr>
      <vt:lpstr>What does the law say about gender identity and sexual orientation?</vt:lpstr>
      <vt:lpstr>How does this law impact you?</vt:lpstr>
      <vt:lpstr>What is the point of this law?</vt:lpstr>
      <vt:lpstr>Hinge Questions – whiteboard activity</vt:lpstr>
      <vt:lpstr>Hinge Questions – whiteboard activity</vt:lpstr>
      <vt:lpstr>Hinge Questions – whiteboard activity</vt:lpstr>
      <vt:lpstr>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141</cp:revision>
  <dcterms:created xsi:type="dcterms:W3CDTF">2024-08-15T13:31:51Z</dcterms:created>
  <dcterms:modified xsi:type="dcterms:W3CDTF">2025-04-14T10:09:30Z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