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26"/>
  </p:notesMasterIdLst>
  <p:sldIdLst>
    <p:sldId id="321" r:id="rId5"/>
    <p:sldId id="304" r:id="rId6"/>
    <p:sldId id="288" r:id="rId7"/>
    <p:sldId id="258" r:id="rId8"/>
    <p:sldId id="259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35" r:id="rId23"/>
    <p:sldId id="336" r:id="rId24"/>
    <p:sldId id="31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D/mArzeVO5l86Jcf8wul3A==" hashData="DBEOn3hiB30Lsw0ynZWIHFVOVeucqJbNXZ8OLzFaCIoxHr/Io4bOmunyTIXEOBT6X5kNZIgQTV5M2wMrVwc+T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1D147-4513-4AB8-B851-3CDD42F819E6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5363B-810C-4065-AEF7-90C1F8936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482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Please give time for the students to produce answers for themselves before showing answers.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D6A70-63EA-426D-B8D5-D5B61176F00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1150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5" indent="0" algn="ctr">
              <a:buNone/>
              <a:defRPr sz="2000"/>
            </a:lvl2pPr>
            <a:lvl3pPr marL="914369" indent="0" algn="ctr">
              <a:buNone/>
              <a:defRPr sz="1801"/>
            </a:lvl3pPr>
            <a:lvl4pPr marL="1371553" indent="0" algn="ctr">
              <a:buNone/>
              <a:defRPr sz="1600"/>
            </a:lvl4pPr>
            <a:lvl5pPr marL="1828738" indent="0" algn="ctr">
              <a:buNone/>
              <a:defRPr sz="1600"/>
            </a:lvl5pPr>
            <a:lvl6pPr marL="2285923" indent="0" algn="ctr">
              <a:buNone/>
              <a:defRPr sz="1600"/>
            </a:lvl6pPr>
            <a:lvl7pPr marL="2743107" indent="0" algn="ctr">
              <a:buNone/>
              <a:defRPr sz="1600"/>
            </a:lvl7pPr>
            <a:lvl8pPr marL="3200292" indent="0" algn="ctr">
              <a:buNone/>
              <a:defRPr sz="1600"/>
            </a:lvl8pPr>
            <a:lvl9pPr marL="365747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570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768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484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197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5" indent="0" algn="ctr">
              <a:buNone/>
              <a:defRPr sz="2000"/>
            </a:lvl2pPr>
            <a:lvl3pPr marL="914369" indent="0" algn="ctr">
              <a:buNone/>
              <a:defRPr sz="1801"/>
            </a:lvl3pPr>
            <a:lvl4pPr marL="1371553" indent="0" algn="ctr">
              <a:buNone/>
              <a:defRPr sz="1600"/>
            </a:lvl4pPr>
            <a:lvl5pPr marL="1828738" indent="0" algn="ctr">
              <a:buNone/>
              <a:defRPr sz="1600"/>
            </a:lvl5pPr>
            <a:lvl6pPr marL="2285923" indent="0" algn="ctr">
              <a:buNone/>
              <a:defRPr sz="1600"/>
            </a:lvl6pPr>
            <a:lvl7pPr marL="2743107" indent="0" algn="ctr">
              <a:buNone/>
              <a:defRPr sz="1600"/>
            </a:lvl7pPr>
            <a:lvl8pPr marL="3200292" indent="0" algn="ctr">
              <a:buNone/>
              <a:defRPr sz="1600"/>
            </a:lvl8pPr>
            <a:lvl9pPr marL="365747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744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878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292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5000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7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7500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761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874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392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0560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5" indent="0">
              <a:buNone/>
              <a:defRPr sz="2800"/>
            </a:lvl2pPr>
            <a:lvl3pPr marL="914369" indent="0">
              <a:buNone/>
              <a:defRPr sz="2400"/>
            </a:lvl3pPr>
            <a:lvl4pPr marL="1371553" indent="0">
              <a:buNone/>
              <a:defRPr sz="2000"/>
            </a:lvl4pPr>
            <a:lvl5pPr marL="1828738" indent="0">
              <a:buNone/>
              <a:defRPr sz="2000"/>
            </a:lvl5pPr>
            <a:lvl6pPr marL="2285923" indent="0">
              <a:buNone/>
              <a:defRPr sz="2000"/>
            </a:lvl6pPr>
            <a:lvl7pPr marL="2743107" indent="0">
              <a:buNone/>
              <a:defRPr sz="2000"/>
            </a:lvl7pPr>
            <a:lvl8pPr marL="3200292" indent="0">
              <a:buNone/>
              <a:defRPr sz="2000"/>
            </a:lvl8pPr>
            <a:lvl9pPr marL="365747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1128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8828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5034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9" indent="0" algn="ctr">
              <a:buNone/>
              <a:defRPr sz="2000"/>
            </a:lvl2pPr>
            <a:lvl3pPr marL="914358" indent="0" algn="ctr">
              <a:buNone/>
              <a:defRPr sz="1800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4" indent="0" algn="ctr">
              <a:buNone/>
              <a:defRPr sz="1600"/>
            </a:lvl6pPr>
            <a:lvl7pPr marL="2743073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8147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3249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137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8322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108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341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0480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6059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9999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9" indent="0">
              <a:buNone/>
              <a:defRPr sz="2800"/>
            </a:lvl2pPr>
            <a:lvl3pPr marL="914358" indent="0">
              <a:buNone/>
              <a:defRPr sz="2400"/>
            </a:lvl3pPr>
            <a:lvl4pPr marL="1371536" indent="0">
              <a:buNone/>
              <a:defRPr sz="2000"/>
            </a:lvl4pPr>
            <a:lvl5pPr marL="1828715" indent="0">
              <a:buNone/>
              <a:defRPr sz="2000"/>
            </a:lvl5pPr>
            <a:lvl6pPr marL="2285894" indent="0">
              <a:buNone/>
              <a:defRPr sz="2000"/>
            </a:lvl6pPr>
            <a:lvl7pPr marL="2743073" indent="0">
              <a:buNone/>
              <a:defRPr sz="2000"/>
            </a:lvl7pPr>
            <a:lvl8pPr marL="3200252" indent="0">
              <a:buNone/>
              <a:defRPr sz="2000"/>
            </a:lvl8pPr>
            <a:lvl9pPr marL="365743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4442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2658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6110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ought for the day">
    <p:bg>
      <p:bgPr>
        <a:solidFill>
          <a:srgbClr val="142A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FD7A6-CF27-D0FC-CD3E-D9ABE71A6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0" y="885365"/>
            <a:ext cx="9144000" cy="5087270"/>
          </a:xfrm>
        </p:spPr>
        <p:txBody>
          <a:bodyPr>
            <a:normAutofit/>
          </a:bodyPr>
          <a:lstStyle>
            <a:lvl1pPr marL="0" indent="0">
              <a:buNone/>
              <a:defRPr sz="5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95966" y="219073"/>
            <a:ext cx="4480560" cy="565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Thought for the Day</a:t>
            </a:r>
          </a:p>
        </p:txBody>
      </p:sp>
    </p:spTree>
    <p:extLst>
      <p:ext uri="{BB962C8B-B14F-4D97-AF65-F5344CB8AC3E}">
        <p14:creationId xmlns:p14="http://schemas.microsoft.com/office/powerpoint/2010/main" val="39883761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Not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FD7A6-CF27-D0FC-CD3E-D9ABE71A6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0" y="885365"/>
            <a:ext cx="9144000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766D18-996A-0B47-AEC7-4F6DBEFDFC51}"/>
              </a:ext>
            </a:extLst>
          </p:cNvPr>
          <p:cNvSpPr txBox="1"/>
          <p:nvPr userDrawn="1"/>
        </p:nvSpPr>
        <p:spPr>
          <a:xfrm>
            <a:off x="254000" y="170287"/>
            <a:ext cx="2133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Tutor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Notices</a:t>
            </a:r>
          </a:p>
        </p:txBody>
      </p:sp>
    </p:spTree>
    <p:extLst>
      <p:ext uri="{BB962C8B-B14F-4D97-AF65-F5344CB8AC3E}">
        <p14:creationId xmlns:p14="http://schemas.microsoft.com/office/powerpoint/2010/main" val="41913819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roduction Slide">
    <p:bg>
      <p:bgPr>
        <a:gradFill>
          <a:gsLst>
            <a:gs pos="0">
              <a:srgbClr val="142A33"/>
            </a:gs>
            <a:gs pos="100000">
              <a:srgbClr val="A1A1A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2F2D0FF-C91E-0662-D95B-3739CDBA7F3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6" b="8336"/>
          <a:stretch/>
        </p:blipFill>
        <p:spPr>
          <a:xfrm>
            <a:off x="-4568" y="107209"/>
            <a:ext cx="12192000" cy="67830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757D89-E675-74AB-2442-713E256C99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B46DF7-E730-3808-DFE6-E8A7219A2DF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8F665-49CD-59A9-11DE-BB09A5CAF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7" name="Picture 6" descr="Background pattern">
            <a:extLst>
              <a:ext uri="{FF2B5EF4-FFF2-40B4-BE49-F238E27FC236}">
                <a16:creationId xmlns:a16="http://schemas.microsoft.com/office/drawing/2014/main" id="{C3958AE2-3799-2F27-3269-EF0C5C46C0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857" y="1412426"/>
            <a:ext cx="5445575" cy="544557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507A6-6F0B-A5D0-C545-B8EFB514F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9F593-5F6F-8FC6-1767-422676EB4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54C6E0-A10F-DABD-9464-B83AD044704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E431FA24-8845-15E2-44E2-D772E2718F4C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051" y="212897"/>
            <a:ext cx="2804391" cy="42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396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ekly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A491EEC0-558D-6ACB-E084-6414A1220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633" y="956734"/>
            <a:ext cx="5901266" cy="590126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6B650-8229-F355-0AA7-1AC2F4042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90A8E-F23E-1D68-56F8-CC814F564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4EB72-E43E-DCD9-F87A-3F10F1933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9044E1-3B00-7662-C79A-987CD8B7FE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EA06688-325F-1275-B49F-9CC255BE871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64833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40D572E-EEA5-59D9-7FEE-D99B6630BBE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40701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59BCCC-30E3-CD78-56FF-9C5B73860882}"/>
              </a:ext>
            </a:extLst>
          </p:cNvPr>
          <p:cNvSpPr txBox="1"/>
          <p:nvPr userDrawn="1"/>
        </p:nvSpPr>
        <p:spPr>
          <a:xfrm>
            <a:off x="492369" y="558800"/>
            <a:ext cx="55591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This Week’s Tutor Times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9442F8-8DCB-B140-8834-61B3C20C4A2C}"/>
              </a:ext>
            </a:extLst>
          </p:cNvPr>
          <p:cNvSpPr txBox="1"/>
          <p:nvPr userDrawn="1"/>
        </p:nvSpPr>
        <p:spPr>
          <a:xfrm>
            <a:off x="537633" y="1648367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A4DA85-D443-5D84-33A3-A3C9B944791A}"/>
              </a:ext>
            </a:extLst>
          </p:cNvPr>
          <p:cNvSpPr txBox="1"/>
          <p:nvPr userDrawn="1"/>
        </p:nvSpPr>
        <p:spPr>
          <a:xfrm>
            <a:off x="6417694" y="1635519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12899973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days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A491EEC0-558D-6ACB-E084-6414A1220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633" y="956734"/>
            <a:ext cx="5901266" cy="590126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6B650-8229-F355-0AA7-1AC2F4042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90A8E-F23E-1D68-56F8-CC814F564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4EB72-E43E-DCD9-F87A-3F10F1933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9044E1-3B00-7662-C79A-987CD8B7FE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EA06688-325F-1275-B49F-9CC255BE871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64833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40D572E-EEA5-59D9-7FEE-D99B6630BBE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40701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59BCCC-30E3-CD78-56FF-9C5B73860882}"/>
              </a:ext>
            </a:extLst>
          </p:cNvPr>
          <p:cNvSpPr txBox="1"/>
          <p:nvPr userDrawn="1"/>
        </p:nvSpPr>
        <p:spPr>
          <a:xfrm>
            <a:off x="492369" y="558800"/>
            <a:ext cx="43692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Today’s Tutor Time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9442F8-8DCB-B140-8834-61B3C20C4A2C}"/>
              </a:ext>
            </a:extLst>
          </p:cNvPr>
          <p:cNvSpPr txBox="1"/>
          <p:nvPr userDrawn="1"/>
        </p:nvSpPr>
        <p:spPr>
          <a:xfrm>
            <a:off x="537633" y="1648367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A4DA85-D443-5D84-33A3-A3C9B944791A}"/>
              </a:ext>
            </a:extLst>
          </p:cNvPr>
          <p:cNvSpPr txBox="1"/>
          <p:nvPr userDrawn="1"/>
        </p:nvSpPr>
        <p:spPr>
          <a:xfrm>
            <a:off x="6417694" y="1635519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611125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6114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142A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A9A9D-3D5F-6DCB-A52B-94B75E981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08667"/>
            <a:ext cx="4673599" cy="1570144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C642E-FEA0-80DD-9825-BFD38B70F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3429000"/>
            <a:ext cx="4673599" cy="2660653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996C5-AABC-404E-42AB-27336008F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73A23-4A9E-D57E-86F2-050896E9D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1B47D6-C0F9-432A-0CF2-D50936D65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5" r="18115"/>
          <a:stretch/>
        </p:blipFill>
        <p:spPr>
          <a:xfrm>
            <a:off x="5734050" y="96656"/>
            <a:ext cx="6457950" cy="676134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7374E-1070-24D8-20B7-83AC738B5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82237DE-5398-36FA-98F7-57CCB592B9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184" y="290288"/>
            <a:ext cx="2804391" cy="42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7842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FD7A6-CF27-D0FC-CD3E-D9ABE71A6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0" y="885365"/>
            <a:ext cx="9144000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234950"/>
            <a:ext cx="5289550" cy="56515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03" y="261865"/>
            <a:ext cx="3964881" cy="47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9386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234950"/>
            <a:ext cx="5289550" cy="402048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1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1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8" y="722977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03" y="261865"/>
            <a:ext cx="3964881" cy="47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0243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Tr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234950"/>
            <a:ext cx="5289550" cy="56515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0250340C-2EF6-5D1E-7E68-772BB8A3FE8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42900" y="887591"/>
            <a:ext cx="3553069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9F126F01-5742-70B5-17B2-8ABE4CDA2B4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19466" y="885365"/>
            <a:ext cx="3553069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5EF9BD21-DC60-80CB-1732-0D764CDE350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296031" y="885365"/>
            <a:ext cx="3553069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7329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2969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8162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2939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0345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2887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297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7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9051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1627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2022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4624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9989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4002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15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15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15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15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15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378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792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677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35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5" indent="0">
              <a:buNone/>
              <a:defRPr sz="2800"/>
            </a:lvl2pPr>
            <a:lvl3pPr marL="914369" indent="0">
              <a:buNone/>
              <a:defRPr sz="2400"/>
            </a:lvl3pPr>
            <a:lvl4pPr marL="1371553" indent="0">
              <a:buNone/>
              <a:defRPr sz="2000"/>
            </a:lvl4pPr>
            <a:lvl5pPr marL="1828738" indent="0">
              <a:buNone/>
              <a:defRPr sz="2000"/>
            </a:lvl5pPr>
            <a:lvl6pPr marL="2285923" indent="0">
              <a:buNone/>
              <a:defRPr sz="2000"/>
            </a:lvl6pPr>
            <a:lvl7pPr marL="2743107" indent="0">
              <a:buNone/>
              <a:defRPr sz="2000"/>
            </a:lvl7pPr>
            <a:lvl8pPr marL="3200292" indent="0">
              <a:buNone/>
              <a:defRPr sz="2000"/>
            </a:lvl8pPr>
            <a:lvl9pPr marL="365747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155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55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5" Type="http://schemas.openxmlformats.org/officeDocument/2006/relationships/image" Target="../media/image5.png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image" Target="../media/image4.png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65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18" r:id="rId12"/>
  </p:sldLayoutIdLst>
  <p:txStyles>
    <p:titleStyle>
      <a:lvl1pPr algn="l" defTabSz="91436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6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7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2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6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1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0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9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69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8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7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2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6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009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6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6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7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2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6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1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0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9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69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8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7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2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6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0A0B7-B72F-0645-9E36-A4A9FEF7E1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25" y="-3357"/>
            <a:ext cx="12191953" cy="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8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358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589" indent="-228589" algn="l" defTabSz="9143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768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2947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126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305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483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0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D7B8CB-808B-8208-67A5-0A2C69723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24B4E-1E40-BB29-4E36-F06414282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9DE93-3FBD-D0EF-D560-88CA075466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9594B-B85A-CCC3-8C8E-B67B3A4307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FA1D8-95F1-3645-1F21-04416ADFD7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C11468-B171-6D12-A62A-F44F4407B739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120752E-E0EC-FE82-78F5-78E1B5B566A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051" y="212897"/>
            <a:ext cx="2804391" cy="4290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03" y="261865"/>
            <a:ext cx="3964881" cy="47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517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  <p:sldLayoutId id="2147483717" r:id="rId2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86EFE-4154-FD82-C862-6582C0A4E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24610" y="240345"/>
            <a:ext cx="7770219" cy="238693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Remember to complete all homework tasks on SAM Learning </a:t>
            </a:r>
            <a:endParaRPr lang="en-GB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16964" y="2332730"/>
            <a:ext cx="6856076" cy="1655298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We still use Classcharts for announcements, surveys and revision material </a:t>
            </a:r>
          </a:p>
          <a:p>
            <a:endParaRPr lang="en-GB" sz="1800" dirty="0"/>
          </a:p>
          <a:p>
            <a:r>
              <a:rPr lang="en-GB" sz="1800" dirty="0"/>
              <a:t>Homework Club every morning in West Canteen from 8am </a:t>
            </a:r>
          </a:p>
          <a:p>
            <a:endParaRPr lang="en-GB" sz="1800" dirty="0"/>
          </a:p>
          <a:p>
            <a:r>
              <a:rPr lang="en-GB" sz="1800" dirty="0"/>
              <a:t>Library is open before school and at break times</a:t>
            </a:r>
          </a:p>
          <a:p>
            <a:endParaRPr lang="en-GB" sz="1800" dirty="0"/>
          </a:p>
          <a:p>
            <a:r>
              <a:rPr lang="en-GB" sz="1800" dirty="0"/>
              <a:t>Students on the following slides have not completed ALL tasks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782" t="1680" r="4835"/>
          <a:stretch/>
        </p:blipFill>
        <p:spPr>
          <a:xfrm>
            <a:off x="8294829" y="542235"/>
            <a:ext cx="2212781" cy="13545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6769" t="41600" r="41731" b="55600"/>
          <a:stretch/>
        </p:blipFill>
        <p:spPr>
          <a:xfrm>
            <a:off x="1642432" y="5344453"/>
            <a:ext cx="10268085" cy="5134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82623" y="2572178"/>
            <a:ext cx="2924987" cy="876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98" b="1" dirty="0"/>
              <a:t>Make sure you are completing the SET TASKS! These are the tasks your teachers have set.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7073042" y="3729162"/>
            <a:ext cx="1467122" cy="148432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928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Learning the difference between loneliness and solitude is important as it can help you secure your relationships by noticing when people are lonely so that you can help them.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It is also important for securing your own wellbeing by knowing what the difference is and how to stop you becoming lonely.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This is particularly important as recent research shows that 10% of 10-15 year old children report feeling lonely. This raises to 19% of children if they live in a city.</a:t>
            </a:r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Why are we learning about this?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312" y="4036202"/>
            <a:ext cx="5221985" cy="674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313" y="2445305"/>
            <a:ext cx="5011350" cy="69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09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40524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Why are we learning about this?</a:t>
            </a:r>
            <a:endParaRPr sz="2426" spc="27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223EBB9-3A7F-C565-EAA7-0BB380AF50A5}"/>
              </a:ext>
            </a:extLst>
          </p:cNvPr>
          <p:cNvGrpSpPr/>
          <p:nvPr/>
        </p:nvGrpSpPr>
        <p:grpSpPr>
          <a:xfrm>
            <a:off x="8080438" y="1243282"/>
            <a:ext cx="3788217" cy="2367760"/>
            <a:chOff x="3539766" y="641202"/>
            <a:chExt cx="3708683" cy="1638445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02B643A7-1D8B-9E38-C376-8F04E25E7DC7}"/>
                </a:ext>
              </a:extLst>
            </p:cNvPr>
            <p:cNvSpPr/>
            <p:nvPr/>
          </p:nvSpPr>
          <p:spPr>
            <a:xfrm>
              <a:off x="3541409" y="641202"/>
              <a:ext cx="3608995" cy="1638445"/>
            </a:xfrm>
            <a:custGeom>
              <a:avLst/>
              <a:gdLst>
                <a:gd name="connsiteX0" fmla="*/ 9241 w 3608995"/>
                <a:gd name="connsiteY0" fmla="*/ 224360 h 1553607"/>
                <a:gd name="connsiteX1" fmla="*/ 67675 w 3608995"/>
                <a:gd name="connsiteY1" fmla="*/ 68332 h 1553607"/>
                <a:gd name="connsiteX2" fmla="*/ 260887 w 3608995"/>
                <a:gd name="connsiteY2" fmla="*/ 32628 h 1553607"/>
                <a:gd name="connsiteX3" fmla="*/ 2647769 w 3608995"/>
                <a:gd name="connsiteY3" fmla="*/ 1118 h 1553607"/>
                <a:gd name="connsiteX4" fmla="*/ 3133148 w 3608995"/>
                <a:gd name="connsiteY4" fmla="*/ 4040 h 1553607"/>
                <a:gd name="connsiteX5" fmla="*/ 3578513 w 3608995"/>
                <a:gd name="connsiteY5" fmla="*/ 174680 h 1553607"/>
                <a:gd name="connsiteX6" fmla="*/ 3594519 w 3608995"/>
                <a:gd name="connsiteY6" fmla="*/ 1223805 h 1553607"/>
                <a:gd name="connsiteX7" fmla="*/ 3583594 w 3608995"/>
                <a:gd name="connsiteY7" fmla="*/ 1303598 h 1553607"/>
                <a:gd name="connsiteX8" fmla="*/ 2952004 w 3608995"/>
                <a:gd name="connsiteY8" fmla="*/ 1508798 h 1553607"/>
                <a:gd name="connsiteX9" fmla="*/ 788821 w 3608995"/>
                <a:gd name="connsiteY9" fmla="*/ 1541198 h 1553607"/>
                <a:gd name="connsiteX10" fmla="*/ 149482 w 3608995"/>
                <a:gd name="connsiteY10" fmla="*/ 1530525 h 1553607"/>
                <a:gd name="connsiteX11" fmla="*/ 62594 w 3608995"/>
                <a:gd name="connsiteY11" fmla="*/ 1470172 h 1553607"/>
                <a:gd name="connsiteX12" fmla="*/ 13814 w 3608995"/>
                <a:gd name="connsiteY12" fmla="*/ 1319861 h 1553607"/>
                <a:gd name="connsiteX13" fmla="*/ 4668 w 3608995"/>
                <a:gd name="connsiteY13" fmla="*/ 1003485 h 1553607"/>
                <a:gd name="connsiteX14" fmla="*/ 2382 w 3608995"/>
                <a:gd name="connsiteY14" fmla="*/ 517231 h 1553607"/>
                <a:gd name="connsiteX15" fmla="*/ 9241 w 3608995"/>
                <a:gd name="connsiteY15" fmla="*/ 224360 h 1553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08995" h="1553607">
                  <a:moveTo>
                    <a:pt x="9241" y="224360"/>
                  </a:moveTo>
                  <a:cubicBezTo>
                    <a:pt x="8733" y="149395"/>
                    <a:pt x="32996" y="85104"/>
                    <a:pt x="67675" y="68332"/>
                  </a:cubicBezTo>
                  <a:cubicBezTo>
                    <a:pt x="108960" y="48384"/>
                    <a:pt x="172728" y="34026"/>
                    <a:pt x="260887" y="32628"/>
                  </a:cubicBezTo>
                  <a:cubicBezTo>
                    <a:pt x="840776" y="23353"/>
                    <a:pt x="2550083" y="3659"/>
                    <a:pt x="2647769" y="1118"/>
                  </a:cubicBezTo>
                  <a:cubicBezTo>
                    <a:pt x="2764382" y="-1932"/>
                    <a:pt x="2822180" y="2007"/>
                    <a:pt x="3133148" y="4040"/>
                  </a:cubicBezTo>
                  <a:cubicBezTo>
                    <a:pt x="3444116" y="6073"/>
                    <a:pt x="3549804" y="87899"/>
                    <a:pt x="3578513" y="174680"/>
                  </a:cubicBezTo>
                  <a:cubicBezTo>
                    <a:pt x="3634660" y="344558"/>
                    <a:pt x="3596424" y="1035123"/>
                    <a:pt x="3594519" y="1223805"/>
                  </a:cubicBezTo>
                  <a:cubicBezTo>
                    <a:pt x="3594265" y="1252139"/>
                    <a:pt x="3590962" y="1280219"/>
                    <a:pt x="3583594" y="1303598"/>
                  </a:cubicBezTo>
                  <a:cubicBezTo>
                    <a:pt x="3520079" y="1505494"/>
                    <a:pt x="3221052" y="1501682"/>
                    <a:pt x="2952004" y="1508798"/>
                  </a:cubicBezTo>
                  <a:cubicBezTo>
                    <a:pt x="2660217" y="1516548"/>
                    <a:pt x="1093183" y="1529889"/>
                    <a:pt x="788821" y="1541198"/>
                  </a:cubicBezTo>
                  <a:cubicBezTo>
                    <a:pt x="484458" y="1552506"/>
                    <a:pt x="229891" y="1566482"/>
                    <a:pt x="149482" y="1530525"/>
                  </a:cubicBezTo>
                  <a:cubicBezTo>
                    <a:pt x="133095" y="1523283"/>
                    <a:pt x="80124" y="1488341"/>
                    <a:pt x="62594" y="1470172"/>
                  </a:cubicBezTo>
                  <a:cubicBezTo>
                    <a:pt x="15974" y="1421635"/>
                    <a:pt x="6828" y="1373480"/>
                    <a:pt x="13814" y="1319861"/>
                  </a:cubicBezTo>
                  <a:cubicBezTo>
                    <a:pt x="14704" y="1312619"/>
                    <a:pt x="9622" y="1151254"/>
                    <a:pt x="4668" y="1003485"/>
                  </a:cubicBezTo>
                  <a:cubicBezTo>
                    <a:pt x="-667" y="841358"/>
                    <a:pt x="-1429" y="679104"/>
                    <a:pt x="2382" y="517231"/>
                  </a:cubicBezTo>
                  <a:lnTo>
                    <a:pt x="9241" y="224360"/>
                  </a:lnTo>
                  <a:close/>
                </a:path>
              </a:pathLst>
            </a:custGeom>
            <a:solidFill>
              <a:srgbClr val="3476B7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9414427-990A-BDC5-82F7-26390A095568}"/>
                </a:ext>
              </a:extLst>
            </p:cNvPr>
            <p:cNvSpPr txBox="1"/>
            <p:nvPr/>
          </p:nvSpPr>
          <p:spPr>
            <a:xfrm rot="21548433">
              <a:off x="3539766" y="765226"/>
              <a:ext cx="3708683" cy="6389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2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ondrinaSolid-Black"/>
                  <a:ea typeface="+mn-ea"/>
                  <a:cs typeface="+mn-cs"/>
                  <a:sym typeface="LondrinaSolid-Black"/>
                  <a:rtl val="0"/>
                </a:rPr>
                <a:t>UN Rights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21C6E39-C95B-6EFD-F944-F6967525D7AA}"/>
                </a:ext>
              </a:extLst>
            </p:cNvPr>
            <p:cNvSpPr txBox="1"/>
            <p:nvPr/>
          </p:nvSpPr>
          <p:spPr>
            <a:xfrm rot="21548433">
              <a:off x="3645563" y="1513898"/>
              <a:ext cx="3294375" cy="6389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2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ondrinaSolid-Black"/>
                  <a:ea typeface="+mn-ea"/>
                  <a:cs typeface="+mn-cs"/>
                  <a:sym typeface="LondrinaSolid-Black"/>
                  <a:rtl val="0"/>
                </a:rPr>
                <a:t>of a Child</a:t>
              </a:r>
            </a:p>
          </p:txBody>
        </p:sp>
      </p:grpSp>
      <p:sp>
        <p:nvSpPr>
          <p:cNvPr id="16" name="Freeform 15">
            <a:extLst>
              <a:ext uri="{FF2B5EF4-FFF2-40B4-BE49-F238E27FC236}">
                <a16:creationId xmlns:a16="http://schemas.microsoft.com/office/drawing/2014/main" id="{EB93A297-9606-DD29-9D48-26123FE4EA25}"/>
              </a:ext>
            </a:extLst>
          </p:cNvPr>
          <p:cNvSpPr/>
          <p:nvPr/>
        </p:nvSpPr>
        <p:spPr>
          <a:xfrm>
            <a:off x="275303" y="1394153"/>
            <a:ext cx="7481656" cy="5340944"/>
          </a:xfrm>
          <a:custGeom>
            <a:avLst/>
            <a:gdLst>
              <a:gd name="connsiteX0" fmla="*/ 115100 w 5690469"/>
              <a:gd name="connsiteY0" fmla="*/ 792594 h 4128458"/>
              <a:gd name="connsiteX1" fmla="*/ 1069853 w 5690469"/>
              <a:gd name="connsiteY1" fmla="*/ 134175 h 4128458"/>
              <a:gd name="connsiteX2" fmla="*/ 3796412 w 5690469"/>
              <a:gd name="connsiteY2" fmla="*/ 16646 h 4128458"/>
              <a:gd name="connsiteX3" fmla="*/ 4707467 w 5690469"/>
              <a:gd name="connsiteY3" fmla="*/ 218161 h 4128458"/>
              <a:gd name="connsiteX4" fmla="*/ 5509784 w 5690469"/>
              <a:gd name="connsiteY4" fmla="*/ 1047982 h 4128458"/>
              <a:gd name="connsiteX5" fmla="*/ 5686609 w 5690469"/>
              <a:gd name="connsiteY5" fmla="*/ 2968350 h 4128458"/>
              <a:gd name="connsiteX6" fmla="*/ 5006748 w 5690469"/>
              <a:gd name="connsiteY6" fmla="*/ 3833747 h 4128458"/>
              <a:gd name="connsiteX7" fmla="*/ 1209332 w 5690469"/>
              <a:gd name="connsiteY7" fmla="*/ 4097394 h 4128458"/>
              <a:gd name="connsiteX8" fmla="*/ 67083 w 5690469"/>
              <a:gd name="connsiteY8" fmla="*/ 2971272 h 4128458"/>
              <a:gd name="connsiteX9" fmla="*/ 53491 w 5690469"/>
              <a:gd name="connsiteY9" fmla="*/ 1027145 h 4128458"/>
              <a:gd name="connsiteX10" fmla="*/ 115100 w 5690469"/>
              <a:gd name="connsiteY10" fmla="*/ 792594 h 4128458"/>
              <a:gd name="connsiteX0" fmla="*/ 137099 w 5712468"/>
              <a:gd name="connsiteY0" fmla="*/ 792594 h 4128458"/>
              <a:gd name="connsiteX1" fmla="*/ 1091852 w 5712468"/>
              <a:gd name="connsiteY1" fmla="*/ 134175 h 4128458"/>
              <a:gd name="connsiteX2" fmla="*/ 3818411 w 5712468"/>
              <a:gd name="connsiteY2" fmla="*/ 16646 h 4128458"/>
              <a:gd name="connsiteX3" fmla="*/ 4729466 w 5712468"/>
              <a:gd name="connsiteY3" fmla="*/ 218161 h 4128458"/>
              <a:gd name="connsiteX4" fmla="*/ 5531783 w 5712468"/>
              <a:gd name="connsiteY4" fmla="*/ 1047982 h 4128458"/>
              <a:gd name="connsiteX5" fmla="*/ 5708608 w 5712468"/>
              <a:gd name="connsiteY5" fmla="*/ 2968350 h 4128458"/>
              <a:gd name="connsiteX6" fmla="*/ 5028747 w 5712468"/>
              <a:gd name="connsiteY6" fmla="*/ 3833747 h 4128458"/>
              <a:gd name="connsiteX7" fmla="*/ 1231331 w 5712468"/>
              <a:gd name="connsiteY7" fmla="*/ 4097394 h 4128458"/>
              <a:gd name="connsiteX8" fmla="*/ 89082 w 5712468"/>
              <a:gd name="connsiteY8" fmla="*/ 2971272 h 4128458"/>
              <a:gd name="connsiteX9" fmla="*/ 75490 w 5712468"/>
              <a:gd name="connsiteY9" fmla="*/ 1027145 h 4128458"/>
              <a:gd name="connsiteX10" fmla="*/ 137099 w 5712468"/>
              <a:gd name="connsiteY10" fmla="*/ 792594 h 4128458"/>
              <a:gd name="connsiteX0" fmla="*/ 137099 w 5712468"/>
              <a:gd name="connsiteY0" fmla="*/ 792594 h 4128458"/>
              <a:gd name="connsiteX1" fmla="*/ 1091852 w 5712468"/>
              <a:gd name="connsiteY1" fmla="*/ 134175 h 4128458"/>
              <a:gd name="connsiteX2" fmla="*/ 3818411 w 5712468"/>
              <a:gd name="connsiteY2" fmla="*/ 16646 h 4128458"/>
              <a:gd name="connsiteX3" fmla="*/ 4729466 w 5712468"/>
              <a:gd name="connsiteY3" fmla="*/ 218161 h 4128458"/>
              <a:gd name="connsiteX4" fmla="*/ 5531783 w 5712468"/>
              <a:gd name="connsiteY4" fmla="*/ 1047982 h 4128458"/>
              <a:gd name="connsiteX5" fmla="*/ 5708608 w 5712468"/>
              <a:gd name="connsiteY5" fmla="*/ 2968350 h 4128458"/>
              <a:gd name="connsiteX6" fmla="*/ 5028747 w 5712468"/>
              <a:gd name="connsiteY6" fmla="*/ 3833747 h 4128458"/>
              <a:gd name="connsiteX7" fmla="*/ 1231331 w 5712468"/>
              <a:gd name="connsiteY7" fmla="*/ 4097394 h 4128458"/>
              <a:gd name="connsiteX8" fmla="*/ 89082 w 5712468"/>
              <a:gd name="connsiteY8" fmla="*/ 2971272 h 4128458"/>
              <a:gd name="connsiteX9" fmla="*/ 75490 w 5712468"/>
              <a:gd name="connsiteY9" fmla="*/ 1027145 h 4128458"/>
              <a:gd name="connsiteX10" fmla="*/ 137099 w 5712468"/>
              <a:gd name="connsiteY10" fmla="*/ 792594 h 4128458"/>
              <a:gd name="connsiteX0" fmla="*/ 101994 w 5677363"/>
              <a:gd name="connsiteY0" fmla="*/ 792594 h 4128458"/>
              <a:gd name="connsiteX1" fmla="*/ 1056747 w 5677363"/>
              <a:gd name="connsiteY1" fmla="*/ 134175 h 4128458"/>
              <a:gd name="connsiteX2" fmla="*/ 3783306 w 5677363"/>
              <a:gd name="connsiteY2" fmla="*/ 16646 h 4128458"/>
              <a:gd name="connsiteX3" fmla="*/ 4694361 w 5677363"/>
              <a:gd name="connsiteY3" fmla="*/ 218161 h 4128458"/>
              <a:gd name="connsiteX4" fmla="*/ 5496678 w 5677363"/>
              <a:gd name="connsiteY4" fmla="*/ 1047982 h 4128458"/>
              <a:gd name="connsiteX5" fmla="*/ 5673503 w 5677363"/>
              <a:gd name="connsiteY5" fmla="*/ 2968350 h 4128458"/>
              <a:gd name="connsiteX6" fmla="*/ 4993642 w 5677363"/>
              <a:gd name="connsiteY6" fmla="*/ 3833747 h 4128458"/>
              <a:gd name="connsiteX7" fmla="*/ 1196226 w 5677363"/>
              <a:gd name="connsiteY7" fmla="*/ 4097394 h 4128458"/>
              <a:gd name="connsiteX8" fmla="*/ 53977 w 5677363"/>
              <a:gd name="connsiteY8" fmla="*/ 2971272 h 4128458"/>
              <a:gd name="connsiteX9" fmla="*/ 40385 w 5677363"/>
              <a:gd name="connsiteY9" fmla="*/ 1027145 h 4128458"/>
              <a:gd name="connsiteX10" fmla="*/ 101994 w 5677363"/>
              <a:gd name="connsiteY10" fmla="*/ 792594 h 412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77363" h="4128458">
                <a:moveTo>
                  <a:pt x="101994" y="792594"/>
                </a:moveTo>
                <a:cubicBezTo>
                  <a:pt x="208953" y="408241"/>
                  <a:pt x="603125" y="137352"/>
                  <a:pt x="1056747" y="134175"/>
                </a:cubicBezTo>
                <a:cubicBezTo>
                  <a:pt x="2412151" y="124900"/>
                  <a:pt x="3252958" y="-54507"/>
                  <a:pt x="3783306" y="16646"/>
                </a:cubicBezTo>
                <a:cubicBezTo>
                  <a:pt x="4313654" y="87799"/>
                  <a:pt x="4354430" y="64039"/>
                  <a:pt x="4694361" y="218161"/>
                </a:cubicBezTo>
                <a:cubicBezTo>
                  <a:pt x="5034291" y="372284"/>
                  <a:pt x="5415126" y="633008"/>
                  <a:pt x="5496678" y="1047982"/>
                </a:cubicBezTo>
                <a:cubicBezTo>
                  <a:pt x="5578231" y="1462957"/>
                  <a:pt x="5700687" y="2340044"/>
                  <a:pt x="5673503" y="2968350"/>
                </a:cubicBezTo>
                <a:cubicBezTo>
                  <a:pt x="5649749" y="3517879"/>
                  <a:pt x="5429988" y="3669715"/>
                  <a:pt x="4993642" y="3833747"/>
                </a:cubicBezTo>
                <a:cubicBezTo>
                  <a:pt x="4055403" y="4186336"/>
                  <a:pt x="1971359" y="4144787"/>
                  <a:pt x="1196226" y="4097394"/>
                </a:cubicBezTo>
                <a:cubicBezTo>
                  <a:pt x="421092" y="4050002"/>
                  <a:pt x="108365" y="3410218"/>
                  <a:pt x="53977" y="2971272"/>
                </a:cubicBezTo>
                <a:cubicBezTo>
                  <a:pt x="769" y="2310651"/>
                  <a:pt x="-28573" y="1767791"/>
                  <a:pt x="40385" y="1027145"/>
                </a:cubicBezTo>
                <a:cubicBezTo>
                  <a:pt x="62107" y="940745"/>
                  <a:pt x="82432" y="862858"/>
                  <a:pt x="101994" y="792594"/>
                </a:cubicBezTo>
                <a:close/>
              </a:path>
            </a:pathLst>
          </a:custGeom>
          <a:solidFill>
            <a:srgbClr val="5ABBC9">
              <a:alpha val="30000"/>
            </a:srgbClr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srgbClr val="323232"/>
                </a:solidFill>
                <a:latin typeface="Calibri" panose="020F0502020204030204"/>
              </a:rPr>
              <a:t>Although loneliness is not specifically mentioned in the UN Rights of a Child, many articles reference the importance of children being able to live in a way that help them reach their full mental and social potential. Understanding loneliness and solitude will help you reach this potential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7741" y="3611042"/>
            <a:ext cx="2133609" cy="287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96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59600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Decide if the scenario below is an example of the person experiencing loneliness or being in solitude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</a:t>
            </a:r>
            <a:r>
              <a:rPr lang="en-US" sz="4000" dirty="0"/>
              <a:t>Alex likes to draw and often goes to a quiet room to work on art projects after school. Alex feels happy and relaxed during this time</a:t>
            </a:r>
            <a:r>
              <a:rPr lang="en-US" sz="4000" dirty="0" smtClean="0"/>
              <a:t>.”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This is an example of </a:t>
            </a:r>
            <a:r>
              <a:rPr lang="en-US" sz="4000" b="1" dirty="0" smtClean="0"/>
              <a:t>solitude</a:t>
            </a:r>
            <a:r>
              <a:rPr lang="en-US" sz="4000" dirty="0" smtClean="0"/>
              <a:t>. This is because Alex is choosing to be alone and feels content.</a:t>
            </a: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Loneliness or solitude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407659"/>
            <a:ext cx="2657475" cy="17240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0097" y="2944903"/>
            <a:ext cx="2619375" cy="1743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5687" y="4523036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48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59600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Decide if the scenario below is an example of the person experiencing loneliness or being in solitude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</a:t>
            </a:r>
            <a:r>
              <a:rPr lang="en-US" sz="4000" dirty="0"/>
              <a:t>Jordan is new to the school and often sits alone during lunch because he hasn’t made friends </a:t>
            </a:r>
            <a:r>
              <a:rPr lang="en-US" sz="4000" dirty="0" smtClean="0"/>
              <a:t>yet but wishes he had”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This is an example of </a:t>
            </a:r>
            <a:r>
              <a:rPr lang="en-US" sz="4000" b="1" dirty="0" smtClean="0"/>
              <a:t>loneliness.</a:t>
            </a:r>
            <a:r>
              <a:rPr lang="en-US" sz="4000" dirty="0" smtClean="0"/>
              <a:t> Jordan feels isolated and wants to make friends.</a:t>
            </a: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Loneliness or solitude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407659"/>
            <a:ext cx="2657475" cy="17240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0097" y="2944903"/>
            <a:ext cx="2619375" cy="1743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5687" y="4523036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77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59600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638" dirty="0" smtClean="0"/>
              <a:t>Decide if the scenario below is an example of the person experiencing loneliness or being in solitude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</a:t>
            </a:r>
            <a:r>
              <a:rPr lang="en-US" sz="4000" dirty="0"/>
              <a:t>Taylor spends the weekend at home while friends are hanging out together. They weren’t invited and feel left out and sad.”</a:t>
            </a:r>
            <a:endParaRPr lang="en-US" sz="4000" dirty="0" smtClean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This is an example of </a:t>
            </a:r>
            <a:r>
              <a:rPr lang="en-US" sz="4000" b="1" dirty="0" smtClean="0"/>
              <a:t>loneliness.</a:t>
            </a:r>
            <a:r>
              <a:rPr lang="en-US" sz="4000" dirty="0" smtClean="0"/>
              <a:t> Taylor feels excluded and is not choosing to be alone.</a:t>
            </a: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Loneliness or solitude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407659"/>
            <a:ext cx="2657475" cy="17240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0097" y="2944903"/>
            <a:ext cx="2619375" cy="1743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5687" y="4523036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59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59600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Decide if the scenario below is an example of the person experiencing loneliness or being in solitude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</a:t>
            </a:r>
            <a:r>
              <a:rPr lang="en-US" sz="4000" dirty="0"/>
              <a:t>Riley goes to the park with a book and spends an hour reading under a tree. They feel calm and peaceful.”</a:t>
            </a:r>
            <a:endParaRPr lang="en-US" sz="4000" dirty="0" smtClean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This is an example of </a:t>
            </a:r>
            <a:r>
              <a:rPr lang="en-US" sz="4000" b="1" dirty="0" smtClean="0"/>
              <a:t>solitude. </a:t>
            </a:r>
            <a:r>
              <a:rPr lang="en-US" sz="4000" dirty="0" smtClean="0"/>
              <a:t>Riley has chosen alone time to relax and enjoy a hobby.</a:t>
            </a: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Loneliness or solitude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407659"/>
            <a:ext cx="2657475" cy="17240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0097" y="2944903"/>
            <a:ext cx="2619375" cy="1743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5687" y="4523036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36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59600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638" dirty="0" smtClean="0"/>
              <a:t>Decide if the scenario below is an example of the person experiencing loneliness or being in solitude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</a:t>
            </a:r>
            <a:r>
              <a:rPr lang="en-US" sz="4000" dirty="0"/>
              <a:t>Chris stays in his room all weekend playing video games but feels bored and wishes someone would invite him out</a:t>
            </a:r>
            <a:r>
              <a:rPr lang="en-US" sz="4000" dirty="0" smtClean="0"/>
              <a:t>.”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This is an example of </a:t>
            </a:r>
            <a:r>
              <a:rPr lang="en-US" sz="4000" b="1" dirty="0" smtClean="0"/>
              <a:t>loneliness.</a:t>
            </a:r>
            <a:r>
              <a:rPr lang="en-US" sz="4000" dirty="0" smtClean="0"/>
              <a:t> Chris wants to </a:t>
            </a:r>
            <a:r>
              <a:rPr lang="en-US" sz="4000" dirty="0" err="1" smtClean="0"/>
              <a:t>socialise</a:t>
            </a:r>
            <a:r>
              <a:rPr lang="en-US" sz="4000" dirty="0" smtClean="0"/>
              <a:t> despite staying in his room.</a:t>
            </a: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Loneliness or solitude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407659"/>
            <a:ext cx="2657475" cy="17240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0097" y="2944903"/>
            <a:ext cx="2619375" cy="1743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5687" y="4523036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03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59600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638" dirty="0" smtClean="0"/>
              <a:t>Decide if the scenario below is an example of the person experiencing loneliness or being in solitude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</a:t>
            </a:r>
            <a:r>
              <a:rPr lang="en-US" sz="4000" dirty="0"/>
              <a:t>Sam chooses to spend time in his room listening to music and journaling. He finds it refreshing and feels energized afterward.”</a:t>
            </a:r>
            <a:endParaRPr lang="en-US" sz="4000" dirty="0" smtClean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This is an example of </a:t>
            </a:r>
            <a:r>
              <a:rPr lang="en-US" sz="4000" b="1" dirty="0" smtClean="0"/>
              <a:t>solitude.</a:t>
            </a:r>
            <a:r>
              <a:rPr lang="en-US" sz="4000" dirty="0" smtClean="0"/>
              <a:t> Same is taking intentional time for himself and feels positive for it.</a:t>
            </a: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Loneliness or solitude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407659"/>
            <a:ext cx="2657475" cy="17240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0097" y="2944903"/>
            <a:ext cx="2619375" cy="1743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5687" y="4523036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17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59600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638" dirty="0" smtClean="0"/>
              <a:t>Decide if the scenario below is an example of the person experiencing loneliness or being in solitude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</a:t>
            </a:r>
            <a:r>
              <a:rPr lang="en-US" sz="4000" dirty="0"/>
              <a:t>Avery is home alone and feels like no one understands what they’re going through. They wish they had someone to talk </a:t>
            </a:r>
            <a:r>
              <a:rPr lang="en-US" sz="4000" dirty="0" smtClean="0"/>
              <a:t>to.”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This is an example of </a:t>
            </a:r>
            <a:r>
              <a:rPr lang="en-US" sz="4000" b="1" dirty="0" smtClean="0"/>
              <a:t>loneliness.</a:t>
            </a:r>
            <a:r>
              <a:rPr lang="en-US" sz="4000" dirty="0" smtClean="0"/>
              <a:t> Avery feels isolated and wants to connect with others.</a:t>
            </a: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Loneliness or solitude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407659"/>
            <a:ext cx="2657475" cy="17240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0097" y="2944903"/>
            <a:ext cx="2619375" cy="1743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5687" y="4523036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44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Take out your </a:t>
            </a:r>
            <a:r>
              <a:rPr lang="en-US" sz="4000" dirty="0" err="1" smtClean="0"/>
              <a:t>oracy</a:t>
            </a:r>
            <a:r>
              <a:rPr lang="en-US" sz="4000" dirty="0" smtClean="0"/>
              <a:t> </a:t>
            </a:r>
            <a:r>
              <a:rPr lang="en-US" sz="4000" dirty="0" err="1" smtClean="0"/>
              <a:t>helpsheet</a:t>
            </a:r>
            <a:r>
              <a:rPr lang="en-US" sz="4000" dirty="0" smtClean="0"/>
              <a:t> from your learning wallet.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You have 1 minute to think about the following question: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“What is the difference between loneliness and solitude? Give an example to develop your answer”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Loneliness and Solitude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15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63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5965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Using your </a:t>
            </a:r>
            <a:r>
              <a:rPr lang="en-US" sz="4000" dirty="0" err="1" smtClean="0"/>
              <a:t>oracy</a:t>
            </a:r>
            <a:r>
              <a:rPr lang="en-US" sz="4000" dirty="0" smtClean="0"/>
              <a:t> </a:t>
            </a:r>
            <a:r>
              <a:rPr lang="en-US" sz="4000" dirty="0" err="1" smtClean="0"/>
              <a:t>helpsheet</a:t>
            </a:r>
            <a:r>
              <a:rPr lang="en-US" sz="4000" dirty="0" smtClean="0"/>
              <a:t>, with the person next to you, discuss your response to the question: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“</a:t>
            </a:r>
            <a:r>
              <a:rPr lang="en-US" sz="4000" dirty="0"/>
              <a:t>What is the difference between loneliness and solitude? Give an example to develop your </a:t>
            </a:r>
            <a:r>
              <a:rPr lang="en-US" sz="4000" dirty="0" smtClean="0"/>
              <a:t>answer”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Remember to use the sentence starters to add, build or challenge what your partner has said.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Be ready to share your discussion with the class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political parties do you know?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34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/>
          </a:bodyPr>
          <a:lstStyle/>
          <a:p>
            <a:r>
              <a:rPr lang="en-GB" sz="4851" dirty="0" smtClean="0"/>
              <a:t>Support</a:t>
            </a:r>
            <a:endParaRPr lang="en-GB" sz="4851" dirty="0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479264" y="1514351"/>
            <a:ext cx="11275785" cy="988752"/>
          </a:xfrm>
          <a:prstGeom prst="rect">
            <a:avLst/>
          </a:prstGeom>
        </p:spPr>
        <p:txBody>
          <a:bodyPr vert="horz" lIns="55449" tIns="27725" rIns="55449" bIns="27725" rtlCol="0">
            <a:normAutofit fontScale="85000" lnSpcReduction="10000"/>
          </a:bodyPr>
          <a:lstStyle>
            <a:lvl1pPr marL="376961" indent="-376961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Char char="•"/>
              <a:defRPr sz="4617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58">
              <a:spcBef>
                <a:spcPts val="1000"/>
              </a:spcBef>
              <a:buNone/>
            </a:pPr>
            <a:r>
              <a:rPr lang="en-US" sz="4366" dirty="0"/>
              <a:t>If </a:t>
            </a:r>
            <a:r>
              <a:rPr lang="en-US" sz="4366" dirty="0" smtClean="0"/>
              <a:t>you are concerned loneliness either about yourself, a friend or a family member, support is available through</a:t>
            </a:r>
            <a:endParaRPr lang="en-US" sz="4366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264" y="2799109"/>
            <a:ext cx="4804620" cy="322201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0769" y="2601762"/>
            <a:ext cx="2161767" cy="143855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9395" y="4551315"/>
            <a:ext cx="2011239" cy="2011239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8069311" y="2562422"/>
            <a:ext cx="2043935" cy="188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77246"/>
            <a:r>
              <a:rPr lang="en-US" sz="1940" dirty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Childline.org.uk</a:t>
            </a:r>
          </a:p>
          <a:p>
            <a:pPr defTabSz="277246"/>
            <a:endParaRPr lang="en-US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277246"/>
            <a:r>
              <a:rPr lang="en-US" sz="1940" dirty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Call – 08001111</a:t>
            </a:r>
          </a:p>
          <a:p>
            <a:pPr defTabSz="277246"/>
            <a:endParaRPr lang="en-US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277246"/>
            <a:r>
              <a:rPr lang="en-US" sz="1940" dirty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Email or chat online for support</a:t>
            </a:r>
            <a:endParaRPr lang="en-GB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805687" y="4644666"/>
            <a:ext cx="3949362" cy="2182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77246"/>
            <a:r>
              <a:rPr lang="en-US" sz="1940" dirty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Themix.org.uk</a:t>
            </a:r>
          </a:p>
          <a:p>
            <a:pPr defTabSz="277246"/>
            <a:endParaRPr lang="en-US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277246"/>
            <a:r>
              <a:rPr lang="en-US" sz="1940" dirty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can email or have one-to-chat online.</a:t>
            </a:r>
          </a:p>
          <a:p>
            <a:pPr defTabSz="277246"/>
            <a:endParaRPr lang="en-US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277246"/>
            <a:r>
              <a:rPr lang="en-US" sz="1940" dirty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is also a crisis messenger which is available 24/7</a:t>
            </a:r>
            <a:endParaRPr lang="en-GB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49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173C55-CE5D-D7C3-166E-EB96ECDFDDD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anchor="ctr">
            <a:normAutofit fontScale="92500" lnSpcReduction="10000"/>
          </a:bodyPr>
          <a:lstStyle/>
          <a:p>
            <a:pPr algn="ctr">
              <a:lnSpc>
                <a:spcPct val="100000"/>
              </a:lnSpc>
            </a:pPr>
            <a:r>
              <a:rPr lang="en-GB" sz="4800" b="1" dirty="0" smtClean="0"/>
              <a:t>Thought of the Day</a:t>
            </a:r>
          </a:p>
          <a:p>
            <a:pPr algn="ctr">
              <a:lnSpc>
                <a:spcPct val="100000"/>
              </a:lnSpc>
            </a:pPr>
            <a:r>
              <a:rPr lang="en-GB" dirty="0" smtClean="0"/>
              <a:t>“</a:t>
            </a:r>
            <a:r>
              <a:rPr lang="en-US" dirty="0"/>
              <a:t>Loneliness and solitude are two things that do not go hand in hand. One who is alone is not necessarily lonely; one who is lonely is alone.</a:t>
            </a:r>
            <a:r>
              <a:rPr lang="en-GB" dirty="0" smtClean="0"/>
              <a:t>”</a:t>
            </a:r>
          </a:p>
          <a:p>
            <a:pPr algn="ctr">
              <a:lnSpc>
                <a:spcPct val="100000"/>
              </a:lnSpc>
            </a:pPr>
            <a:r>
              <a:rPr lang="en-US" sz="4000" dirty="0" smtClean="0"/>
              <a:t>N.T. Bergeron</a:t>
            </a:r>
            <a:endParaRPr lang="en-GB" sz="4000" dirty="0" smtClean="0"/>
          </a:p>
        </p:txBody>
      </p:sp>
    </p:spTree>
    <p:extLst>
      <p:ext uri="{BB962C8B-B14F-4D97-AF65-F5344CB8AC3E}">
        <p14:creationId xmlns:p14="http://schemas.microsoft.com/office/powerpoint/2010/main" val="428478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997" y="1061918"/>
            <a:ext cx="5647533" cy="564753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9308" y="68840"/>
            <a:ext cx="65147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77246">
              <a:defRPr/>
            </a:pPr>
            <a:r>
              <a:rPr lang="en-GB" sz="4000" u="sng" dirty="0">
                <a:solidFill>
                  <a:prstClr val="black"/>
                </a:solidFill>
                <a:latin typeface="Comic Sans MS" panose="030F0702030302020204" pitchFamily="66" charset="0"/>
              </a:rPr>
              <a:t>Secure your </a:t>
            </a:r>
            <a:r>
              <a:rPr lang="en-GB" sz="4000" u="sng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Relationships: </a:t>
            </a:r>
            <a:r>
              <a:rPr lang="en-GB" sz="4000" u="sng" dirty="0">
                <a:solidFill>
                  <a:prstClr val="black"/>
                </a:solidFill>
                <a:latin typeface="Comic Sans MS" panose="030F0702030302020204" pitchFamily="66" charset="0"/>
              </a:rPr>
              <a:t>Learning Journey</a:t>
            </a: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07E73F21-BD7F-E769-B703-F6FC05FC3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581290" y="1586889"/>
            <a:ext cx="1446050" cy="1008041"/>
          </a:xfrm>
          <a:prstGeom prst="roundRect">
            <a:avLst/>
          </a:prstGeom>
          <a:solidFill>
            <a:srgbClr val="00B050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Issues faced by people in the UK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525775" y="1618155"/>
            <a:ext cx="1446050" cy="1008041"/>
          </a:xfrm>
          <a:prstGeom prst="roundRect">
            <a:avLst/>
          </a:prstGeom>
          <a:solidFill>
            <a:schemeClr val="accent4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is loneliness?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470261" y="1592857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Importance of working together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414746" y="1586888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is conflict resolution?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8422755" y="1606240"/>
            <a:ext cx="1514832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Importance of celebrating culture and diversity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0499546" y="1605223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Importance of charity work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175490" y="3123340"/>
            <a:ext cx="6774910" cy="3586111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55449" tIns="27725" rIns="55449" bIns="2772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>
                <a:solidFill>
                  <a:prstClr val="black"/>
                </a:solidFill>
                <a:latin typeface="Comic Sans MS"/>
              </a:rPr>
              <a:t>Today we will look at:</a:t>
            </a: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1940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What is loneliness</a:t>
            </a: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1940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>
                <a:solidFill>
                  <a:prstClr val="black"/>
                </a:solidFill>
                <a:latin typeface="Comic Sans MS"/>
              </a:rPr>
              <a:t>This includes:</a:t>
            </a: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Definition of loneliness</a:t>
            </a: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Definition of solitude</a:t>
            </a: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endParaRPr lang="en-US" sz="1940" b="1" dirty="0" smtClean="0">
              <a:solidFill>
                <a:prstClr val="black"/>
              </a:solidFill>
              <a:latin typeface="Comic Sans MS"/>
            </a:endParaRP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endParaRPr lang="en-US" sz="1940" b="1" dirty="0">
              <a:solidFill>
                <a:prstClr val="black"/>
              </a:solidFill>
              <a:latin typeface="Comic Sans M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274975" y="3095752"/>
            <a:ext cx="4674666" cy="3586111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55449" tIns="27725" rIns="55449" bIns="2772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2183" b="1" dirty="0">
                <a:solidFill>
                  <a:prstClr val="black"/>
                </a:solidFill>
                <a:latin typeface="Comic Sans MS"/>
              </a:rPr>
              <a:t>Please remember that during the lesson we should not be asking any pupil or teacher personal questions.</a:t>
            </a: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2183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2183" b="1" dirty="0">
                <a:solidFill>
                  <a:prstClr val="black"/>
                </a:solidFill>
                <a:latin typeface="Comic Sans MS"/>
              </a:rPr>
              <a:t>Your teacher can ask you questions but this will be to check your knowledge in the lesson.</a:t>
            </a:r>
          </a:p>
        </p:txBody>
      </p:sp>
    </p:spTree>
    <p:extLst>
      <p:ext uri="{BB962C8B-B14F-4D97-AF65-F5344CB8AC3E}">
        <p14:creationId xmlns:p14="http://schemas.microsoft.com/office/powerpoint/2010/main" val="416506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In today’s thought of the day there were 2 key words:</a:t>
            </a:r>
          </a:p>
          <a:p>
            <a:pPr marL="0" indent="0">
              <a:buNone/>
            </a:pPr>
            <a:endParaRPr lang="en-US" sz="3638" dirty="0"/>
          </a:p>
          <a:p>
            <a:pPr marL="742950" indent="-742950">
              <a:buAutoNum type="arabicPeriod"/>
            </a:pPr>
            <a:r>
              <a:rPr lang="en-US" sz="3638" dirty="0" smtClean="0"/>
              <a:t>Loneliness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Solitude</a:t>
            </a:r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Loneliness and solitude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407659"/>
            <a:ext cx="2657475" cy="17240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0097" y="2944903"/>
            <a:ext cx="2619375" cy="1743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5687" y="4523036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36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dirty="0" smtClean="0"/>
              <a:t>Take out your </a:t>
            </a:r>
            <a:r>
              <a:rPr lang="en-US" sz="4000" dirty="0" err="1" smtClean="0"/>
              <a:t>oracy</a:t>
            </a:r>
            <a:r>
              <a:rPr lang="en-US" sz="4000" dirty="0" smtClean="0"/>
              <a:t> </a:t>
            </a:r>
            <a:r>
              <a:rPr lang="en-US" sz="4000" dirty="0" err="1" smtClean="0"/>
              <a:t>helpsheet</a:t>
            </a:r>
            <a:r>
              <a:rPr lang="en-US" sz="4000" dirty="0" smtClean="0"/>
              <a:t> from your learning wallet.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You have 1 minute to think about the following question: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“What does loneliness and solitude mean?”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Loneliness and Solitude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18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5965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Using your </a:t>
            </a:r>
            <a:r>
              <a:rPr lang="en-US" sz="4000" dirty="0" err="1" smtClean="0"/>
              <a:t>oracy</a:t>
            </a:r>
            <a:r>
              <a:rPr lang="en-US" sz="4000" dirty="0" smtClean="0"/>
              <a:t> </a:t>
            </a:r>
            <a:r>
              <a:rPr lang="en-US" sz="4000" dirty="0" err="1" smtClean="0"/>
              <a:t>helpsheet</a:t>
            </a:r>
            <a:r>
              <a:rPr lang="en-US" sz="4000" dirty="0" smtClean="0"/>
              <a:t>, with the person next to you, discuss your response to the question: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“What does loneliness and solitude mean?”</a:t>
            </a:r>
            <a:endParaRPr lang="en-US" sz="4000" dirty="0" smtClean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Remember to use the sentence starters to add, build or challenge what your partner has said.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Be ready to share your discussion with the class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Loneliness </a:t>
            </a:r>
            <a:r>
              <a:rPr lang="en-US" sz="2426" spc="6" smtClean="0"/>
              <a:t>and solitude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03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Loneliness is…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</a:t>
            </a:r>
            <a:r>
              <a:rPr lang="en-US" sz="4000" dirty="0"/>
              <a:t>a feeling of sadness or distress about being by oneself, even if others are </a:t>
            </a:r>
            <a:r>
              <a:rPr lang="en-US" sz="4000" dirty="0" smtClean="0"/>
              <a:t>nearby”</a:t>
            </a: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Loneliness and solitude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407659"/>
            <a:ext cx="2657475" cy="17240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0097" y="2944903"/>
            <a:ext cx="2619375" cy="1743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5687" y="4523036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71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Solitude is…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</a:t>
            </a:r>
            <a:r>
              <a:rPr lang="en-US" sz="4000" dirty="0"/>
              <a:t>choosing to be alone and feeling peaceful or content, often for relaxation, self-reflection, or engaging in personal interests”</a:t>
            </a: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Loneliness and solitude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407659"/>
            <a:ext cx="2657475" cy="17240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0097" y="2944903"/>
            <a:ext cx="2619375" cy="1743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5687" y="4523036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88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PKAT">
      <a:dk1>
        <a:srgbClr val="2A2C65"/>
      </a:dk1>
      <a:lt1>
        <a:srgbClr val="FFFFFF"/>
      </a:lt1>
      <a:dk2>
        <a:srgbClr val="44546A"/>
      </a:dk2>
      <a:lt2>
        <a:srgbClr val="E7E6E6"/>
      </a:lt2>
      <a:accent1>
        <a:srgbClr val="00592A"/>
      </a:accent1>
      <a:accent2>
        <a:srgbClr val="E1791D"/>
      </a:accent2>
      <a:accent3>
        <a:srgbClr val="A31A6D"/>
      </a:accent3>
      <a:accent4>
        <a:srgbClr val="C0162C"/>
      </a:accent4>
      <a:accent5>
        <a:srgbClr val="E1791D"/>
      </a:accent5>
      <a:accent6>
        <a:srgbClr val="70AD47"/>
      </a:accent6>
      <a:hlink>
        <a:srgbClr val="2A2B65"/>
      </a:hlink>
      <a:folHlink>
        <a:srgbClr val="A31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Pupils, Parents and Visitors" id="{E76A054A-A0A8-4045-97AD-971116C46DE3}" vid="{D137112F-9E5D-4757-9DD1-5ADB193BE195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utor Time.potx" id="{D0E4B2E4-0A56-44A3-B1D8-ACD0E35330A3}" vid="{69DCC5B8-093F-4BC5-A2EA-400F559CCFD9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1127</Words>
  <Application>Microsoft Office PowerPoint</Application>
  <PresentationFormat>Widescreen</PresentationFormat>
  <Paragraphs>136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Aptos</vt:lpstr>
      <vt:lpstr>Arial</vt:lpstr>
      <vt:lpstr>Calibri</vt:lpstr>
      <vt:lpstr>Calibri Light</vt:lpstr>
      <vt:lpstr>Comic Sans MS</vt:lpstr>
      <vt:lpstr>Lato</vt:lpstr>
      <vt:lpstr>LondrinaSolid-Black</vt:lpstr>
      <vt:lpstr>Segoe UI</vt:lpstr>
      <vt:lpstr>Verdana</vt:lpstr>
      <vt:lpstr>3_Office Theme</vt:lpstr>
      <vt:lpstr>2_Office Theme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Loneliness and solitude</vt:lpstr>
      <vt:lpstr>Loneliness and Solitude</vt:lpstr>
      <vt:lpstr>Loneliness and solitude</vt:lpstr>
      <vt:lpstr>Loneliness and solitude</vt:lpstr>
      <vt:lpstr>Loneliness and solitude</vt:lpstr>
      <vt:lpstr>Why are we learning about this?</vt:lpstr>
      <vt:lpstr>Why are we learning about this?</vt:lpstr>
      <vt:lpstr>Loneliness or solitude</vt:lpstr>
      <vt:lpstr>Loneliness or solitude</vt:lpstr>
      <vt:lpstr>Loneliness or solitude</vt:lpstr>
      <vt:lpstr>Loneliness or solitude</vt:lpstr>
      <vt:lpstr>Loneliness or solitude</vt:lpstr>
      <vt:lpstr>Loneliness or solitude</vt:lpstr>
      <vt:lpstr>Loneliness or solitude</vt:lpstr>
      <vt:lpstr>Loneliness and Solitude</vt:lpstr>
      <vt:lpstr>What political parties do you know?</vt:lpstr>
      <vt:lpstr>Support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Stewart</dc:creator>
  <cp:lastModifiedBy>Ryan Stewart</cp:lastModifiedBy>
  <cp:revision>48</cp:revision>
  <dcterms:created xsi:type="dcterms:W3CDTF">2024-08-15T13:31:51Z</dcterms:created>
  <dcterms:modified xsi:type="dcterms:W3CDTF">2025-04-14T10:52:24Z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