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20"/>
  </p:notesMasterIdLst>
  <p:sldIdLst>
    <p:sldId id="274" r:id="rId4"/>
    <p:sldId id="257" r:id="rId5"/>
    <p:sldId id="258" r:id="rId6"/>
    <p:sldId id="259" r:id="rId7"/>
    <p:sldId id="263" r:id="rId8"/>
    <p:sldId id="264" r:id="rId9"/>
    <p:sldId id="265" r:id="rId10"/>
    <p:sldId id="260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fkNk7WNK9mdwqNqkZ+58sQ==" hashData="ztvwey4h5BMK0akXS0AC9VJMzZeYo9o2s2BkTaYBnOpM9use67wnumZbp9FGvPyHOpjDhlNaJYGGc/gl3hsAdA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B1D147-4513-4AB8-B851-3CDD42F819E6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75363B-810C-4065-AEF7-90C1F8936B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0482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https://www.youtube.com/watch?v=QYmr9pVtryo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4EEB56-BCA5-684F-88D0-DE52578AC91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4405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5" indent="0" algn="ctr">
              <a:buNone/>
              <a:defRPr sz="2000"/>
            </a:lvl2pPr>
            <a:lvl3pPr marL="914369" indent="0" algn="ctr">
              <a:buNone/>
              <a:defRPr sz="1801"/>
            </a:lvl3pPr>
            <a:lvl4pPr marL="1371553" indent="0" algn="ctr">
              <a:buNone/>
              <a:defRPr sz="1600"/>
            </a:lvl4pPr>
            <a:lvl5pPr marL="1828738" indent="0" algn="ctr">
              <a:buNone/>
              <a:defRPr sz="1600"/>
            </a:lvl5pPr>
            <a:lvl6pPr marL="2285923" indent="0" algn="ctr">
              <a:buNone/>
              <a:defRPr sz="1600"/>
            </a:lvl6pPr>
            <a:lvl7pPr marL="2743107" indent="0" algn="ctr">
              <a:buNone/>
              <a:defRPr sz="1600"/>
            </a:lvl7pPr>
            <a:lvl8pPr marL="3200292" indent="0" algn="ctr">
              <a:buNone/>
              <a:defRPr sz="1600"/>
            </a:lvl8pPr>
            <a:lvl9pPr marL="3657476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570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768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4842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5" indent="0" algn="ctr">
              <a:buNone/>
              <a:defRPr sz="2000"/>
            </a:lvl2pPr>
            <a:lvl3pPr marL="914369" indent="0" algn="ctr">
              <a:buNone/>
              <a:defRPr sz="1801"/>
            </a:lvl3pPr>
            <a:lvl4pPr marL="1371553" indent="0" algn="ctr">
              <a:buNone/>
              <a:defRPr sz="1600"/>
            </a:lvl4pPr>
            <a:lvl5pPr marL="1828738" indent="0" algn="ctr">
              <a:buNone/>
              <a:defRPr sz="1600"/>
            </a:lvl5pPr>
            <a:lvl6pPr marL="2285923" indent="0" algn="ctr">
              <a:buNone/>
              <a:defRPr sz="1600"/>
            </a:lvl6pPr>
            <a:lvl7pPr marL="2743107" indent="0" algn="ctr">
              <a:buNone/>
              <a:defRPr sz="1600"/>
            </a:lvl7pPr>
            <a:lvl8pPr marL="3200292" indent="0" algn="ctr">
              <a:buNone/>
              <a:defRPr sz="1600"/>
            </a:lvl8pPr>
            <a:lvl9pPr marL="3657476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7447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8781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69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3pPr>
            <a:lvl4pPr marL="13715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2928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5000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5" indent="0">
              <a:buNone/>
              <a:defRPr sz="2000" b="1"/>
            </a:lvl2pPr>
            <a:lvl3pPr marL="914369" indent="0">
              <a:buNone/>
              <a:defRPr sz="1801" b="1"/>
            </a:lvl3pPr>
            <a:lvl4pPr marL="1371553" indent="0">
              <a:buNone/>
              <a:defRPr sz="1600" b="1"/>
            </a:lvl4pPr>
            <a:lvl5pPr marL="1828738" indent="0">
              <a:buNone/>
              <a:defRPr sz="1600" b="1"/>
            </a:lvl5pPr>
            <a:lvl6pPr marL="2285923" indent="0">
              <a:buNone/>
              <a:defRPr sz="1600" b="1"/>
            </a:lvl6pPr>
            <a:lvl7pPr marL="2743107" indent="0">
              <a:buNone/>
              <a:defRPr sz="1600" b="1"/>
            </a:lvl7pPr>
            <a:lvl8pPr marL="3200292" indent="0">
              <a:buNone/>
              <a:defRPr sz="1600" b="1"/>
            </a:lvl8pPr>
            <a:lvl9pPr marL="3657476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0" y="2505077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5" indent="0">
              <a:buNone/>
              <a:defRPr sz="2000" b="1"/>
            </a:lvl2pPr>
            <a:lvl3pPr marL="914369" indent="0">
              <a:buNone/>
              <a:defRPr sz="1801" b="1"/>
            </a:lvl3pPr>
            <a:lvl4pPr marL="1371553" indent="0">
              <a:buNone/>
              <a:defRPr sz="1600" b="1"/>
            </a:lvl4pPr>
            <a:lvl5pPr marL="1828738" indent="0">
              <a:buNone/>
              <a:defRPr sz="1600" b="1"/>
            </a:lvl5pPr>
            <a:lvl6pPr marL="2285923" indent="0">
              <a:buNone/>
              <a:defRPr sz="1600" b="1"/>
            </a:lvl6pPr>
            <a:lvl7pPr marL="2743107" indent="0">
              <a:buNone/>
              <a:defRPr sz="1600" b="1"/>
            </a:lvl7pPr>
            <a:lvl8pPr marL="3200292" indent="0">
              <a:buNone/>
              <a:defRPr sz="1600" b="1"/>
            </a:lvl8pPr>
            <a:lvl9pPr marL="3657476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7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7500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7617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8741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5" indent="0">
              <a:buNone/>
              <a:defRPr sz="1401"/>
            </a:lvl2pPr>
            <a:lvl3pPr marL="914369" indent="0">
              <a:buNone/>
              <a:defRPr sz="1200"/>
            </a:lvl3pPr>
            <a:lvl4pPr marL="1371553" indent="0">
              <a:buNone/>
              <a:defRPr sz="1001"/>
            </a:lvl4pPr>
            <a:lvl5pPr marL="1828738" indent="0">
              <a:buNone/>
              <a:defRPr sz="1001"/>
            </a:lvl5pPr>
            <a:lvl6pPr marL="2285923" indent="0">
              <a:buNone/>
              <a:defRPr sz="1001"/>
            </a:lvl6pPr>
            <a:lvl7pPr marL="2743107" indent="0">
              <a:buNone/>
              <a:defRPr sz="1001"/>
            </a:lvl7pPr>
            <a:lvl8pPr marL="3200292" indent="0">
              <a:buNone/>
              <a:defRPr sz="1001"/>
            </a:lvl8pPr>
            <a:lvl9pPr marL="3657476" indent="0">
              <a:buNone/>
              <a:defRPr sz="100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056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3920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5" indent="0">
              <a:buNone/>
              <a:defRPr sz="2800"/>
            </a:lvl2pPr>
            <a:lvl3pPr marL="914369" indent="0">
              <a:buNone/>
              <a:defRPr sz="2400"/>
            </a:lvl3pPr>
            <a:lvl4pPr marL="1371553" indent="0">
              <a:buNone/>
              <a:defRPr sz="2000"/>
            </a:lvl4pPr>
            <a:lvl5pPr marL="1828738" indent="0">
              <a:buNone/>
              <a:defRPr sz="2000"/>
            </a:lvl5pPr>
            <a:lvl6pPr marL="2285923" indent="0">
              <a:buNone/>
              <a:defRPr sz="2000"/>
            </a:lvl6pPr>
            <a:lvl7pPr marL="2743107" indent="0">
              <a:buNone/>
              <a:defRPr sz="2000"/>
            </a:lvl7pPr>
            <a:lvl8pPr marL="3200292" indent="0">
              <a:buNone/>
              <a:defRPr sz="2000"/>
            </a:lvl8pPr>
            <a:lvl9pPr marL="3657476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5" indent="0">
              <a:buNone/>
              <a:defRPr sz="1401"/>
            </a:lvl2pPr>
            <a:lvl3pPr marL="914369" indent="0">
              <a:buNone/>
              <a:defRPr sz="1200"/>
            </a:lvl3pPr>
            <a:lvl4pPr marL="1371553" indent="0">
              <a:buNone/>
              <a:defRPr sz="1001"/>
            </a:lvl4pPr>
            <a:lvl5pPr marL="1828738" indent="0">
              <a:buNone/>
              <a:defRPr sz="1001"/>
            </a:lvl5pPr>
            <a:lvl6pPr marL="2285923" indent="0">
              <a:buNone/>
              <a:defRPr sz="1001"/>
            </a:lvl6pPr>
            <a:lvl7pPr marL="2743107" indent="0">
              <a:buNone/>
              <a:defRPr sz="1001"/>
            </a:lvl7pPr>
            <a:lvl8pPr marL="3200292" indent="0">
              <a:buNone/>
              <a:defRPr sz="1001"/>
            </a:lvl8pPr>
            <a:lvl9pPr marL="3657476" indent="0">
              <a:buNone/>
              <a:defRPr sz="100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1128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8828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5034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9" indent="0" algn="ctr">
              <a:buNone/>
              <a:defRPr sz="2000"/>
            </a:lvl2pPr>
            <a:lvl3pPr marL="914358" indent="0" algn="ctr">
              <a:buNone/>
              <a:defRPr sz="1800"/>
            </a:lvl3pPr>
            <a:lvl4pPr marL="1371536" indent="0" algn="ctr">
              <a:buNone/>
              <a:defRPr sz="1600"/>
            </a:lvl4pPr>
            <a:lvl5pPr marL="1828715" indent="0" algn="ctr">
              <a:buNone/>
              <a:defRPr sz="1600"/>
            </a:lvl5pPr>
            <a:lvl6pPr marL="2285894" indent="0" algn="ctr">
              <a:buNone/>
              <a:defRPr sz="1600"/>
            </a:lvl6pPr>
            <a:lvl7pPr marL="2743073" indent="0" algn="ctr">
              <a:buNone/>
              <a:defRPr sz="1600"/>
            </a:lvl7pPr>
            <a:lvl8pPr marL="3200252" indent="0" algn="ctr">
              <a:buNone/>
              <a:defRPr sz="1600"/>
            </a:lvl8pPr>
            <a:lvl9pPr marL="365743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10/11/2024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8147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10/11/2024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3249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1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9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5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10/11/2024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1377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10/11/2024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8322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9" indent="0">
              <a:buNone/>
              <a:defRPr sz="2000" b="1"/>
            </a:lvl2pPr>
            <a:lvl3pPr marL="914358" indent="0">
              <a:buNone/>
              <a:defRPr sz="1800" b="1"/>
            </a:lvl3pPr>
            <a:lvl4pPr marL="1371536" indent="0">
              <a:buNone/>
              <a:defRPr sz="1600" b="1"/>
            </a:lvl4pPr>
            <a:lvl5pPr marL="1828715" indent="0">
              <a:buNone/>
              <a:defRPr sz="1600" b="1"/>
            </a:lvl5pPr>
            <a:lvl6pPr marL="2285894" indent="0">
              <a:buNone/>
              <a:defRPr sz="1600" b="1"/>
            </a:lvl6pPr>
            <a:lvl7pPr marL="2743073" indent="0">
              <a:buNone/>
              <a:defRPr sz="1600" b="1"/>
            </a:lvl7pPr>
            <a:lvl8pPr marL="3200252" indent="0">
              <a:buNone/>
              <a:defRPr sz="1600" b="1"/>
            </a:lvl8pPr>
            <a:lvl9pPr marL="365743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9" indent="0">
              <a:buNone/>
              <a:defRPr sz="2000" b="1"/>
            </a:lvl2pPr>
            <a:lvl3pPr marL="914358" indent="0">
              <a:buNone/>
              <a:defRPr sz="1800" b="1"/>
            </a:lvl3pPr>
            <a:lvl4pPr marL="1371536" indent="0">
              <a:buNone/>
              <a:defRPr sz="1600" b="1"/>
            </a:lvl4pPr>
            <a:lvl5pPr marL="1828715" indent="0">
              <a:buNone/>
              <a:defRPr sz="1600" b="1"/>
            </a:lvl5pPr>
            <a:lvl6pPr marL="2285894" indent="0">
              <a:buNone/>
              <a:defRPr sz="1600" b="1"/>
            </a:lvl6pPr>
            <a:lvl7pPr marL="2743073" indent="0">
              <a:buNone/>
              <a:defRPr sz="1600" b="1"/>
            </a:lvl7pPr>
            <a:lvl8pPr marL="3200252" indent="0">
              <a:buNone/>
              <a:defRPr sz="1600" b="1"/>
            </a:lvl8pPr>
            <a:lvl9pPr marL="365743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10/11/2024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8108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10/11/2024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3411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10/11/2024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605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69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3pPr>
            <a:lvl4pPr marL="13715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0480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9" indent="0">
              <a:buNone/>
              <a:defRPr sz="1400"/>
            </a:lvl2pPr>
            <a:lvl3pPr marL="914358" indent="0">
              <a:buNone/>
              <a:defRPr sz="1200"/>
            </a:lvl3pPr>
            <a:lvl4pPr marL="1371536" indent="0">
              <a:buNone/>
              <a:defRPr sz="1000"/>
            </a:lvl4pPr>
            <a:lvl5pPr marL="1828715" indent="0">
              <a:buNone/>
              <a:defRPr sz="1000"/>
            </a:lvl5pPr>
            <a:lvl6pPr marL="2285894" indent="0">
              <a:buNone/>
              <a:defRPr sz="1000"/>
            </a:lvl6pPr>
            <a:lvl7pPr marL="2743073" indent="0">
              <a:buNone/>
              <a:defRPr sz="1000"/>
            </a:lvl7pPr>
            <a:lvl8pPr marL="3200252" indent="0">
              <a:buNone/>
              <a:defRPr sz="1000"/>
            </a:lvl8pPr>
            <a:lvl9pPr marL="365743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10/11/2024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9999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79" indent="0">
              <a:buNone/>
              <a:defRPr sz="2800"/>
            </a:lvl2pPr>
            <a:lvl3pPr marL="914358" indent="0">
              <a:buNone/>
              <a:defRPr sz="2400"/>
            </a:lvl3pPr>
            <a:lvl4pPr marL="1371536" indent="0">
              <a:buNone/>
              <a:defRPr sz="2000"/>
            </a:lvl4pPr>
            <a:lvl5pPr marL="1828715" indent="0">
              <a:buNone/>
              <a:defRPr sz="2000"/>
            </a:lvl5pPr>
            <a:lvl6pPr marL="2285894" indent="0">
              <a:buNone/>
              <a:defRPr sz="2000"/>
            </a:lvl6pPr>
            <a:lvl7pPr marL="2743073" indent="0">
              <a:buNone/>
              <a:defRPr sz="2000"/>
            </a:lvl7pPr>
            <a:lvl8pPr marL="3200252" indent="0">
              <a:buNone/>
              <a:defRPr sz="2000"/>
            </a:lvl8pPr>
            <a:lvl9pPr marL="365743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9" indent="0">
              <a:buNone/>
              <a:defRPr sz="1400"/>
            </a:lvl2pPr>
            <a:lvl3pPr marL="914358" indent="0">
              <a:buNone/>
              <a:defRPr sz="1200"/>
            </a:lvl3pPr>
            <a:lvl4pPr marL="1371536" indent="0">
              <a:buNone/>
              <a:defRPr sz="1000"/>
            </a:lvl4pPr>
            <a:lvl5pPr marL="1828715" indent="0">
              <a:buNone/>
              <a:defRPr sz="1000"/>
            </a:lvl5pPr>
            <a:lvl6pPr marL="2285894" indent="0">
              <a:buNone/>
              <a:defRPr sz="1000"/>
            </a:lvl6pPr>
            <a:lvl7pPr marL="2743073" indent="0">
              <a:buNone/>
              <a:defRPr sz="1000"/>
            </a:lvl7pPr>
            <a:lvl8pPr marL="3200252" indent="0">
              <a:buNone/>
              <a:defRPr sz="1000"/>
            </a:lvl8pPr>
            <a:lvl9pPr marL="365743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10/11/2024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4442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10/11/2024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2658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10/11/2024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611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611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5" indent="0">
              <a:buNone/>
              <a:defRPr sz="2000" b="1"/>
            </a:lvl2pPr>
            <a:lvl3pPr marL="914369" indent="0">
              <a:buNone/>
              <a:defRPr sz="1801" b="1"/>
            </a:lvl3pPr>
            <a:lvl4pPr marL="1371553" indent="0">
              <a:buNone/>
              <a:defRPr sz="1600" b="1"/>
            </a:lvl4pPr>
            <a:lvl5pPr marL="1828738" indent="0">
              <a:buNone/>
              <a:defRPr sz="1600" b="1"/>
            </a:lvl5pPr>
            <a:lvl6pPr marL="2285923" indent="0">
              <a:buNone/>
              <a:defRPr sz="1600" b="1"/>
            </a:lvl6pPr>
            <a:lvl7pPr marL="2743107" indent="0">
              <a:buNone/>
              <a:defRPr sz="1600" b="1"/>
            </a:lvl7pPr>
            <a:lvl8pPr marL="3200292" indent="0">
              <a:buNone/>
              <a:defRPr sz="1600" b="1"/>
            </a:lvl8pPr>
            <a:lvl9pPr marL="3657476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0" y="2505077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5" indent="0">
              <a:buNone/>
              <a:defRPr sz="2000" b="1"/>
            </a:lvl2pPr>
            <a:lvl3pPr marL="914369" indent="0">
              <a:buNone/>
              <a:defRPr sz="1801" b="1"/>
            </a:lvl3pPr>
            <a:lvl4pPr marL="1371553" indent="0">
              <a:buNone/>
              <a:defRPr sz="1600" b="1"/>
            </a:lvl4pPr>
            <a:lvl5pPr marL="1828738" indent="0">
              <a:buNone/>
              <a:defRPr sz="1600" b="1"/>
            </a:lvl5pPr>
            <a:lvl6pPr marL="2285923" indent="0">
              <a:buNone/>
              <a:defRPr sz="1600" b="1"/>
            </a:lvl6pPr>
            <a:lvl7pPr marL="2743107" indent="0">
              <a:buNone/>
              <a:defRPr sz="1600" b="1"/>
            </a:lvl7pPr>
            <a:lvl8pPr marL="3200292" indent="0">
              <a:buNone/>
              <a:defRPr sz="1600" b="1"/>
            </a:lvl8pPr>
            <a:lvl9pPr marL="3657476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7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905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792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677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5" indent="0">
              <a:buNone/>
              <a:defRPr sz="1401"/>
            </a:lvl2pPr>
            <a:lvl3pPr marL="914369" indent="0">
              <a:buNone/>
              <a:defRPr sz="1200"/>
            </a:lvl3pPr>
            <a:lvl4pPr marL="1371553" indent="0">
              <a:buNone/>
              <a:defRPr sz="1001"/>
            </a:lvl4pPr>
            <a:lvl5pPr marL="1828738" indent="0">
              <a:buNone/>
              <a:defRPr sz="1001"/>
            </a:lvl5pPr>
            <a:lvl6pPr marL="2285923" indent="0">
              <a:buNone/>
              <a:defRPr sz="1001"/>
            </a:lvl6pPr>
            <a:lvl7pPr marL="2743107" indent="0">
              <a:buNone/>
              <a:defRPr sz="1001"/>
            </a:lvl7pPr>
            <a:lvl8pPr marL="3200292" indent="0">
              <a:buNone/>
              <a:defRPr sz="1001"/>
            </a:lvl8pPr>
            <a:lvl9pPr marL="3657476" indent="0">
              <a:buNone/>
              <a:defRPr sz="100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358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5" indent="0">
              <a:buNone/>
              <a:defRPr sz="2800"/>
            </a:lvl2pPr>
            <a:lvl3pPr marL="914369" indent="0">
              <a:buNone/>
              <a:defRPr sz="2400"/>
            </a:lvl3pPr>
            <a:lvl4pPr marL="1371553" indent="0">
              <a:buNone/>
              <a:defRPr sz="2000"/>
            </a:lvl4pPr>
            <a:lvl5pPr marL="1828738" indent="0">
              <a:buNone/>
              <a:defRPr sz="2000"/>
            </a:lvl5pPr>
            <a:lvl6pPr marL="2285923" indent="0">
              <a:buNone/>
              <a:defRPr sz="2000"/>
            </a:lvl6pPr>
            <a:lvl7pPr marL="2743107" indent="0">
              <a:buNone/>
              <a:defRPr sz="2000"/>
            </a:lvl7pPr>
            <a:lvl8pPr marL="3200292" indent="0">
              <a:buNone/>
              <a:defRPr sz="2000"/>
            </a:lvl8pPr>
            <a:lvl9pPr marL="3657476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5" indent="0">
              <a:buNone/>
              <a:defRPr sz="1401"/>
            </a:lvl2pPr>
            <a:lvl3pPr marL="914369" indent="0">
              <a:buNone/>
              <a:defRPr sz="1200"/>
            </a:lvl3pPr>
            <a:lvl4pPr marL="1371553" indent="0">
              <a:buNone/>
              <a:defRPr sz="1001"/>
            </a:lvl4pPr>
            <a:lvl5pPr marL="1828738" indent="0">
              <a:buNone/>
              <a:defRPr sz="1001"/>
            </a:lvl5pPr>
            <a:lvl6pPr marL="2285923" indent="0">
              <a:buNone/>
              <a:defRPr sz="1001"/>
            </a:lvl6pPr>
            <a:lvl7pPr marL="2743107" indent="0">
              <a:buNone/>
              <a:defRPr sz="1001"/>
            </a:lvl7pPr>
            <a:lvl8pPr marL="3200292" indent="0">
              <a:buNone/>
              <a:defRPr sz="1001"/>
            </a:lvl8pPr>
            <a:lvl9pPr marL="3657476" indent="0">
              <a:buNone/>
              <a:defRPr sz="100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155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2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2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653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36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3" indent="-228593" algn="l" defTabSz="914369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77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2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46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31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15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00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885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69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5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69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53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38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23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07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292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76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2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2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009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36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3" indent="-228593" algn="l" defTabSz="914369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77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2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46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31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15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00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885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69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5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69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53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38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23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07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292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76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10/11/2024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277246"/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5D0A0B7-B72F-0645-9E36-A4A9FEF7E16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25" y="-3357"/>
            <a:ext cx="12191953" cy="105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981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358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</p:titleStyle>
    <p:bodyStyle>
      <a:lvl1pPr marL="228589" indent="-228589" algn="l" defTabSz="91435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  <a:lvl2pPr marL="685768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2pPr>
      <a:lvl3pPr marL="1142947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3pPr>
      <a:lvl4pPr marL="1600126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4pPr>
      <a:lvl5pPr marL="2057305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5pPr>
      <a:lvl6pPr marL="2514483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62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41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20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9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8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6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5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94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73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52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30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739570" y="645903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endParaRPr sz="1092" dirty="0"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5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3610" y="251810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Tutor Notice</a:t>
            </a:r>
            <a:endParaRPr sz="2426" spc="27" dirty="0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68365" y="5140981"/>
            <a:ext cx="2768844" cy="16043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864" y="5810630"/>
            <a:ext cx="4318391" cy="10479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864" y="993387"/>
            <a:ext cx="11808157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Homework will start being set on Monday 9</a:t>
            </a:r>
            <a:r>
              <a:rPr lang="en-GB" baseline="30000" dirty="0" smtClean="0"/>
              <a:t>th</a:t>
            </a:r>
            <a:r>
              <a:rPr lang="en-GB" dirty="0" smtClean="0"/>
              <a:t> September.</a:t>
            </a:r>
          </a:p>
          <a:p>
            <a:endParaRPr lang="en-GB" dirty="0"/>
          </a:p>
          <a:p>
            <a:r>
              <a:rPr lang="en-GB" dirty="0" smtClean="0"/>
              <a:t>You will go on to SAM Learning  and click on </a:t>
            </a:r>
            <a:r>
              <a:rPr lang="en-GB" dirty="0" smtClean="0">
                <a:solidFill>
                  <a:srgbClr val="FF0000"/>
                </a:solidFill>
              </a:rPr>
              <a:t>Set Tasks</a:t>
            </a:r>
            <a:r>
              <a:rPr lang="en-GB" dirty="0" smtClean="0"/>
              <a:t> to see all your tasks. </a:t>
            </a:r>
          </a:p>
          <a:p>
            <a:endParaRPr lang="en-GB" dirty="0"/>
          </a:p>
          <a:p>
            <a:r>
              <a:rPr lang="en-GB" dirty="0" smtClean="0"/>
              <a:t>You will receive Homework on a weekly basis so you need to log in and complete work every week. </a:t>
            </a:r>
            <a:endParaRPr lang="en-GB" dirty="0"/>
          </a:p>
          <a:p>
            <a:endParaRPr lang="en-GB" dirty="0" smtClean="0"/>
          </a:p>
          <a:p>
            <a:r>
              <a:rPr lang="en-GB" dirty="0" smtClean="0"/>
              <a:t>If you need help or access to a computer/device there is:</a:t>
            </a:r>
          </a:p>
          <a:p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Homework Club every morning in West Canteen from 8am onwards.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Library computers available every break time and afterschool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r>
              <a:rPr lang="en-GB" dirty="0" smtClean="0"/>
              <a:t>You still need to be logging in to Classcharts as your teachers may send announcements out on there or attach revision material for upcoming assessments.</a:t>
            </a:r>
          </a:p>
          <a:p>
            <a:endParaRPr lang="en-GB" dirty="0"/>
          </a:p>
          <a:p>
            <a:r>
              <a:rPr lang="en-GB" dirty="0" smtClean="0"/>
              <a:t>All log in details can be found on your Attainment cards in your passports.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r>
              <a:rPr lang="en-GB" dirty="0" smtClean="0"/>
              <a:t>Any issues please come see Mrs Shaheen in W309 </a:t>
            </a:r>
          </a:p>
          <a:p>
            <a:endParaRPr lang="en-GB" dirty="0" smtClean="0"/>
          </a:p>
          <a:p>
            <a:r>
              <a:rPr lang="en-GB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51398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5874008" cy="559600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000" dirty="0" smtClean="0"/>
              <a:t>The study states 2 main reasons why teenagers in the UK consume energy drinks.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The reasons given in the study were:</a:t>
            </a:r>
          </a:p>
          <a:p>
            <a:pPr marL="742950" indent="-742950">
              <a:buAutoNum type="arabicPeriod"/>
            </a:pPr>
            <a:r>
              <a:rPr lang="en-US" sz="4000" dirty="0" smtClean="0"/>
              <a:t>More energy when feeling tired</a:t>
            </a:r>
          </a:p>
          <a:p>
            <a:pPr marL="742950" indent="-742950">
              <a:buAutoNum type="arabicPeriod"/>
            </a:pPr>
            <a:r>
              <a:rPr lang="en-US" sz="4000" dirty="0" smtClean="0"/>
              <a:t>To help stay awake</a:t>
            </a:r>
            <a:endParaRPr lang="en-US" sz="4000" dirty="0"/>
          </a:p>
          <a:p>
            <a:pPr marL="0" indent="0">
              <a:buNone/>
            </a:pPr>
            <a:endParaRPr lang="en-US" sz="3638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Energy drink consumption</a:t>
            </a:r>
            <a:endParaRPr sz="2426" spc="27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4599" y="1793629"/>
            <a:ext cx="5580185" cy="4185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698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5874008" cy="559600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4000" dirty="0" smtClean="0"/>
              <a:t>The reason why energy drinks can do this is due to their high levels of caffeine and sugar.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The recommended daily consumption levels of these are: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Caffeine – 400mg</a:t>
            </a:r>
          </a:p>
          <a:p>
            <a:pPr marL="0" indent="0">
              <a:buNone/>
            </a:pPr>
            <a:r>
              <a:rPr lang="en-US" sz="4000" dirty="0" smtClean="0"/>
              <a:t>Sugar – 30g</a:t>
            </a:r>
            <a:endParaRPr lang="en-US" sz="4000" dirty="0"/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endParaRPr lang="en-US" sz="3638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Energy drink ingredients</a:t>
            </a:r>
            <a:endParaRPr sz="2426" spc="27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4599" y="1793629"/>
            <a:ext cx="5580185" cy="4185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098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5874008" cy="55960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/>
              <a:t>How much sugar and caffeine is in a 250ml can of boost?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b="1" dirty="0" smtClean="0"/>
              <a:t>Sugar</a:t>
            </a:r>
            <a:r>
              <a:rPr lang="en-US" sz="4000" dirty="0" smtClean="0"/>
              <a:t> – 26.5g which is 7 teaspoons</a:t>
            </a:r>
          </a:p>
          <a:p>
            <a:pPr marL="0" indent="0">
              <a:buNone/>
            </a:pPr>
            <a:r>
              <a:rPr lang="en-US" sz="4000" b="1" dirty="0" smtClean="0"/>
              <a:t>Caffeine</a:t>
            </a:r>
            <a:r>
              <a:rPr lang="en-US" sz="4000" dirty="0" smtClean="0"/>
              <a:t> – 75mg – nearly 20% of the daily allowance</a:t>
            </a:r>
            <a:endParaRPr lang="en-US" sz="4000" b="1" dirty="0"/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endParaRPr lang="en-US" sz="3638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Energy drinks ingredients</a:t>
            </a:r>
            <a:endParaRPr sz="2426" spc="27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2588" y="1717880"/>
            <a:ext cx="4185615" cy="4185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358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5874008" cy="55960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/>
              <a:t>How much sugar and caffeine is in a 500ml can of Red Bull?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b="1" dirty="0" smtClean="0"/>
              <a:t>Sugar</a:t>
            </a:r>
            <a:r>
              <a:rPr lang="en-US" sz="4000" dirty="0" smtClean="0"/>
              <a:t> – 55g which is 13.5 teaspoons</a:t>
            </a:r>
          </a:p>
          <a:p>
            <a:pPr marL="0" indent="0">
              <a:buNone/>
            </a:pPr>
            <a:r>
              <a:rPr lang="en-US" sz="4000" b="1" dirty="0" smtClean="0"/>
              <a:t>Caffeine</a:t>
            </a:r>
            <a:r>
              <a:rPr lang="en-US" sz="4000" dirty="0" smtClean="0"/>
              <a:t> – 160mg – 40% of the daily allowance </a:t>
            </a:r>
            <a:endParaRPr lang="en-US" sz="4000" b="1" dirty="0"/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endParaRPr lang="en-US" sz="3638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Energy drinks ingredients</a:t>
            </a:r>
            <a:endParaRPr sz="2426" spc="27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4591" y="2280271"/>
            <a:ext cx="3227548" cy="3227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842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5874008" cy="55960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/>
              <a:t>How much sugar and caffeine is in a 500ml can of Monster?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b="1" dirty="0" smtClean="0"/>
              <a:t>Sugar</a:t>
            </a:r>
            <a:r>
              <a:rPr lang="en-US" sz="4000" dirty="0" smtClean="0"/>
              <a:t> – 55g which is 13.5 teaspoons</a:t>
            </a:r>
          </a:p>
          <a:p>
            <a:pPr marL="0" indent="0">
              <a:buNone/>
            </a:pPr>
            <a:r>
              <a:rPr lang="en-US" sz="4000" b="1" dirty="0" smtClean="0"/>
              <a:t>Caffeine</a:t>
            </a:r>
            <a:r>
              <a:rPr lang="en-US" sz="4000" dirty="0" smtClean="0"/>
              <a:t> - </a:t>
            </a:r>
            <a:r>
              <a:rPr lang="en-US" sz="4000" dirty="0"/>
              <a:t>160mg – 40% of the daily allowance </a:t>
            </a:r>
            <a:endParaRPr lang="en-US" sz="4000" b="1" dirty="0"/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endParaRPr lang="en-US" sz="3638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Energy drinks ingredients</a:t>
            </a:r>
            <a:endParaRPr sz="2426" spc="27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8120" y="1874548"/>
            <a:ext cx="4320490" cy="4320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219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5874008" cy="55960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/>
              <a:t>How much sugar and caffeine is in a 380ml can of </a:t>
            </a:r>
            <a:r>
              <a:rPr lang="en-US" sz="4000" dirty="0" err="1" smtClean="0"/>
              <a:t>Lucozade</a:t>
            </a:r>
            <a:r>
              <a:rPr lang="en-US" sz="4000" dirty="0" smtClean="0"/>
              <a:t>?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b="1" dirty="0" smtClean="0"/>
              <a:t>Sugar</a:t>
            </a:r>
            <a:r>
              <a:rPr lang="en-US" sz="4000" dirty="0" smtClean="0"/>
              <a:t> – 60g which is 15 teaspoons</a:t>
            </a:r>
          </a:p>
          <a:p>
            <a:pPr marL="0" indent="0">
              <a:buNone/>
            </a:pPr>
            <a:r>
              <a:rPr lang="en-US" sz="4000" b="1" dirty="0" smtClean="0"/>
              <a:t>Caffeine</a:t>
            </a:r>
            <a:r>
              <a:rPr lang="en-US" sz="4000" dirty="0" smtClean="0"/>
              <a:t> – 60mg – 15% of daily allowance</a:t>
            </a:r>
            <a:endParaRPr lang="en-US" sz="4000" b="1" dirty="0"/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endParaRPr lang="en-US" sz="3638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Energy drinks ingredients</a:t>
            </a:r>
            <a:endParaRPr sz="2426" spc="27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9075" y="1541297"/>
            <a:ext cx="3458579" cy="461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444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5874008" cy="559600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4000" dirty="0" smtClean="0"/>
              <a:t>In your PD lessons you will asked to reflect on the effects of energy drinks on the body.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You learnt about this last year.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With the person next to you discuss the effects of energy drinks that you can remember to prepare you for </a:t>
            </a:r>
            <a:r>
              <a:rPr lang="en-US" sz="4000" smtClean="0"/>
              <a:t>your PD lesson.</a:t>
            </a:r>
            <a:endParaRPr lang="en-US" sz="4000" dirty="0"/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endParaRPr lang="en-US" sz="3638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Effects of Energy drinks</a:t>
            </a:r>
            <a:endParaRPr sz="2426" spc="27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4599" y="1793629"/>
            <a:ext cx="5580185" cy="4185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132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45305"/>
            <a:ext cx="12182828" cy="1566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115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997" y="1061918"/>
            <a:ext cx="5647533" cy="5647533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99308" y="68840"/>
            <a:ext cx="65147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277246">
              <a:defRPr/>
            </a:pPr>
            <a:r>
              <a:rPr lang="en-GB" sz="4000" u="sng" dirty="0">
                <a:solidFill>
                  <a:prstClr val="black"/>
                </a:solidFill>
                <a:latin typeface="Comic Sans MS" panose="030F0702030302020204" pitchFamily="66" charset="0"/>
              </a:rPr>
              <a:t>Secure your Future: Learning Journey</a:t>
            </a:r>
          </a:p>
        </p:txBody>
      </p:sp>
      <p:pic>
        <p:nvPicPr>
          <p:cNvPr id="18" name="Picture 17" descr="Logo&#10;&#10;Description automatically generated">
            <a:extLst>
              <a:ext uri="{FF2B5EF4-FFF2-40B4-BE49-F238E27FC236}">
                <a16:creationId xmlns:a16="http://schemas.microsoft.com/office/drawing/2014/main" id="{07E73F21-BD7F-E769-B703-F6FC05FC3F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28" name="Rounded Rectangle 27"/>
          <p:cNvSpPr/>
          <p:nvPr/>
        </p:nvSpPr>
        <p:spPr>
          <a:xfrm>
            <a:off x="581290" y="1586889"/>
            <a:ext cx="1446050" cy="1008041"/>
          </a:xfrm>
          <a:prstGeom prst="roundRect">
            <a:avLst/>
          </a:prstGeom>
          <a:solidFill>
            <a:srgbClr val="FFC000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77246">
              <a:defRPr/>
            </a:pPr>
            <a:r>
              <a:rPr lang="en-US" sz="1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Impact of energy drinks</a:t>
            </a:r>
            <a:endParaRPr lang="en-US" sz="1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2525775" y="1618155"/>
            <a:ext cx="1446050" cy="1008041"/>
          </a:xfrm>
          <a:prstGeom prst="roundRect">
            <a:avLst/>
          </a:prstGeom>
          <a:solidFill>
            <a:schemeClr val="bg1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77246">
              <a:defRPr/>
            </a:pPr>
            <a:r>
              <a:rPr lang="en-US" sz="1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Drugs and alcohol impact on the body</a:t>
            </a:r>
            <a:endParaRPr lang="en-US" sz="1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4470261" y="1592857"/>
            <a:ext cx="1446050" cy="1008041"/>
          </a:xfrm>
          <a:prstGeom prst="roundRect">
            <a:avLst/>
          </a:prstGeom>
          <a:noFill/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77246">
              <a:defRPr/>
            </a:pPr>
            <a:r>
              <a:rPr lang="en-US" sz="1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Dangers of smoking and vaping</a:t>
            </a:r>
            <a:endParaRPr lang="en-US" sz="1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6414746" y="1586888"/>
            <a:ext cx="1446050" cy="1008041"/>
          </a:xfrm>
          <a:prstGeom prst="roundRect">
            <a:avLst/>
          </a:prstGeom>
          <a:noFill/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77246">
              <a:defRPr/>
            </a:pPr>
            <a:r>
              <a:rPr lang="en-US" sz="1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What is the importance of body image?</a:t>
            </a:r>
            <a:endParaRPr lang="en-US" sz="1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8422755" y="1606240"/>
            <a:ext cx="1514832" cy="1008041"/>
          </a:xfrm>
          <a:prstGeom prst="roundRect">
            <a:avLst/>
          </a:prstGeom>
          <a:solidFill>
            <a:schemeClr val="bg1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77246">
              <a:defRPr/>
            </a:pPr>
            <a:r>
              <a:rPr lang="en-US" sz="1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What changes can I expect during puberty?</a:t>
            </a:r>
            <a:endParaRPr lang="en-US" sz="1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0499546" y="1605223"/>
            <a:ext cx="1446050" cy="1008041"/>
          </a:xfrm>
          <a:prstGeom prst="roundRect">
            <a:avLst/>
          </a:prstGeom>
          <a:solidFill>
            <a:schemeClr val="bg1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77246">
              <a:defRPr/>
            </a:pPr>
            <a:r>
              <a:rPr lang="en-US" sz="1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What is FGM?</a:t>
            </a:r>
            <a:endParaRPr lang="en-US" sz="1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34" name="Content Placeholder 2"/>
          <p:cNvSpPr txBox="1">
            <a:spLocks/>
          </p:cNvSpPr>
          <p:nvPr/>
        </p:nvSpPr>
        <p:spPr>
          <a:xfrm>
            <a:off x="175490" y="3123340"/>
            <a:ext cx="6774910" cy="3586111"/>
          </a:xfrm>
          <a:prstGeom prst="rect">
            <a:avLst/>
          </a:prstGeom>
          <a:ln>
            <a:solidFill>
              <a:srgbClr val="E74519"/>
            </a:solidFill>
          </a:ln>
        </p:spPr>
        <p:txBody>
          <a:bodyPr vert="horz" lIns="55449" tIns="27725" rIns="55449" bIns="27725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554499">
              <a:lnSpc>
                <a:spcPct val="110000"/>
              </a:lnSpc>
              <a:spcBef>
                <a:spcPts val="607"/>
              </a:spcBef>
              <a:buNone/>
              <a:defRPr/>
            </a:pPr>
            <a:r>
              <a:rPr lang="en-US" sz="1940" b="1" dirty="0">
                <a:solidFill>
                  <a:prstClr val="black"/>
                </a:solidFill>
                <a:latin typeface="Comic Sans MS"/>
              </a:rPr>
              <a:t>Today we will look at:</a:t>
            </a:r>
          </a:p>
          <a:p>
            <a:pPr marL="0" indent="0" defTabSz="554499">
              <a:lnSpc>
                <a:spcPct val="110000"/>
              </a:lnSpc>
              <a:spcBef>
                <a:spcPts val="607"/>
              </a:spcBef>
              <a:buNone/>
              <a:defRPr/>
            </a:pPr>
            <a:endParaRPr lang="en-US" sz="1940" b="1" dirty="0">
              <a:solidFill>
                <a:prstClr val="black"/>
              </a:solidFill>
              <a:latin typeface="Comic Sans MS"/>
            </a:endParaRPr>
          </a:p>
          <a:p>
            <a:pPr marL="0" indent="0" defTabSz="554499">
              <a:lnSpc>
                <a:spcPct val="110000"/>
              </a:lnSpc>
              <a:spcBef>
                <a:spcPts val="607"/>
              </a:spcBef>
              <a:buNone/>
              <a:defRPr/>
            </a:pPr>
            <a:r>
              <a:rPr lang="en-US" sz="1940" b="1" dirty="0" smtClean="0">
                <a:solidFill>
                  <a:prstClr val="black"/>
                </a:solidFill>
                <a:latin typeface="Comic Sans MS"/>
              </a:rPr>
              <a:t>Impact of energy drinks</a:t>
            </a:r>
            <a:endParaRPr lang="en-US" sz="1940" b="1" dirty="0">
              <a:solidFill>
                <a:prstClr val="black"/>
              </a:solidFill>
              <a:latin typeface="Comic Sans MS"/>
            </a:endParaRPr>
          </a:p>
          <a:p>
            <a:pPr marL="0" indent="0" defTabSz="554499">
              <a:lnSpc>
                <a:spcPct val="110000"/>
              </a:lnSpc>
              <a:spcBef>
                <a:spcPts val="607"/>
              </a:spcBef>
              <a:buNone/>
              <a:defRPr/>
            </a:pPr>
            <a:endParaRPr lang="en-US" sz="1940" b="1" dirty="0">
              <a:solidFill>
                <a:prstClr val="black"/>
              </a:solidFill>
              <a:latin typeface="Comic Sans MS"/>
            </a:endParaRPr>
          </a:p>
          <a:p>
            <a:pPr marL="0" indent="0" defTabSz="554499">
              <a:lnSpc>
                <a:spcPct val="110000"/>
              </a:lnSpc>
              <a:spcBef>
                <a:spcPts val="607"/>
              </a:spcBef>
              <a:buNone/>
              <a:defRPr/>
            </a:pPr>
            <a:r>
              <a:rPr lang="en-US" sz="1940" b="1" dirty="0">
                <a:solidFill>
                  <a:prstClr val="black"/>
                </a:solidFill>
                <a:latin typeface="Comic Sans MS"/>
              </a:rPr>
              <a:t>This includes:</a:t>
            </a:r>
          </a:p>
          <a:p>
            <a:pPr marL="138623" indent="-138623" defTabSz="554499">
              <a:lnSpc>
                <a:spcPct val="110000"/>
              </a:lnSpc>
              <a:spcBef>
                <a:spcPts val="607"/>
              </a:spcBef>
              <a:buFontTx/>
              <a:buChar char="-"/>
              <a:defRPr/>
            </a:pPr>
            <a:r>
              <a:rPr lang="en-US" sz="1940" b="1" dirty="0" smtClean="0">
                <a:solidFill>
                  <a:prstClr val="black"/>
                </a:solidFill>
                <a:latin typeface="Comic Sans MS"/>
              </a:rPr>
              <a:t>What is in energy drinks</a:t>
            </a:r>
          </a:p>
          <a:p>
            <a:pPr marL="138623" indent="-138623" defTabSz="554499">
              <a:lnSpc>
                <a:spcPct val="110000"/>
              </a:lnSpc>
              <a:spcBef>
                <a:spcPts val="607"/>
              </a:spcBef>
              <a:buFontTx/>
              <a:buChar char="-"/>
              <a:defRPr/>
            </a:pPr>
            <a:r>
              <a:rPr lang="en-US" sz="1940" b="1" dirty="0" smtClean="0">
                <a:solidFill>
                  <a:prstClr val="black"/>
                </a:solidFill>
                <a:latin typeface="Comic Sans MS"/>
              </a:rPr>
              <a:t>Introduction to impact of energy drinks</a:t>
            </a:r>
            <a:endParaRPr lang="en-US" sz="1940" b="1" dirty="0">
              <a:solidFill>
                <a:prstClr val="black"/>
              </a:solidFill>
              <a:latin typeface="Comic Sans MS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7274975" y="3095752"/>
            <a:ext cx="4674666" cy="3586111"/>
          </a:xfrm>
          <a:prstGeom prst="rect">
            <a:avLst/>
          </a:prstGeom>
          <a:ln>
            <a:solidFill>
              <a:srgbClr val="E74519"/>
            </a:solidFill>
          </a:ln>
        </p:spPr>
        <p:txBody>
          <a:bodyPr vert="horz" lIns="55449" tIns="27725" rIns="55449" bIns="27725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554499">
              <a:lnSpc>
                <a:spcPct val="110000"/>
              </a:lnSpc>
              <a:spcBef>
                <a:spcPts val="607"/>
              </a:spcBef>
              <a:buNone/>
              <a:defRPr/>
            </a:pPr>
            <a:r>
              <a:rPr lang="en-US" sz="2183" b="1" dirty="0">
                <a:solidFill>
                  <a:prstClr val="black"/>
                </a:solidFill>
                <a:latin typeface="Comic Sans MS"/>
              </a:rPr>
              <a:t>Please remember that during the lesson we should not be asking any pupil or teacher personal questions.</a:t>
            </a:r>
          </a:p>
          <a:p>
            <a:pPr marL="0" indent="0" defTabSz="554499">
              <a:lnSpc>
                <a:spcPct val="110000"/>
              </a:lnSpc>
              <a:spcBef>
                <a:spcPts val="607"/>
              </a:spcBef>
              <a:buNone/>
              <a:defRPr/>
            </a:pPr>
            <a:endParaRPr lang="en-US" sz="2183" b="1" dirty="0">
              <a:solidFill>
                <a:prstClr val="black"/>
              </a:solidFill>
              <a:latin typeface="Comic Sans MS"/>
            </a:endParaRPr>
          </a:p>
          <a:p>
            <a:pPr marL="0" indent="0" defTabSz="554499">
              <a:lnSpc>
                <a:spcPct val="110000"/>
              </a:lnSpc>
              <a:spcBef>
                <a:spcPts val="607"/>
              </a:spcBef>
              <a:buNone/>
              <a:defRPr/>
            </a:pPr>
            <a:r>
              <a:rPr lang="en-US" sz="2183" b="1" dirty="0">
                <a:solidFill>
                  <a:prstClr val="black"/>
                </a:solidFill>
                <a:latin typeface="Comic Sans MS"/>
              </a:rPr>
              <a:t>Your teacher can ask you questions but this will be to check your knowledge in the lesson.</a:t>
            </a:r>
          </a:p>
        </p:txBody>
      </p:sp>
    </p:spTree>
    <p:extLst>
      <p:ext uri="{BB962C8B-B14F-4D97-AF65-F5344CB8AC3E}">
        <p14:creationId xmlns:p14="http://schemas.microsoft.com/office/powerpoint/2010/main" val="4165069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4147594" cy="51088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38" dirty="0" smtClean="0"/>
              <a:t>You have gone into your local shop to buy a drink.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Put your hand up if you would buy: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A bottle of water?</a:t>
            </a:r>
            <a:endParaRPr lang="en-US" sz="3638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Scenario</a:t>
            </a:r>
            <a:endParaRPr sz="2426" spc="27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3160" y="1261997"/>
            <a:ext cx="7027584" cy="527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363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4147594" cy="51088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38" dirty="0" smtClean="0"/>
              <a:t>You have gone into your local shop to buy a drink.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Put your hand up if you would buy: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A fruit smoothie or juice?</a:t>
            </a:r>
            <a:endParaRPr lang="en-US" sz="3638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Scenario</a:t>
            </a:r>
            <a:endParaRPr sz="2426" spc="27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3160" y="1261997"/>
            <a:ext cx="7027584" cy="527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721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4147594" cy="510888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38" dirty="0" smtClean="0"/>
              <a:t>You have gone into your local shop to buy a drink.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Put your hand up if you would buy: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A bottle or can of coke/sprite/</a:t>
            </a:r>
            <a:r>
              <a:rPr lang="en-US" sz="3638" dirty="0" err="1" smtClean="0"/>
              <a:t>fanta</a:t>
            </a:r>
            <a:r>
              <a:rPr lang="en-US" sz="3638" dirty="0" smtClean="0"/>
              <a:t> </a:t>
            </a:r>
            <a:r>
              <a:rPr lang="en-US" sz="3638" dirty="0" err="1" smtClean="0"/>
              <a:t>etc</a:t>
            </a:r>
            <a:r>
              <a:rPr lang="en-US" sz="3638" dirty="0" smtClean="0"/>
              <a:t>?</a:t>
            </a:r>
            <a:endParaRPr lang="en-US" sz="3638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Scenario</a:t>
            </a:r>
            <a:endParaRPr sz="2426" spc="27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3160" y="1261997"/>
            <a:ext cx="7027584" cy="527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765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4147594" cy="510888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38" dirty="0" smtClean="0"/>
              <a:t>You have gone into your local shop to buy a drink.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Put your hand up if you would buy: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A energy drink such as </a:t>
            </a:r>
            <a:r>
              <a:rPr lang="en-US" sz="3638" dirty="0" err="1" smtClean="0"/>
              <a:t>lucozade</a:t>
            </a:r>
            <a:r>
              <a:rPr lang="en-US" sz="3638" dirty="0" smtClean="0"/>
              <a:t>, boost, monster?</a:t>
            </a:r>
            <a:endParaRPr lang="en-US" sz="3638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Scenario</a:t>
            </a:r>
            <a:endParaRPr sz="2426" spc="27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3160" y="1261997"/>
            <a:ext cx="7027584" cy="527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445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5874008" cy="6037161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4000" dirty="0" smtClean="0"/>
              <a:t>In 2022, energy drinks market in the UK was worth around £3 billion!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Studies have also shown that over a third of UK teenagers consume at least 1 energy drink a week.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The study also shows that 20% of teenagers consume an energy drink 4-5 days per week or more.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This explains why UK teenagers are the biggest consumers of energy drinks in Europe. UK teenagers consume over 1 </a:t>
            </a:r>
            <a:r>
              <a:rPr lang="en-US" sz="4000" dirty="0" err="1" smtClean="0"/>
              <a:t>litre</a:t>
            </a:r>
            <a:r>
              <a:rPr lang="en-US" sz="4000" dirty="0" smtClean="0"/>
              <a:t> a month more than the European average </a:t>
            </a:r>
            <a:endParaRPr lang="en-US" sz="4000" dirty="0"/>
          </a:p>
          <a:p>
            <a:pPr marL="0" indent="0">
              <a:buNone/>
            </a:pPr>
            <a:endParaRPr lang="en-US" sz="3638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Energy drink consumption</a:t>
            </a:r>
            <a:endParaRPr sz="2426" spc="27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4599" y="1793629"/>
            <a:ext cx="5580185" cy="4185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173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5874008" cy="559600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4000" dirty="0" smtClean="0"/>
              <a:t>The study states 2 main reasons why teenagers in the UK consume energy drinks.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With the person next to you discuss what these may be.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Be ready to share your answers with the class</a:t>
            </a:r>
            <a:endParaRPr lang="en-US" sz="4000" dirty="0"/>
          </a:p>
          <a:p>
            <a:pPr marL="0" indent="0">
              <a:buNone/>
            </a:pPr>
            <a:endParaRPr lang="en-US" sz="3638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Energy drink consumption</a:t>
            </a:r>
            <a:endParaRPr sz="2426" spc="27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4599" y="1793629"/>
            <a:ext cx="5580185" cy="4185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760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PKAT">
      <a:dk1>
        <a:srgbClr val="2A2C65"/>
      </a:dk1>
      <a:lt1>
        <a:srgbClr val="FFFFFF"/>
      </a:lt1>
      <a:dk2>
        <a:srgbClr val="44546A"/>
      </a:dk2>
      <a:lt2>
        <a:srgbClr val="E7E6E6"/>
      </a:lt2>
      <a:accent1>
        <a:srgbClr val="00592A"/>
      </a:accent1>
      <a:accent2>
        <a:srgbClr val="E1791D"/>
      </a:accent2>
      <a:accent3>
        <a:srgbClr val="A31A6D"/>
      </a:accent3>
      <a:accent4>
        <a:srgbClr val="C0162C"/>
      </a:accent4>
      <a:accent5>
        <a:srgbClr val="E1791D"/>
      </a:accent5>
      <a:accent6>
        <a:srgbClr val="70AD47"/>
      </a:accent6>
      <a:hlink>
        <a:srgbClr val="2A2B65"/>
      </a:hlink>
      <a:folHlink>
        <a:srgbClr val="A31A6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- Pupils, Parents and Visitors" id="{E76A054A-A0A8-4045-97AD-971116C46DE3}" vid="{D137112F-9E5D-4757-9DD1-5ADB193BE195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741</Words>
  <Application>Microsoft Office PowerPoint</Application>
  <PresentationFormat>Widescreen</PresentationFormat>
  <Paragraphs>117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Calibri Light</vt:lpstr>
      <vt:lpstr>Comic Sans MS</vt:lpstr>
      <vt:lpstr>Lato</vt:lpstr>
      <vt:lpstr>3_Office Theme</vt:lpstr>
      <vt:lpstr>2_Office Theme</vt:lpstr>
      <vt:lpstr>Office Theme</vt:lpstr>
      <vt:lpstr>Tutor Notice</vt:lpstr>
      <vt:lpstr>PowerPoint Presentation</vt:lpstr>
      <vt:lpstr>PowerPoint Presentation</vt:lpstr>
      <vt:lpstr>Scenario</vt:lpstr>
      <vt:lpstr>Scenario</vt:lpstr>
      <vt:lpstr>Scenario</vt:lpstr>
      <vt:lpstr>Scenario</vt:lpstr>
      <vt:lpstr>Energy drink consumption</vt:lpstr>
      <vt:lpstr>Energy drink consumption</vt:lpstr>
      <vt:lpstr>Energy drink consumption</vt:lpstr>
      <vt:lpstr>Energy drink ingredients</vt:lpstr>
      <vt:lpstr>Energy drinks ingredients</vt:lpstr>
      <vt:lpstr>Energy drinks ingredients</vt:lpstr>
      <vt:lpstr>Energy drinks ingredients</vt:lpstr>
      <vt:lpstr>Energy drinks ingredients</vt:lpstr>
      <vt:lpstr>Effects of Energy drinks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Ryan Stewart</dc:creator>
  <cp:lastModifiedBy>Ryan Stewart</cp:lastModifiedBy>
  <cp:revision>12</cp:revision>
  <dcterms:created xsi:type="dcterms:W3CDTF">2024-08-15T13:31:51Z</dcterms:created>
  <dcterms:modified xsi:type="dcterms:W3CDTF">2024-10-11T14:31:19Z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