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17" r:id="rId5"/>
  </p:sldMasterIdLst>
  <p:notesMasterIdLst>
    <p:notesMasterId r:id="rId18"/>
  </p:notesMasterIdLst>
  <p:sldIdLst>
    <p:sldId id="294" r:id="rId6"/>
    <p:sldId id="288" r:id="rId7"/>
    <p:sldId id="257" r:id="rId8"/>
    <p:sldId id="258" r:id="rId9"/>
    <p:sldId id="282" r:id="rId10"/>
    <p:sldId id="259" r:id="rId11"/>
    <p:sldId id="289" r:id="rId12"/>
    <p:sldId id="283" r:id="rId13"/>
    <p:sldId id="290" r:id="rId14"/>
    <p:sldId id="291" r:id="rId15"/>
    <p:sldId id="292" r:id="rId16"/>
    <p:sldId id="29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2uTX0yt7xgWqST5BFy4WBA==" hashData="22yJguKn093NBLAyTH5FWBvfTd0qoBp8kZ/jYTkH45wYgfPmGt6J8Y5yytwj7Bn2h4v55tJtn9VrMaDLyxOkpQ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B1D147-4513-4AB8-B851-3CDD42F819E6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5363B-810C-4065-AEF7-90C1F8936B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482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https://www.youtube.com/watch?v=7N6-mTvW9Zw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5363B-810C-4065-AEF7-90C1F8936BA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379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https://www.youtube.com/watch?v=w4_ifU_OLM0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5363B-810C-4065-AEF7-90C1F8936BA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9548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5" indent="0" algn="ctr">
              <a:buNone/>
              <a:defRPr sz="2000"/>
            </a:lvl2pPr>
            <a:lvl3pPr marL="914369" indent="0" algn="ctr">
              <a:buNone/>
              <a:defRPr sz="1801"/>
            </a:lvl3pPr>
            <a:lvl4pPr marL="1371553" indent="0" algn="ctr">
              <a:buNone/>
              <a:defRPr sz="1600"/>
            </a:lvl4pPr>
            <a:lvl5pPr marL="1828738" indent="0" algn="ctr">
              <a:buNone/>
              <a:defRPr sz="1600"/>
            </a:lvl5pPr>
            <a:lvl6pPr marL="2285923" indent="0" algn="ctr">
              <a:buNone/>
              <a:defRPr sz="1600"/>
            </a:lvl6pPr>
            <a:lvl7pPr marL="2743107" indent="0" algn="ctr">
              <a:buNone/>
              <a:defRPr sz="1600"/>
            </a:lvl7pPr>
            <a:lvl8pPr marL="3200292" indent="0" algn="ctr">
              <a:buNone/>
              <a:defRPr sz="1600"/>
            </a:lvl8pPr>
            <a:lvl9pPr marL="3657476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570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768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484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5" indent="0" algn="ctr">
              <a:buNone/>
              <a:defRPr sz="2000"/>
            </a:lvl2pPr>
            <a:lvl3pPr marL="914369" indent="0" algn="ctr">
              <a:buNone/>
              <a:defRPr sz="1801"/>
            </a:lvl3pPr>
            <a:lvl4pPr marL="1371553" indent="0" algn="ctr">
              <a:buNone/>
              <a:defRPr sz="1600"/>
            </a:lvl4pPr>
            <a:lvl5pPr marL="1828738" indent="0" algn="ctr">
              <a:buNone/>
              <a:defRPr sz="1600"/>
            </a:lvl5pPr>
            <a:lvl6pPr marL="2285923" indent="0" algn="ctr">
              <a:buNone/>
              <a:defRPr sz="1600"/>
            </a:lvl6pPr>
            <a:lvl7pPr marL="2743107" indent="0" algn="ctr">
              <a:buNone/>
              <a:defRPr sz="1600"/>
            </a:lvl7pPr>
            <a:lvl8pPr marL="3200292" indent="0" algn="ctr">
              <a:buNone/>
              <a:defRPr sz="1600"/>
            </a:lvl8pPr>
            <a:lvl9pPr marL="3657476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7447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878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69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5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2928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5000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7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7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7500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7617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8741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056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3920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5" indent="0">
              <a:buNone/>
              <a:defRPr sz="2800"/>
            </a:lvl2pPr>
            <a:lvl3pPr marL="914369" indent="0">
              <a:buNone/>
              <a:defRPr sz="2400"/>
            </a:lvl3pPr>
            <a:lvl4pPr marL="1371553" indent="0">
              <a:buNone/>
              <a:defRPr sz="2000"/>
            </a:lvl4pPr>
            <a:lvl5pPr marL="1828738" indent="0">
              <a:buNone/>
              <a:defRPr sz="2000"/>
            </a:lvl5pPr>
            <a:lvl6pPr marL="2285923" indent="0">
              <a:buNone/>
              <a:defRPr sz="2000"/>
            </a:lvl6pPr>
            <a:lvl7pPr marL="2743107" indent="0">
              <a:buNone/>
              <a:defRPr sz="2000"/>
            </a:lvl7pPr>
            <a:lvl8pPr marL="3200292" indent="0">
              <a:buNone/>
              <a:defRPr sz="2000"/>
            </a:lvl8pPr>
            <a:lvl9pPr marL="3657476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1128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8828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5034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9" indent="0" algn="ctr">
              <a:buNone/>
              <a:defRPr sz="2000"/>
            </a:lvl2pPr>
            <a:lvl3pPr marL="914358" indent="0" algn="ctr">
              <a:buNone/>
              <a:defRPr sz="1800"/>
            </a:lvl3pPr>
            <a:lvl4pPr marL="1371536" indent="0" algn="ctr">
              <a:buNone/>
              <a:defRPr sz="1600"/>
            </a:lvl4pPr>
            <a:lvl5pPr marL="1828715" indent="0" algn="ctr">
              <a:buNone/>
              <a:defRPr sz="1600"/>
            </a:lvl5pPr>
            <a:lvl6pPr marL="2285894" indent="0" algn="ctr">
              <a:buNone/>
              <a:defRPr sz="1600"/>
            </a:lvl6pPr>
            <a:lvl7pPr marL="2743073" indent="0" algn="ctr">
              <a:buNone/>
              <a:defRPr sz="1600"/>
            </a:lvl7pPr>
            <a:lvl8pPr marL="3200252" indent="0" algn="ctr">
              <a:buNone/>
              <a:defRPr sz="1600"/>
            </a:lvl8pPr>
            <a:lvl9pPr marL="365743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8147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3249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1377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8322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8108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3411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605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69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5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0480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9999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9" indent="0">
              <a:buNone/>
              <a:defRPr sz="2800"/>
            </a:lvl2pPr>
            <a:lvl3pPr marL="914358" indent="0">
              <a:buNone/>
              <a:defRPr sz="2400"/>
            </a:lvl3pPr>
            <a:lvl4pPr marL="1371536" indent="0">
              <a:buNone/>
              <a:defRPr sz="2000"/>
            </a:lvl4pPr>
            <a:lvl5pPr marL="1828715" indent="0">
              <a:buNone/>
              <a:defRPr sz="2000"/>
            </a:lvl5pPr>
            <a:lvl6pPr marL="2285894" indent="0">
              <a:buNone/>
              <a:defRPr sz="2000"/>
            </a:lvl6pPr>
            <a:lvl7pPr marL="2743073" indent="0">
              <a:buNone/>
              <a:defRPr sz="2000"/>
            </a:lvl7pPr>
            <a:lvl8pPr marL="3200252" indent="0">
              <a:buNone/>
              <a:defRPr sz="2000"/>
            </a:lvl8pPr>
            <a:lvl9pPr marL="365743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4442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2658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6110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ought for the day">
    <p:bg>
      <p:bgPr>
        <a:solidFill>
          <a:srgbClr val="142A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7" y="722977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5FD7A6-CF27-D0FC-CD3E-D9ABE71A69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24000" y="885365"/>
            <a:ext cx="9144000" cy="5087270"/>
          </a:xfrm>
        </p:spPr>
        <p:txBody>
          <a:bodyPr>
            <a:normAutofit/>
          </a:bodyPr>
          <a:lstStyle>
            <a:lvl1pPr marL="0" indent="0">
              <a:buNone/>
              <a:defRPr sz="5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61F2BF-9724-2BA9-43FC-90F9E1C2EE4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95966" y="219073"/>
            <a:ext cx="4480560" cy="5651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Thought for the Day</a:t>
            </a:r>
          </a:p>
        </p:txBody>
      </p:sp>
    </p:spTree>
    <p:extLst>
      <p:ext uri="{BB962C8B-B14F-4D97-AF65-F5344CB8AC3E}">
        <p14:creationId xmlns:p14="http://schemas.microsoft.com/office/powerpoint/2010/main" val="39883761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mNot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7" y="722977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5FD7A6-CF27-D0FC-CD3E-D9ABE71A69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24000" y="885365"/>
            <a:ext cx="9144000" cy="5087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766D18-996A-0B47-AEC7-4F6DBEFDFC51}"/>
              </a:ext>
            </a:extLst>
          </p:cNvPr>
          <p:cNvSpPr txBox="1"/>
          <p:nvPr userDrawn="1"/>
        </p:nvSpPr>
        <p:spPr>
          <a:xfrm>
            <a:off x="254000" y="170287"/>
            <a:ext cx="21337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Tutor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Notices</a:t>
            </a:r>
          </a:p>
        </p:txBody>
      </p:sp>
    </p:spTree>
    <p:extLst>
      <p:ext uri="{BB962C8B-B14F-4D97-AF65-F5344CB8AC3E}">
        <p14:creationId xmlns:p14="http://schemas.microsoft.com/office/powerpoint/2010/main" val="41913819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troduction Slide">
    <p:bg>
      <p:bgPr>
        <a:gradFill>
          <a:gsLst>
            <a:gs pos="0">
              <a:srgbClr val="142A33"/>
            </a:gs>
            <a:gs pos="100000">
              <a:srgbClr val="A1A1A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2F2D0FF-C91E-0662-D95B-3739CDBA7F3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6" b="8336"/>
          <a:stretch/>
        </p:blipFill>
        <p:spPr>
          <a:xfrm>
            <a:off x="-4568" y="107209"/>
            <a:ext cx="12192000" cy="67830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757D89-E675-74AB-2442-713E256C99D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B46DF7-E730-3808-DFE6-E8A7219A2DF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88F665-49CD-59A9-11DE-BB09A5CAF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7" name="Picture 6" descr="Background pattern">
            <a:extLst>
              <a:ext uri="{FF2B5EF4-FFF2-40B4-BE49-F238E27FC236}">
                <a16:creationId xmlns:a16="http://schemas.microsoft.com/office/drawing/2014/main" id="{C3958AE2-3799-2F27-3269-EF0C5C46C07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857" y="1412426"/>
            <a:ext cx="5445575" cy="5445574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7507A6-6F0B-A5D0-C545-B8EFB514F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69F593-5F6F-8FC6-1767-422676EB4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54C6E0-A10F-DABD-9464-B83AD044704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2"/>
            <a:ext cx="12192000" cy="10720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E431FA24-8845-15E2-44E2-D772E2718F4C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051" y="212897"/>
            <a:ext cx="2804391" cy="42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2396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eklyTo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A491EEC0-558D-6ACB-E084-6414A1220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633" y="956734"/>
            <a:ext cx="5901266" cy="590126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6B650-8229-F355-0AA7-1AC2F4042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690A8E-F23E-1D68-56F8-CC814F564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D4EB72-E43E-DCD9-F87A-3F10F1933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9044E1-3B00-7662-C79A-987CD8B7FE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"/>
            <a:ext cx="12192000" cy="107207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EA06688-325F-1275-B49F-9CC255BE871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264833" y="1780113"/>
            <a:ext cx="3530600" cy="1146175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40D572E-EEA5-59D9-7FEE-D99B6630BBE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140701" y="1780113"/>
            <a:ext cx="3530600" cy="1146175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59BCCC-30E3-CD78-56FF-9C5B73860882}"/>
              </a:ext>
            </a:extLst>
          </p:cNvPr>
          <p:cNvSpPr txBox="1"/>
          <p:nvPr userDrawn="1"/>
        </p:nvSpPr>
        <p:spPr>
          <a:xfrm>
            <a:off x="492369" y="558800"/>
            <a:ext cx="55591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This Week’s Tutor Times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9442F8-8DCB-B140-8834-61B3C20C4A2C}"/>
              </a:ext>
            </a:extLst>
          </p:cNvPr>
          <p:cNvSpPr txBox="1"/>
          <p:nvPr userDrawn="1"/>
        </p:nvSpPr>
        <p:spPr>
          <a:xfrm>
            <a:off x="537633" y="1648367"/>
            <a:ext cx="172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A4DA85-D443-5D84-33A3-A3C9B944791A}"/>
              </a:ext>
            </a:extLst>
          </p:cNvPr>
          <p:cNvSpPr txBox="1"/>
          <p:nvPr userDrawn="1"/>
        </p:nvSpPr>
        <p:spPr>
          <a:xfrm>
            <a:off x="6417694" y="1635519"/>
            <a:ext cx="172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12899973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daysTo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A491EEC0-558D-6ACB-E084-6414A1220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633" y="956734"/>
            <a:ext cx="5901266" cy="590126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6B650-8229-F355-0AA7-1AC2F4042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690A8E-F23E-1D68-56F8-CC814F564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D4EB72-E43E-DCD9-F87A-3F10F1933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9044E1-3B00-7662-C79A-987CD8B7FE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"/>
            <a:ext cx="12192000" cy="107207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EA06688-325F-1275-B49F-9CC255BE871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264833" y="1780113"/>
            <a:ext cx="3530600" cy="1146175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40D572E-EEA5-59D9-7FEE-D99B6630BBE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140701" y="1780113"/>
            <a:ext cx="3530600" cy="1146175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59BCCC-30E3-CD78-56FF-9C5B73860882}"/>
              </a:ext>
            </a:extLst>
          </p:cNvPr>
          <p:cNvSpPr txBox="1"/>
          <p:nvPr userDrawn="1"/>
        </p:nvSpPr>
        <p:spPr>
          <a:xfrm>
            <a:off x="492369" y="558800"/>
            <a:ext cx="43692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Today’s Tutor Time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9442F8-8DCB-B140-8834-61B3C20C4A2C}"/>
              </a:ext>
            </a:extLst>
          </p:cNvPr>
          <p:cNvSpPr txBox="1"/>
          <p:nvPr userDrawn="1"/>
        </p:nvSpPr>
        <p:spPr>
          <a:xfrm>
            <a:off x="537633" y="1648367"/>
            <a:ext cx="172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A4DA85-D443-5D84-33A3-A3C9B944791A}"/>
              </a:ext>
            </a:extLst>
          </p:cNvPr>
          <p:cNvSpPr txBox="1"/>
          <p:nvPr userDrawn="1"/>
        </p:nvSpPr>
        <p:spPr>
          <a:xfrm>
            <a:off x="6417694" y="1635519"/>
            <a:ext cx="172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6111253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142A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A9A9D-3D5F-6DCB-A52B-94B75E981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608667"/>
            <a:ext cx="4673599" cy="1570144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9C642E-FEA0-80DD-9825-BFD38B70FF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3429000"/>
            <a:ext cx="4673599" cy="2660653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996C5-AABC-404E-42AB-27336008F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773A23-4A9E-D57E-86F2-050896E9D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1B47D6-C0F9-432A-0CF2-D50936D65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5" r="18115"/>
          <a:stretch/>
        </p:blipFill>
        <p:spPr>
          <a:xfrm>
            <a:off x="5734050" y="96656"/>
            <a:ext cx="6457950" cy="676134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87374E-1070-24D8-20B7-83AC738B5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82237DE-5398-36FA-98F7-57CCB592B9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184" y="290288"/>
            <a:ext cx="2804391" cy="42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784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6114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7" y="722977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5FD7A6-CF27-D0FC-CD3E-D9ABE71A69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24000" y="885365"/>
            <a:ext cx="9144000" cy="5087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61F2BF-9724-2BA9-43FC-90F9E1C2EE4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2900" y="234950"/>
            <a:ext cx="5289550" cy="565150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03" y="261865"/>
            <a:ext cx="3964881" cy="47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9386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7" y="722977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61F2BF-9724-2BA9-43FC-90F9E1C2EE4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2900" y="234950"/>
            <a:ext cx="5289550" cy="402048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1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1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8" y="722977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03" y="261865"/>
            <a:ext cx="3964881" cy="47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0243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Tri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7" y="722977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61F2BF-9724-2BA9-43FC-90F9E1C2EE4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2900" y="234950"/>
            <a:ext cx="5289550" cy="565150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0250340C-2EF6-5D1E-7E68-772BB8A3FE8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42900" y="887591"/>
            <a:ext cx="3553069" cy="5087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9F126F01-5742-70B5-17B2-8ABE4CDA2B45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319466" y="885365"/>
            <a:ext cx="3553069" cy="5087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5EF9BD21-DC60-80CB-1732-0D764CDE350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296031" y="885365"/>
            <a:ext cx="3553069" cy="5087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7329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22969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8162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52939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40345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2887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32971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5162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7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7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90519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20225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4624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49989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4002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8" indent="0" algn="ctr">
              <a:buNone/>
              <a:defRPr sz="2000"/>
            </a:lvl2pPr>
            <a:lvl3pPr marL="914315" indent="0" algn="ctr">
              <a:buNone/>
              <a:defRPr sz="1800"/>
            </a:lvl3pPr>
            <a:lvl4pPr marL="1371472" indent="0" algn="ctr">
              <a:buNone/>
              <a:defRPr sz="1600"/>
            </a:lvl4pPr>
            <a:lvl5pPr marL="1828630" indent="0" algn="ctr">
              <a:buNone/>
              <a:defRPr sz="1600"/>
            </a:lvl5pPr>
            <a:lvl6pPr marL="2285788" indent="0" algn="ctr">
              <a:buNone/>
              <a:defRPr sz="1600"/>
            </a:lvl6pPr>
            <a:lvl7pPr marL="2742945" indent="0" algn="ctr">
              <a:buNone/>
              <a:defRPr sz="1600"/>
            </a:lvl7pPr>
            <a:lvl8pPr marL="3200104" indent="0" algn="ctr">
              <a:buNone/>
              <a:defRPr sz="1600"/>
            </a:lvl8pPr>
            <a:lvl9pPr marL="365726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33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33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33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33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33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1401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33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33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33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33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33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36159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1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33"/>
              <a:t>10/11/2024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33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98880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33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33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33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33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33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02206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8" indent="0">
              <a:buNone/>
              <a:defRPr sz="2000" b="1"/>
            </a:lvl2pPr>
            <a:lvl3pPr marL="914315" indent="0">
              <a:buNone/>
              <a:defRPr sz="1800" b="1"/>
            </a:lvl3pPr>
            <a:lvl4pPr marL="1371472" indent="0">
              <a:buNone/>
              <a:defRPr sz="1600" b="1"/>
            </a:lvl4pPr>
            <a:lvl5pPr marL="1828630" indent="0">
              <a:buNone/>
              <a:defRPr sz="1600" b="1"/>
            </a:lvl5pPr>
            <a:lvl6pPr marL="2285788" indent="0">
              <a:buNone/>
              <a:defRPr sz="1600" b="1"/>
            </a:lvl6pPr>
            <a:lvl7pPr marL="2742945" indent="0">
              <a:buNone/>
              <a:defRPr sz="1600" b="1"/>
            </a:lvl7pPr>
            <a:lvl8pPr marL="3200104" indent="0">
              <a:buNone/>
              <a:defRPr sz="1600" b="1"/>
            </a:lvl8pPr>
            <a:lvl9pPr marL="365726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8" indent="0">
              <a:buNone/>
              <a:defRPr sz="2000" b="1"/>
            </a:lvl2pPr>
            <a:lvl3pPr marL="914315" indent="0">
              <a:buNone/>
              <a:defRPr sz="1800" b="1"/>
            </a:lvl3pPr>
            <a:lvl4pPr marL="1371472" indent="0">
              <a:buNone/>
              <a:defRPr sz="1600" b="1"/>
            </a:lvl4pPr>
            <a:lvl5pPr marL="1828630" indent="0">
              <a:buNone/>
              <a:defRPr sz="1600" b="1"/>
            </a:lvl5pPr>
            <a:lvl6pPr marL="2285788" indent="0">
              <a:buNone/>
              <a:defRPr sz="1600" b="1"/>
            </a:lvl6pPr>
            <a:lvl7pPr marL="2742945" indent="0">
              <a:buNone/>
              <a:defRPr sz="1600" b="1"/>
            </a:lvl7pPr>
            <a:lvl8pPr marL="3200104" indent="0">
              <a:buNone/>
              <a:defRPr sz="1600" b="1"/>
            </a:lvl8pPr>
            <a:lvl9pPr marL="365726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33"/>
              <a:t>10/11/2024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33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64682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33"/>
              <a:t>10/11/2024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33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305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79247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33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33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17255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8" indent="0">
              <a:buNone/>
              <a:defRPr sz="1400"/>
            </a:lvl2pPr>
            <a:lvl3pPr marL="914315" indent="0">
              <a:buNone/>
              <a:defRPr sz="1200"/>
            </a:lvl3pPr>
            <a:lvl4pPr marL="1371472" indent="0">
              <a:buNone/>
              <a:defRPr sz="1000"/>
            </a:lvl4pPr>
            <a:lvl5pPr marL="1828630" indent="0">
              <a:buNone/>
              <a:defRPr sz="1000"/>
            </a:lvl5pPr>
            <a:lvl6pPr marL="2285788" indent="0">
              <a:buNone/>
              <a:defRPr sz="1000"/>
            </a:lvl6pPr>
            <a:lvl7pPr marL="2742945" indent="0">
              <a:buNone/>
              <a:defRPr sz="1000"/>
            </a:lvl7pPr>
            <a:lvl8pPr marL="3200104" indent="0">
              <a:buNone/>
              <a:defRPr sz="1000"/>
            </a:lvl8pPr>
            <a:lvl9pPr marL="365726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33"/>
              <a:t>10/11/2024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33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56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58" indent="0">
              <a:buNone/>
              <a:defRPr sz="2800"/>
            </a:lvl2pPr>
            <a:lvl3pPr marL="914315" indent="0">
              <a:buNone/>
              <a:defRPr sz="2400"/>
            </a:lvl3pPr>
            <a:lvl4pPr marL="1371472" indent="0">
              <a:buNone/>
              <a:defRPr sz="2000"/>
            </a:lvl4pPr>
            <a:lvl5pPr marL="1828630" indent="0">
              <a:buNone/>
              <a:defRPr sz="2000"/>
            </a:lvl5pPr>
            <a:lvl6pPr marL="2285788" indent="0">
              <a:buNone/>
              <a:defRPr sz="2000"/>
            </a:lvl6pPr>
            <a:lvl7pPr marL="2742945" indent="0">
              <a:buNone/>
              <a:defRPr sz="2000"/>
            </a:lvl7pPr>
            <a:lvl8pPr marL="3200104" indent="0">
              <a:buNone/>
              <a:defRPr sz="2000"/>
            </a:lvl8pPr>
            <a:lvl9pPr marL="365726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8" indent="0">
              <a:buNone/>
              <a:defRPr sz="1400"/>
            </a:lvl2pPr>
            <a:lvl3pPr marL="914315" indent="0">
              <a:buNone/>
              <a:defRPr sz="1200"/>
            </a:lvl3pPr>
            <a:lvl4pPr marL="1371472" indent="0">
              <a:buNone/>
              <a:defRPr sz="1000"/>
            </a:lvl4pPr>
            <a:lvl5pPr marL="1828630" indent="0">
              <a:buNone/>
              <a:defRPr sz="1000"/>
            </a:lvl5pPr>
            <a:lvl6pPr marL="2285788" indent="0">
              <a:buNone/>
              <a:defRPr sz="1000"/>
            </a:lvl6pPr>
            <a:lvl7pPr marL="2742945" indent="0">
              <a:buNone/>
              <a:defRPr sz="1000"/>
            </a:lvl7pPr>
            <a:lvl8pPr marL="3200104" indent="0">
              <a:buNone/>
              <a:defRPr sz="1000"/>
            </a:lvl8pPr>
            <a:lvl9pPr marL="365726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33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33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68679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33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33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1109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33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33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94446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9" y="722979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9BD23B10-5F6E-4C31-BD4A-EB0C393B227D}" type="datetimeFigureOut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11/10/2024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FC676166-4FC4-466E-B78C-00BED8E29C44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3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90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21771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9" y="722979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9BD23B10-5F6E-4C31-BD4A-EB0C393B227D}" type="datetimeFigureOut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11/10/2024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FC676166-4FC4-466E-B78C-00BED8E29C44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3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90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86823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9" y="722979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9BD23B10-5F6E-4C31-BD4A-EB0C393B227D}" type="datetimeFigureOut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11/10/2024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FC676166-4FC4-466E-B78C-00BED8E29C44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3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90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048857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9" y="722979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9BD23B10-5F6E-4C31-BD4A-EB0C393B227D}" type="datetimeFigureOut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11/10/2024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FC676166-4FC4-466E-B78C-00BED8E29C44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3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90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642666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9" y="722979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9BD23B10-5F6E-4C31-BD4A-EB0C393B227D}" type="datetimeFigureOut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11/10/2024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FC676166-4FC4-466E-B78C-00BED8E29C44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3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90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067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67778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9" y="722979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9BD23B10-5F6E-4C31-BD4A-EB0C393B227D}" type="datetimeFigureOut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11/10/2024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FC676166-4FC4-466E-B78C-00BED8E29C44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3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90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889850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9" y="722979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9BD23B10-5F6E-4C31-BD4A-EB0C393B227D}" type="datetimeFigureOut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11/10/2024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FC676166-4FC4-466E-B78C-00BED8E29C44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3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90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68364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9" y="722979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9BD23B10-5F6E-4C31-BD4A-EB0C393B227D}" type="datetimeFigureOut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11/10/2024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FC676166-4FC4-466E-B78C-00BED8E29C44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3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90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54922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9" y="722979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9BD23B10-5F6E-4C31-BD4A-EB0C393B227D}" type="datetimeFigureOut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11/10/2024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FC676166-4FC4-466E-B78C-00BED8E29C44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3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90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608500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9" y="722979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9BD23B10-5F6E-4C31-BD4A-EB0C393B227D}" type="datetimeFigureOut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11/10/2024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FC676166-4FC4-466E-B78C-00BED8E29C44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3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90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82172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9" y="722979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9BD23B10-5F6E-4C31-BD4A-EB0C393B227D}" type="datetimeFigureOut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11/10/2024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FC676166-4FC4-466E-B78C-00BED8E29C44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3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90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5297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358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5" indent="0">
              <a:buNone/>
              <a:defRPr sz="2800"/>
            </a:lvl2pPr>
            <a:lvl3pPr marL="914369" indent="0">
              <a:buNone/>
              <a:defRPr sz="2400"/>
            </a:lvl3pPr>
            <a:lvl4pPr marL="1371553" indent="0">
              <a:buNone/>
              <a:defRPr sz="2000"/>
            </a:lvl4pPr>
            <a:lvl5pPr marL="1828738" indent="0">
              <a:buNone/>
              <a:defRPr sz="2000"/>
            </a:lvl5pPr>
            <a:lvl6pPr marL="2285923" indent="0">
              <a:buNone/>
              <a:defRPr sz="2000"/>
            </a:lvl6pPr>
            <a:lvl7pPr marL="2743107" indent="0">
              <a:buNone/>
              <a:defRPr sz="2000"/>
            </a:lvl7pPr>
            <a:lvl8pPr marL="3200292" indent="0">
              <a:buNone/>
              <a:defRPr sz="2000"/>
            </a:lvl8pPr>
            <a:lvl9pPr marL="3657476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155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6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image" Target="../media/image4.png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1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56.xml"/><Relationship Id="rId21" Type="http://schemas.openxmlformats.org/officeDocument/2006/relationships/slideLayout" Target="../slideLayouts/slideLayout74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55.xml"/><Relationship Id="rId16" Type="http://schemas.openxmlformats.org/officeDocument/2006/relationships/slideLayout" Target="../slideLayouts/slideLayout69.xml"/><Relationship Id="rId20" Type="http://schemas.openxmlformats.org/officeDocument/2006/relationships/slideLayout" Target="../slideLayouts/slideLayout73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8.xml"/><Relationship Id="rId23" Type="http://schemas.openxmlformats.org/officeDocument/2006/relationships/theme" Target="../theme/theme5.xml"/><Relationship Id="rId10" Type="http://schemas.openxmlformats.org/officeDocument/2006/relationships/slideLayout" Target="../slideLayouts/slideLayout63.xml"/><Relationship Id="rId19" Type="http://schemas.openxmlformats.org/officeDocument/2006/relationships/slideLayout" Target="../slideLayouts/slideLayout72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Relationship Id="rId22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653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6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3" indent="-228593" algn="l" defTabSz="914369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7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2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46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31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1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0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8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9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5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69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8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2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7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92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76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009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36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3" indent="-228593" algn="l" defTabSz="914369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7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2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46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31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1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0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8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9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5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69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8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2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7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92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76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D0A0B7-B72F-0645-9E36-A4A9FEF7E16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25" y="-3357"/>
            <a:ext cx="12191953" cy="10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981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358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</p:titleStyle>
    <p:bodyStyle>
      <a:lvl1pPr marL="228589" indent="-228589" algn="l" defTabSz="91435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85768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1142947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600126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2057305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483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62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41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0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9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8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6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5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94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73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52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D7B8CB-808B-8208-67A5-0A2C69723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124B4E-1E40-BB29-4E36-F06414282B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9DE93-3FBD-D0EF-D560-88CA075466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B9594B-B85A-CCC3-8C8E-B67B3A4307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1FA1D8-95F1-3645-1F21-04416ADFD7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C11468-B171-6D12-A62A-F44F4407B739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0" y="2"/>
            <a:ext cx="12192000" cy="107207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3120752E-E0EC-FE82-78F5-78E1B5B566A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051" y="212897"/>
            <a:ext cx="2804391" cy="4290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03" y="261865"/>
            <a:ext cx="3964881" cy="47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517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5" r:id="rId19"/>
    <p:sldLayoutId id="2147483716" r:id="rId20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33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33"/>
              <a:t>10/11/2024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33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33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33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D0A0B7-B72F-0645-9E36-A4A9FEF7E163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25" y="-3356"/>
            <a:ext cx="12191953" cy="10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253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  <p:sldLayoutId id="2147483734" r:id="rId17"/>
    <p:sldLayoutId id="2147483735" r:id="rId18"/>
    <p:sldLayoutId id="2147483736" r:id="rId19"/>
    <p:sldLayoutId id="2147483737" r:id="rId20"/>
    <p:sldLayoutId id="2147483738" r:id="rId21"/>
    <p:sldLayoutId id="2147483739" r:id="rId22"/>
  </p:sldLayoutIdLst>
  <p:txStyles>
    <p:titleStyle>
      <a:lvl1pPr algn="l" defTabSz="914315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</p:titleStyle>
    <p:bodyStyle>
      <a:lvl1pPr marL="228578" indent="-228578" algn="l" defTabSz="91431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85736" indent="-228578" algn="l" defTabSz="91431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1142894" indent="-228578" algn="l" defTabSz="91431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600052" indent="-228578" algn="l" defTabSz="91431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2057210" indent="-228578" algn="l" defTabSz="91431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366" indent="-228578" algn="l" defTabSz="91431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24" indent="-228578" algn="l" defTabSz="91431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82" indent="-228578" algn="l" defTabSz="91431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40" indent="-228578" algn="l" defTabSz="91431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8" algn="l" defTabSz="9143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5" algn="l" defTabSz="9143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2" algn="l" defTabSz="9143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0" algn="l" defTabSz="9143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8" algn="l" defTabSz="9143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45" algn="l" defTabSz="9143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04" algn="l" defTabSz="9143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60" algn="l" defTabSz="9143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4.xml"/><Relationship Id="rId1" Type="http://schemas.openxmlformats.org/officeDocument/2006/relationships/video" Target="https://www.youtube.com/embed/w4_ifU_OLM0?si=hw8XufTc-c2gq2RX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4.xml"/><Relationship Id="rId1" Type="http://schemas.openxmlformats.org/officeDocument/2006/relationships/video" Target="https://www.youtube.com/embed/7N6-mTvW9Zw?si=1px4WdPEBCBkHZmo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68" y="1211184"/>
            <a:ext cx="5647137" cy="5647137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567" y="375952"/>
            <a:ext cx="3949085" cy="604209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77787" y="407417"/>
            <a:ext cx="7202743" cy="803767"/>
          </a:xfrm>
        </p:spPr>
        <p:txBody>
          <a:bodyPr>
            <a:normAutofit/>
          </a:bodyPr>
          <a:lstStyle/>
          <a:p>
            <a:r>
              <a:rPr lang="en-GB" sz="4851" dirty="0"/>
              <a:t>Pupil Leader Applications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77787" y="1538333"/>
            <a:ext cx="5674552" cy="497454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Pupil Leader application form is on </a:t>
            </a:r>
            <a:r>
              <a:rPr lang="en-US" dirty="0" err="1" smtClean="0"/>
              <a:t>classcharts</a:t>
            </a:r>
            <a:r>
              <a:rPr lang="en-US" dirty="0" smtClean="0"/>
              <a:t> as an announcement and is available for anyone to apply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This is your opportunity to stand out in a positive way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Deadline is </a:t>
            </a:r>
            <a:r>
              <a:rPr lang="en-US" b="1" dirty="0" smtClean="0"/>
              <a:t>Tuesday </a:t>
            </a:r>
            <a:r>
              <a:rPr lang="en-US" b="1" smtClean="0"/>
              <a:t>1</a:t>
            </a:r>
            <a:r>
              <a:rPr lang="en-US" b="1" baseline="30000" smtClean="0"/>
              <a:t>st</a:t>
            </a:r>
            <a:r>
              <a:rPr lang="en-US" b="1" smtClean="0"/>
              <a:t> October at </a:t>
            </a:r>
            <a:r>
              <a:rPr lang="en-US" b="1" dirty="0" smtClean="0"/>
              <a:t>8.30am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dirty="0" smtClean="0"/>
              <a:t>If you have any questions please speak to </a:t>
            </a:r>
            <a:r>
              <a:rPr lang="en-US" dirty="0" err="1" smtClean="0"/>
              <a:t>Mr</a:t>
            </a:r>
            <a:r>
              <a:rPr lang="en-US" dirty="0" smtClean="0"/>
              <a:t> Stewart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2338" y="1401416"/>
            <a:ext cx="4719941" cy="21883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3610" y="3589752"/>
            <a:ext cx="2757398" cy="238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72715" y="1211027"/>
            <a:ext cx="7532971" cy="540848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Winnie Harlow is a Canadian fashion model.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However she has a condition called “vitiligo” which results in loss of pigmentation on portions of her of skin including the face.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This could have potentially meant that Winnie Harlow could have a negative body image. However, Winnie has not let the condition define her or her body image.</a:t>
            </a:r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Positive Body Image example</a:t>
            </a:r>
            <a:endParaRPr sz="2426" spc="27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7626" y="1040445"/>
            <a:ext cx="4326785" cy="540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71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448800" y="1012577"/>
            <a:ext cx="2456622" cy="5845983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sz="3638" b="1" dirty="0" smtClean="0"/>
              <a:t>Questions</a:t>
            </a:r>
          </a:p>
          <a:p>
            <a:pPr marL="0" indent="0">
              <a:buNone/>
            </a:pPr>
            <a:endParaRPr lang="en-US" sz="3638" dirty="0"/>
          </a:p>
          <a:p>
            <a:pPr marL="742950" indent="-742950">
              <a:buAutoNum type="arabicPeriod"/>
            </a:pPr>
            <a:r>
              <a:rPr lang="en-US" sz="3638" dirty="0" smtClean="0"/>
              <a:t>When did Winnie start to think more about her skin condition?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Why does she not like the word “brave” being used to describe her?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What word does Winnie use to describe herself?</a:t>
            </a:r>
          </a:p>
          <a:p>
            <a:pPr marL="742950" indent="-742950">
              <a:buAutoNum type="arabicPeriod"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Positive Body Image example</a:t>
            </a:r>
            <a:endParaRPr sz="2426" spc="27" dirty="0"/>
          </a:p>
        </p:txBody>
      </p:sp>
      <p:pic>
        <p:nvPicPr>
          <p:cNvPr id="3" name="w4_ifU_OLM0"/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0" y="1336031"/>
            <a:ext cx="9448800" cy="531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724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/>
          </a:bodyPr>
          <a:lstStyle/>
          <a:p>
            <a:r>
              <a:rPr lang="en-GB" sz="4851" dirty="0"/>
              <a:t>Types of abuse</a:t>
            </a: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479264" y="1514351"/>
            <a:ext cx="11275785" cy="896305"/>
          </a:xfrm>
          <a:prstGeom prst="rect">
            <a:avLst/>
          </a:prstGeom>
        </p:spPr>
        <p:txBody>
          <a:bodyPr vert="horz" lIns="55449" tIns="27725" rIns="55449" bIns="27725" rtlCol="0">
            <a:normAutofit fontScale="85000" lnSpcReduction="20000"/>
          </a:bodyPr>
          <a:lstStyle>
            <a:lvl1pPr marL="376961" indent="-376961" algn="l" defTabSz="1507846" rtl="0" eaLnBrk="1" latinLnBrk="0" hangingPunct="1">
              <a:lnSpc>
                <a:spcPct val="90000"/>
              </a:lnSpc>
              <a:spcBef>
                <a:spcPts val="1649"/>
              </a:spcBef>
              <a:buFont typeface="Arial" panose="020B0604020202020204" pitchFamily="34" charset="0"/>
              <a:buChar char="•"/>
              <a:defRPr sz="4617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113088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95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884807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29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2638730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3392653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4146575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00498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4421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834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5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366" b="0" i="0" u="none" strike="noStrike" kern="1200" cap="none" spc="0" normalizeH="0" baseline="0" noProof="0" dirty="0">
                <a:ln>
                  <a:noFill/>
                </a:ln>
                <a:solidFill>
                  <a:srgbClr val="142A3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If you need any support about </a:t>
            </a:r>
            <a:r>
              <a:rPr kumimoji="0" lang="en-US" sz="4366" b="0" i="0" u="none" strike="noStrike" kern="1200" cap="none" spc="0" normalizeH="0" baseline="0" noProof="0" dirty="0" smtClean="0">
                <a:ln>
                  <a:noFill/>
                </a:ln>
                <a:solidFill>
                  <a:srgbClr val="142A3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body image, </a:t>
            </a:r>
            <a:r>
              <a:rPr kumimoji="0" lang="en-US" sz="4366" b="0" i="0" u="none" strike="noStrike" kern="1200" cap="none" spc="0" normalizeH="0" baseline="0" noProof="0" dirty="0">
                <a:ln>
                  <a:noFill/>
                </a:ln>
                <a:solidFill>
                  <a:srgbClr val="142A3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you can contact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264" y="2799109"/>
            <a:ext cx="4804620" cy="322201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0769" y="2601762"/>
            <a:ext cx="2161767" cy="143855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9395" y="4551315"/>
            <a:ext cx="2011239" cy="2011239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8069311" y="2562422"/>
            <a:ext cx="2043935" cy="188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40" b="0" i="0" u="none" strike="noStrike" kern="1200" cap="none" spc="0" normalizeH="0" baseline="0" noProof="0" dirty="0">
                <a:ln>
                  <a:noFill/>
                </a:ln>
                <a:solidFill>
                  <a:srgbClr val="2A2C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Childline.org.uk</a:t>
            </a:r>
          </a:p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40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40" b="0" i="0" u="none" strike="noStrike" kern="1200" cap="none" spc="0" normalizeH="0" baseline="0" noProof="0" dirty="0">
                <a:ln>
                  <a:noFill/>
                </a:ln>
                <a:solidFill>
                  <a:srgbClr val="2A2C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Call – 08001111</a:t>
            </a:r>
          </a:p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40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40" b="0" i="0" u="none" strike="noStrike" kern="1200" cap="none" spc="0" normalizeH="0" baseline="0" noProof="0" dirty="0">
                <a:ln>
                  <a:noFill/>
                </a:ln>
                <a:solidFill>
                  <a:srgbClr val="2A2C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Email or chat online for support</a:t>
            </a:r>
            <a:endParaRPr kumimoji="0" lang="en-GB" sz="1940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805687" y="4644666"/>
            <a:ext cx="3949362" cy="2182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40" b="0" i="0" u="none" strike="noStrike" kern="1200" cap="none" spc="0" normalizeH="0" baseline="0" noProof="0" dirty="0">
                <a:ln>
                  <a:noFill/>
                </a:ln>
                <a:solidFill>
                  <a:srgbClr val="2A2C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Themix.org.uk</a:t>
            </a:r>
          </a:p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40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40" b="0" i="0" u="none" strike="noStrike" kern="1200" cap="none" spc="0" normalizeH="0" baseline="0" noProof="0" dirty="0">
                <a:ln>
                  <a:noFill/>
                </a:ln>
                <a:solidFill>
                  <a:srgbClr val="2A2C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You can email or have one-to-chat online.</a:t>
            </a:r>
          </a:p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40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40" b="0" i="0" u="none" strike="noStrike" kern="1200" cap="none" spc="0" normalizeH="0" baseline="0" noProof="0" dirty="0">
                <a:ln>
                  <a:noFill/>
                </a:ln>
                <a:solidFill>
                  <a:srgbClr val="2A2C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There is also a crisis messenger which is available 24/7</a:t>
            </a:r>
            <a:endParaRPr kumimoji="0" lang="en-GB" sz="1940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35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5173C55-CE5D-D7C3-166E-EB96ECDFDDD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anchor="ctr">
            <a:normAutofit fontScale="92500"/>
          </a:bodyPr>
          <a:lstStyle/>
          <a:p>
            <a:pPr algn="ctr">
              <a:lnSpc>
                <a:spcPct val="100000"/>
              </a:lnSpc>
            </a:pPr>
            <a:r>
              <a:rPr lang="en-GB" sz="4800" b="1" dirty="0" smtClean="0"/>
              <a:t>Thought of the Day</a:t>
            </a:r>
          </a:p>
          <a:p>
            <a:pPr algn="ctr">
              <a:lnSpc>
                <a:spcPct val="100000"/>
              </a:lnSpc>
            </a:pPr>
            <a:r>
              <a:rPr lang="en-GB" dirty="0" smtClean="0"/>
              <a:t>“</a:t>
            </a:r>
            <a:r>
              <a:rPr lang="en-GB" dirty="0"/>
              <a:t>Your body is not wrong. The way it moves, the way it looks—it's all a part of who you are, and that is </a:t>
            </a:r>
            <a:r>
              <a:rPr lang="en-GB" dirty="0" smtClean="0"/>
              <a:t>beautiful”</a:t>
            </a:r>
          </a:p>
          <a:p>
            <a:pPr algn="ctr">
              <a:lnSpc>
                <a:spcPct val="100000"/>
              </a:lnSpc>
            </a:pPr>
            <a:r>
              <a:rPr lang="en-GB" sz="3600" dirty="0" err="1"/>
              <a:t>Jessamyn</a:t>
            </a:r>
            <a:r>
              <a:rPr lang="en-GB" sz="3600" dirty="0"/>
              <a:t> Stanley</a:t>
            </a:r>
            <a:endParaRPr lang="en-GB" sz="3600" dirty="0" smtClean="0"/>
          </a:p>
        </p:txBody>
      </p:sp>
    </p:spTree>
    <p:extLst>
      <p:ext uri="{BB962C8B-B14F-4D97-AF65-F5344CB8AC3E}">
        <p14:creationId xmlns:p14="http://schemas.microsoft.com/office/powerpoint/2010/main" val="428478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45305"/>
            <a:ext cx="12182828" cy="156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11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997" y="1061918"/>
            <a:ext cx="5647533" cy="564753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9308" y="68840"/>
            <a:ext cx="65147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77246">
              <a:defRPr/>
            </a:pPr>
            <a:r>
              <a:rPr lang="en-GB" sz="4000" u="sng" dirty="0">
                <a:solidFill>
                  <a:prstClr val="black"/>
                </a:solidFill>
                <a:latin typeface="Comic Sans MS" panose="030F0702030302020204" pitchFamily="66" charset="0"/>
              </a:rPr>
              <a:t>Secure your Future: Learning Journey</a:t>
            </a:r>
          </a:p>
        </p:txBody>
      </p: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07E73F21-BD7F-E769-B703-F6FC05FC3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581290" y="1586889"/>
            <a:ext cx="1446050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Impact of energy drinks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525775" y="1618155"/>
            <a:ext cx="1446050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Drugs and alcohol impact on the body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470261" y="1592857"/>
            <a:ext cx="1446050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Dangers of smoking and vaping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414746" y="1586888"/>
            <a:ext cx="1446050" cy="1008041"/>
          </a:xfrm>
          <a:prstGeom prst="roundRect">
            <a:avLst/>
          </a:prstGeom>
          <a:solidFill>
            <a:schemeClr val="accent4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What is the importance of body image?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8422755" y="1606240"/>
            <a:ext cx="1514832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What changes can I expect during puberty?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0499546" y="1605223"/>
            <a:ext cx="1446050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What is FGM?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175490" y="3123340"/>
            <a:ext cx="6774910" cy="3586111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55449" tIns="27725" rIns="55449" bIns="27725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1940" b="1" dirty="0">
                <a:solidFill>
                  <a:prstClr val="black"/>
                </a:solidFill>
                <a:latin typeface="Comic Sans MS"/>
              </a:rPr>
              <a:t>Today we will look at:</a:t>
            </a: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endParaRPr lang="en-US" sz="1940" b="1" dirty="0">
              <a:solidFill>
                <a:prstClr val="black"/>
              </a:solidFill>
              <a:latin typeface="Comic Sans MS"/>
            </a:endParaRP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1940" b="1" dirty="0" smtClean="0">
                <a:solidFill>
                  <a:prstClr val="black"/>
                </a:solidFill>
                <a:latin typeface="Comic Sans MS"/>
              </a:rPr>
              <a:t>Importance of body image</a:t>
            </a: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endParaRPr lang="en-US" sz="1940" b="1" dirty="0">
              <a:solidFill>
                <a:prstClr val="black"/>
              </a:solidFill>
              <a:latin typeface="Comic Sans MS"/>
            </a:endParaRP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1940" b="1" dirty="0">
                <a:solidFill>
                  <a:prstClr val="black"/>
                </a:solidFill>
                <a:latin typeface="Comic Sans MS"/>
              </a:rPr>
              <a:t>This includes:</a:t>
            </a:r>
          </a:p>
          <a:p>
            <a:pPr marL="138623" indent="-138623" defTabSz="554499">
              <a:lnSpc>
                <a:spcPct val="110000"/>
              </a:lnSpc>
              <a:spcBef>
                <a:spcPts val="607"/>
              </a:spcBef>
              <a:buFontTx/>
              <a:buChar char="-"/>
              <a:defRPr/>
            </a:pPr>
            <a:r>
              <a:rPr lang="en-US" sz="1940" b="1" dirty="0" smtClean="0">
                <a:solidFill>
                  <a:prstClr val="black"/>
                </a:solidFill>
                <a:latin typeface="Comic Sans MS"/>
              </a:rPr>
              <a:t>Definition of body image</a:t>
            </a:r>
          </a:p>
          <a:p>
            <a:pPr marL="138623" indent="-138623" defTabSz="554499">
              <a:lnSpc>
                <a:spcPct val="110000"/>
              </a:lnSpc>
              <a:spcBef>
                <a:spcPts val="607"/>
              </a:spcBef>
              <a:buFontTx/>
              <a:buChar char="-"/>
              <a:defRPr/>
            </a:pPr>
            <a:r>
              <a:rPr lang="en-US" sz="1940" b="1" dirty="0" smtClean="0">
                <a:solidFill>
                  <a:prstClr val="black"/>
                </a:solidFill>
                <a:latin typeface="Comic Sans MS"/>
              </a:rPr>
              <a:t>Difference between positive and negative body image</a:t>
            </a:r>
          </a:p>
          <a:p>
            <a:pPr marL="138623" indent="-138623" defTabSz="554499">
              <a:lnSpc>
                <a:spcPct val="110000"/>
              </a:lnSpc>
              <a:spcBef>
                <a:spcPts val="607"/>
              </a:spcBef>
              <a:buFontTx/>
              <a:buChar char="-"/>
              <a:defRPr/>
            </a:pPr>
            <a:r>
              <a:rPr lang="en-US" sz="1940" b="1" dirty="0" smtClean="0">
                <a:solidFill>
                  <a:prstClr val="black"/>
                </a:solidFill>
                <a:latin typeface="Comic Sans MS"/>
              </a:rPr>
              <a:t>Examples of people talking about body image</a:t>
            </a:r>
            <a:endParaRPr lang="en-US" sz="1940" b="1" dirty="0">
              <a:solidFill>
                <a:prstClr val="black"/>
              </a:solidFill>
              <a:latin typeface="Comic Sans MS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7274975" y="3095752"/>
            <a:ext cx="4674666" cy="3586111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55449" tIns="27725" rIns="55449" bIns="27725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2183" b="1" dirty="0">
                <a:solidFill>
                  <a:prstClr val="black"/>
                </a:solidFill>
                <a:latin typeface="Comic Sans MS"/>
              </a:rPr>
              <a:t>Please remember that during the lesson we should not be asking any pupil or teacher personal questions.</a:t>
            </a: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endParaRPr lang="en-US" sz="2183" b="1" dirty="0">
              <a:solidFill>
                <a:prstClr val="black"/>
              </a:solidFill>
              <a:latin typeface="Comic Sans MS"/>
            </a:endParaRP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2183" b="1" dirty="0">
                <a:solidFill>
                  <a:prstClr val="black"/>
                </a:solidFill>
                <a:latin typeface="Comic Sans MS"/>
              </a:rPr>
              <a:t>Your teacher can ask you questions but this will be to check your knowledge in the lesson.</a:t>
            </a:r>
          </a:p>
        </p:txBody>
      </p:sp>
    </p:spTree>
    <p:extLst>
      <p:ext uri="{BB962C8B-B14F-4D97-AF65-F5344CB8AC3E}">
        <p14:creationId xmlns:p14="http://schemas.microsoft.com/office/powerpoint/2010/main" val="416506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With the person next to you discuss the following: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“What is body image? Where have you heard this term before?”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Remember to use your </a:t>
            </a:r>
            <a:r>
              <a:rPr lang="en-US" sz="3638" dirty="0" err="1" smtClean="0"/>
              <a:t>oracy</a:t>
            </a:r>
            <a:r>
              <a:rPr lang="en-US" sz="3638" dirty="0" smtClean="0"/>
              <a:t> </a:t>
            </a:r>
            <a:r>
              <a:rPr lang="en-US" sz="3638" dirty="0" err="1" smtClean="0"/>
              <a:t>helpsheet</a:t>
            </a:r>
            <a:r>
              <a:rPr lang="en-US" sz="3638" dirty="0" smtClean="0"/>
              <a:t> to structure your discussion.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Be ready to share your discussions with the class.</a:t>
            </a:r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Discussion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2532" y="1086986"/>
            <a:ext cx="4090381" cy="577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57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The definition of body image is…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“the way people see themselves and how they feel about their bodies”</a:t>
            </a:r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What is body image?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7524" y="1566833"/>
            <a:ext cx="3321718" cy="18601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3247" y="3426995"/>
            <a:ext cx="3284620" cy="16423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4497" y="4865213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36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Young people’s bodies are constantly growing and changing through their teenage years.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This can mean that young people feel differently about how they look during this time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However it is important that young people feel good and comfortable with their body as this will increase their overall happiness and confidence levels.</a:t>
            </a:r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Why does this matter?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7524" y="1566833"/>
            <a:ext cx="3321718" cy="18601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3247" y="3426995"/>
            <a:ext cx="3284620" cy="16423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4497" y="4865213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66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753600" y="1243615"/>
            <a:ext cx="2438400" cy="510888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3638" dirty="0" smtClean="0"/>
              <a:t>What is the main learning point about body image you got from watching this video?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Be ready to share your ideas with the class.</a:t>
            </a:r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Talking about body image</a:t>
            </a:r>
            <a:endParaRPr sz="2426" spc="27" dirty="0"/>
          </a:p>
        </p:txBody>
      </p:sp>
      <p:pic>
        <p:nvPicPr>
          <p:cNvPr id="2" name="7N6-mTvW9Zw"/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152400" y="1165449"/>
            <a:ext cx="9449888" cy="531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13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3638" dirty="0" smtClean="0"/>
              <a:t>Positive body image is defined as…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“When a person feels good about their body. They are more confident and comfortable”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Negative body image is defined as…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“Sometimes people may not feel happy about how they look, which can make them feel sad or insecure”</a:t>
            </a:r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Positive vs Negative Body Image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7524" y="1566833"/>
            <a:ext cx="3321718" cy="18601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3247" y="3426995"/>
            <a:ext cx="3284620" cy="16423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4497" y="4865213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09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PKAT">
      <a:dk1>
        <a:srgbClr val="2A2C65"/>
      </a:dk1>
      <a:lt1>
        <a:srgbClr val="FFFFFF"/>
      </a:lt1>
      <a:dk2>
        <a:srgbClr val="44546A"/>
      </a:dk2>
      <a:lt2>
        <a:srgbClr val="E7E6E6"/>
      </a:lt2>
      <a:accent1>
        <a:srgbClr val="00592A"/>
      </a:accent1>
      <a:accent2>
        <a:srgbClr val="E1791D"/>
      </a:accent2>
      <a:accent3>
        <a:srgbClr val="A31A6D"/>
      </a:accent3>
      <a:accent4>
        <a:srgbClr val="C0162C"/>
      </a:accent4>
      <a:accent5>
        <a:srgbClr val="E1791D"/>
      </a:accent5>
      <a:accent6>
        <a:srgbClr val="70AD47"/>
      </a:accent6>
      <a:hlink>
        <a:srgbClr val="2A2B65"/>
      </a:hlink>
      <a:folHlink>
        <a:srgbClr val="A31A6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- Pupils, Parents and Visitors" id="{E76A054A-A0A8-4045-97AD-971116C46DE3}" vid="{D137112F-9E5D-4757-9DD1-5ADB193BE195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utor Time.potx" id="{D0E4B2E4-0A56-44A3-B1D8-ACD0E35330A3}" vid="{69DCC5B8-093F-4BC5-A2EA-400F559CCFD9}"/>
    </a:ext>
  </a:extLst>
</a:theme>
</file>

<file path=ppt/theme/theme5.xml><?xml version="1.0" encoding="utf-8"?>
<a:theme xmlns:a="http://schemas.openxmlformats.org/drawingml/2006/main" name="4_Office Theme">
  <a:themeElements>
    <a:clrScheme name="PKAT">
      <a:dk1>
        <a:srgbClr val="2A2C65"/>
      </a:dk1>
      <a:lt1>
        <a:srgbClr val="FFFFFF"/>
      </a:lt1>
      <a:dk2>
        <a:srgbClr val="44546A"/>
      </a:dk2>
      <a:lt2>
        <a:srgbClr val="E7E6E6"/>
      </a:lt2>
      <a:accent1>
        <a:srgbClr val="00592A"/>
      </a:accent1>
      <a:accent2>
        <a:srgbClr val="E1791D"/>
      </a:accent2>
      <a:accent3>
        <a:srgbClr val="A31A6D"/>
      </a:accent3>
      <a:accent4>
        <a:srgbClr val="C0162C"/>
      </a:accent4>
      <a:accent5>
        <a:srgbClr val="E1791D"/>
      </a:accent5>
      <a:accent6>
        <a:srgbClr val="70AD47"/>
      </a:accent6>
      <a:hlink>
        <a:srgbClr val="2A2B65"/>
      </a:hlink>
      <a:folHlink>
        <a:srgbClr val="A31A6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- Pupils, Parents and Visitors" id="{E76A054A-A0A8-4045-97AD-971116C46DE3}" vid="{D137112F-9E5D-4757-9DD1-5ADB193BE195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570</Words>
  <Application>Microsoft Office PowerPoint</Application>
  <PresentationFormat>Widescreen</PresentationFormat>
  <Paragraphs>87</Paragraphs>
  <Slides>12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Arial</vt:lpstr>
      <vt:lpstr>Calibri</vt:lpstr>
      <vt:lpstr>Calibri Light</vt:lpstr>
      <vt:lpstr>Comic Sans MS</vt:lpstr>
      <vt:lpstr>Lato</vt:lpstr>
      <vt:lpstr>Segoe UI</vt:lpstr>
      <vt:lpstr>Verdana</vt:lpstr>
      <vt:lpstr>3_Office Theme</vt:lpstr>
      <vt:lpstr>2_Office Theme</vt:lpstr>
      <vt:lpstr>Office Theme</vt:lpstr>
      <vt:lpstr>1_Office Theme</vt:lpstr>
      <vt:lpstr>4_Office Theme</vt:lpstr>
      <vt:lpstr>Pupil Leader Applications</vt:lpstr>
      <vt:lpstr>PowerPoint Presentation</vt:lpstr>
      <vt:lpstr>PowerPoint Presentation</vt:lpstr>
      <vt:lpstr>PowerPoint Presentation</vt:lpstr>
      <vt:lpstr>Discussion</vt:lpstr>
      <vt:lpstr>What is body image?</vt:lpstr>
      <vt:lpstr>Why does this matter?</vt:lpstr>
      <vt:lpstr>Talking about body image</vt:lpstr>
      <vt:lpstr>Positive vs Negative Body Image</vt:lpstr>
      <vt:lpstr>Positive Body Image example</vt:lpstr>
      <vt:lpstr>Positive Body Image example</vt:lpstr>
      <vt:lpstr>Types of abuse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Stewart</dc:creator>
  <cp:lastModifiedBy>Ryan Stewart</cp:lastModifiedBy>
  <cp:revision>26</cp:revision>
  <dcterms:created xsi:type="dcterms:W3CDTF">2024-08-15T13:31:51Z</dcterms:created>
  <dcterms:modified xsi:type="dcterms:W3CDTF">2024-10-11T14:33:26Z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