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8"/>
  </p:notesMasterIdLst>
  <p:sldIdLst>
    <p:sldId id="304" r:id="rId5"/>
    <p:sldId id="288" r:id="rId6"/>
    <p:sldId id="257" r:id="rId7"/>
    <p:sldId id="258" r:id="rId8"/>
    <p:sldId id="282" r:id="rId9"/>
    <p:sldId id="259" r:id="rId10"/>
    <p:sldId id="305" r:id="rId11"/>
    <p:sldId id="306" r:id="rId12"/>
    <p:sldId id="307" r:id="rId13"/>
    <p:sldId id="308" r:id="rId14"/>
    <p:sldId id="309" r:id="rId15"/>
    <p:sldId id="310" r:id="rId16"/>
    <p:sldId id="31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5zpCPwXL+3Coq1qnuc/YeA==" hashData="l2sX6hF02hbNlqXx7s80gZfXqModpObUHLGDBSU80FvxkT0AVabFGb6I0q+1YvtvfSkN4bz18uvh5bM2qR4CW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https://www.youtube.com/watch?v=WJwP6C5q6Qg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81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44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8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92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0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50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1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74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5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2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82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03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39883761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Not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66D18-996A-0B47-AEC7-4F6DBEFDFC51}"/>
              </a:ext>
            </a:extLst>
          </p:cNvPr>
          <p:cNvSpPr txBox="1"/>
          <p:nvPr userDrawn="1"/>
        </p:nvSpPr>
        <p:spPr>
          <a:xfrm>
            <a:off x="254000" y="170287"/>
            <a:ext cx="2133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Notices</a:t>
            </a:r>
          </a:p>
        </p:txBody>
      </p:sp>
    </p:spTree>
    <p:extLst>
      <p:ext uri="{BB962C8B-B14F-4D97-AF65-F5344CB8AC3E}">
        <p14:creationId xmlns:p14="http://schemas.microsoft.com/office/powerpoint/2010/main" val="41913819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duction Slide">
    <p:bg>
      <p:bgPr>
        <a:gradFill>
          <a:gsLst>
            <a:gs pos="0">
              <a:srgbClr val="142A33"/>
            </a:gs>
            <a:gs pos="100000">
              <a:srgbClr val="A1A1A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F2D0FF-C91E-0662-D95B-3739CDBA7F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/>
        </p:blipFill>
        <p:spPr>
          <a:xfrm>
            <a:off x="-4568" y="107209"/>
            <a:ext cx="12192000" cy="6783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757D89-E675-74AB-2442-713E256C99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46DF7-E730-3808-DFE6-E8A7219A2D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F665-49CD-59A9-11DE-BB09A5CA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 descr="Background pattern">
            <a:extLst>
              <a:ext uri="{FF2B5EF4-FFF2-40B4-BE49-F238E27FC236}">
                <a16:creationId xmlns:a16="http://schemas.microsoft.com/office/drawing/2014/main" id="{C3958AE2-3799-2F27-3269-EF0C5C46C0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57" y="1412426"/>
            <a:ext cx="5445575" cy="544557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507A6-6F0B-A5D0-C545-B8EFB514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9F593-5F6F-8FC6-1767-422676EB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54C6E0-A10F-DABD-9464-B83AD04470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431FA24-8845-15E2-44E2-D772E2718F4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396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5559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This Week’s Tutor Times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2899973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ays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4369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Today’s Tutor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6111253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9A9D-3D5F-6DCB-A52B-94B75E98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8667"/>
            <a:ext cx="4673599" cy="1570144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C642E-FEA0-80DD-9825-BFD38B70F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429000"/>
            <a:ext cx="4673599" cy="266065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996C5-AABC-404E-42AB-27336008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73A23-4A9E-D57E-86F2-050896E9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1B47D6-C0F9-432A-0CF2-D50936D65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r="18115"/>
          <a:stretch/>
        </p:blipFill>
        <p:spPr>
          <a:xfrm>
            <a:off x="5734050" y="96656"/>
            <a:ext cx="6457950" cy="67613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7374E-1070-24D8-20B7-83AC738B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2237DE-5398-36FA-98F7-57CCB592B9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184" y="290288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8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386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40204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1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1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8" y="722977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243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250340C-2EF6-5D1E-7E68-772BB8A3FE8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900" y="887591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F126F01-5742-70B5-17B2-8ABE4CDA2B4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19466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EF9BD21-DC60-80CB-1732-0D764CDE350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96031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7329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2969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8162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2939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0345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887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2971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16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2022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462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9989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40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7B8CB-808B-8208-67A5-0A2C6972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24B4E-1E40-BB29-4E36-F06414282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DE93-3FBD-D0EF-D560-88CA07546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9594B-B85A-CCC3-8C8E-B67B3A43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A1D8-95F1-3645-1F21-04416ADFD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11468-B171-6D12-A62A-F44F4407B73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120752E-E0EC-FE82-78F5-78E1B5B566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1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WJwP6C5q6Qg?si=zrPCEp2ZLPzoVo9d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38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So does this mean that FGM is legal in other countries?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Yes, it is legal in other countries.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However, it is illegal to take a British national or permanent resident abroad for FGM, or to help someone trying to do this.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Is FGM legal?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1347" y="2003258"/>
            <a:ext cx="4873507" cy="27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7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You will be learning in more detail about FGM including: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Where FGM still happens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What parts of the body does it impact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How it impacts the rights of the person undergoing FGM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Looking at some myths around FGM.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FGM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1347" y="2003258"/>
            <a:ext cx="4873507" cy="27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106526" y="1243615"/>
            <a:ext cx="2085474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To prepare for this lesson watch the following video. Think about some key learning points that you can take away about FGM.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FGM</a:t>
            </a:r>
            <a:endParaRPr sz="2426" spc="27" dirty="0"/>
          </a:p>
        </p:txBody>
      </p:sp>
      <p:pic>
        <p:nvPicPr>
          <p:cNvPr id="3" name="WJwP6C5q6Qg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52400" y="1072405"/>
            <a:ext cx="9757895" cy="548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6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/>
          </a:bodyPr>
          <a:lstStyle/>
          <a:p>
            <a:r>
              <a:rPr lang="en-GB" sz="4851" dirty="0" smtClean="0"/>
              <a:t>Support</a:t>
            </a:r>
            <a:endParaRPr lang="en-GB" sz="4851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79264" y="1514351"/>
            <a:ext cx="11275785" cy="988752"/>
          </a:xfrm>
          <a:prstGeom prst="rect">
            <a:avLst/>
          </a:prstGeom>
        </p:spPr>
        <p:txBody>
          <a:bodyPr vert="horz" lIns="55449" tIns="27725" rIns="55449" bIns="27725" rtlCol="0">
            <a:normAutofit fontScale="62500" lnSpcReduction="20000"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58">
              <a:spcBef>
                <a:spcPts val="1000"/>
              </a:spcBef>
              <a:buNone/>
            </a:pPr>
            <a:r>
              <a:rPr lang="en-US" sz="4366" dirty="0"/>
              <a:t>If </a:t>
            </a:r>
            <a:r>
              <a:rPr lang="en-US" sz="4366" dirty="0" smtClean="0"/>
              <a:t>you, a friend or a family member </a:t>
            </a:r>
            <a:r>
              <a:rPr lang="en-US" sz="4366" dirty="0"/>
              <a:t>need any support about </a:t>
            </a:r>
            <a:r>
              <a:rPr lang="en-US" sz="4366" dirty="0" smtClean="0"/>
              <a:t>FGM, </a:t>
            </a:r>
            <a:r>
              <a:rPr lang="en-US" sz="4366" dirty="0"/>
              <a:t>you can </a:t>
            </a:r>
            <a:r>
              <a:rPr lang="en-US" sz="4366" dirty="0" smtClean="0"/>
              <a:t>contact the places below. If support is required urgently please contact the Police by dialing 999.</a:t>
            </a:r>
            <a:endParaRPr lang="en-US" sz="4366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64" y="2799109"/>
            <a:ext cx="4804620" cy="32220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769" y="2601762"/>
            <a:ext cx="2161767" cy="14385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9395" y="4551315"/>
            <a:ext cx="2011239" cy="201123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069311" y="2562422"/>
            <a:ext cx="2043935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Childline.org.uk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 – 08001111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 or chat online for support</a:t>
            </a:r>
            <a:endParaRPr lang="en-GB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05687" y="4644666"/>
            <a:ext cx="3949362" cy="218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Themix.org.uk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email or have one-to-chat online.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also a crisis messenger which is available 24/7</a:t>
            </a:r>
            <a:endParaRPr lang="en-GB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49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en-GB" sz="4800" b="1" dirty="0" smtClean="0"/>
              <a:t>Thought of the Day</a:t>
            </a:r>
          </a:p>
          <a:p>
            <a:pPr algn="ctr">
              <a:lnSpc>
                <a:spcPct val="100000"/>
              </a:lnSpc>
            </a:pPr>
            <a:r>
              <a:rPr lang="en-GB" dirty="0" smtClean="0"/>
              <a:t>“We must end FGM to protect the health, rights and future of millions of girls”</a:t>
            </a:r>
          </a:p>
          <a:p>
            <a:pPr algn="ctr">
              <a:lnSpc>
                <a:spcPct val="100000"/>
              </a:lnSpc>
            </a:pPr>
            <a:r>
              <a:rPr lang="en-US" sz="4000" dirty="0" err="1" smtClean="0"/>
              <a:t>Dr</a:t>
            </a:r>
            <a:r>
              <a:rPr lang="en-US" sz="4000" dirty="0" smtClean="0"/>
              <a:t> </a:t>
            </a:r>
            <a:r>
              <a:rPr lang="en-US" sz="4000" dirty="0" err="1" smtClean="0"/>
              <a:t>Tedros</a:t>
            </a:r>
            <a:r>
              <a:rPr lang="en-US" sz="4000" dirty="0" smtClean="0"/>
              <a:t> </a:t>
            </a:r>
            <a:r>
              <a:rPr lang="en-US" sz="4000" dirty="0" err="1" smtClean="0"/>
              <a:t>Adhanom</a:t>
            </a:r>
            <a:r>
              <a:rPr lang="en-US" sz="4000" dirty="0" smtClean="0"/>
              <a:t> </a:t>
            </a:r>
            <a:r>
              <a:rPr lang="en-US" sz="4000" dirty="0" err="1" smtClean="0"/>
              <a:t>Ghebreyesus</a:t>
            </a:r>
            <a:endParaRPr lang="en-GB" sz="4000" dirty="0" smtClean="0"/>
          </a:p>
        </p:txBody>
      </p:sp>
    </p:spTree>
    <p:extLst>
      <p:ext uri="{BB962C8B-B14F-4D97-AF65-F5344CB8AC3E}">
        <p14:creationId xmlns:p14="http://schemas.microsoft.com/office/powerpoint/2010/main" val="42847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5305"/>
            <a:ext cx="12182828" cy="15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46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Future: 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Impact of energy drinks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Drugs and alcohol impact on the body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Dangers of smoking and vaping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the importance of body image?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changes can I expect during puberty?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FGM?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is FGM?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is FGM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is the law around FGM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41650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With the person next to you discuss the following: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“What is FGM? Have you ever heard this phrase before?”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Remember to use your </a:t>
            </a:r>
            <a:r>
              <a:rPr lang="en-US" sz="3638" dirty="0" err="1" smtClean="0"/>
              <a:t>oracy</a:t>
            </a:r>
            <a:r>
              <a:rPr lang="en-US" sz="3638" dirty="0" smtClean="0"/>
              <a:t> </a:t>
            </a:r>
            <a:r>
              <a:rPr lang="en-US" sz="3638" dirty="0" err="1" smtClean="0"/>
              <a:t>helpsheet</a:t>
            </a:r>
            <a:r>
              <a:rPr lang="en-US" sz="3638" dirty="0" smtClean="0"/>
              <a:t> to structure your discussion.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Be ready to share your discussions with the class.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Discussion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532" y="1086986"/>
            <a:ext cx="4090381" cy="577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7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FGM stands for…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“Female Genital Mutilation”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is also sometimes known as “female circumcision” or “female genital cutting”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FGM?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361" y="2277979"/>
            <a:ext cx="4506398" cy="252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This means that: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It affects girls and women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It is to do with female genitals (vulva, vagina and clitoris)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It causes injury, damage and disfiguration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FGM?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493" y="1971173"/>
            <a:ext cx="5054266" cy="283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7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This next section looks at the law around FGM in the UK.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Before this it is worth remembering that “Rule of Law” is a British Value. 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means that everyone living in the UK should follow the laws set out by the Government. These laws are designed to protect everybody in the country.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Is FGM legal?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1347" y="2003258"/>
            <a:ext cx="4873507" cy="27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4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So is FGM legal in the UK?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No. FGM is illegal in the UK.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Is FGM legal?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1347" y="2003258"/>
            <a:ext cx="4873507" cy="27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7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tor Time.potx" id="{D0E4B2E4-0A56-44A3-B1D8-ACD0E35330A3}" vid="{69DCC5B8-093F-4BC5-A2EA-400F559CCFD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504</Words>
  <Application>Microsoft Office PowerPoint</Application>
  <PresentationFormat>Widescreen</PresentationFormat>
  <Paragraphs>78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Lato</vt:lpstr>
      <vt:lpstr>Segoe UI</vt:lpstr>
      <vt:lpstr>Verdana</vt:lpstr>
      <vt:lpstr>3_Office Theme</vt:lpstr>
      <vt:lpstr>2_Office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Discussion</vt:lpstr>
      <vt:lpstr>What is FGM?</vt:lpstr>
      <vt:lpstr>What is FGM?</vt:lpstr>
      <vt:lpstr>Is FGM legal?</vt:lpstr>
      <vt:lpstr>Is FGM legal?</vt:lpstr>
      <vt:lpstr>Is FGM legal?</vt:lpstr>
      <vt:lpstr>FGM</vt:lpstr>
      <vt:lpstr>FGM</vt:lpstr>
      <vt:lpstr>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35</cp:revision>
  <dcterms:created xsi:type="dcterms:W3CDTF">2024-08-15T13:31:51Z</dcterms:created>
  <dcterms:modified xsi:type="dcterms:W3CDTF">2024-10-11T14:34:55Z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