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19"/>
  </p:notesMasterIdLst>
  <p:sldIdLst>
    <p:sldId id="288" r:id="rId5"/>
    <p:sldId id="375" r:id="rId6"/>
    <p:sldId id="304" r:id="rId7"/>
    <p:sldId id="258" r:id="rId8"/>
    <p:sldId id="326" r:id="rId9"/>
    <p:sldId id="395" r:id="rId10"/>
    <p:sldId id="396" r:id="rId11"/>
    <p:sldId id="397" r:id="rId12"/>
    <p:sldId id="366" r:id="rId13"/>
    <p:sldId id="386" r:id="rId14"/>
    <p:sldId id="369" r:id="rId15"/>
    <p:sldId id="398" r:id="rId16"/>
    <p:sldId id="400" r:id="rId17"/>
    <p:sldId id="39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OBcknQ3Vyc6bGQ0UivbyjQ==" hashData="Cy+l7H903dG6A9DM5gcRmUt3hREIf85Do++LA+WnTt1ppyoaweQbRiZbL+dxZ2QengkYnRxIeRDcPdifo89Pp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6" d="100"/>
          <a:sy n="106" d="100"/>
        </p:scale>
        <p:origin x="7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43625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https://www.youtube.com/watch?v=i83VQIaDlQw watch</a:t>
            </a:r>
            <a:r>
              <a:rPr lang="en-GB" baseline="0" dirty="0" smtClean="0"/>
              <a:t> up to 1:56</a:t>
            </a:r>
            <a:endParaRPr lang="en-GB" dirty="0" smtClean="0"/>
          </a:p>
          <a:p>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6</a:t>
            </a:fld>
            <a:endParaRPr lang="en-GB"/>
          </a:p>
        </p:txBody>
      </p:sp>
    </p:spTree>
    <p:extLst>
      <p:ext uri="{BB962C8B-B14F-4D97-AF65-F5344CB8AC3E}">
        <p14:creationId xmlns:p14="http://schemas.microsoft.com/office/powerpoint/2010/main" val="1288372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https://www.youtube.com/watch?v=P5x5Fo7rMvY up to 1:39</a:t>
            </a:r>
          </a:p>
          <a:p>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8</a:t>
            </a:fld>
            <a:endParaRPr lang="en-GB"/>
          </a:p>
        </p:txBody>
      </p:sp>
    </p:spTree>
    <p:extLst>
      <p:ext uri="{BB962C8B-B14F-4D97-AF65-F5344CB8AC3E}">
        <p14:creationId xmlns:p14="http://schemas.microsoft.com/office/powerpoint/2010/main" val="2424354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EB56-BCA5-684F-88D0-DE52578AC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60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794197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39883761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rmNotices">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53766D18-996A-0B47-AEC7-4F6DBEFDFC51}"/>
              </a:ext>
            </a:extLst>
          </p:cNvPr>
          <p:cNvSpPr txBox="1"/>
          <p:nvPr userDrawn="1"/>
        </p:nvSpPr>
        <p:spPr>
          <a:xfrm>
            <a:off x="254000" y="170287"/>
            <a:ext cx="21337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Tutor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Notices</a:t>
            </a:r>
          </a:p>
        </p:txBody>
      </p:sp>
    </p:spTree>
    <p:extLst>
      <p:ext uri="{BB962C8B-B14F-4D97-AF65-F5344CB8AC3E}">
        <p14:creationId xmlns:p14="http://schemas.microsoft.com/office/powerpoint/2010/main" val="41913819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Introduction Slide">
    <p:bg>
      <p:bgPr>
        <a:gradFill>
          <a:gsLst>
            <a:gs pos="0">
              <a:srgbClr val="142A33"/>
            </a:gs>
            <a:gs pos="100000">
              <a:srgbClr val="A1A1A1"/>
            </a:gs>
          </a:gsLst>
          <a:lin ang="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F2D0FF-C91E-0662-D95B-3739CDBA7F31}"/>
              </a:ext>
            </a:extLst>
          </p:cNvPr>
          <p:cNvPicPr>
            <a:picLocks noGrp="1" noRot="1" noChangeAspect="1" noMove="1" noResize="1" noEditPoints="1" noAdjustHandles="1" noChangeArrowheads="1" noChangeShapeType="1" noCrop="1"/>
          </p:cNvPicPr>
          <p:nvPr userDrawn="1"/>
        </p:nvPicPr>
        <p:blipFill>
          <a:blip r:embed="rId2" cstate="print">
            <a:alphaModFix amt="50000"/>
            <a:extLst>
              <a:ext uri="{28A0092B-C50C-407E-A947-70E740481C1C}">
                <a14:useLocalDpi xmlns:a14="http://schemas.microsoft.com/office/drawing/2010/main" val="0"/>
              </a:ext>
            </a:extLst>
          </a:blip>
          <a:srcRect t="8336" b="8336"/>
          <a:stretch/>
        </p:blipFill>
        <p:spPr>
          <a:xfrm>
            <a:off x="-4568" y="107209"/>
            <a:ext cx="12192000" cy="6783027"/>
          </a:xfrm>
          <a:prstGeom prst="rect">
            <a:avLst/>
          </a:prstGeom>
        </p:spPr>
      </p:pic>
      <p:sp>
        <p:nvSpPr>
          <p:cNvPr id="2" name="Title 1">
            <a:extLst>
              <a:ext uri="{FF2B5EF4-FFF2-40B4-BE49-F238E27FC236}">
                <a16:creationId xmlns:a16="http://schemas.microsoft.com/office/drawing/2014/main" id="{DE757D89-E675-74AB-2442-713E256C99D7}"/>
              </a:ext>
            </a:extLst>
          </p:cNvPr>
          <p:cNvSpPr>
            <a:spLocks noGrp="1" noRot="1" noMove="1" noResize="1" noEditPoints="1" noAdjustHandles="1" noChangeArrowheads="1" noChangeShapeType="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4B46DF7-E730-3808-DFE6-E8A7219A2DFF}"/>
              </a:ext>
            </a:extLst>
          </p:cNvPr>
          <p:cNvSpPr>
            <a:spLocks noGrp="1" noRot="1" noMove="1" noResize="1" noEditPoints="1" noAdjustHandles="1" noChangeArrowheads="1" noChangeShapeType="1"/>
          </p:cNvSpPr>
          <p:nvPr>
            <p:ph type="subTitle" idx="1"/>
          </p:nvPr>
        </p:nvSpPr>
        <p:spPr>
          <a:xfrm>
            <a:off x="1524000" y="3602038"/>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88F665-49CD-59A9-11DE-BB09A5CAF8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descr="Background pattern">
            <a:extLst>
              <a:ext uri="{FF2B5EF4-FFF2-40B4-BE49-F238E27FC236}">
                <a16:creationId xmlns:a16="http://schemas.microsoft.com/office/drawing/2014/main" id="{C3958AE2-3799-2F27-3269-EF0C5C46C07A}"/>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6741857" y="1412426"/>
            <a:ext cx="5445575" cy="5445574"/>
          </a:xfrm>
          <a:prstGeom prst="rect">
            <a:avLst/>
          </a:prstGeom>
        </p:spPr>
      </p:pic>
      <p:sp>
        <p:nvSpPr>
          <p:cNvPr id="5" name="Footer Placeholder 4">
            <a:extLst>
              <a:ext uri="{FF2B5EF4-FFF2-40B4-BE49-F238E27FC236}">
                <a16:creationId xmlns:a16="http://schemas.microsoft.com/office/drawing/2014/main" id="{507507A6-6F0B-A5D0-C545-B8EFB514FE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3969F593-5F6F-8FC6-1767-422676EB4E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2C54C6E0-A10F-DABD-9464-B83AD0447048}"/>
              </a:ext>
            </a:extLst>
          </p:cNvPr>
          <p:cNvPicPr>
            <a:picLocks noChangeAspect="1"/>
          </p:cNvPicPr>
          <p:nvPr userDrawn="1"/>
        </p:nvPicPr>
        <p:blipFill>
          <a:blip r:embed="rId4"/>
          <a:stretch>
            <a:fillRect/>
          </a:stretch>
        </p:blipFill>
        <p:spPr>
          <a:xfrm>
            <a:off x="0" y="2"/>
            <a:ext cx="12192000" cy="107207"/>
          </a:xfrm>
          <a:prstGeom prst="rect">
            <a:avLst/>
          </a:prstGeom>
        </p:spPr>
      </p:pic>
      <p:pic>
        <p:nvPicPr>
          <p:cNvPr id="11" name="Picture 10" descr="Logo&#10;&#10;Description automatically generated">
            <a:extLst>
              <a:ext uri="{FF2B5EF4-FFF2-40B4-BE49-F238E27FC236}">
                <a16:creationId xmlns:a16="http://schemas.microsoft.com/office/drawing/2014/main" id="{E431FA24-8845-15E2-44E2-D772E2718F4C}"/>
              </a:ext>
            </a:extLst>
          </p:cNvPr>
          <p:cNvPicPr>
            <a:picLocks noGrp="1" noRot="1" noMove="1" noResize="1" noEditPoints="1" noAdjustHandles="1" noChangeArrowheads="1" noChangeShapeType="1" noCrop="1"/>
          </p:cNvPicPr>
          <p:nvPr userDrawn="1"/>
        </p:nvPicPr>
        <p:blipFill>
          <a:blip r:embed="rId5"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spTree>
    <p:extLst>
      <p:ext uri="{BB962C8B-B14F-4D97-AF65-F5344CB8AC3E}">
        <p14:creationId xmlns:p14="http://schemas.microsoft.com/office/powerpoint/2010/main" val="40002396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eekly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555915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This Week’s Tutor Times</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12899973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days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436920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Today’s Tutor Time</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611125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142A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9A9D-3D5F-6DCB-A52B-94B75E98100D}"/>
              </a:ext>
            </a:extLst>
          </p:cNvPr>
          <p:cNvSpPr>
            <a:spLocks noGrp="1"/>
          </p:cNvSpPr>
          <p:nvPr>
            <p:ph type="title"/>
          </p:nvPr>
        </p:nvSpPr>
        <p:spPr>
          <a:xfrm>
            <a:off x="831850" y="1608667"/>
            <a:ext cx="4673599" cy="1570144"/>
          </a:xfrm>
        </p:spPr>
        <p:txBody>
          <a:bodyPr anchor="b">
            <a:normAutofit/>
          </a:bodyPr>
          <a:lstStyle>
            <a:lvl1pPr>
              <a:defRPr sz="5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9C642E-FEA0-80DD-9825-BFD38B70FF9B}"/>
              </a:ext>
            </a:extLst>
          </p:cNvPr>
          <p:cNvSpPr>
            <a:spLocks noGrp="1"/>
          </p:cNvSpPr>
          <p:nvPr>
            <p:ph type="body" idx="1"/>
          </p:nvPr>
        </p:nvSpPr>
        <p:spPr>
          <a:xfrm>
            <a:off x="831851" y="3429000"/>
            <a:ext cx="4673599" cy="2660653"/>
          </a:xfrm>
        </p:spPr>
        <p:txBody>
          <a:bodyPr>
            <a:normAutofit/>
          </a:bodyPr>
          <a:lstStyle>
            <a:lvl1pPr marL="0" indent="0">
              <a:buNone/>
              <a:defRPr sz="28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B996C5-AABC-404E-42AB-27336008F1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19773A23-4A9E-D57E-86F2-050896E9D6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8" name="Picture 7">
            <a:extLst>
              <a:ext uri="{FF2B5EF4-FFF2-40B4-BE49-F238E27FC236}">
                <a16:creationId xmlns:a16="http://schemas.microsoft.com/office/drawing/2014/main" id="{8C1B47D6-C0F9-432A-0CF2-D50936D65C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8115" r="18115"/>
          <a:stretch/>
        </p:blipFill>
        <p:spPr>
          <a:xfrm>
            <a:off x="5734050" y="96656"/>
            <a:ext cx="6457950" cy="6761344"/>
          </a:xfrm>
          <a:prstGeom prst="rect">
            <a:avLst/>
          </a:prstGeom>
        </p:spPr>
      </p:pic>
      <p:sp>
        <p:nvSpPr>
          <p:cNvPr id="6" name="Slide Number Placeholder 5">
            <a:extLst>
              <a:ext uri="{FF2B5EF4-FFF2-40B4-BE49-F238E27FC236}">
                <a16:creationId xmlns:a16="http://schemas.microsoft.com/office/drawing/2014/main" id="{4387374E-1070-24D8-20B7-83AC738B5B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11" name="Picture 10" descr="A picture containing text, clipart&#10;&#10;Description automatically generated">
            <a:extLst>
              <a:ext uri="{FF2B5EF4-FFF2-40B4-BE49-F238E27FC236}">
                <a16:creationId xmlns:a16="http://schemas.microsoft.com/office/drawing/2014/main" id="{082237DE-5398-36FA-98F7-57CCB592B9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0184" y="290288"/>
            <a:ext cx="2804391" cy="429072"/>
          </a:xfrm>
          <a:prstGeom prst="rect">
            <a:avLst/>
          </a:prstGeom>
        </p:spPr>
      </p:pic>
    </p:spTree>
    <p:extLst>
      <p:ext uri="{BB962C8B-B14F-4D97-AF65-F5344CB8AC3E}">
        <p14:creationId xmlns:p14="http://schemas.microsoft.com/office/powerpoint/2010/main" val="15957842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dirty="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10609386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402048"/>
          </a:xfrm>
        </p:spPr>
        <p:txBody>
          <a:bodyPr>
            <a:noAutofit/>
          </a:bodyPr>
          <a:lstStyle>
            <a:lvl1pPr marL="0" indent="0">
              <a:buNone/>
              <a:defRPr sz="2000"/>
            </a:lvl1pPr>
          </a:lstStyle>
          <a:p>
            <a:pPr lvl="0"/>
            <a:r>
              <a:rPr lang="en-US" dirty="0"/>
              <a:t>Click to edit Master text styles</a:t>
            </a: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1"/>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1"/>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8" y="722977"/>
            <a:ext cx="7058025" cy="524678"/>
          </a:xfrm>
        </p:spPr>
        <p:txBody>
          <a:bodyPr/>
          <a:lstStyle>
            <a:lvl1pPr marL="0" indent="0" algn="ctr">
              <a:buNone/>
              <a:defRPr/>
            </a:lvl1pPr>
          </a:lstStyle>
          <a:p>
            <a:pPr lvl="0"/>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5520243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Trip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a:t>Click to edit Master text styles</a:t>
            </a:r>
          </a:p>
        </p:txBody>
      </p:sp>
      <p:sp>
        <p:nvSpPr>
          <p:cNvPr id="5" name="Content Placeholder 5">
            <a:extLst>
              <a:ext uri="{FF2B5EF4-FFF2-40B4-BE49-F238E27FC236}">
                <a16:creationId xmlns:a16="http://schemas.microsoft.com/office/drawing/2014/main" id="{0250340C-2EF6-5D1E-7E68-772BB8A3FE89}"/>
              </a:ext>
            </a:extLst>
          </p:cNvPr>
          <p:cNvSpPr>
            <a:spLocks noGrp="1"/>
          </p:cNvSpPr>
          <p:nvPr>
            <p:ph sz="quarter" idx="15"/>
          </p:nvPr>
        </p:nvSpPr>
        <p:spPr>
          <a:xfrm>
            <a:off x="342900" y="887591"/>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5">
            <a:extLst>
              <a:ext uri="{FF2B5EF4-FFF2-40B4-BE49-F238E27FC236}">
                <a16:creationId xmlns:a16="http://schemas.microsoft.com/office/drawing/2014/main" id="{9F126F01-5742-70B5-17B2-8ABE4CDA2B45}"/>
              </a:ext>
            </a:extLst>
          </p:cNvPr>
          <p:cNvSpPr>
            <a:spLocks noGrp="1"/>
          </p:cNvSpPr>
          <p:nvPr>
            <p:ph sz="quarter" idx="16"/>
          </p:nvPr>
        </p:nvSpPr>
        <p:spPr>
          <a:xfrm>
            <a:off x="4319466"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5">
            <a:extLst>
              <a:ext uri="{FF2B5EF4-FFF2-40B4-BE49-F238E27FC236}">
                <a16:creationId xmlns:a16="http://schemas.microsoft.com/office/drawing/2014/main" id="{5EF9BD21-DC60-80CB-1732-0D764CDE3509}"/>
              </a:ext>
            </a:extLst>
          </p:cNvPr>
          <p:cNvSpPr>
            <a:spLocks noGrp="1"/>
          </p:cNvSpPr>
          <p:nvPr>
            <p:ph sz="quarter" idx="17"/>
          </p:nvPr>
        </p:nvSpPr>
        <p:spPr>
          <a:xfrm>
            <a:off x="8296031"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57329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3022969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2638162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1052939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6340345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4372887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6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23297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7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251627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8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9552022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9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4624624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0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9449989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4994002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935378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image" Target="../media/image5.png"/><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image" Target="../media/image4.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image" Target="../media/image3.png"/><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8" r:id="rId12"/>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7B8CB-808B-8208-67A5-0A2C6972386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124B4E-1E40-BB29-4E36-F06414282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49DE93-3FBD-D0EF-D560-88CA0754665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6BB9594B-B85A-CCC3-8C8E-B67B3A4307C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0E1FA1D8-95F1-3645-1F21-04416ADFD75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a:extLst>
              <a:ext uri="{FF2B5EF4-FFF2-40B4-BE49-F238E27FC236}">
                <a16:creationId xmlns:a16="http://schemas.microsoft.com/office/drawing/2014/main" id="{E0C11468-B171-6D12-A62A-F44F4407B739}"/>
              </a:ext>
            </a:extLst>
          </p:cNvPr>
          <p:cNvPicPr>
            <a:picLocks noChangeAspect="1"/>
          </p:cNvPicPr>
          <p:nvPr userDrawn="1"/>
        </p:nvPicPr>
        <p:blipFill>
          <a:blip r:embed="rId23"/>
          <a:stretch>
            <a:fillRect/>
          </a:stretch>
        </p:blipFill>
        <p:spPr>
          <a:xfrm>
            <a:off x="0" y="2"/>
            <a:ext cx="12192000" cy="107207"/>
          </a:xfrm>
          <a:prstGeom prst="rect">
            <a:avLst/>
          </a:prstGeom>
        </p:spPr>
      </p:pic>
      <p:pic>
        <p:nvPicPr>
          <p:cNvPr id="8" name="Picture 7" descr="Logo&#10;&#10;Description automatically generated">
            <a:extLst>
              <a:ext uri="{FF2B5EF4-FFF2-40B4-BE49-F238E27FC236}">
                <a16:creationId xmlns:a16="http://schemas.microsoft.com/office/drawing/2014/main" id="{3120752E-E0EC-FE82-78F5-78E1B5B566A0}"/>
              </a:ext>
            </a:extLst>
          </p:cNvPr>
          <p:cNvPicPr>
            <a:picLocks noGrp="1" noRot="1" noChangeAspect="1" noMove="1" noResize="1" noEditPoints="1" noAdjustHandles="1" noChangeArrowheads="1" noChangeShapeType="1" noCrop="1"/>
          </p:cNvPicPr>
          <p:nvPr userDrawn="1"/>
        </p:nvPicPr>
        <p:blipFill>
          <a:blip r:embed="rId24"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pic>
        <p:nvPicPr>
          <p:cNvPr id="9" name="Picture 8"/>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11875170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Lst>
  <p:txStyles>
    <p:titleStyle>
      <a:lvl1pPr algn="l" defTabSz="914377" rtl="0" eaLnBrk="1" latinLnBrk="0" hangingPunct="1">
        <a:lnSpc>
          <a:spcPct val="90000"/>
        </a:lnSpc>
        <a:spcBef>
          <a:spcPct val="0"/>
        </a:spcBef>
        <a:buNone/>
        <a:defRPr sz="4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5.xml"/><Relationship Id="rId1" Type="http://schemas.openxmlformats.org/officeDocument/2006/relationships/video" Target="https://www.youtube.com/embed/i83VQIaDlQw?si=qMJG5FmbdLaF3bvf&amp;start=0&amp;end=116" TargetMode="Externa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5.xml"/><Relationship Id="rId1" Type="http://schemas.openxmlformats.org/officeDocument/2006/relationships/video" Target="https://www.youtube.com/embed/P5x5Fo7rMvY?si=dir4PB5LZO7JWhrv&amp;start=0&amp;end=99" TargetMode="Externa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a:bodyPr>
          <a:lstStyle/>
          <a:p>
            <a:pPr algn="ctr">
              <a:lnSpc>
                <a:spcPct val="100000"/>
              </a:lnSpc>
            </a:pPr>
            <a:r>
              <a:rPr lang="en-GB" sz="4800" b="1" u="sng" dirty="0" smtClean="0"/>
              <a:t>Thought of the Day</a:t>
            </a:r>
          </a:p>
          <a:p>
            <a:pPr algn="ctr">
              <a:lnSpc>
                <a:spcPct val="100000"/>
              </a:lnSpc>
            </a:pPr>
            <a:r>
              <a:rPr lang="en-GB" dirty="0" smtClean="0"/>
              <a:t>“</a:t>
            </a:r>
            <a:r>
              <a:rPr lang="en-US" dirty="0" smtClean="0"/>
              <a:t>Love and identity come in many forms, and every one deserves respect and dignity.”</a:t>
            </a:r>
            <a:r>
              <a:rPr lang="en-US" dirty="0"/>
              <a:t/>
            </a:r>
            <a:br>
              <a:rPr lang="en-US" dirty="0"/>
            </a:br>
            <a:r>
              <a:rPr lang="en-US" sz="3600" smtClean="0"/>
              <a:t>Benjamin Zephaniah</a:t>
            </a:r>
            <a:endParaRPr lang="en-GB" sz="3600" dirty="0" smtClean="0"/>
          </a:p>
        </p:txBody>
      </p:sp>
    </p:spTree>
    <p:extLst>
      <p:ext uri="{BB962C8B-B14F-4D97-AF65-F5344CB8AC3E}">
        <p14:creationId xmlns:p14="http://schemas.microsoft.com/office/powerpoint/2010/main" val="4284780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12" name="Picture 11"/>
          <p:cNvPicPr>
            <a:picLocks noChangeAspect="1"/>
          </p:cNvPicPr>
          <p:nvPr/>
        </p:nvPicPr>
        <p:blipFill rotWithShape="1">
          <a:blip r:embed="rId4"/>
          <a:srcRect l="49213" t="20601" r="36219" b="59099"/>
          <a:stretch/>
        </p:blipFill>
        <p:spPr>
          <a:xfrm>
            <a:off x="7689948" y="2271251"/>
            <a:ext cx="4083018" cy="3200204"/>
          </a:xfrm>
          <a:prstGeom prst="rect">
            <a:avLst/>
          </a:prstGeom>
        </p:spPr>
      </p:pic>
      <p:sp>
        <p:nvSpPr>
          <p:cNvPr id="13" name="Freeform 12">
            <a:extLst>
              <a:ext uri="{FF2B5EF4-FFF2-40B4-BE49-F238E27FC236}">
                <a16:creationId xmlns:a16="http://schemas.microsoft.com/office/drawing/2014/main" id="{100B3622-258B-DE1F-F1C6-17158B493C2C}"/>
              </a:ext>
            </a:extLst>
          </p:cNvPr>
          <p:cNvSpPr/>
          <p:nvPr/>
        </p:nvSpPr>
        <p:spPr>
          <a:xfrm>
            <a:off x="354551" y="1465007"/>
            <a:ext cx="7335397" cy="5213402"/>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rgbClr val="323232"/>
                </a:solidFill>
                <a:effectLst/>
                <a:uLnTx/>
                <a:uFillTx/>
                <a:latin typeface="Calibri" panose="020F0502020204030204"/>
              </a:rPr>
              <a:t>Individual Liberty </a:t>
            </a:r>
            <a:r>
              <a:rPr kumimoji="0" lang="en-US" sz="3600" b="0" i="0" u="none" strike="noStrike" kern="0" cap="none" spc="0" normalizeH="0" baseline="0" noProof="0" dirty="0" smtClean="0">
                <a:ln>
                  <a:noFill/>
                </a:ln>
                <a:solidFill>
                  <a:srgbClr val="323232"/>
                </a:solidFill>
                <a:effectLst/>
                <a:uLnTx/>
                <a:uFillTx/>
                <a:latin typeface="Calibri" panose="020F0502020204030204"/>
              </a:rPr>
              <a:t>is a British Value that means people </a:t>
            </a:r>
            <a:r>
              <a:rPr lang="en-US" sz="3600" kern="0" dirty="0" smtClean="0">
                <a:solidFill>
                  <a:srgbClr val="323232"/>
                </a:solidFill>
                <a:latin typeface="Calibri" panose="020F0502020204030204"/>
              </a:rPr>
              <a:t>have the right to believe, act and express themselves freely</a:t>
            </a:r>
            <a:r>
              <a:rPr kumimoji="0" lang="en-US" sz="3600" b="0" i="0" u="none" strike="noStrike" kern="0" cap="none" spc="0" normalizeH="0" baseline="0" noProof="0" dirty="0" smtClean="0">
                <a:ln>
                  <a:noFill/>
                </a:ln>
                <a:solidFill>
                  <a:srgbClr val="323232"/>
                </a:solidFill>
                <a:effectLst/>
                <a:uLnTx/>
                <a:uFillTx/>
                <a:latin typeface="Calibri" panose="020F0502020204030204"/>
              </a:rPr>
              <a:t>.</a:t>
            </a:r>
            <a:r>
              <a:rPr kumimoji="0" lang="en-US" sz="3600" b="0" i="0" u="none" strike="noStrike" kern="0" cap="none" spc="0" normalizeH="0" noProof="0" dirty="0" smtClean="0">
                <a:ln>
                  <a:noFill/>
                </a:ln>
                <a:solidFill>
                  <a:srgbClr val="323232"/>
                </a:solidFill>
                <a:effectLst/>
                <a:uLnTx/>
                <a:uFillTx/>
                <a:latin typeface="Calibri" panose="020F0502020204030204"/>
              </a:rPr>
              <a:t> This includes their gender identity and sexual orientation</a:t>
            </a:r>
            <a:r>
              <a:rPr lang="en-US" sz="3600" kern="0" dirty="0" smtClean="0">
                <a:solidFill>
                  <a:srgbClr val="323232"/>
                </a:solidFill>
                <a:latin typeface="Calibri" panose="020F0502020204030204"/>
              </a:rPr>
              <a:t>. Everyone should be shown </a:t>
            </a:r>
            <a:r>
              <a:rPr lang="en-US" sz="3600" b="1" kern="0" dirty="0" smtClean="0">
                <a:solidFill>
                  <a:srgbClr val="323232"/>
                </a:solidFill>
                <a:latin typeface="Calibri" panose="020F0502020204030204"/>
              </a:rPr>
              <a:t>respect</a:t>
            </a:r>
            <a:r>
              <a:rPr lang="en-US" sz="3600" kern="0" dirty="0" smtClean="0">
                <a:solidFill>
                  <a:srgbClr val="323232"/>
                </a:solidFill>
                <a:latin typeface="Calibri" panose="020F0502020204030204"/>
              </a:rPr>
              <a:t> (another British Value) in their decision on these topics.</a:t>
            </a:r>
            <a:endParaRPr kumimoji="0" lang="en-US" sz="3600" b="0" i="0" u="none" strike="noStrike" kern="0" cap="none" spc="0" normalizeH="0" baseline="0" noProof="0" dirty="0" smtClean="0">
              <a:ln>
                <a:noFill/>
              </a:ln>
              <a:solidFill>
                <a:srgbClr val="323232"/>
              </a:solidFill>
              <a:effectLst/>
              <a:uLnTx/>
              <a:uFillTx/>
              <a:latin typeface="Calibri" panose="020F0502020204030204"/>
            </a:endParaRPr>
          </a:p>
        </p:txBody>
      </p:sp>
    </p:spTree>
    <p:extLst>
      <p:ext uri="{BB962C8B-B14F-4D97-AF65-F5344CB8AC3E}">
        <p14:creationId xmlns:p14="http://schemas.microsoft.com/office/powerpoint/2010/main" val="3250822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sp>
        <p:nvSpPr>
          <p:cNvPr id="35"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Why are we learning about this?</a:t>
            </a:r>
            <a:endParaRPr sz="2426" spc="27" dirty="0"/>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pic>
        <p:nvPicPr>
          <p:cNvPr id="20" name="Picture 19"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5">
            <a:extLst>
              <a:ext uri="{28A0092B-C50C-407E-A947-70E740481C1C}">
                <a14:useLocalDpi xmlns:a14="http://schemas.microsoft.com/office/drawing/2010/main" val="0"/>
              </a:ext>
            </a:extLst>
          </a:blip>
          <a:srcRect l="4715" t="5715" r="44774" b="69518"/>
          <a:stretch/>
        </p:blipFill>
        <p:spPr>
          <a:xfrm>
            <a:off x="689694" y="1040445"/>
            <a:ext cx="4633962" cy="1606440"/>
          </a:xfrm>
          <a:prstGeom prst="rect">
            <a:avLst/>
          </a:prstGeom>
        </p:spPr>
      </p:pic>
      <p:sp>
        <p:nvSpPr>
          <p:cNvPr id="25" name="Freeform 24">
            <a:extLst>
              <a:ext uri="{FF2B5EF4-FFF2-40B4-BE49-F238E27FC236}">
                <a16:creationId xmlns:a16="http://schemas.microsoft.com/office/drawing/2014/main" id="{100B3622-258B-DE1F-F1C6-17158B493C2C}"/>
              </a:ext>
            </a:extLst>
          </p:cNvPr>
          <p:cNvSpPr/>
          <p:nvPr/>
        </p:nvSpPr>
        <p:spPr>
          <a:xfrm>
            <a:off x="494576" y="2739929"/>
            <a:ext cx="5756934" cy="4118071"/>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323232"/>
                </a:solidFill>
                <a:effectLst/>
                <a:uLnTx/>
                <a:uFillTx/>
                <a:latin typeface="Calibri" panose="020F0502020204030204"/>
              </a:rPr>
              <a:t>Sexual orientation</a:t>
            </a:r>
            <a:r>
              <a:rPr kumimoji="0" lang="en-US" sz="2800" i="0" u="none" strike="noStrike" kern="0" cap="none" spc="0" normalizeH="0" noProof="0" dirty="0" smtClean="0">
                <a:ln>
                  <a:noFill/>
                </a:ln>
                <a:solidFill>
                  <a:srgbClr val="323232"/>
                </a:solidFill>
                <a:effectLst/>
                <a:uLnTx/>
                <a:uFillTx/>
                <a:latin typeface="Calibri" panose="020F0502020204030204"/>
              </a:rPr>
              <a:t> and </a:t>
            </a:r>
            <a:r>
              <a:rPr kumimoji="0" lang="en-US" sz="2800" b="1" i="0" u="none" strike="noStrike" kern="0" cap="none" spc="0" normalizeH="0" noProof="0" dirty="0" smtClean="0">
                <a:ln>
                  <a:noFill/>
                </a:ln>
                <a:solidFill>
                  <a:srgbClr val="323232"/>
                </a:solidFill>
                <a:effectLst/>
                <a:uLnTx/>
                <a:uFillTx/>
                <a:latin typeface="Calibri" panose="020F0502020204030204"/>
              </a:rPr>
              <a:t>Gender Reassignment</a:t>
            </a:r>
            <a:r>
              <a:rPr kumimoji="0" lang="en-US" sz="2800" i="0" u="none" strike="noStrike" kern="0" cap="none" spc="0" normalizeH="0" noProof="0" dirty="0" smtClean="0">
                <a:ln>
                  <a:noFill/>
                </a:ln>
                <a:solidFill>
                  <a:srgbClr val="323232"/>
                </a:solidFill>
                <a:effectLst/>
                <a:uLnTx/>
                <a:uFillTx/>
                <a:latin typeface="Calibri" panose="020F0502020204030204"/>
              </a:rPr>
              <a:t> are two Protected Characteristics in the Equality Act (2010). This means that regardless of a person’s sexual orientation or gender identity they should not be treated any differently.</a:t>
            </a:r>
            <a:endParaRPr kumimoji="0" lang="en-US" sz="2800" b="1" i="0" u="none" strike="noStrike" kern="0" cap="none" spc="0" normalizeH="0" baseline="0" noProof="0" dirty="0">
              <a:ln>
                <a:noFill/>
              </a:ln>
              <a:solidFill>
                <a:srgbClr val="323232"/>
              </a:solidFill>
              <a:effectLst/>
              <a:uLnTx/>
              <a:uFillTx/>
              <a:latin typeface="Calibri" panose="020F0502020204030204"/>
            </a:endParaRPr>
          </a:p>
        </p:txBody>
      </p:sp>
      <p:pic>
        <p:nvPicPr>
          <p:cNvPr id="2" name="Picture 1"/>
          <p:cNvPicPr>
            <a:picLocks noChangeAspect="1"/>
          </p:cNvPicPr>
          <p:nvPr/>
        </p:nvPicPr>
        <p:blipFill rotWithShape="1">
          <a:blip r:embed="rId6"/>
          <a:srcRect l="30706" t="32500" r="52756" b="29000"/>
          <a:stretch/>
        </p:blipFill>
        <p:spPr>
          <a:xfrm>
            <a:off x="7924407" y="1423004"/>
            <a:ext cx="3830642" cy="5016316"/>
          </a:xfrm>
          <a:prstGeom prst="rect">
            <a:avLst/>
          </a:prstGeom>
        </p:spPr>
      </p:pic>
    </p:spTree>
    <p:extLst>
      <p:ext uri="{BB962C8B-B14F-4D97-AF65-F5344CB8AC3E}">
        <p14:creationId xmlns:p14="http://schemas.microsoft.com/office/powerpoint/2010/main" val="3490392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10000"/>
          </a:bodyPr>
          <a:lstStyle/>
          <a:p>
            <a:pPr marL="0" indent="0">
              <a:buNone/>
            </a:pPr>
            <a:r>
              <a:rPr lang="en-US" sz="3638" dirty="0" smtClean="0"/>
              <a:t>Sam Smith – UK artist does not identify with the gender they were assigned at birth.</a:t>
            </a:r>
          </a:p>
          <a:p>
            <a:pPr marL="0" indent="0">
              <a:buNone/>
            </a:pPr>
            <a:endParaRPr lang="en-US" sz="3638" dirty="0"/>
          </a:p>
          <a:p>
            <a:pPr marL="0" indent="0">
              <a:buNone/>
            </a:pPr>
            <a:r>
              <a:rPr lang="en-US" sz="3638" dirty="0" smtClean="0"/>
              <a:t>Lady Gaga – a global artist and actress, is bisexual.</a:t>
            </a:r>
          </a:p>
          <a:p>
            <a:pPr marL="0" indent="0">
              <a:buNone/>
            </a:pPr>
            <a:endParaRPr lang="en-US" sz="3638" dirty="0"/>
          </a:p>
          <a:p>
            <a:pPr marL="0" indent="0">
              <a:buNone/>
            </a:pPr>
            <a:r>
              <a:rPr lang="en-US" sz="3638" dirty="0" smtClean="0"/>
              <a:t>Miley Cyrus – a global artist and actress does not identify with a gender.</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380053"/>
            <a:ext cx="6022811" cy="754002"/>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Examples of gender identity and sexual orientation</a:t>
            </a:r>
            <a:endParaRPr sz="2426" spc="27" dirty="0"/>
          </a:p>
        </p:txBody>
      </p:sp>
      <p:pic>
        <p:nvPicPr>
          <p:cNvPr id="2" name="Picture 1"/>
          <p:cNvPicPr>
            <a:picLocks noChangeAspect="1"/>
          </p:cNvPicPr>
          <p:nvPr/>
        </p:nvPicPr>
        <p:blipFill>
          <a:blip r:embed="rId4"/>
          <a:stretch>
            <a:fillRect/>
          </a:stretch>
        </p:blipFill>
        <p:spPr>
          <a:xfrm>
            <a:off x="7805687" y="1473869"/>
            <a:ext cx="2857500" cy="1600200"/>
          </a:xfrm>
          <a:prstGeom prst="rect">
            <a:avLst/>
          </a:prstGeom>
        </p:spPr>
      </p:pic>
      <p:pic>
        <p:nvPicPr>
          <p:cNvPr id="9" name="Picture 8"/>
          <p:cNvPicPr>
            <a:picLocks noChangeAspect="1"/>
          </p:cNvPicPr>
          <p:nvPr/>
        </p:nvPicPr>
        <p:blipFill>
          <a:blip r:embed="rId5"/>
          <a:stretch>
            <a:fillRect/>
          </a:stretch>
        </p:blipFill>
        <p:spPr>
          <a:xfrm>
            <a:off x="8516611" y="3074069"/>
            <a:ext cx="3028950" cy="1514475"/>
          </a:xfrm>
          <a:prstGeom prst="rect">
            <a:avLst/>
          </a:prstGeom>
        </p:spPr>
      </p:pic>
      <p:pic>
        <p:nvPicPr>
          <p:cNvPr id="11" name="Picture 10"/>
          <p:cNvPicPr>
            <a:picLocks noChangeAspect="1"/>
          </p:cNvPicPr>
          <p:nvPr/>
        </p:nvPicPr>
        <p:blipFill>
          <a:blip r:embed="rId6"/>
          <a:stretch>
            <a:fillRect/>
          </a:stretch>
        </p:blipFill>
        <p:spPr>
          <a:xfrm>
            <a:off x="7805687" y="4615190"/>
            <a:ext cx="2447925" cy="1866900"/>
          </a:xfrm>
          <a:prstGeom prst="rect">
            <a:avLst/>
          </a:prstGeom>
        </p:spPr>
      </p:pic>
    </p:spTree>
    <p:extLst>
      <p:ext uri="{BB962C8B-B14F-4D97-AF65-F5344CB8AC3E}">
        <p14:creationId xmlns:p14="http://schemas.microsoft.com/office/powerpoint/2010/main" val="2291471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70000" lnSpcReduction="20000"/>
          </a:bodyPr>
          <a:lstStyle/>
          <a:p>
            <a:pPr marL="0" indent="0">
              <a:buNone/>
            </a:pPr>
            <a:r>
              <a:rPr lang="en-US" sz="3638" dirty="0" smtClean="0"/>
              <a:t>Many people often get gender identity and sexual orientation mixed up and think they are the same thing.</a:t>
            </a:r>
          </a:p>
          <a:p>
            <a:pPr marL="0" indent="0">
              <a:buNone/>
            </a:pPr>
            <a:endParaRPr lang="en-US" sz="3638" dirty="0"/>
          </a:p>
          <a:p>
            <a:pPr marL="0" indent="0">
              <a:buNone/>
            </a:pPr>
            <a:r>
              <a:rPr lang="en-US" sz="3638" dirty="0" smtClean="0"/>
              <a:t>However these terms are very different</a:t>
            </a:r>
          </a:p>
          <a:p>
            <a:pPr marL="0" indent="0">
              <a:buNone/>
            </a:pPr>
            <a:endParaRPr lang="en-US" sz="3638" dirty="0"/>
          </a:p>
          <a:p>
            <a:pPr marL="0" indent="0">
              <a:buNone/>
            </a:pPr>
            <a:r>
              <a:rPr lang="en-US" sz="3638" dirty="0" smtClean="0"/>
              <a:t>Gender Identity is about an inner feeling</a:t>
            </a:r>
          </a:p>
          <a:p>
            <a:pPr marL="0" indent="0">
              <a:buNone/>
            </a:pPr>
            <a:endParaRPr lang="en-US" sz="3638" dirty="0"/>
          </a:p>
          <a:p>
            <a:pPr marL="0" indent="0">
              <a:buNone/>
            </a:pPr>
            <a:r>
              <a:rPr lang="en-US" sz="3638" dirty="0" smtClean="0"/>
              <a:t>Sexual orientation is about feelings towards other people.</a:t>
            </a:r>
          </a:p>
          <a:p>
            <a:pPr marL="0" indent="0">
              <a:buNone/>
            </a:pPr>
            <a:endParaRPr lang="en-US" sz="3638" dirty="0"/>
          </a:p>
          <a:p>
            <a:pPr marL="0" indent="0">
              <a:buNone/>
            </a:pPr>
            <a:r>
              <a:rPr lang="en-US" sz="3638" dirty="0" smtClean="0"/>
              <a:t>You will be learning more about these terms in your Personal Development lessons this week.</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Gender Identity and Sexual Orientation</a:t>
            </a:r>
            <a:endParaRPr sz="2426" spc="27" dirty="0"/>
          </a:p>
        </p:txBody>
      </p:sp>
      <p:pic>
        <p:nvPicPr>
          <p:cNvPr id="2" name="Picture 1"/>
          <p:cNvPicPr>
            <a:picLocks noChangeAspect="1"/>
          </p:cNvPicPr>
          <p:nvPr/>
        </p:nvPicPr>
        <p:blipFill>
          <a:blip r:embed="rId4"/>
          <a:stretch>
            <a:fillRect/>
          </a:stretch>
        </p:blipFill>
        <p:spPr>
          <a:xfrm>
            <a:off x="7805687" y="1473869"/>
            <a:ext cx="2857500" cy="1600200"/>
          </a:xfrm>
          <a:prstGeom prst="rect">
            <a:avLst/>
          </a:prstGeom>
        </p:spPr>
      </p:pic>
      <p:pic>
        <p:nvPicPr>
          <p:cNvPr id="9" name="Picture 8"/>
          <p:cNvPicPr>
            <a:picLocks noChangeAspect="1"/>
          </p:cNvPicPr>
          <p:nvPr/>
        </p:nvPicPr>
        <p:blipFill>
          <a:blip r:embed="rId5"/>
          <a:stretch>
            <a:fillRect/>
          </a:stretch>
        </p:blipFill>
        <p:spPr>
          <a:xfrm>
            <a:off x="8516611" y="3074069"/>
            <a:ext cx="3028950" cy="1514475"/>
          </a:xfrm>
          <a:prstGeom prst="rect">
            <a:avLst/>
          </a:prstGeom>
        </p:spPr>
      </p:pic>
      <p:pic>
        <p:nvPicPr>
          <p:cNvPr id="11" name="Picture 10"/>
          <p:cNvPicPr>
            <a:picLocks noChangeAspect="1"/>
          </p:cNvPicPr>
          <p:nvPr/>
        </p:nvPicPr>
        <p:blipFill>
          <a:blip r:embed="rId6"/>
          <a:stretch>
            <a:fillRect/>
          </a:stretch>
        </p:blipFill>
        <p:spPr>
          <a:xfrm>
            <a:off x="7805687" y="4615190"/>
            <a:ext cx="2447925" cy="1866900"/>
          </a:xfrm>
          <a:prstGeom prst="rect">
            <a:avLst/>
          </a:prstGeom>
        </p:spPr>
      </p:pic>
    </p:spTree>
    <p:extLst>
      <p:ext uri="{BB962C8B-B14F-4D97-AF65-F5344CB8AC3E}">
        <p14:creationId xmlns:p14="http://schemas.microsoft.com/office/powerpoint/2010/main" val="1776710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70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marR="0" lvl="0" indent="0" algn="l" defTabSz="914358"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366" b="0" i="0" u="none" strike="noStrike" kern="1200" cap="none" spc="0" normalizeH="0" baseline="0" noProof="0" dirty="0">
                <a:ln>
                  <a:noFill/>
                </a:ln>
                <a:solidFill>
                  <a:srgbClr val="142A33"/>
                </a:solidFill>
                <a:effectLst/>
                <a:uLnTx/>
                <a:uFillTx/>
                <a:latin typeface="Calibri" panose="020F0502020204030204" pitchFamily="34" charset="0"/>
                <a:cs typeface="Calibri" panose="020F0502020204030204" pitchFamily="34" charset="0"/>
              </a:rPr>
              <a:t>If you ever need support about </a:t>
            </a:r>
            <a:r>
              <a:rPr kumimoji="0" lang="en-US" sz="4366" b="0" i="0" u="none" strike="noStrike" kern="1200" cap="none" spc="0" normalizeH="0" baseline="0" noProof="0" dirty="0" smtClean="0">
                <a:ln>
                  <a:noFill/>
                </a:ln>
                <a:solidFill>
                  <a:srgbClr val="142A33"/>
                </a:solidFill>
                <a:effectLst/>
                <a:uLnTx/>
                <a:uFillTx/>
                <a:latin typeface="Calibri" panose="020F0502020204030204" pitchFamily="34" charset="0"/>
                <a:cs typeface="Calibri" panose="020F0502020204030204" pitchFamily="34" charset="0"/>
              </a:rPr>
              <a:t>gender identity or sexual orientation for yourself, a friend or family member you can find it here:</a:t>
            </a:r>
            <a:endParaRPr kumimoji="0" lang="en-US" sz="4366" b="0" i="0" u="none" strike="noStrike" kern="1200" cap="none" spc="0" normalizeH="0" baseline="0" noProof="0" dirty="0">
              <a:ln>
                <a:noFill/>
              </a:ln>
              <a:solidFill>
                <a:srgbClr val="142A33"/>
              </a:solidFill>
              <a:effectLst/>
              <a:uLnTx/>
              <a:uFillTx/>
              <a:latin typeface="Calibri" panose="020F0502020204030204" pitchFamily="34" charset="0"/>
              <a:cs typeface="Calibri" panose="020F0502020204030204" pitchFamily="34" charset="0"/>
            </a:endParaRPr>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Childline.org.uk</a:t>
            </a:r>
          </a:p>
          <a:p>
            <a:pPr marL="0" marR="0" lvl="0" indent="0" algn="l" defTabSz="277246" rtl="0" eaLnBrk="1" fontAlgn="auto" latinLnBrk="0" hangingPunct="1">
              <a:lnSpc>
                <a:spcPct val="100000"/>
              </a:lnSpc>
              <a:spcBef>
                <a:spcPts val="0"/>
              </a:spcBef>
              <a:spcAft>
                <a:spcPts val="0"/>
              </a:spcAft>
              <a:buClrTx/>
              <a:buSzTx/>
              <a:buFontTx/>
              <a:buNone/>
              <a:tabLst/>
              <a:defRPr/>
            </a:pPr>
            <a:endPar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Call – 08001111</a:t>
            </a:r>
          </a:p>
          <a:p>
            <a:pPr marL="0" marR="0" lvl="0" indent="0" algn="l" defTabSz="277246" rtl="0" eaLnBrk="1" fontAlgn="auto" latinLnBrk="0" hangingPunct="1">
              <a:lnSpc>
                <a:spcPct val="100000"/>
              </a:lnSpc>
              <a:spcBef>
                <a:spcPts val="0"/>
              </a:spcBef>
              <a:spcAft>
                <a:spcPts val="0"/>
              </a:spcAft>
              <a:buClrTx/>
              <a:buSzTx/>
              <a:buFontTx/>
              <a:buNone/>
              <a:tabLst/>
              <a:defRPr/>
            </a:pPr>
            <a:endPar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Email or chat online for support</a:t>
            </a:r>
            <a:endParaRPr kumimoji="0" lang="en-GB"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Themix.org.uk</a:t>
            </a:r>
          </a:p>
          <a:p>
            <a:pPr marL="0" marR="0" lvl="0" indent="0" algn="l" defTabSz="277246" rtl="0" eaLnBrk="1" fontAlgn="auto" latinLnBrk="0" hangingPunct="1">
              <a:lnSpc>
                <a:spcPct val="100000"/>
              </a:lnSpc>
              <a:spcBef>
                <a:spcPts val="0"/>
              </a:spcBef>
              <a:spcAft>
                <a:spcPts val="0"/>
              </a:spcAft>
              <a:buClrTx/>
              <a:buSzTx/>
              <a:buFontTx/>
              <a:buNone/>
              <a:tabLst/>
              <a:defRPr/>
            </a:pPr>
            <a:endPar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You can email or have one-to-chat online.</a:t>
            </a:r>
          </a:p>
          <a:p>
            <a:pPr marL="0" marR="0" lvl="0" indent="0" algn="l" defTabSz="277246" rtl="0" eaLnBrk="1" fontAlgn="auto" latinLnBrk="0" hangingPunct="1">
              <a:lnSpc>
                <a:spcPct val="100000"/>
              </a:lnSpc>
              <a:spcBef>
                <a:spcPts val="0"/>
              </a:spcBef>
              <a:spcAft>
                <a:spcPts val="0"/>
              </a:spcAft>
              <a:buClrTx/>
              <a:buSzTx/>
              <a:buFontTx/>
              <a:buNone/>
              <a:tabLst/>
              <a:defRPr/>
            </a:pPr>
            <a:endPar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There is also a crisis messenger which is available 24/7</a:t>
            </a:r>
            <a:endParaRPr kumimoji="0" lang="en-GB"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21981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525002" y="240569"/>
            <a:ext cx="7769673" cy="2386762"/>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a:t>Remember to complete all homework tasks on SAM Learning </a:t>
            </a:r>
            <a:endParaRPr lang="en-GB" dirty="0"/>
          </a:p>
        </p:txBody>
      </p:sp>
      <p:sp>
        <p:nvSpPr>
          <p:cNvPr id="7" name="Subtitle 2"/>
          <p:cNvSpPr txBox="1">
            <a:spLocks/>
          </p:cNvSpPr>
          <p:nvPr/>
        </p:nvSpPr>
        <p:spPr>
          <a:xfrm>
            <a:off x="217376" y="2332807"/>
            <a:ext cx="6855595" cy="1655182"/>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294675" y="542438"/>
            <a:ext cx="2212626" cy="1354500"/>
          </a:xfrm>
          <a:prstGeom prst="rect">
            <a:avLst/>
          </a:prstGeom>
        </p:spPr>
      </p:pic>
      <p:pic>
        <p:nvPicPr>
          <p:cNvPr id="2" name="Picture 1"/>
          <p:cNvPicPr>
            <a:picLocks noChangeAspect="1"/>
          </p:cNvPicPr>
          <p:nvPr/>
        </p:nvPicPr>
        <p:blipFill rotWithShape="1">
          <a:blip r:embed="rId4"/>
          <a:srcRect l="26769" t="41600" r="41731" b="55600"/>
          <a:stretch/>
        </p:blipFill>
        <p:spPr>
          <a:xfrm>
            <a:off x="1642745" y="5344318"/>
            <a:ext cx="10267364" cy="513368"/>
          </a:xfrm>
          <a:prstGeom prst="rect">
            <a:avLst/>
          </a:prstGeom>
        </p:spPr>
      </p:pic>
      <p:sp>
        <p:nvSpPr>
          <p:cNvPr id="3" name="TextBox 2"/>
          <p:cNvSpPr txBox="1"/>
          <p:nvPr/>
        </p:nvSpPr>
        <p:spPr>
          <a:xfrm>
            <a:off x="7582519" y="2572239"/>
            <a:ext cx="2924782"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74" y="3729141"/>
            <a:ext cx="1467019" cy="148421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91194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77638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a:t>
            </a:r>
            <a:r>
              <a:rPr lang="en-GB" sz="4000" u="sng" dirty="0" smtClean="0">
                <a:solidFill>
                  <a:prstClr val="black"/>
                </a:solidFill>
                <a:latin typeface="Comic Sans MS" panose="030F0702030302020204" pitchFamily="66" charset="0"/>
              </a:rPr>
              <a:t>Relationships: </a:t>
            </a:r>
            <a:r>
              <a:rPr lang="en-GB" sz="4000"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does a healthy relationship look like</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does an unhealthy relationship look like?</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are romantic relationships?</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Different types of committed relationships</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gender identity and sexual orientation?</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are appropriate/ inappropriate images to send?</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What is gender identity and sexual orientation</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Definition of gender identity</a:t>
            </a:r>
          </a:p>
          <a:p>
            <a:pPr marL="138623" indent="-138623" defTabSz="554499">
              <a:lnSpc>
                <a:spcPct val="110000"/>
              </a:lnSpc>
              <a:spcBef>
                <a:spcPts val="607"/>
              </a:spcBef>
              <a:buFontTx/>
              <a:buChar char="-"/>
              <a:defRPr/>
            </a:pPr>
            <a:r>
              <a:rPr lang="en-US" sz="1940" b="1" dirty="0" smtClean="0">
                <a:solidFill>
                  <a:prstClr val="black"/>
                </a:solidFill>
                <a:latin typeface="Comic Sans MS"/>
              </a:rPr>
              <a:t>Definition of sexual orientation</a:t>
            </a:r>
          </a:p>
          <a:p>
            <a:pPr marL="0" indent="0" defTabSz="554499">
              <a:lnSpc>
                <a:spcPct val="110000"/>
              </a:lnSpc>
              <a:spcBef>
                <a:spcPts val="607"/>
              </a:spcBef>
              <a:buNone/>
              <a:defRPr/>
            </a:pPr>
            <a:endParaRPr lang="en-US" sz="1940" b="1" dirty="0" smtClean="0">
              <a:solidFill>
                <a:prstClr val="black"/>
              </a:solidFill>
              <a:latin typeface="Comic Sans MS"/>
            </a:endParaRPr>
          </a:p>
          <a:p>
            <a:pPr marL="0" indent="0" defTabSz="554499">
              <a:lnSpc>
                <a:spcPct val="110000"/>
              </a:lnSpc>
              <a:spcBef>
                <a:spcPts val="607"/>
              </a:spcBef>
              <a:buNone/>
              <a:defRPr/>
            </a:pPr>
            <a:endParaRPr lang="en-US" sz="1940" b="1" dirty="0" smtClean="0">
              <a:solidFill>
                <a:prstClr val="black"/>
              </a:solidFill>
              <a:latin typeface="Comic Sans MS"/>
            </a:endParaRPr>
          </a:p>
          <a:p>
            <a:pPr marL="138623" indent="-138623" defTabSz="554499">
              <a:lnSpc>
                <a:spcPct val="110000"/>
              </a:lnSpc>
              <a:spcBef>
                <a:spcPts val="607"/>
              </a:spcBef>
              <a:buFontTx/>
              <a:buChar char="-"/>
              <a:defRPr/>
            </a:pPr>
            <a:endParaRPr lang="en-US" sz="1940" b="1" dirty="0" smtClean="0">
              <a:solidFill>
                <a:prstClr val="black"/>
              </a:solidFill>
              <a:latin typeface="Comic Sans MS"/>
            </a:endParaRPr>
          </a:p>
          <a:p>
            <a:pPr marL="138623" indent="-138623" defTabSz="554499">
              <a:lnSpc>
                <a:spcPct val="110000"/>
              </a:lnSpc>
              <a:spcBef>
                <a:spcPts val="607"/>
              </a:spcBef>
              <a:buFontTx/>
              <a:buChar char="-"/>
              <a:defRPr/>
            </a:pP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4165069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Gender identity is…</a:t>
            </a:r>
          </a:p>
          <a:p>
            <a:pPr marL="0" indent="0">
              <a:buNone/>
            </a:pPr>
            <a:endParaRPr lang="en-US" sz="3638" dirty="0"/>
          </a:p>
          <a:p>
            <a:pPr marL="0" indent="0">
              <a:buNone/>
            </a:pPr>
            <a:r>
              <a:rPr lang="en-US" sz="3638" dirty="0" smtClean="0"/>
              <a:t>“the inner experience of gender”</a:t>
            </a:r>
          </a:p>
          <a:p>
            <a:pPr marL="0" indent="0">
              <a:buNone/>
            </a:pPr>
            <a:endParaRPr lang="en-US" sz="3638" dirty="0"/>
          </a:p>
          <a:p>
            <a:pPr marL="0" indent="0">
              <a:buNone/>
            </a:pPr>
            <a:r>
              <a:rPr lang="en-US" sz="3638" dirty="0" smtClean="0"/>
              <a:t>People sometimes do not always identity with the gender they have been assigned at birth.</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gender identity?</a:t>
            </a:r>
            <a:endParaRPr sz="2426" spc="27" dirty="0"/>
          </a:p>
        </p:txBody>
      </p:sp>
      <p:pic>
        <p:nvPicPr>
          <p:cNvPr id="2" name="Picture 1"/>
          <p:cNvPicPr>
            <a:picLocks noChangeAspect="1"/>
          </p:cNvPicPr>
          <p:nvPr/>
        </p:nvPicPr>
        <p:blipFill>
          <a:blip r:embed="rId4"/>
          <a:stretch>
            <a:fillRect/>
          </a:stretch>
        </p:blipFill>
        <p:spPr>
          <a:xfrm>
            <a:off x="7805687" y="1473869"/>
            <a:ext cx="2857500" cy="1600200"/>
          </a:xfrm>
          <a:prstGeom prst="rect">
            <a:avLst/>
          </a:prstGeom>
        </p:spPr>
      </p:pic>
      <p:pic>
        <p:nvPicPr>
          <p:cNvPr id="9" name="Picture 8"/>
          <p:cNvPicPr>
            <a:picLocks noChangeAspect="1"/>
          </p:cNvPicPr>
          <p:nvPr/>
        </p:nvPicPr>
        <p:blipFill>
          <a:blip r:embed="rId5"/>
          <a:stretch>
            <a:fillRect/>
          </a:stretch>
        </p:blipFill>
        <p:spPr>
          <a:xfrm>
            <a:off x="8516611" y="3074069"/>
            <a:ext cx="3028950" cy="1514475"/>
          </a:xfrm>
          <a:prstGeom prst="rect">
            <a:avLst/>
          </a:prstGeom>
        </p:spPr>
      </p:pic>
      <p:pic>
        <p:nvPicPr>
          <p:cNvPr id="11" name="Picture 10"/>
          <p:cNvPicPr>
            <a:picLocks noChangeAspect="1"/>
          </p:cNvPicPr>
          <p:nvPr/>
        </p:nvPicPr>
        <p:blipFill>
          <a:blip r:embed="rId6"/>
          <a:stretch>
            <a:fillRect/>
          </a:stretch>
        </p:blipFill>
        <p:spPr>
          <a:xfrm>
            <a:off x="7805687" y="4615190"/>
            <a:ext cx="2447925" cy="1866900"/>
          </a:xfrm>
          <a:prstGeom prst="rect">
            <a:avLst/>
          </a:prstGeom>
        </p:spPr>
      </p:pic>
    </p:spTree>
    <p:extLst>
      <p:ext uri="{BB962C8B-B14F-4D97-AF65-F5344CB8AC3E}">
        <p14:creationId xmlns:p14="http://schemas.microsoft.com/office/powerpoint/2010/main" val="3123091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More on gender identity</a:t>
            </a:r>
            <a:endParaRPr sz="2426" spc="27" dirty="0"/>
          </a:p>
        </p:txBody>
      </p:sp>
      <p:pic>
        <p:nvPicPr>
          <p:cNvPr id="2" name="i83VQIaDlQw"/>
          <p:cNvPicPr>
            <a:picLocks noRot="1" noChangeAspect="1"/>
          </p:cNvPicPr>
          <p:nvPr>
            <a:videoFile r:link="rId1"/>
          </p:nvPr>
        </p:nvPicPr>
        <p:blipFill>
          <a:blip r:embed="rId6"/>
          <a:stretch>
            <a:fillRect/>
          </a:stretch>
        </p:blipFill>
        <p:spPr>
          <a:xfrm>
            <a:off x="1038808" y="1165449"/>
            <a:ext cx="9952653" cy="5598367"/>
          </a:xfrm>
          <a:prstGeom prst="rect">
            <a:avLst/>
          </a:prstGeom>
        </p:spPr>
      </p:pic>
    </p:spTree>
    <p:extLst>
      <p:ext uri="{BB962C8B-B14F-4D97-AF65-F5344CB8AC3E}">
        <p14:creationId xmlns:p14="http://schemas.microsoft.com/office/powerpoint/2010/main" val="2551588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Sexual orientation is…</a:t>
            </a:r>
          </a:p>
          <a:p>
            <a:pPr marL="0" indent="0">
              <a:buNone/>
            </a:pPr>
            <a:endParaRPr lang="en-US" sz="3638" dirty="0"/>
          </a:p>
          <a:p>
            <a:pPr marL="0" indent="0">
              <a:buNone/>
            </a:pPr>
            <a:r>
              <a:rPr lang="en-US" sz="3638" dirty="0" smtClean="0"/>
              <a:t>“how a person feels romantically and physically towards others”</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sexual orientation?</a:t>
            </a:r>
            <a:endParaRPr sz="2426" spc="27" dirty="0"/>
          </a:p>
        </p:txBody>
      </p:sp>
      <p:pic>
        <p:nvPicPr>
          <p:cNvPr id="2" name="Picture 1"/>
          <p:cNvPicPr>
            <a:picLocks noChangeAspect="1"/>
          </p:cNvPicPr>
          <p:nvPr/>
        </p:nvPicPr>
        <p:blipFill>
          <a:blip r:embed="rId4"/>
          <a:stretch>
            <a:fillRect/>
          </a:stretch>
        </p:blipFill>
        <p:spPr>
          <a:xfrm>
            <a:off x="7805687" y="1473869"/>
            <a:ext cx="2857500" cy="1600200"/>
          </a:xfrm>
          <a:prstGeom prst="rect">
            <a:avLst/>
          </a:prstGeom>
        </p:spPr>
      </p:pic>
      <p:pic>
        <p:nvPicPr>
          <p:cNvPr id="9" name="Picture 8"/>
          <p:cNvPicPr>
            <a:picLocks noChangeAspect="1"/>
          </p:cNvPicPr>
          <p:nvPr/>
        </p:nvPicPr>
        <p:blipFill>
          <a:blip r:embed="rId5"/>
          <a:stretch>
            <a:fillRect/>
          </a:stretch>
        </p:blipFill>
        <p:spPr>
          <a:xfrm>
            <a:off x="8516611" y="3074069"/>
            <a:ext cx="3028950" cy="1514475"/>
          </a:xfrm>
          <a:prstGeom prst="rect">
            <a:avLst/>
          </a:prstGeom>
        </p:spPr>
      </p:pic>
      <p:pic>
        <p:nvPicPr>
          <p:cNvPr id="11" name="Picture 10"/>
          <p:cNvPicPr>
            <a:picLocks noChangeAspect="1"/>
          </p:cNvPicPr>
          <p:nvPr/>
        </p:nvPicPr>
        <p:blipFill>
          <a:blip r:embed="rId6"/>
          <a:stretch>
            <a:fillRect/>
          </a:stretch>
        </p:blipFill>
        <p:spPr>
          <a:xfrm>
            <a:off x="7805687" y="4615190"/>
            <a:ext cx="2447925" cy="1866900"/>
          </a:xfrm>
          <a:prstGeom prst="rect">
            <a:avLst/>
          </a:prstGeom>
        </p:spPr>
      </p:pic>
    </p:spTree>
    <p:extLst>
      <p:ext uri="{BB962C8B-B14F-4D97-AF65-F5344CB8AC3E}">
        <p14:creationId xmlns:p14="http://schemas.microsoft.com/office/powerpoint/2010/main" val="819532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More on sexual orientation?</a:t>
            </a:r>
            <a:endParaRPr sz="2426" spc="27" dirty="0"/>
          </a:p>
        </p:txBody>
      </p:sp>
      <p:pic>
        <p:nvPicPr>
          <p:cNvPr id="2" name="P5x5Fo7rMvY"/>
          <p:cNvPicPr>
            <a:picLocks noRot="1" noChangeAspect="1"/>
          </p:cNvPicPr>
          <p:nvPr>
            <a:videoFile r:link="rId1"/>
          </p:nvPr>
        </p:nvPicPr>
        <p:blipFill>
          <a:blip r:embed="rId6"/>
          <a:stretch>
            <a:fillRect/>
          </a:stretch>
        </p:blipFill>
        <p:spPr>
          <a:xfrm>
            <a:off x="1197979" y="1165449"/>
            <a:ext cx="10003188" cy="5626793"/>
          </a:xfrm>
          <a:prstGeom prst="rect">
            <a:avLst/>
          </a:prstGeom>
        </p:spPr>
      </p:pic>
    </p:spTree>
    <p:extLst>
      <p:ext uri="{BB962C8B-B14F-4D97-AF65-F5344CB8AC3E}">
        <p14:creationId xmlns:p14="http://schemas.microsoft.com/office/powerpoint/2010/main" val="2051685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054" y="2573835"/>
            <a:ext cx="1133633" cy="1143160"/>
          </a:xfrm>
          <a:prstGeom prst="rect">
            <a:avLst/>
          </a:prstGeom>
        </p:spPr>
      </p:pic>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3638" dirty="0" smtClean="0"/>
              <a:t>This links to the Golden Thread of </a:t>
            </a:r>
            <a:r>
              <a:rPr lang="en-US" sz="3638" b="1" dirty="0" smtClean="0"/>
              <a:t>“Secure your Relationships“</a:t>
            </a:r>
          </a:p>
          <a:p>
            <a:pPr marL="0" indent="0">
              <a:buNone/>
            </a:pPr>
            <a:endParaRPr lang="en-US" sz="3638" b="1" dirty="0"/>
          </a:p>
          <a:p>
            <a:pPr marL="0" indent="0">
              <a:buNone/>
            </a:pPr>
            <a:r>
              <a:rPr lang="en-US" sz="3638" dirty="0" smtClean="0"/>
              <a:t>As you get older and start to explore the world more you will meet people who are different than you. This could include their gender identity and sexual orientation. Although you may not always agree on these things, it is important to understand and respect their decision.</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8262" y="3628486"/>
            <a:ext cx="4428394" cy="680186"/>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86920" y="3044808"/>
            <a:ext cx="704948" cy="1543265"/>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34194" y="2749492"/>
            <a:ext cx="3277057" cy="590632"/>
          </a:xfrm>
          <a:prstGeom prst="rect">
            <a:avLst/>
          </a:prstGeom>
        </p:spPr>
      </p:pic>
    </p:spTree>
    <p:extLst>
      <p:ext uri="{BB962C8B-B14F-4D97-AF65-F5344CB8AC3E}">
        <p14:creationId xmlns:p14="http://schemas.microsoft.com/office/powerpoint/2010/main" val="2331529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tor Time.potx" id="{D0E4B2E4-0A56-44A3-B1D8-ACD0E35330A3}" vid="{69DCC5B8-093F-4BC5-A2EA-400F559CCFD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787</TotalTime>
  <Words>623</Words>
  <Application>Microsoft Office PowerPoint</Application>
  <PresentationFormat>Widescreen</PresentationFormat>
  <Paragraphs>85</Paragraphs>
  <Slides>14</Slides>
  <Notes>4</Notes>
  <HiddenSlides>0</HiddenSlides>
  <MMClips>2</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14</vt:i4>
      </vt:variant>
    </vt:vector>
  </HeadingPairs>
  <TitlesOfParts>
    <vt:vector size="26" baseType="lpstr">
      <vt:lpstr>Aptos</vt:lpstr>
      <vt:lpstr>Arial</vt:lpstr>
      <vt:lpstr>Calibri</vt:lpstr>
      <vt:lpstr>Calibri Light</vt:lpstr>
      <vt:lpstr>Comic Sans MS</vt:lpstr>
      <vt:lpstr>Lato</vt:lpstr>
      <vt:lpstr>Segoe UI</vt:lpstr>
      <vt:lpstr>Verdana</vt:lpstr>
      <vt:lpstr>3_Office Theme</vt:lpstr>
      <vt:lpstr>2_Office Theme</vt:lpstr>
      <vt:lpstr>Office Theme</vt:lpstr>
      <vt:lpstr>1_Office Theme</vt:lpstr>
      <vt:lpstr>PowerPoint Presentation</vt:lpstr>
      <vt:lpstr>PowerPoint Presentation</vt:lpstr>
      <vt:lpstr>PowerPoint Presentation</vt:lpstr>
      <vt:lpstr>PowerPoint Presentation</vt:lpstr>
      <vt:lpstr>What is gender identity?</vt:lpstr>
      <vt:lpstr>More on gender identity</vt:lpstr>
      <vt:lpstr>What is sexual orientation?</vt:lpstr>
      <vt:lpstr>More on sexual orientation?</vt:lpstr>
      <vt:lpstr>Why are we learning about this?</vt:lpstr>
      <vt:lpstr>Why are we learning about this?</vt:lpstr>
      <vt:lpstr>Why are we learning about this?</vt:lpstr>
      <vt:lpstr>Examples of gender identity and sexual orientation</vt:lpstr>
      <vt:lpstr>Gender Identity and Sexual Orientation</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98</cp:revision>
  <dcterms:created xsi:type="dcterms:W3CDTF">2024-08-15T13:31:51Z</dcterms:created>
  <dcterms:modified xsi:type="dcterms:W3CDTF">2025-04-14T10:58:19Z</dcterms:modified>
  <cp:contentStatus/>
</cp:coreProperties>
</file>