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4"/>
  </p:notesMasterIdLst>
  <p:sldIdLst>
    <p:sldId id="288" r:id="rId5"/>
    <p:sldId id="375" r:id="rId6"/>
    <p:sldId id="304" r:id="rId7"/>
    <p:sldId id="258" r:id="rId8"/>
    <p:sldId id="326" r:id="rId9"/>
    <p:sldId id="366" r:id="rId10"/>
    <p:sldId id="386" r:id="rId11"/>
    <p:sldId id="369" r:id="rId12"/>
    <p:sldId id="402" r:id="rId13"/>
    <p:sldId id="403" r:id="rId14"/>
    <p:sldId id="401" r:id="rId15"/>
    <p:sldId id="404" r:id="rId16"/>
    <p:sldId id="405" r:id="rId17"/>
    <p:sldId id="407" r:id="rId18"/>
    <p:sldId id="408" r:id="rId19"/>
    <p:sldId id="409" r:id="rId20"/>
    <p:sldId id="410" r:id="rId21"/>
    <p:sldId id="406" r:id="rId22"/>
    <p:sldId id="3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pwqJD2hcV329BK75C1nhA==" hashData="haeTRsbzzLJaSFwfhra+PS31bLrSAqL/MpdA89+zdPB7NmjY+E3Vor/XolYwHEApctjGAyRf48XKhL4HO6XTO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362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6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79419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988376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4191381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4000239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289997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61112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1595784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060938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552024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732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3022969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63816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105293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634034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372887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329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25162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9552022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462462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944998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4994002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93537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5.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4.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3.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3"/>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4"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1875170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video" Target="https://www.youtube.com/embed/MjPpG2e71Ec?si=zSQi0rorYNGUu16C&amp;start=1" TargetMode="External"/><Relationship Id="rId5" Type="http://schemas.openxmlformats.org/officeDocument/2006/relationships/image" Target="../media/image2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a:bodyPr>
          <a:lstStyle/>
          <a:p>
            <a:pPr algn="ctr">
              <a:lnSpc>
                <a:spcPct val="100000"/>
              </a:lnSpc>
            </a:pPr>
            <a:r>
              <a:rPr lang="en-GB" sz="4800" b="1" u="sng" dirty="0" smtClean="0"/>
              <a:t>Thought of the Day</a:t>
            </a:r>
          </a:p>
          <a:p>
            <a:pPr algn="ctr">
              <a:lnSpc>
                <a:spcPct val="100000"/>
              </a:lnSpc>
            </a:pPr>
            <a:r>
              <a:rPr lang="en-GB" dirty="0" smtClean="0"/>
              <a:t>“</a:t>
            </a:r>
            <a:r>
              <a:rPr lang="en-US" dirty="0"/>
              <a:t>Once something is shared online, it’s like throwing glitter in the </a:t>
            </a:r>
            <a:r>
              <a:rPr lang="en-US" dirty="0" smtClean="0"/>
              <a:t>wind</a:t>
            </a:r>
            <a:r>
              <a:rPr lang="en-US" smtClean="0"/>
              <a:t>; it is impossible </a:t>
            </a:r>
            <a:r>
              <a:rPr lang="en-US" dirty="0"/>
              <a:t>to get it all back</a:t>
            </a:r>
            <a:r>
              <a:rPr lang="en-US" dirty="0" smtClean="0"/>
              <a:t>.”</a:t>
            </a:r>
            <a:r>
              <a:rPr lang="en-US" dirty="0"/>
              <a:t/>
            </a:r>
            <a:br>
              <a:rPr lang="en-US" dirty="0"/>
            </a:br>
            <a:r>
              <a:rPr lang="en-US" sz="3600" dirty="0" smtClean="0"/>
              <a:t>Carrie </a:t>
            </a:r>
            <a:r>
              <a:rPr lang="en-US" sz="3600" smtClean="0"/>
              <a:t>Hope Fletcher</a:t>
            </a:r>
            <a:endParaRPr lang="en-GB" sz="3600" dirty="0" smtClean="0"/>
          </a:p>
        </p:txBody>
      </p:sp>
    </p:spTree>
    <p:extLst>
      <p:ext uri="{BB962C8B-B14F-4D97-AF65-F5344CB8AC3E}">
        <p14:creationId xmlns:p14="http://schemas.microsoft.com/office/powerpoint/2010/main" val="428478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“Why do people share content online?”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Sharing Content</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95044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The internet makes sharing instant, widespread and in majority of cases, permanent.</a:t>
            </a:r>
          </a:p>
          <a:p>
            <a:pPr marL="0" indent="0">
              <a:buNone/>
            </a:pPr>
            <a:endParaRPr lang="en-US" sz="3638" dirty="0"/>
          </a:p>
          <a:p>
            <a:pPr marL="0" indent="0">
              <a:buNone/>
            </a:pPr>
            <a:r>
              <a:rPr lang="en-US" sz="3638" dirty="0" smtClean="0"/>
              <a:t>Shared content can impact friendships, reputation, safety and even future opportunities.</a:t>
            </a:r>
          </a:p>
          <a:p>
            <a:pPr marL="0" indent="0">
              <a:buNone/>
            </a:pPr>
            <a:endParaRPr lang="en-US" sz="3638" dirty="0"/>
          </a:p>
          <a:p>
            <a:pPr marL="0" indent="0">
              <a:buNone/>
            </a:pPr>
            <a:r>
              <a:rPr lang="en-US" sz="3638" dirty="0" smtClean="0"/>
              <a:t>It may also lead to cyberbullying and in some cases legal issues for the person sharing the content and for those who viewed/received the content.</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Content</a:t>
            </a:r>
            <a:endParaRPr sz="2426" spc="27" dirty="0"/>
          </a:p>
        </p:txBody>
      </p:sp>
      <p:pic>
        <p:nvPicPr>
          <p:cNvPr id="3" name="Picture 2"/>
          <p:cNvPicPr>
            <a:picLocks noChangeAspect="1"/>
          </p:cNvPicPr>
          <p:nvPr/>
        </p:nvPicPr>
        <p:blipFill>
          <a:blip r:embed="rId4"/>
          <a:stretch>
            <a:fillRect/>
          </a:stretch>
        </p:blipFill>
        <p:spPr>
          <a:xfrm>
            <a:off x="7805687" y="1261997"/>
            <a:ext cx="3746811" cy="5276699"/>
          </a:xfrm>
          <a:prstGeom prst="rect">
            <a:avLst/>
          </a:prstGeom>
        </p:spPr>
      </p:pic>
    </p:spTree>
    <p:extLst>
      <p:ext uri="{BB962C8B-B14F-4D97-AF65-F5344CB8AC3E}">
        <p14:creationId xmlns:p14="http://schemas.microsoft.com/office/powerpoint/2010/main" val="3583359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Content</a:t>
            </a:r>
            <a:endParaRPr sz="2426" spc="27" dirty="0"/>
          </a:p>
        </p:txBody>
      </p:sp>
      <p:pic>
        <p:nvPicPr>
          <p:cNvPr id="4" name="MjPpG2e71Ec"/>
          <p:cNvPicPr>
            <a:picLocks noRot="1" noChangeAspect="1"/>
          </p:cNvPicPr>
          <p:nvPr>
            <a:videoFile r:link="rId1"/>
          </p:nvPr>
        </p:nvPicPr>
        <p:blipFill>
          <a:blip r:embed="rId5"/>
          <a:stretch>
            <a:fillRect/>
          </a:stretch>
        </p:blipFill>
        <p:spPr>
          <a:xfrm>
            <a:off x="918294" y="1178439"/>
            <a:ext cx="10005520" cy="5628105"/>
          </a:xfrm>
          <a:prstGeom prst="rect">
            <a:avLst/>
          </a:prstGeom>
        </p:spPr>
      </p:pic>
    </p:spTree>
    <p:extLst>
      <p:ext uri="{BB962C8B-B14F-4D97-AF65-F5344CB8AC3E}">
        <p14:creationId xmlns:p14="http://schemas.microsoft.com/office/powerpoint/2010/main" val="420173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Content that should be avoided sending online is:</a:t>
            </a:r>
          </a:p>
          <a:p>
            <a:pPr marL="0" indent="0">
              <a:buNone/>
            </a:pPr>
            <a:endParaRPr lang="en-US" sz="3638" dirty="0"/>
          </a:p>
          <a:p>
            <a:pPr>
              <a:buFontTx/>
              <a:buChar char="-"/>
            </a:pPr>
            <a:r>
              <a:rPr lang="en-US" sz="3638" dirty="0" smtClean="0"/>
              <a:t>Personal information such as address, school and school uniform, financial details</a:t>
            </a:r>
          </a:p>
          <a:p>
            <a:pPr>
              <a:buFontTx/>
              <a:buChar char="-"/>
            </a:pPr>
            <a:r>
              <a:rPr lang="en-US" sz="3638" dirty="0" smtClean="0"/>
              <a:t>Private or sensitive moments such as family/friendship arguments or personal struggles</a:t>
            </a:r>
          </a:p>
          <a:p>
            <a:pPr>
              <a:buFontTx/>
              <a:buChar char="-"/>
            </a:pPr>
            <a:r>
              <a:rPr lang="en-US" sz="3638" dirty="0" smtClean="0"/>
              <a:t>Anything that could embarrass, harm or put people at risk</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Content</a:t>
            </a:r>
            <a:endParaRPr sz="2426" spc="27" dirty="0"/>
          </a:p>
        </p:txBody>
      </p:sp>
      <p:pic>
        <p:nvPicPr>
          <p:cNvPr id="3" name="Picture 2"/>
          <p:cNvPicPr>
            <a:picLocks noChangeAspect="1"/>
          </p:cNvPicPr>
          <p:nvPr/>
        </p:nvPicPr>
        <p:blipFill>
          <a:blip r:embed="rId4"/>
          <a:stretch>
            <a:fillRect/>
          </a:stretch>
        </p:blipFill>
        <p:spPr>
          <a:xfrm>
            <a:off x="7805687" y="1261997"/>
            <a:ext cx="3746811" cy="5276699"/>
          </a:xfrm>
          <a:prstGeom prst="rect">
            <a:avLst/>
          </a:prstGeom>
        </p:spPr>
      </p:pic>
    </p:spTree>
    <p:extLst>
      <p:ext uri="{BB962C8B-B14F-4D97-AF65-F5344CB8AC3E}">
        <p14:creationId xmlns:p14="http://schemas.microsoft.com/office/powerpoint/2010/main" val="158042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“should this be shared online? - </a:t>
            </a:r>
            <a:r>
              <a:rPr lang="en-US" sz="4000" dirty="0"/>
              <a:t>Your friend trips and falls during a game. Someone recorded </a:t>
            </a:r>
            <a:r>
              <a:rPr lang="en-US" sz="4000" dirty="0" smtClean="0"/>
              <a:t>it.”</a:t>
            </a: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Sharing Content</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29583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smtClean="0"/>
              <a:t>“should the content described be shared online?”</a:t>
            </a:r>
            <a:endParaRPr lang="en-US" sz="4000" b="1"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Sharing Content</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90588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“should this be shared online? -</a:t>
            </a:r>
            <a:r>
              <a:rPr lang="en-US" sz="4000" dirty="0"/>
              <a:t>A group photo includes someone who doesn’t like their picture </a:t>
            </a:r>
            <a:r>
              <a:rPr lang="en-US" sz="4000" dirty="0" smtClean="0"/>
              <a:t>taken”</a:t>
            </a:r>
            <a:endParaRPr lang="en-US" sz="4000" dirty="0"/>
          </a:p>
          <a:p>
            <a:pPr marL="0" indent="0">
              <a:buNone/>
            </a:pP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Sharing Content</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71290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smtClean="0"/>
              <a:t>“should the content described be shared online?”</a:t>
            </a:r>
            <a:endParaRPr lang="en-US" sz="4000" b="1" dirty="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Sharing Content</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63999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You will be looking more specifically at what are appropriate and inappropriate images/videos to be sharing online during your Personal Development lessons this week.</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Sharing Content</a:t>
            </a:r>
            <a:endParaRPr sz="2426" spc="27" dirty="0"/>
          </a:p>
        </p:txBody>
      </p:sp>
      <p:pic>
        <p:nvPicPr>
          <p:cNvPr id="3" name="Picture 2"/>
          <p:cNvPicPr>
            <a:picLocks noChangeAspect="1"/>
          </p:cNvPicPr>
          <p:nvPr/>
        </p:nvPicPr>
        <p:blipFill>
          <a:blip r:embed="rId4"/>
          <a:stretch>
            <a:fillRect/>
          </a:stretch>
        </p:blipFill>
        <p:spPr>
          <a:xfrm>
            <a:off x="7805687" y="1261997"/>
            <a:ext cx="3746811" cy="5276699"/>
          </a:xfrm>
          <a:prstGeom prst="rect">
            <a:avLst/>
          </a:prstGeom>
        </p:spPr>
      </p:pic>
    </p:spTree>
    <p:extLst>
      <p:ext uri="{BB962C8B-B14F-4D97-AF65-F5344CB8AC3E}">
        <p14:creationId xmlns:p14="http://schemas.microsoft.com/office/powerpoint/2010/main" val="346248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If you ever need support about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content</a:t>
            </a:r>
            <a:r>
              <a:rPr kumimoji="0" lang="en-US" sz="4366" b="0" i="0" u="none" strike="noStrike" kern="1200" cap="none" spc="0" normalizeH="0" noProof="0" dirty="0" smtClean="0">
                <a:ln>
                  <a:noFill/>
                </a:ln>
                <a:solidFill>
                  <a:srgbClr val="142A33"/>
                </a:solidFill>
                <a:effectLst/>
                <a:uLnTx/>
                <a:uFillTx/>
                <a:latin typeface="Calibri" panose="020F0502020204030204" pitchFamily="34" charset="0"/>
                <a:cs typeface="Calibri" panose="020F0502020204030204" pitchFamily="34" charset="0"/>
              </a:rPr>
              <a:t> shared online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for yourself, a friend or family member you can find it here:</a:t>
            </a:r>
            <a:endPar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Childline.org.uk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Call – 08001111</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Email or chat online for support</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Themix.org.uk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You can email or have one-to-chat online.</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There is also a crisis messenger which is available 24/7</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21981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1194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7638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Relationships: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 healthy relationship look like</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an unhealthy relationship look like?</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romantic relationships?</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Different types of committed relationships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gender identity and sexual orientation?</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appropriate/ inappropriate images to send?</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are appropriate/inappropriate images to send online?</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defTabSz="914411">
              <a:lnSpc>
                <a:spcPct val="110000"/>
              </a:lnSpc>
              <a:spcBef>
                <a:spcPts val="1001"/>
              </a:spcBef>
              <a:buFontTx/>
              <a:buChar char="-"/>
              <a:defRPr/>
            </a:pPr>
            <a:r>
              <a:rPr lang="en-US" sz="2000" dirty="0">
                <a:solidFill>
                  <a:prstClr val="black"/>
                </a:solidFill>
                <a:latin typeface="Comic Sans MS"/>
              </a:rPr>
              <a:t>Why people send images</a:t>
            </a:r>
          </a:p>
          <a:p>
            <a:pPr defTabSz="914411">
              <a:lnSpc>
                <a:spcPct val="110000"/>
              </a:lnSpc>
              <a:spcBef>
                <a:spcPts val="1001"/>
              </a:spcBef>
              <a:buFontTx/>
              <a:buChar char="-"/>
              <a:defRPr/>
            </a:pPr>
            <a:r>
              <a:rPr lang="en-US" sz="2000" dirty="0">
                <a:solidFill>
                  <a:prstClr val="black"/>
                </a:solidFill>
                <a:latin typeface="Comic Sans MS"/>
              </a:rPr>
              <a:t>Thoughts and feeling around images been shared</a:t>
            </a:r>
          </a:p>
          <a:p>
            <a:pPr defTabSz="914411">
              <a:lnSpc>
                <a:spcPct val="110000"/>
              </a:lnSpc>
              <a:spcBef>
                <a:spcPts val="1001"/>
              </a:spcBef>
              <a:buFontTx/>
              <a:buChar char="-"/>
              <a:defRPr/>
            </a:pPr>
            <a:r>
              <a:rPr lang="en-US" sz="2000" dirty="0">
                <a:solidFill>
                  <a:prstClr val="black"/>
                </a:solidFill>
                <a:latin typeface="Comic Sans MS"/>
              </a:rPr>
              <a:t>The law around sending inappropriate images</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Sharing online is…</a:t>
            </a:r>
          </a:p>
          <a:p>
            <a:pPr marL="0" indent="0">
              <a:buNone/>
            </a:pPr>
            <a:endParaRPr lang="en-US" sz="3638" dirty="0"/>
          </a:p>
          <a:p>
            <a:pPr marL="0" indent="0">
              <a:buNone/>
            </a:pPr>
            <a:r>
              <a:rPr lang="en-US" sz="3638" dirty="0" smtClean="0"/>
              <a:t>“sharing information online such as text, image or video with other people”</a:t>
            </a:r>
          </a:p>
          <a:p>
            <a:pPr marL="0" indent="0">
              <a:buNone/>
            </a:pPr>
            <a:endParaRPr lang="en-US" sz="3638" dirty="0"/>
          </a:p>
          <a:p>
            <a:pPr marL="0" indent="0">
              <a:buNone/>
            </a:pPr>
            <a:r>
              <a:rPr lang="en-US" sz="3638" dirty="0" smtClean="0"/>
              <a:t>This information may be shared with a limited group of people or made publicly available for anyone to view.</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sharing online?</a:t>
            </a:r>
            <a:endParaRPr sz="2426" spc="27" dirty="0"/>
          </a:p>
        </p:txBody>
      </p:sp>
      <p:pic>
        <p:nvPicPr>
          <p:cNvPr id="3" name="Picture 2"/>
          <p:cNvPicPr>
            <a:picLocks noChangeAspect="1"/>
          </p:cNvPicPr>
          <p:nvPr/>
        </p:nvPicPr>
        <p:blipFill>
          <a:blip r:embed="rId4"/>
          <a:stretch>
            <a:fillRect/>
          </a:stretch>
        </p:blipFill>
        <p:spPr>
          <a:xfrm>
            <a:off x="7805687" y="1261997"/>
            <a:ext cx="3746811" cy="5276699"/>
          </a:xfrm>
          <a:prstGeom prst="rect">
            <a:avLst/>
          </a:prstGeom>
        </p:spPr>
      </p:pic>
    </p:spTree>
    <p:extLst>
      <p:ext uri="{BB962C8B-B14F-4D97-AF65-F5344CB8AC3E}">
        <p14:creationId xmlns:p14="http://schemas.microsoft.com/office/powerpoint/2010/main" val="312309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54" y="2573835"/>
            <a:ext cx="1133633" cy="1143160"/>
          </a:xfrm>
          <a:prstGeom prst="rect">
            <a:avLst/>
          </a:prstGeom>
        </p:spPr>
      </p:pic>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Sharing data, particularly images and videos, is something that is commonly done between friends and partners. However it is important to know what is appropriate to send and what is inappropriate as the content may not always stay with the person it was shared with.</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8262" y="3628486"/>
            <a:ext cx="4428394" cy="68018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86920" y="3044808"/>
            <a:ext cx="704948" cy="154326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4194" y="2749492"/>
            <a:ext cx="3277057" cy="590632"/>
          </a:xfrm>
          <a:prstGeom prst="rect">
            <a:avLst/>
          </a:prstGeom>
        </p:spPr>
      </p:pic>
    </p:spTree>
    <p:extLst>
      <p:ext uri="{BB962C8B-B14F-4D97-AF65-F5344CB8AC3E}">
        <p14:creationId xmlns:p14="http://schemas.microsoft.com/office/powerpoint/2010/main" val="233152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323232"/>
                </a:solidFill>
                <a:effectLst/>
                <a:uLnTx/>
                <a:uFillTx/>
                <a:latin typeface="Calibri" panose="020F0502020204030204"/>
              </a:rPr>
              <a:t>Rule of Law </a:t>
            </a:r>
            <a:r>
              <a:rPr lang="en-US" sz="3600" kern="0" noProof="0" dirty="0" smtClean="0">
                <a:solidFill>
                  <a:srgbClr val="323232"/>
                </a:solidFill>
                <a:latin typeface="Calibri" panose="020F0502020204030204"/>
              </a:rPr>
              <a:t>is a British Value. This means people are expected to follow laws to keep everyone safe. There are laws around the types of images that can be shared that involve children. This laws also apply to images children send of themselves.</a:t>
            </a:r>
            <a:endParaRPr kumimoji="0" lang="en-US" sz="3600" b="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325082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kern="0" dirty="0" smtClean="0">
                <a:solidFill>
                  <a:srgbClr val="323232"/>
                </a:solidFill>
                <a:latin typeface="Calibri" panose="020F0502020204030204"/>
              </a:rPr>
              <a:t>Regardless of content that is shared online, no one should be treated any differently if the content relates to one of the protected characteristics outlined in The Equality Act 2010.</a:t>
            </a:r>
            <a:endParaRPr kumimoji="0" lang="en-US" sz="2800"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349039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“Why do people share content online?”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Sharing Content</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53910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878</Words>
  <Application>Microsoft Office PowerPoint</Application>
  <PresentationFormat>Widescreen</PresentationFormat>
  <Paragraphs>115</Paragraphs>
  <Slides>19</Slides>
  <Notes>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Aptos</vt:lpstr>
      <vt:lpstr>Arial</vt:lpstr>
      <vt:lpstr>Calibri</vt:lpstr>
      <vt:lpstr>Calibri Light</vt:lpstr>
      <vt:lpstr>Comic Sans MS</vt:lpstr>
      <vt:lpstr>Lato</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What is sharing online?</vt:lpstr>
      <vt:lpstr>Why are we learning about this?</vt:lpstr>
      <vt:lpstr>Why are we learning about this?</vt:lpstr>
      <vt:lpstr>Why are we learning about this?</vt:lpstr>
      <vt:lpstr>Sharing Content</vt:lpstr>
      <vt:lpstr>Sharing Content</vt:lpstr>
      <vt:lpstr>Sharing Content</vt:lpstr>
      <vt:lpstr>Sharing Content</vt:lpstr>
      <vt:lpstr>Sharing Content</vt:lpstr>
      <vt:lpstr>Sharing Content</vt:lpstr>
      <vt:lpstr>Sharing Content</vt:lpstr>
      <vt:lpstr>Sharing Content</vt:lpstr>
      <vt:lpstr>Sharing Content</vt:lpstr>
      <vt:lpstr>Sharing Content</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104</cp:revision>
  <dcterms:created xsi:type="dcterms:W3CDTF">2024-08-15T13:31:51Z</dcterms:created>
  <dcterms:modified xsi:type="dcterms:W3CDTF">2025-04-14T10:58:57Z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