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</p:sldMasterIdLst>
  <p:notesMasterIdLst>
    <p:notesMasterId r:id="rId19"/>
  </p:notesMasterIdLst>
  <p:sldIdLst>
    <p:sldId id="278" r:id="rId4"/>
    <p:sldId id="372" r:id="rId5"/>
    <p:sldId id="293" r:id="rId6"/>
    <p:sldId id="341" r:id="rId7"/>
    <p:sldId id="316" r:id="rId8"/>
    <p:sldId id="379" r:id="rId9"/>
    <p:sldId id="369" r:id="rId10"/>
    <p:sldId id="370" r:id="rId11"/>
    <p:sldId id="380" r:id="rId12"/>
    <p:sldId id="381" r:id="rId13"/>
    <p:sldId id="382" r:id="rId14"/>
    <p:sldId id="383" r:id="rId15"/>
    <p:sldId id="384" r:id="rId16"/>
    <p:sldId id="385" r:id="rId17"/>
    <p:sldId id="38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BhEhS0GkTpNffwyUY/xnYA==" hashData="iPucMDtAisQt6NTk4m39hUgiP8RH5gEdLTLCJ3u/Ujz5rShgK5Kp6YF0dFQ4DD1zW/AOVWLU53Mz7wojKqQK5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1D147-4513-4AB8-B851-3CDD42F819E6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5363B-810C-4065-AEF7-90C1F8936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482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Please give time for the students to produce answers for themselves before showing answers.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D6A70-63EA-426D-B8D5-D5B61176F00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9222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https://www.youtube.com/watch?v=qjPqNccGrnA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5363B-810C-4065-AEF7-90C1F8936BA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063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5" indent="0" algn="ctr">
              <a:buNone/>
              <a:defRPr sz="2000"/>
            </a:lvl2pPr>
            <a:lvl3pPr marL="914369" indent="0" algn="ctr">
              <a:buNone/>
              <a:defRPr sz="1801"/>
            </a:lvl3pPr>
            <a:lvl4pPr marL="1371553" indent="0" algn="ctr">
              <a:buNone/>
              <a:defRPr sz="1600"/>
            </a:lvl4pPr>
            <a:lvl5pPr marL="1828738" indent="0" algn="ctr">
              <a:buNone/>
              <a:defRPr sz="1600"/>
            </a:lvl5pPr>
            <a:lvl6pPr marL="2285923" indent="0" algn="ctr">
              <a:buNone/>
              <a:defRPr sz="1600"/>
            </a:lvl6pPr>
            <a:lvl7pPr marL="2743107" indent="0" algn="ctr">
              <a:buNone/>
              <a:defRPr sz="1600"/>
            </a:lvl7pPr>
            <a:lvl8pPr marL="3200292" indent="0" algn="ctr">
              <a:buNone/>
              <a:defRPr sz="1600"/>
            </a:lvl8pPr>
            <a:lvl9pPr marL="365747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570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768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484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9" y="722979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9BD23B10-5F6E-4C31-BD4A-EB0C393B227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FC676166-4FC4-466E-B78C-00BED8E29C4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3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90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633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9" indent="0" algn="ctr">
              <a:buNone/>
              <a:defRPr sz="2000"/>
            </a:lvl2pPr>
            <a:lvl3pPr marL="914358" indent="0" algn="ctr">
              <a:buNone/>
              <a:defRPr sz="1800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4" indent="0" algn="ctr">
              <a:buNone/>
              <a:defRPr sz="1600"/>
            </a:lvl6pPr>
            <a:lvl7pPr marL="2743073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814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324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137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832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108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3411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605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392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9999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9" indent="0">
              <a:buNone/>
              <a:defRPr sz="2800"/>
            </a:lvl2pPr>
            <a:lvl3pPr marL="914358" indent="0">
              <a:buNone/>
              <a:defRPr sz="2400"/>
            </a:lvl3pPr>
            <a:lvl4pPr marL="1371536" indent="0">
              <a:buNone/>
              <a:defRPr sz="2000"/>
            </a:lvl4pPr>
            <a:lvl5pPr marL="1828715" indent="0">
              <a:buNone/>
              <a:defRPr sz="2000"/>
            </a:lvl5pPr>
            <a:lvl6pPr marL="2285894" indent="0">
              <a:buNone/>
              <a:defRPr sz="2000"/>
            </a:lvl6pPr>
            <a:lvl7pPr marL="2743073" indent="0">
              <a:buNone/>
              <a:defRPr sz="2000"/>
            </a:lvl7pPr>
            <a:lvl8pPr marL="3200252" indent="0">
              <a:buNone/>
              <a:defRPr sz="2000"/>
            </a:lvl8pPr>
            <a:lvl9pPr marL="365743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4442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2658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6110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ought for the day">
    <p:bg>
      <p:bgPr>
        <a:solidFill>
          <a:srgbClr val="142A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FD7A6-CF27-D0FC-CD3E-D9ABE71A6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0" y="885365"/>
            <a:ext cx="9144000" cy="5087270"/>
          </a:xfrm>
        </p:spPr>
        <p:txBody>
          <a:bodyPr>
            <a:normAutofit/>
          </a:bodyPr>
          <a:lstStyle>
            <a:lvl1pPr marL="0" indent="0">
              <a:buNone/>
              <a:defRPr sz="5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95966" y="219073"/>
            <a:ext cx="4480560" cy="565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Thought for the Day</a:t>
            </a:r>
          </a:p>
        </p:txBody>
      </p:sp>
    </p:spTree>
    <p:extLst>
      <p:ext uri="{BB962C8B-B14F-4D97-AF65-F5344CB8AC3E}">
        <p14:creationId xmlns:p14="http://schemas.microsoft.com/office/powerpoint/2010/main" val="28927982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Not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FD7A6-CF27-D0FC-CD3E-D9ABE71A6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0" y="885365"/>
            <a:ext cx="9144000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766D18-996A-0B47-AEC7-4F6DBEFDFC51}"/>
              </a:ext>
            </a:extLst>
          </p:cNvPr>
          <p:cNvSpPr txBox="1"/>
          <p:nvPr userDrawn="1"/>
        </p:nvSpPr>
        <p:spPr>
          <a:xfrm>
            <a:off x="254000" y="170287"/>
            <a:ext cx="2133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Tutor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Notices</a:t>
            </a:r>
          </a:p>
        </p:txBody>
      </p:sp>
    </p:spTree>
    <p:extLst>
      <p:ext uri="{BB962C8B-B14F-4D97-AF65-F5344CB8AC3E}">
        <p14:creationId xmlns:p14="http://schemas.microsoft.com/office/powerpoint/2010/main" val="31819909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roduction Slide">
    <p:bg>
      <p:bgPr>
        <a:gradFill>
          <a:gsLst>
            <a:gs pos="0">
              <a:srgbClr val="142A33"/>
            </a:gs>
            <a:gs pos="100000">
              <a:srgbClr val="A1A1A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2F2D0FF-C91E-0662-D95B-3739CDBA7F3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6" b="8336"/>
          <a:stretch/>
        </p:blipFill>
        <p:spPr>
          <a:xfrm>
            <a:off x="-4568" y="107209"/>
            <a:ext cx="12192000" cy="67830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757D89-E675-74AB-2442-713E256C99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B46DF7-E730-3808-DFE6-E8A7219A2DF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8F665-49CD-59A9-11DE-BB09A5CAF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7" name="Picture 6" descr="Background pattern">
            <a:extLst>
              <a:ext uri="{FF2B5EF4-FFF2-40B4-BE49-F238E27FC236}">
                <a16:creationId xmlns:a16="http://schemas.microsoft.com/office/drawing/2014/main" id="{C3958AE2-3799-2F27-3269-EF0C5C46C0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857" y="1412426"/>
            <a:ext cx="5445575" cy="544557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507A6-6F0B-A5D0-C545-B8EFB514F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9F593-5F6F-8FC6-1767-422676EB4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54C6E0-A10F-DABD-9464-B83AD044704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E431FA24-8845-15E2-44E2-D772E2718F4C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051" y="212897"/>
            <a:ext cx="2804391" cy="42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7462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ekly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A491EEC0-558D-6ACB-E084-6414A1220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633" y="956734"/>
            <a:ext cx="5901266" cy="590126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6B650-8229-F355-0AA7-1AC2F4042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90A8E-F23E-1D68-56F8-CC814F564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4EB72-E43E-DCD9-F87A-3F10F1933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9044E1-3B00-7662-C79A-987CD8B7FE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EA06688-325F-1275-B49F-9CC255BE871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64833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40D572E-EEA5-59D9-7FEE-D99B6630BBE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40701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59BCCC-30E3-CD78-56FF-9C5B73860882}"/>
              </a:ext>
            </a:extLst>
          </p:cNvPr>
          <p:cNvSpPr txBox="1"/>
          <p:nvPr userDrawn="1"/>
        </p:nvSpPr>
        <p:spPr>
          <a:xfrm>
            <a:off x="492369" y="558800"/>
            <a:ext cx="55591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This Week’s Tutor Times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9442F8-8DCB-B140-8834-61B3C20C4A2C}"/>
              </a:ext>
            </a:extLst>
          </p:cNvPr>
          <p:cNvSpPr txBox="1"/>
          <p:nvPr userDrawn="1"/>
        </p:nvSpPr>
        <p:spPr>
          <a:xfrm>
            <a:off x="537633" y="1648367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A4DA85-D443-5D84-33A3-A3C9B944791A}"/>
              </a:ext>
            </a:extLst>
          </p:cNvPr>
          <p:cNvSpPr txBox="1"/>
          <p:nvPr userDrawn="1"/>
        </p:nvSpPr>
        <p:spPr>
          <a:xfrm>
            <a:off x="6417694" y="1635519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19352994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days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A491EEC0-558D-6ACB-E084-6414A1220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633" y="956734"/>
            <a:ext cx="5901266" cy="590126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6B650-8229-F355-0AA7-1AC2F4042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90A8E-F23E-1D68-56F8-CC814F564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4EB72-E43E-DCD9-F87A-3F10F1933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9044E1-3B00-7662-C79A-987CD8B7FE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EA06688-325F-1275-B49F-9CC255BE871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64833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40D572E-EEA5-59D9-7FEE-D99B6630BBE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40701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59BCCC-30E3-CD78-56FF-9C5B73860882}"/>
              </a:ext>
            </a:extLst>
          </p:cNvPr>
          <p:cNvSpPr txBox="1"/>
          <p:nvPr userDrawn="1"/>
        </p:nvSpPr>
        <p:spPr>
          <a:xfrm>
            <a:off x="492369" y="558800"/>
            <a:ext cx="43692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Today’s Tutor Time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9442F8-8DCB-B140-8834-61B3C20C4A2C}"/>
              </a:ext>
            </a:extLst>
          </p:cNvPr>
          <p:cNvSpPr txBox="1"/>
          <p:nvPr userDrawn="1"/>
        </p:nvSpPr>
        <p:spPr>
          <a:xfrm>
            <a:off x="537633" y="1648367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A4DA85-D443-5D84-33A3-A3C9B944791A}"/>
              </a:ext>
            </a:extLst>
          </p:cNvPr>
          <p:cNvSpPr txBox="1"/>
          <p:nvPr userDrawn="1"/>
        </p:nvSpPr>
        <p:spPr>
          <a:xfrm>
            <a:off x="6417694" y="1635519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21118619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142A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A9A9D-3D5F-6DCB-A52B-94B75E981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08667"/>
            <a:ext cx="4673599" cy="1570144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C642E-FEA0-80DD-9825-BFD38B70F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3429000"/>
            <a:ext cx="4673599" cy="2660653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996C5-AABC-404E-42AB-27336008F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73A23-4A9E-D57E-86F2-050896E9D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1B47D6-C0F9-432A-0CF2-D50936D65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5" r="18115"/>
          <a:stretch/>
        </p:blipFill>
        <p:spPr>
          <a:xfrm>
            <a:off x="5734050" y="96656"/>
            <a:ext cx="6457950" cy="676134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7374E-1070-24D8-20B7-83AC738B5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82237DE-5398-36FA-98F7-57CCB592B9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184" y="290288"/>
            <a:ext cx="2804391" cy="42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810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0480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FD7A6-CF27-D0FC-CD3E-D9ABE71A6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0" y="885365"/>
            <a:ext cx="9144000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234950"/>
            <a:ext cx="5289550" cy="56515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03" y="261865"/>
            <a:ext cx="3964881" cy="47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2345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234950"/>
            <a:ext cx="5289550" cy="402048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1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1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8" y="722977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03" y="261865"/>
            <a:ext cx="3964881" cy="47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1372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Tr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234950"/>
            <a:ext cx="5289550" cy="56515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0250340C-2EF6-5D1E-7E68-772BB8A3FE8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42900" y="887591"/>
            <a:ext cx="3553069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9F126F01-5742-70B5-17B2-8ABE4CDA2B4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19466" y="885365"/>
            <a:ext cx="3553069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5EF9BD21-DC60-80CB-1732-0D764CDE350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296031" y="885365"/>
            <a:ext cx="3553069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0631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503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4322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4679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0400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644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4144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716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6114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7749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4835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4989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144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7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905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792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677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35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5" indent="0">
              <a:buNone/>
              <a:defRPr sz="2800"/>
            </a:lvl2pPr>
            <a:lvl3pPr marL="914369" indent="0">
              <a:buNone/>
              <a:defRPr sz="2400"/>
            </a:lvl3pPr>
            <a:lvl4pPr marL="1371553" indent="0">
              <a:buNone/>
              <a:defRPr sz="2000"/>
            </a:lvl4pPr>
            <a:lvl5pPr marL="1828738" indent="0">
              <a:buNone/>
              <a:defRPr sz="2000"/>
            </a:lvl5pPr>
            <a:lvl6pPr marL="2285923" indent="0">
              <a:buNone/>
              <a:defRPr sz="2000"/>
            </a:lvl6pPr>
            <a:lvl7pPr marL="2743107" indent="0">
              <a:buNone/>
              <a:defRPr sz="2000"/>
            </a:lvl7pPr>
            <a:lvl8pPr marL="3200292" indent="0">
              <a:buNone/>
              <a:defRPr sz="2000"/>
            </a:lvl8pPr>
            <a:lvl9pPr marL="365747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155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65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42" r:id="rId12"/>
  </p:sldLayoutIdLst>
  <p:txStyles>
    <p:titleStyle>
      <a:lvl1pPr algn="l" defTabSz="91436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6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7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2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6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1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0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9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69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8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7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2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6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0A0B7-B72F-0645-9E36-A4A9FEF7E1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25" y="-3357"/>
            <a:ext cx="12191953" cy="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8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358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589" indent="-228589" algn="l" defTabSz="9143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768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2947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126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305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483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0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D7B8CB-808B-8208-67A5-0A2C69723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24B4E-1E40-BB29-4E36-F06414282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9DE93-3FBD-D0EF-D560-88CA075466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9594B-B85A-CCC3-8C8E-B67B3A4307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FA1D8-95F1-3645-1F21-04416ADFD7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C11468-B171-6D12-A62A-F44F4407B739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120752E-E0EC-FE82-78F5-78E1B5B566A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051" y="212897"/>
            <a:ext cx="2804391" cy="4290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03" y="261865"/>
            <a:ext cx="3964881" cy="47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804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video" Target="https://www.youtube.com/embed/qjPqNccGrnA?si=nc0ClCKsEGD-eVgM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173C55-CE5D-D7C3-166E-EB96ECDFDDD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b="1" u="sng" dirty="0" smtClean="0"/>
              <a:t>Thought of the Day</a:t>
            </a:r>
            <a:endParaRPr lang="en-GB" b="1" u="sng" dirty="0" smtClean="0"/>
          </a:p>
          <a:p>
            <a:pPr algn="ctr">
              <a:lnSpc>
                <a:spcPct val="100000"/>
              </a:lnSpc>
            </a:pPr>
            <a:r>
              <a:rPr lang="en-GB" dirty="0" smtClean="0"/>
              <a:t>“And now we welcome the New Year, full of things that have never been”</a:t>
            </a:r>
          </a:p>
        </p:txBody>
      </p:sp>
    </p:spTree>
    <p:extLst>
      <p:ext uri="{BB962C8B-B14F-4D97-AF65-F5344CB8AC3E}">
        <p14:creationId xmlns:p14="http://schemas.microsoft.com/office/powerpoint/2010/main" val="124372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000" dirty="0" smtClean="0"/>
              <a:t>However, these reflections can also include thinking about loved ones who passed away in the last year.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They can also include things that people have learnt from facing challenges in the past year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New Year Reflections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429364"/>
            <a:ext cx="28575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0355" y="3016341"/>
            <a:ext cx="2857500" cy="1600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1834" y="4616541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00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You have 1 minute to think about the following question: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“Do you think it is important to reflect on the previous year or just move on from it?”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GB" sz="2426" spc="27" dirty="0" smtClean="0"/>
              <a:t>New Year Reflections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3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5965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Using your </a:t>
            </a:r>
            <a:r>
              <a:rPr lang="en-US" sz="4000" dirty="0" err="1" smtClean="0"/>
              <a:t>oracy</a:t>
            </a:r>
            <a:r>
              <a:rPr lang="en-US" sz="4000" dirty="0" smtClean="0"/>
              <a:t> </a:t>
            </a:r>
            <a:r>
              <a:rPr lang="en-US" sz="4000" dirty="0" err="1" smtClean="0"/>
              <a:t>helpsheet</a:t>
            </a:r>
            <a:r>
              <a:rPr lang="en-US" sz="4000" dirty="0" smtClean="0"/>
              <a:t>, with the person next to you, discuss your response to the question: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“</a:t>
            </a:r>
            <a:r>
              <a:rPr lang="en-US" sz="4000" dirty="0"/>
              <a:t>“Do you think it is important to reflect on the previous year or just move on from it</a:t>
            </a:r>
            <a:r>
              <a:rPr lang="en-US" sz="4000" dirty="0" smtClean="0"/>
              <a:t>?”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Remember to add, build or challenge on what your partner has said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Be ready to share your discussion with the class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New Year Reflections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35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A New Year resolution is…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“a promise to oneself to improve or change”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New Year Resolutions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429364"/>
            <a:ext cx="28575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0355" y="3016341"/>
            <a:ext cx="2857500" cy="1600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1834" y="4616541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75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Examples of New Year resolutions are:</a:t>
            </a:r>
          </a:p>
          <a:p>
            <a:pPr marL="0" indent="0">
              <a:buNone/>
            </a:pPr>
            <a:endParaRPr lang="en-US" sz="4000" dirty="0"/>
          </a:p>
          <a:p>
            <a:pPr marL="742950" indent="-742950">
              <a:buAutoNum type="arabicPeriod"/>
            </a:pPr>
            <a:r>
              <a:rPr lang="en-US" sz="4000" dirty="0" smtClean="0"/>
              <a:t>Exercise more</a:t>
            </a:r>
          </a:p>
          <a:p>
            <a:pPr marL="742950" indent="-742950">
              <a:buAutoNum type="arabicPeriod"/>
            </a:pPr>
            <a:r>
              <a:rPr lang="en-US" sz="4000" dirty="0" smtClean="0"/>
              <a:t>Eat more healthier</a:t>
            </a:r>
          </a:p>
          <a:p>
            <a:pPr marL="742950" indent="-742950">
              <a:buAutoNum type="arabicPeriod"/>
            </a:pPr>
            <a:r>
              <a:rPr lang="en-US" sz="4000" dirty="0" smtClean="0"/>
              <a:t>Spend less time on social media</a:t>
            </a:r>
          </a:p>
          <a:p>
            <a:pPr marL="742950" indent="-742950">
              <a:buAutoNum type="arabicPeriod"/>
            </a:pPr>
            <a:r>
              <a:rPr lang="en-US" sz="4000" dirty="0" smtClean="0"/>
              <a:t>Study more for assessments</a:t>
            </a:r>
          </a:p>
          <a:p>
            <a:pPr marL="742950" indent="-742950">
              <a:buAutoNum type="arabicPeriod"/>
            </a:pPr>
            <a:r>
              <a:rPr lang="en-US" sz="4000" dirty="0" smtClean="0"/>
              <a:t>Learn a new skills</a:t>
            </a:r>
          </a:p>
          <a:p>
            <a:pPr marL="742950" indent="-742950">
              <a:buAutoNum type="arabicPeriod"/>
            </a:pPr>
            <a:r>
              <a:rPr lang="en-US" sz="4000" dirty="0" smtClean="0"/>
              <a:t>Spend more time with family/friends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New Year Resolutions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429364"/>
            <a:ext cx="28575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0355" y="3016341"/>
            <a:ext cx="2857500" cy="1600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1834" y="4616541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31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 smtClean="0"/>
              <a:t>Spend the next few minutes thinking about the following questions:</a:t>
            </a:r>
          </a:p>
          <a:p>
            <a:pPr marL="0" indent="0">
              <a:buNone/>
            </a:pPr>
            <a:endParaRPr lang="en-US" sz="4000" dirty="0"/>
          </a:p>
          <a:p>
            <a:pPr marL="742950" indent="-742950">
              <a:buAutoNum type="arabicPeriod"/>
            </a:pPr>
            <a:r>
              <a:rPr lang="en-US" sz="4000" dirty="0" smtClean="0"/>
              <a:t>What was something you were proud of in 2024?</a:t>
            </a:r>
          </a:p>
          <a:p>
            <a:pPr marL="742950" indent="-742950">
              <a:buAutoNum type="arabicPeriod"/>
            </a:pPr>
            <a:r>
              <a:rPr lang="en-US" sz="4000" dirty="0" smtClean="0"/>
              <a:t>What would you like to achieve in 2025?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Reflection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429364"/>
            <a:ext cx="28575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0355" y="3016341"/>
            <a:ext cx="2857500" cy="1600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1834" y="4616541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58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86EFE-4154-FD82-C862-6582C0A4E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25002" y="240569"/>
            <a:ext cx="7769673" cy="238676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Remember to complete all homework tasks on SAM Learning </a:t>
            </a:r>
            <a:endParaRPr lang="en-GB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17376" y="2332807"/>
            <a:ext cx="6855595" cy="1655182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We still use Classcharts for announcements, surveys and revision material </a:t>
            </a:r>
          </a:p>
          <a:p>
            <a:endParaRPr lang="en-GB" sz="1800" dirty="0"/>
          </a:p>
          <a:p>
            <a:r>
              <a:rPr lang="en-GB" sz="1800" dirty="0"/>
              <a:t>Homework Club every morning in West Canteen from 8am </a:t>
            </a:r>
          </a:p>
          <a:p>
            <a:endParaRPr lang="en-GB" sz="1800" dirty="0"/>
          </a:p>
          <a:p>
            <a:r>
              <a:rPr lang="en-GB" sz="1800" dirty="0"/>
              <a:t>Library is open before school and at break times</a:t>
            </a:r>
          </a:p>
          <a:p>
            <a:endParaRPr lang="en-GB" sz="1800" dirty="0"/>
          </a:p>
          <a:p>
            <a:r>
              <a:rPr lang="en-GB" sz="1800" dirty="0"/>
              <a:t>Students on the following slides have not completed ALL tasks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782" t="1680" r="4835"/>
          <a:stretch/>
        </p:blipFill>
        <p:spPr>
          <a:xfrm>
            <a:off x="8294675" y="542438"/>
            <a:ext cx="2212626" cy="1354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6769" t="41600" r="41731" b="55600"/>
          <a:stretch/>
        </p:blipFill>
        <p:spPr>
          <a:xfrm>
            <a:off x="1642745" y="5344318"/>
            <a:ext cx="10267364" cy="5133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82519" y="2572239"/>
            <a:ext cx="2924782" cy="876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98" b="1" dirty="0"/>
              <a:t>Make sure you are completing the SET TASKS! These are the tasks your teachers have set.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7072974" y="3729141"/>
            <a:ext cx="1467019" cy="148421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172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60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New Year is…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The start of a new calendar year and is a global event that is celebrated in various ways in different countries and cultures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New Year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429364"/>
            <a:ext cx="28575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0355" y="3016341"/>
            <a:ext cx="2857500" cy="1600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1834" y="4616541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86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New Year</a:t>
            </a:r>
            <a:endParaRPr sz="2426" spc="27" dirty="0"/>
          </a:p>
        </p:txBody>
      </p:sp>
      <p:pic>
        <p:nvPicPr>
          <p:cNvPr id="11" name="qjPqNccGrnA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896172" y="1165449"/>
            <a:ext cx="9968474" cy="560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98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Some New Year traditions around the world are:</a:t>
            </a:r>
          </a:p>
          <a:p>
            <a:pPr marL="0" indent="0">
              <a:buNone/>
            </a:pPr>
            <a:endParaRPr lang="en-US" sz="4000" dirty="0"/>
          </a:p>
          <a:p>
            <a:pPr marL="742950" indent="-742950">
              <a:buAutoNum type="arabicPeriod"/>
            </a:pPr>
            <a:r>
              <a:rPr lang="en-US" sz="4000" dirty="0" smtClean="0"/>
              <a:t>Fireworks as a symbol of light and energy for the New Year</a:t>
            </a:r>
          </a:p>
          <a:p>
            <a:pPr marL="742950" indent="-742950">
              <a:buAutoNum type="arabicPeriod"/>
            </a:pPr>
            <a:r>
              <a:rPr lang="en-US" sz="4000" dirty="0" smtClean="0"/>
              <a:t>Cold Water Plunge – start the year with a challenge</a:t>
            </a:r>
          </a:p>
          <a:p>
            <a:pPr marL="742950" indent="-742950">
              <a:buAutoNum type="arabicPeriod"/>
            </a:pPr>
            <a:r>
              <a:rPr lang="en-US" sz="4000" dirty="0" smtClean="0"/>
              <a:t>Eating 12 grapes at midnight for good luck</a:t>
            </a:r>
          </a:p>
          <a:p>
            <a:pPr marL="742950" indent="-742950">
              <a:buAutoNum type="arabicPeriod"/>
            </a:pPr>
            <a:r>
              <a:rPr lang="en-US" sz="4000" dirty="0" smtClean="0"/>
              <a:t>Smashing plates on </a:t>
            </a:r>
            <a:r>
              <a:rPr lang="en-US" sz="4000" dirty="0" err="1" smtClean="0"/>
              <a:t>neighbours</a:t>
            </a:r>
            <a:r>
              <a:rPr lang="en-US" sz="4000" dirty="0" smtClean="0"/>
              <a:t> doors to bring good luck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New Year Traditions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429364"/>
            <a:ext cx="28575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0355" y="3016341"/>
            <a:ext cx="2857500" cy="1600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1834" y="4616541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91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You have 1 minute to think about the following question: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“Do you have any New Year traditions?”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GB" sz="2426" spc="27" dirty="0" smtClean="0"/>
              <a:t>New Year Traditions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69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5965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Using your </a:t>
            </a:r>
            <a:r>
              <a:rPr lang="en-US" sz="4000" dirty="0" err="1" smtClean="0"/>
              <a:t>oracy</a:t>
            </a:r>
            <a:r>
              <a:rPr lang="en-US" sz="4000" dirty="0" smtClean="0"/>
              <a:t> </a:t>
            </a:r>
            <a:r>
              <a:rPr lang="en-US" sz="4000" dirty="0" err="1" smtClean="0"/>
              <a:t>helpsheet</a:t>
            </a:r>
            <a:r>
              <a:rPr lang="en-US" sz="4000" dirty="0" smtClean="0"/>
              <a:t>, with the person next to you, discuss your response to the question: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“Do </a:t>
            </a:r>
            <a:r>
              <a:rPr lang="en-US" sz="4000" dirty="0"/>
              <a:t>you have any New Year traditions</a:t>
            </a:r>
            <a:r>
              <a:rPr lang="en-US" sz="4000" dirty="0" smtClean="0"/>
              <a:t>?”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For this discussion you will not need to challenge anyone but if you have a similar tradition you can add or build on what has been said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Be ready to share your discussion with the class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New Year Traditions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0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dirty="0" smtClean="0"/>
              <a:t>Around 31</a:t>
            </a:r>
            <a:r>
              <a:rPr lang="en-US" sz="4000" baseline="30000" dirty="0" smtClean="0"/>
              <a:t>st</a:t>
            </a:r>
            <a:r>
              <a:rPr lang="en-US" sz="4000" dirty="0" smtClean="0"/>
              <a:t> December and 1</a:t>
            </a:r>
            <a:r>
              <a:rPr lang="en-US" sz="4000" baseline="30000" dirty="0" smtClean="0"/>
              <a:t>st</a:t>
            </a:r>
            <a:r>
              <a:rPr lang="en-US" sz="4000" dirty="0" smtClean="0"/>
              <a:t> January, social media is full of friends, family members and influencers reflecting on the previous year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This will largely focus on their highlights by showing photos or videos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New Year Reflections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429364"/>
            <a:ext cx="28575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0355" y="3016341"/>
            <a:ext cx="2857500" cy="1600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1834" y="4616541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06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PKAT">
      <a:dk1>
        <a:srgbClr val="2A2C65"/>
      </a:dk1>
      <a:lt1>
        <a:srgbClr val="FFFFFF"/>
      </a:lt1>
      <a:dk2>
        <a:srgbClr val="44546A"/>
      </a:dk2>
      <a:lt2>
        <a:srgbClr val="E7E6E6"/>
      </a:lt2>
      <a:accent1>
        <a:srgbClr val="00592A"/>
      </a:accent1>
      <a:accent2>
        <a:srgbClr val="E1791D"/>
      </a:accent2>
      <a:accent3>
        <a:srgbClr val="A31A6D"/>
      </a:accent3>
      <a:accent4>
        <a:srgbClr val="C0162C"/>
      </a:accent4>
      <a:accent5>
        <a:srgbClr val="E1791D"/>
      </a:accent5>
      <a:accent6>
        <a:srgbClr val="70AD47"/>
      </a:accent6>
      <a:hlink>
        <a:srgbClr val="2A2B65"/>
      </a:hlink>
      <a:folHlink>
        <a:srgbClr val="A31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Pupils, Parents and Visitors" id="{E76A054A-A0A8-4045-97AD-971116C46DE3}" vid="{D137112F-9E5D-4757-9DD1-5ADB193BE195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utor Time.potx" id="{D0E4B2E4-0A56-44A3-B1D8-ACD0E35330A3}" vid="{69DCC5B8-093F-4BC5-A2EA-400F559CCFD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537</Words>
  <Application>Microsoft Office PowerPoint</Application>
  <PresentationFormat>Widescreen</PresentationFormat>
  <Paragraphs>79</Paragraphs>
  <Slides>15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Aptos</vt:lpstr>
      <vt:lpstr>Arial</vt:lpstr>
      <vt:lpstr>Calibri</vt:lpstr>
      <vt:lpstr>Calibri Light</vt:lpstr>
      <vt:lpstr>Lato</vt:lpstr>
      <vt:lpstr>Segoe UI</vt:lpstr>
      <vt:lpstr>Verdana</vt:lpstr>
      <vt:lpstr>3_Office Theme</vt:lpstr>
      <vt:lpstr>Office Theme</vt:lpstr>
      <vt:lpstr>1_Office Theme</vt:lpstr>
      <vt:lpstr>PowerPoint Presentation</vt:lpstr>
      <vt:lpstr>PowerPoint Presentation</vt:lpstr>
      <vt:lpstr>PowerPoint Presentation</vt:lpstr>
      <vt:lpstr>New Year</vt:lpstr>
      <vt:lpstr>New Year</vt:lpstr>
      <vt:lpstr>New Year Traditions</vt:lpstr>
      <vt:lpstr>New Year Traditions</vt:lpstr>
      <vt:lpstr>New Year Traditions</vt:lpstr>
      <vt:lpstr>New Year Reflections</vt:lpstr>
      <vt:lpstr>New Year Reflections</vt:lpstr>
      <vt:lpstr>New Year Reflections</vt:lpstr>
      <vt:lpstr>New Year Reflections</vt:lpstr>
      <vt:lpstr>New Year Resolutions</vt:lpstr>
      <vt:lpstr>New Year Resolutions</vt:lpstr>
      <vt:lpstr>Reflection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Stewart</dc:creator>
  <cp:lastModifiedBy>Ryan Stewart</cp:lastModifiedBy>
  <cp:revision>70</cp:revision>
  <dcterms:created xsi:type="dcterms:W3CDTF">2024-08-15T13:31:51Z</dcterms:created>
  <dcterms:modified xsi:type="dcterms:W3CDTF">2025-04-14T10:56:21Z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