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sldIdLst>
    <p:sldId id="288" r:id="rId5"/>
    <p:sldId id="375" r:id="rId6"/>
    <p:sldId id="304" r:id="rId7"/>
    <p:sldId id="258" r:id="rId8"/>
    <p:sldId id="326" r:id="rId9"/>
    <p:sldId id="366" r:id="rId10"/>
    <p:sldId id="386" r:id="rId11"/>
    <p:sldId id="369" r:id="rId12"/>
    <p:sldId id="354" r:id="rId13"/>
    <p:sldId id="355" r:id="rId14"/>
    <p:sldId id="387" r:id="rId15"/>
    <p:sldId id="388" r:id="rId16"/>
    <p:sldId id="389" r:id="rId17"/>
    <p:sldId id="390" r:id="rId18"/>
    <p:sldId id="391" r:id="rId19"/>
    <p:sldId id="392" r:id="rId20"/>
    <p:sldId id="393" r:id="rId21"/>
    <p:sldId id="3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E2sRN7GBF7KsNP8Kn7cyA==" hashData="jTEV7CPPbszEDjT5Xvex9M9dpQQr3MedTObeC22wnBeUL6gMK5PvQ3Rg76f6aj+Y8eRJNqarFEOOWly7dwdZ0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362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79419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0229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63816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4.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3.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3"/>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4800" b="1" u="sng" dirty="0" smtClean="0"/>
              <a:t>Thought of the Day</a:t>
            </a:r>
          </a:p>
          <a:p>
            <a:pPr algn="ctr">
              <a:lnSpc>
                <a:spcPct val="100000"/>
              </a:lnSpc>
            </a:pPr>
            <a:r>
              <a:rPr lang="en-GB" dirty="0" smtClean="0"/>
              <a:t>“</a:t>
            </a:r>
            <a:r>
              <a:rPr lang="en-US" dirty="0" smtClean="0"/>
              <a:t>The </a:t>
            </a:r>
            <a:r>
              <a:rPr lang="en-US" dirty="0"/>
              <a:t>most valuable thing in life is a relationship that makes you feel safe, valued, and loved</a:t>
            </a:r>
            <a:r>
              <a:rPr lang="en-US" dirty="0" smtClean="0"/>
              <a:t>.”</a:t>
            </a:r>
            <a:r>
              <a:rPr lang="en-US" dirty="0"/>
              <a:t/>
            </a:r>
            <a:br>
              <a:rPr lang="en-US" dirty="0"/>
            </a:br>
            <a:r>
              <a:rPr lang="en-US" sz="3600" dirty="0" err="1" smtClean="0"/>
              <a:t>Malorie</a:t>
            </a:r>
            <a:r>
              <a:rPr lang="en-US" sz="3600" dirty="0" smtClean="0"/>
              <a:t> Blackman</a:t>
            </a:r>
            <a:endParaRPr lang="en-GB" sz="36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do you think the characteristics of a committed relationship are?”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Committed Relationships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05451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Some characteristics of committed relationships are:</a:t>
            </a:r>
          </a:p>
          <a:p>
            <a:pPr marL="0" indent="0">
              <a:buNone/>
            </a:pPr>
            <a:endParaRPr lang="en-US" sz="3638" dirty="0"/>
          </a:p>
          <a:p>
            <a:pPr>
              <a:buFontTx/>
              <a:buChar char="-"/>
            </a:pPr>
            <a:r>
              <a:rPr lang="en-US" sz="3638" dirty="0" smtClean="0"/>
              <a:t>People enjoy spending time together</a:t>
            </a:r>
          </a:p>
          <a:p>
            <a:pPr>
              <a:buFontTx/>
              <a:buChar char="-"/>
            </a:pPr>
            <a:r>
              <a:rPr lang="en-US" sz="3638" dirty="0" smtClean="0"/>
              <a:t>Plan their future together</a:t>
            </a:r>
          </a:p>
          <a:p>
            <a:pPr>
              <a:buFontTx/>
              <a:buChar char="-"/>
            </a:pPr>
            <a:r>
              <a:rPr lang="en-US" sz="3638" dirty="0" smtClean="0"/>
              <a:t>Move in together</a:t>
            </a:r>
          </a:p>
          <a:p>
            <a:pPr>
              <a:buFontTx/>
              <a:buChar char="-"/>
            </a:pPr>
            <a:r>
              <a:rPr lang="en-US" sz="3638" dirty="0" smtClean="0"/>
              <a:t>Want to get married</a:t>
            </a:r>
          </a:p>
          <a:p>
            <a:pPr>
              <a:buFontTx/>
              <a:buChar char="-"/>
            </a:pPr>
            <a:r>
              <a:rPr lang="en-US" sz="3638" dirty="0" smtClean="0"/>
              <a:t>Want to have children</a:t>
            </a:r>
          </a:p>
          <a:p>
            <a:pPr>
              <a:buFontTx/>
              <a:buChar char="-"/>
            </a:pPr>
            <a:r>
              <a:rPr lang="en-US" sz="3638" dirty="0" smtClean="0"/>
              <a:t>People love each other</a:t>
            </a:r>
          </a:p>
          <a:p>
            <a:pPr>
              <a:buFontTx/>
              <a:buChar char="-"/>
            </a:pPr>
            <a:r>
              <a:rPr lang="en-US" sz="3638" dirty="0" smtClean="0"/>
              <a:t>There is trust and honesty in the relationship</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a:t>
            </a:r>
            <a:r>
              <a:rPr lang="en-US" sz="2426" spc="6" dirty="0" smtClean="0"/>
              <a:t>ommitted </a:t>
            </a:r>
            <a:r>
              <a:rPr lang="en-US" sz="2426" spc="6" dirty="0"/>
              <a:t>R</a:t>
            </a:r>
            <a:r>
              <a:rPr lang="en-US" sz="2426" spc="6" dirty="0" smtClean="0"/>
              <a:t>elationships</a:t>
            </a:r>
            <a:endParaRPr sz="2426" spc="27" dirty="0"/>
          </a:p>
        </p:txBody>
      </p:sp>
      <p:pic>
        <p:nvPicPr>
          <p:cNvPr id="3" name="Picture 2"/>
          <p:cNvPicPr>
            <a:picLocks noChangeAspect="1"/>
          </p:cNvPicPr>
          <p:nvPr/>
        </p:nvPicPr>
        <p:blipFill>
          <a:blip r:embed="rId4"/>
          <a:stretch>
            <a:fillRect/>
          </a:stretch>
        </p:blipFill>
        <p:spPr>
          <a:xfrm>
            <a:off x="7805687" y="1359937"/>
            <a:ext cx="2857500" cy="1600200"/>
          </a:xfrm>
          <a:prstGeom prst="rect">
            <a:avLst/>
          </a:prstGeom>
        </p:spPr>
      </p:pic>
      <p:pic>
        <p:nvPicPr>
          <p:cNvPr id="4" name="Picture 3"/>
          <p:cNvPicPr>
            <a:picLocks noChangeAspect="1"/>
          </p:cNvPicPr>
          <p:nvPr/>
        </p:nvPicPr>
        <p:blipFill>
          <a:blip r:embed="rId5"/>
          <a:stretch>
            <a:fillRect/>
          </a:stretch>
        </p:blipFill>
        <p:spPr>
          <a:xfrm>
            <a:off x="8713217" y="2960137"/>
            <a:ext cx="2828925" cy="1619250"/>
          </a:xfrm>
          <a:prstGeom prst="rect">
            <a:avLst/>
          </a:prstGeom>
        </p:spPr>
      </p:pic>
      <p:pic>
        <p:nvPicPr>
          <p:cNvPr id="5" name="Picture 4"/>
          <p:cNvPicPr>
            <a:picLocks noChangeAspect="1"/>
          </p:cNvPicPr>
          <p:nvPr/>
        </p:nvPicPr>
        <p:blipFill>
          <a:blip r:embed="rId6"/>
          <a:stretch>
            <a:fillRect/>
          </a:stretch>
        </p:blipFill>
        <p:spPr>
          <a:xfrm>
            <a:off x="7799037" y="4560337"/>
            <a:ext cx="2619375" cy="1743075"/>
          </a:xfrm>
          <a:prstGeom prst="rect">
            <a:avLst/>
          </a:prstGeom>
        </p:spPr>
      </p:pic>
    </p:spTree>
    <p:extLst>
      <p:ext uri="{BB962C8B-B14F-4D97-AF65-F5344CB8AC3E}">
        <p14:creationId xmlns:p14="http://schemas.microsoft.com/office/powerpoint/2010/main" val="125314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Not all committed relationships have the same characteristics.</a:t>
            </a:r>
          </a:p>
          <a:p>
            <a:pPr marL="0" indent="0">
              <a:buNone/>
            </a:pPr>
            <a:endParaRPr lang="en-US" sz="3638" dirty="0"/>
          </a:p>
          <a:p>
            <a:pPr marL="0" indent="0">
              <a:buNone/>
            </a:pPr>
            <a:r>
              <a:rPr lang="en-US" sz="3638" dirty="0" smtClean="0"/>
              <a:t>For example, there can be multiple couples in committed relationships. Some of the couples may want to get married, others may not.</a:t>
            </a:r>
          </a:p>
          <a:p>
            <a:pPr marL="0" indent="0">
              <a:buNone/>
            </a:pPr>
            <a:endParaRPr lang="en-US" sz="3638" dirty="0"/>
          </a:p>
          <a:p>
            <a:pPr marL="0" indent="0">
              <a:buNone/>
            </a:pPr>
            <a:r>
              <a:rPr lang="en-US" sz="3638" dirty="0" smtClean="0"/>
              <a:t>Some relationships may want to have children and others may not.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a:t>
            </a:r>
            <a:r>
              <a:rPr lang="en-US" sz="2426" spc="6" dirty="0" smtClean="0"/>
              <a:t>ommitted </a:t>
            </a:r>
            <a:r>
              <a:rPr lang="en-US" sz="2426" spc="6" dirty="0"/>
              <a:t>R</a:t>
            </a:r>
            <a:r>
              <a:rPr lang="en-US" sz="2426" spc="6" dirty="0" smtClean="0"/>
              <a:t>elationships</a:t>
            </a:r>
            <a:endParaRPr sz="2426" spc="27" dirty="0"/>
          </a:p>
        </p:txBody>
      </p:sp>
      <p:pic>
        <p:nvPicPr>
          <p:cNvPr id="3" name="Picture 2"/>
          <p:cNvPicPr>
            <a:picLocks noChangeAspect="1"/>
          </p:cNvPicPr>
          <p:nvPr/>
        </p:nvPicPr>
        <p:blipFill>
          <a:blip r:embed="rId4"/>
          <a:stretch>
            <a:fillRect/>
          </a:stretch>
        </p:blipFill>
        <p:spPr>
          <a:xfrm>
            <a:off x="7805687" y="1359937"/>
            <a:ext cx="2857500" cy="1600200"/>
          </a:xfrm>
          <a:prstGeom prst="rect">
            <a:avLst/>
          </a:prstGeom>
        </p:spPr>
      </p:pic>
      <p:pic>
        <p:nvPicPr>
          <p:cNvPr id="4" name="Picture 3"/>
          <p:cNvPicPr>
            <a:picLocks noChangeAspect="1"/>
          </p:cNvPicPr>
          <p:nvPr/>
        </p:nvPicPr>
        <p:blipFill>
          <a:blip r:embed="rId5"/>
          <a:stretch>
            <a:fillRect/>
          </a:stretch>
        </p:blipFill>
        <p:spPr>
          <a:xfrm>
            <a:off x="8713217" y="2960137"/>
            <a:ext cx="2828925" cy="1619250"/>
          </a:xfrm>
          <a:prstGeom prst="rect">
            <a:avLst/>
          </a:prstGeom>
        </p:spPr>
      </p:pic>
      <p:pic>
        <p:nvPicPr>
          <p:cNvPr id="5" name="Picture 4"/>
          <p:cNvPicPr>
            <a:picLocks noChangeAspect="1"/>
          </p:cNvPicPr>
          <p:nvPr/>
        </p:nvPicPr>
        <p:blipFill>
          <a:blip r:embed="rId6"/>
          <a:stretch>
            <a:fillRect/>
          </a:stretch>
        </p:blipFill>
        <p:spPr>
          <a:xfrm>
            <a:off x="7799037" y="4560337"/>
            <a:ext cx="2619375" cy="1743075"/>
          </a:xfrm>
          <a:prstGeom prst="rect">
            <a:avLst/>
          </a:prstGeom>
        </p:spPr>
      </p:pic>
    </p:spTree>
    <p:extLst>
      <p:ext uri="{BB962C8B-B14F-4D97-AF65-F5344CB8AC3E}">
        <p14:creationId xmlns:p14="http://schemas.microsoft.com/office/powerpoint/2010/main" val="85856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a:bodyPr>
          <a:lstStyle/>
          <a:p>
            <a:pPr marL="0" indent="0">
              <a:buNone/>
            </a:pPr>
            <a:r>
              <a:rPr lang="en-US" sz="3638" dirty="0"/>
              <a:t>It is important that each person in the committed relationship understands what the other wants from the </a:t>
            </a:r>
            <a:r>
              <a:rPr lang="en-US" sz="3638" dirty="0" smtClean="0"/>
              <a:t>relationship.</a:t>
            </a:r>
          </a:p>
          <a:p>
            <a:pPr marL="0" indent="0">
              <a:buNone/>
            </a:pPr>
            <a:endParaRPr lang="en-US" sz="3638" dirty="0"/>
          </a:p>
          <a:p>
            <a:pPr marL="0" indent="0">
              <a:buNone/>
            </a:pPr>
            <a:r>
              <a:rPr lang="en-US" sz="3638" dirty="0" smtClean="0"/>
              <a:t>This requires there to be open and honest communication between the people in the relationship to understand what is important for them and less important.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a:t>
            </a:r>
            <a:r>
              <a:rPr lang="en-US" sz="2426" spc="6" dirty="0" smtClean="0"/>
              <a:t>ommitted </a:t>
            </a:r>
            <a:r>
              <a:rPr lang="en-US" sz="2426" spc="6" dirty="0"/>
              <a:t>R</a:t>
            </a:r>
            <a:r>
              <a:rPr lang="en-US" sz="2426" spc="6" dirty="0" smtClean="0"/>
              <a:t>elationships</a:t>
            </a:r>
            <a:endParaRPr sz="2426" spc="27" dirty="0"/>
          </a:p>
        </p:txBody>
      </p:sp>
      <p:pic>
        <p:nvPicPr>
          <p:cNvPr id="3" name="Picture 2"/>
          <p:cNvPicPr>
            <a:picLocks noChangeAspect="1"/>
          </p:cNvPicPr>
          <p:nvPr/>
        </p:nvPicPr>
        <p:blipFill>
          <a:blip r:embed="rId4"/>
          <a:stretch>
            <a:fillRect/>
          </a:stretch>
        </p:blipFill>
        <p:spPr>
          <a:xfrm>
            <a:off x="7805687" y="1359937"/>
            <a:ext cx="2857500" cy="1600200"/>
          </a:xfrm>
          <a:prstGeom prst="rect">
            <a:avLst/>
          </a:prstGeom>
        </p:spPr>
      </p:pic>
      <p:pic>
        <p:nvPicPr>
          <p:cNvPr id="4" name="Picture 3"/>
          <p:cNvPicPr>
            <a:picLocks noChangeAspect="1"/>
          </p:cNvPicPr>
          <p:nvPr/>
        </p:nvPicPr>
        <p:blipFill>
          <a:blip r:embed="rId5"/>
          <a:stretch>
            <a:fillRect/>
          </a:stretch>
        </p:blipFill>
        <p:spPr>
          <a:xfrm>
            <a:off x="8713217" y="2960137"/>
            <a:ext cx="2828925" cy="1619250"/>
          </a:xfrm>
          <a:prstGeom prst="rect">
            <a:avLst/>
          </a:prstGeom>
        </p:spPr>
      </p:pic>
      <p:pic>
        <p:nvPicPr>
          <p:cNvPr id="5" name="Picture 4"/>
          <p:cNvPicPr>
            <a:picLocks noChangeAspect="1"/>
          </p:cNvPicPr>
          <p:nvPr/>
        </p:nvPicPr>
        <p:blipFill>
          <a:blip r:embed="rId6"/>
          <a:stretch>
            <a:fillRect/>
          </a:stretch>
        </p:blipFill>
        <p:spPr>
          <a:xfrm>
            <a:off x="7799037" y="4560337"/>
            <a:ext cx="2619375" cy="1743075"/>
          </a:xfrm>
          <a:prstGeom prst="rect">
            <a:avLst/>
          </a:prstGeom>
        </p:spPr>
      </p:pic>
    </p:spTree>
    <p:extLst>
      <p:ext uri="{BB962C8B-B14F-4D97-AF65-F5344CB8AC3E}">
        <p14:creationId xmlns:p14="http://schemas.microsoft.com/office/powerpoint/2010/main" val="404069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“Andrew and Camila love being with family and friends. This often happens in the form of holidays especially to celebrate big occasions. They want to be married and start a family one day but first they want to save up money to buy their own house”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a:t>
            </a:r>
            <a:r>
              <a:rPr lang="en-US" sz="2426" spc="6" dirty="0" smtClean="0"/>
              <a:t>ommitted Relationships - scenario</a:t>
            </a:r>
            <a:endParaRPr sz="2426" spc="27" dirty="0"/>
          </a:p>
        </p:txBody>
      </p:sp>
      <p:sp>
        <p:nvSpPr>
          <p:cNvPr id="11" name="Content Placeholder 2"/>
          <p:cNvSpPr txBox="1">
            <a:spLocks/>
          </p:cNvSpPr>
          <p:nvPr/>
        </p:nvSpPr>
        <p:spPr>
          <a:xfrm>
            <a:off x="7173240" y="1261997"/>
            <a:ext cx="5214256"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Think about your answer to the following question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“Do you think Andrew and Camila are in a stable and committed relationship? Why?”</a:t>
            </a:r>
            <a:endParaRPr lang="en-US" sz="3638" dirty="0"/>
          </a:p>
        </p:txBody>
      </p:sp>
    </p:spTree>
    <p:extLst>
      <p:ext uri="{BB962C8B-B14F-4D97-AF65-F5344CB8AC3E}">
        <p14:creationId xmlns:p14="http://schemas.microsoft.com/office/powerpoint/2010/main" val="200317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“Do you think Andrew and Camila are in a stable and committed relationship? Why?”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Committed Relationships - scenario</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20696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“Jordan and Ellie have been together for 5 years and really enjoy being together. Jordan has always wanted to move abroad and has been looking at jobs. He is unsure about marriage as he knows lots of people who have gotten divorced. Ellie loves living near her parents and can’t wait to get married. </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a:t>
            </a:r>
            <a:r>
              <a:rPr lang="en-US" sz="2426" spc="6" dirty="0" smtClean="0"/>
              <a:t>ommitted Relationships - scenario</a:t>
            </a:r>
            <a:endParaRPr sz="2426" spc="27" dirty="0"/>
          </a:p>
        </p:txBody>
      </p:sp>
      <p:sp>
        <p:nvSpPr>
          <p:cNvPr id="11" name="Content Placeholder 2"/>
          <p:cNvSpPr txBox="1">
            <a:spLocks/>
          </p:cNvSpPr>
          <p:nvPr/>
        </p:nvSpPr>
        <p:spPr>
          <a:xfrm>
            <a:off x="7173240" y="1261997"/>
            <a:ext cx="5214256" cy="5108889"/>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Think about your answer to the following question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“Do you think Jordan and Ellie have good communication in their relationship? What is a potential consequence of their communication?”</a:t>
            </a:r>
            <a:endParaRPr lang="en-US" sz="3638" dirty="0"/>
          </a:p>
        </p:txBody>
      </p:sp>
    </p:spTree>
    <p:extLst>
      <p:ext uri="{BB962C8B-B14F-4D97-AF65-F5344CB8AC3E}">
        <p14:creationId xmlns:p14="http://schemas.microsoft.com/office/powerpoint/2010/main" val="183768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62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“Do you think Jordan and Ellie have good communication in their relationship? What is a potential consequence of their communication?”</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Committed Relationships - scenario</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84800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will be learning much more about the different types of committed relationships that are </a:t>
            </a:r>
            <a:r>
              <a:rPr lang="en-US" sz="3638" dirty="0" err="1" smtClean="0"/>
              <a:t>recognised</a:t>
            </a:r>
            <a:r>
              <a:rPr lang="en-US" sz="3638" dirty="0" smtClean="0"/>
              <a:t> in the UK in your Personal Development lesson this week.</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C</a:t>
            </a:r>
            <a:r>
              <a:rPr lang="en-US" sz="2426" spc="6" dirty="0" smtClean="0"/>
              <a:t>ommitted </a:t>
            </a:r>
            <a:r>
              <a:rPr lang="en-US" sz="2426" spc="6" dirty="0"/>
              <a:t>R</a:t>
            </a:r>
            <a:r>
              <a:rPr lang="en-US" sz="2426" spc="6" dirty="0" smtClean="0"/>
              <a:t>elationships</a:t>
            </a:r>
            <a:endParaRPr sz="2426" spc="27" dirty="0"/>
          </a:p>
        </p:txBody>
      </p:sp>
      <p:pic>
        <p:nvPicPr>
          <p:cNvPr id="3" name="Picture 2"/>
          <p:cNvPicPr>
            <a:picLocks noChangeAspect="1"/>
          </p:cNvPicPr>
          <p:nvPr/>
        </p:nvPicPr>
        <p:blipFill>
          <a:blip r:embed="rId4"/>
          <a:stretch>
            <a:fillRect/>
          </a:stretch>
        </p:blipFill>
        <p:spPr>
          <a:xfrm>
            <a:off x="7805687" y="1359937"/>
            <a:ext cx="2857500" cy="1600200"/>
          </a:xfrm>
          <a:prstGeom prst="rect">
            <a:avLst/>
          </a:prstGeom>
        </p:spPr>
      </p:pic>
      <p:pic>
        <p:nvPicPr>
          <p:cNvPr id="4" name="Picture 3"/>
          <p:cNvPicPr>
            <a:picLocks noChangeAspect="1"/>
          </p:cNvPicPr>
          <p:nvPr/>
        </p:nvPicPr>
        <p:blipFill>
          <a:blip r:embed="rId5"/>
          <a:stretch>
            <a:fillRect/>
          </a:stretch>
        </p:blipFill>
        <p:spPr>
          <a:xfrm>
            <a:off x="8713217" y="2960137"/>
            <a:ext cx="2828925" cy="1619250"/>
          </a:xfrm>
          <a:prstGeom prst="rect">
            <a:avLst/>
          </a:prstGeom>
        </p:spPr>
      </p:pic>
      <p:pic>
        <p:nvPicPr>
          <p:cNvPr id="5" name="Picture 4"/>
          <p:cNvPicPr>
            <a:picLocks noChangeAspect="1"/>
          </p:cNvPicPr>
          <p:nvPr/>
        </p:nvPicPr>
        <p:blipFill>
          <a:blip r:embed="rId6"/>
          <a:stretch>
            <a:fillRect/>
          </a:stretch>
        </p:blipFill>
        <p:spPr>
          <a:xfrm>
            <a:off x="7799037" y="4560337"/>
            <a:ext cx="2619375" cy="1743075"/>
          </a:xfrm>
          <a:prstGeom prst="rect">
            <a:avLst/>
          </a:prstGeom>
        </p:spPr>
      </p:pic>
    </p:spTree>
    <p:extLst>
      <p:ext uri="{BB962C8B-B14F-4D97-AF65-F5344CB8AC3E}">
        <p14:creationId xmlns:p14="http://schemas.microsoft.com/office/powerpoint/2010/main" val="351637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1194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763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healthy relationship look like</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an unhealthy relationship look like?</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romantic relationships?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Different types of committed relationships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gender identity and sexual orientation?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appropriate/ inappropriate images to send?</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The different types of committed relationships</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committed relationships</a:t>
            </a:r>
          </a:p>
          <a:p>
            <a:pPr marL="138623" indent="-138623" defTabSz="554499">
              <a:lnSpc>
                <a:spcPct val="110000"/>
              </a:lnSpc>
              <a:spcBef>
                <a:spcPts val="607"/>
              </a:spcBef>
              <a:buFontTx/>
              <a:buChar char="-"/>
              <a:defRPr/>
            </a:pPr>
            <a:r>
              <a:rPr lang="en-US" sz="1940" b="1" dirty="0" smtClean="0">
                <a:solidFill>
                  <a:prstClr val="black"/>
                </a:solidFill>
                <a:latin typeface="Comic Sans MS"/>
              </a:rPr>
              <a:t>Features of a committed relationship</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Committed relationships are…</a:t>
            </a:r>
          </a:p>
          <a:p>
            <a:pPr marL="0" indent="0">
              <a:buNone/>
            </a:pPr>
            <a:endParaRPr lang="en-US" sz="3638" dirty="0"/>
          </a:p>
          <a:p>
            <a:pPr marL="0" indent="0">
              <a:buNone/>
            </a:pPr>
            <a:r>
              <a:rPr lang="en-US" sz="3638" dirty="0" smtClean="0"/>
              <a:t>“a serious and lasting romantic relationship with someone”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committed relationships</a:t>
            </a:r>
            <a:endParaRPr sz="2426" spc="27" dirty="0"/>
          </a:p>
        </p:txBody>
      </p:sp>
      <p:pic>
        <p:nvPicPr>
          <p:cNvPr id="3" name="Picture 2"/>
          <p:cNvPicPr>
            <a:picLocks noChangeAspect="1"/>
          </p:cNvPicPr>
          <p:nvPr/>
        </p:nvPicPr>
        <p:blipFill>
          <a:blip r:embed="rId4"/>
          <a:stretch>
            <a:fillRect/>
          </a:stretch>
        </p:blipFill>
        <p:spPr>
          <a:xfrm>
            <a:off x="7805687" y="1359937"/>
            <a:ext cx="2857500" cy="1600200"/>
          </a:xfrm>
          <a:prstGeom prst="rect">
            <a:avLst/>
          </a:prstGeom>
        </p:spPr>
      </p:pic>
      <p:pic>
        <p:nvPicPr>
          <p:cNvPr id="4" name="Picture 3"/>
          <p:cNvPicPr>
            <a:picLocks noChangeAspect="1"/>
          </p:cNvPicPr>
          <p:nvPr/>
        </p:nvPicPr>
        <p:blipFill>
          <a:blip r:embed="rId5"/>
          <a:stretch>
            <a:fillRect/>
          </a:stretch>
        </p:blipFill>
        <p:spPr>
          <a:xfrm>
            <a:off x="8713217" y="2960137"/>
            <a:ext cx="2828925" cy="1619250"/>
          </a:xfrm>
          <a:prstGeom prst="rect">
            <a:avLst/>
          </a:prstGeom>
        </p:spPr>
      </p:pic>
      <p:pic>
        <p:nvPicPr>
          <p:cNvPr id="5" name="Picture 4"/>
          <p:cNvPicPr>
            <a:picLocks noChangeAspect="1"/>
          </p:cNvPicPr>
          <p:nvPr/>
        </p:nvPicPr>
        <p:blipFill>
          <a:blip r:embed="rId6"/>
          <a:stretch>
            <a:fillRect/>
          </a:stretch>
        </p:blipFill>
        <p:spPr>
          <a:xfrm>
            <a:off x="7799037" y="4560337"/>
            <a:ext cx="2619375" cy="1743075"/>
          </a:xfrm>
          <a:prstGeom prst="rect">
            <a:avLst/>
          </a:prstGeom>
        </p:spPr>
      </p:pic>
    </p:spTree>
    <p:extLst>
      <p:ext uri="{BB962C8B-B14F-4D97-AF65-F5344CB8AC3E}">
        <p14:creationId xmlns:p14="http://schemas.microsoft.com/office/powerpoint/2010/main" val="31230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Although this may not be relevant to you right now, many of you will have a committed relationship. There are many different types of committed relationships and it is important that people choose the correct type to suit their relationship</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23315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323232"/>
                </a:solidFill>
                <a:effectLst/>
                <a:uLnTx/>
                <a:uFillTx/>
                <a:latin typeface="Calibri" panose="020F0502020204030204"/>
                <a:ea typeface="+mn-ea"/>
                <a:cs typeface="+mn-cs"/>
              </a:rPr>
              <a:t>Rule of Law</a:t>
            </a:r>
            <a:r>
              <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rPr>
              <a:t> is a British Value that means people are expected to follow all laws.</a:t>
            </a:r>
            <a:r>
              <a:rPr kumimoji="0" lang="en-US" sz="4000" b="0" i="0" u="none" strike="noStrike" kern="0" cap="none" spc="0" normalizeH="0" noProof="0" dirty="0" smtClean="0">
                <a:ln>
                  <a:noFill/>
                </a:ln>
                <a:solidFill>
                  <a:srgbClr val="323232"/>
                </a:solidFill>
                <a:effectLst/>
                <a:uLnTx/>
                <a:uFillTx/>
                <a:latin typeface="Calibri" panose="020F0502020204030204"/>
                <a:ea typeface="+mn-ea"/>
                <a:cs typeface="+mn-cs"/>
              </a:rPr>
              <a:t> Many committed relationships end up being legally binding. </a:t>
            </a:r>
            <a:r>
              <a:rPr lang="en-US" sz="4000" kern="0" dirty="0" smtClean="0">
                <a:solidFill>
                  <a:srgbClr val="323232"/>
                </a:solidFill>
                <a:latin typeface="Calibri" panose="020F0502020204030204"/>
              </a:rPr>
              <a:t>This means people in the relationship are protected by some specific laws.</a:t>
            </a:r>
            <a:endPar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8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23232"/>
                </a:solidFill>
                <a:effectLst/>
                <a:uLnTx/>
                <a:uFillTx/>
                <a:latin typeface="Calibri" panose="020F0502020204030204"/>
              </a:rPr>
              <a:t>Committed relationships link directly</a:t>
            </a:r>
            <a:r>
              <a:rPr kumimoji="0" lang="en-US" sz="2800" b="0" i="0" u="none" strike="noStrike" kern="0" cap="none" spc="0" normalizeH="0" noProof="0" dirty="0" smtClean="0">
                <a:ln>
                  <a:noFill/>
                </a:ln>
                <a:solidFill>
                  <a:srgbClr val="323232"/>
                </a:solidFill>
                <a:effectLst/>
                <a:uLnTx/>
                <a:uFillTx/>
                <a:latin typeface="Calibri" panose="020F0502020204030204"/>
              </a:rPr>
              <a:t> to </a:t>
            </a:r>
            <a:r>
              <a:rPr kumimoji="0" lang="en-US" sz="2800" b="1" i="0" u="none" strike="noStrike" kern="0" cap="none" spc="0" normalizeH="0" noProof="0" dirty="0" smtClean="0">
                <a:ln>
                  <a:noFill/>
                </a:ln>
                <a:solidFill>
                  <a:srgbClr val="323232"/>
                </a:solidFill>
                <a:effectLst/>
                <a:uLnTx/>
                <a:uFillTx/>
                <a:latin typeface="Calibri" panose="020F0502020204030204"/>
              </a:rPr>
              <a:t>sexual orientation</a:t>
            </a:r>
            <a:r>
              <a:rPr lang="en-US" sz="2800" kern="0" dirty="0">
                <a:solidFill>
                  <a:srgbClr val="323232"/>
                </a:solidFill>
                <a:latin typeface="Calibri" panose="020F0502020204030204"/>
              </a:rPr>
              <a:t> </a:t>
            </a:r>
            <a:r>
              <a:rPr lang="en-US" sz="2800" kern="0" dirty="0" smtClean="0">
                <a:solidFill>
                  <a:srgbClr val="323232"/>
                </a:solidFill>
                <a:latin typeface="Calibri" panose="020F0502020204030204"/>
              </a:rPr>
              <a:t>and</a:t>
            </a:r>
            <a:r>
              <a:rPr lang="en-US" sz="2800" b="1" kern="0" dirty="0" smtClean="0">
                <a:solidFill>
                  <a:srgbClr val="323232"/>
                </a:solidFill>
                <a:latin typeface="Calibri" panose="020F0502020204030204"/>
              </a:rPr>
              <a:t> marriage and civil partnership.</a:t>
            </a:r>
            <a:r>
              <a:rPr lang="en-US" sz="2800" kern="0" dirty="0" smtClean="0">
                <a:solidFill>
                  <a:srgbClr val="323232"/>
                </a:solidFill>
                <a:latin typeface="Calibri" panose="020F0502020204030204"/>
              </a:rPr>
              <a:t> As these are protected characteristics, no one should be treated differently due to who they choose to be in a committed relationship with, regardless if people agree with the relationship or not.</a:t>
            </a:r>
            <a:endParaRPr kumimoji="0" lang="en-US" sz="2800" b="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4903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a:t>Y</a:t>
            </a:r>
            <a:r>
              <a:rPr lang="en-US" sz="4000" dirty="0" smtClean="0"/>
              <a:t>ou have 1 minute to think about the following question:</a:t>
            </a:r>
          </a:p>
          <a:p>
            <a:pPr marL="0" indent="0">
              <a:buNone/>
            </a:pPr>
            <a:endParaRPr lang="en-US" sz="4000" dirty="0"/>
          </a:p>
          <a:p>
            <a:pPr marL="0" indent="0">
              <a:buNone/>
            </a:pPr>
            <a:r>
              <a:rPr lang="en-US" sz="4000" dirty="0" smtClean="0"/>
              <a:t>“What do you think the characteristics of a committed relationship are?”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Committed Relationships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2037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964</Words>
  <Application>Microsoft Office PowerPoint</Application>
  <PresentationFormat>Widescreen</PresentationFormat>
  <Paragraphs>109</Paragraphs>
  <Slides>18</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are committed relationships</vt:lpstr>
      <vt:lpstr>Why are we learning about this?</vt:lpstr>
      <vt:lpstr>Why are we learning about this?</vt:lpstr>
      <vt:lpstr>Why are we learning about this?</vt:lpstr>
      <vt:lpstr>Committed Relationships</vt:lpstr>
      <vt:lpstr>Committed Relationships</vt:lpstr>
      <vt:lpstr>Committed Relationships</vt:lpstr>
      <vt:lpstr>Committed Relationships</vt:lpstr>
      <vt:lpstr>Committed Relationships</vt:lpstr>
      <vt:lpstr>Committed Relationships - scenario</vt:lpstr>
      <vt:lpstr>Committed Relationships - scenario</vt:lpstr>
      <vt:lpstr>Committed Relationships - scenario</vt:lpstr>
      <vt:lpstr>Committed Relationships - scenario</vt:lpstr>
      <vt:lpstr>Committed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91</cp:revision>
  <dcterms:created xsi:type="dcterms:W3CDTF">2024-08-15T13:31:51Z</dcterms:created>
  <dcterms:modified xsi:type="dcterms:W3CDTF">2025-04-14T10:57:48Z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