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288" r:id="rId5"/>
    <p:sldId id="418" r:id="rId6"/>
    <p:sldId id="304" r:id="rId7"/>
    <p:sldId id="258" r:id="rId8"/>
    <p:sldId id="326" r:id="rId9"/>
    <p:sldId id="366" r:id="rId10"/>
    <p:sldId id="386" r:id="rId11"/>
    <p:sldId id="411" r:id="rId12"/>
    <p:sldId id="369" r:id="rId13"/>
    <p:sldId id="416" r:id="rId14"/>
    <p:sldId id="402" r:id="rId15"/>
    <p:sldId id="403" r:id="rId16"/>
    <p:sldId id="412" r:id="rId17"/>
    <p:sldId id="413" r:id="rId18"/>
    <p:sldId id="414" r:id="rId19"/>
    <p:sldId id="415" r:id="rId20"/>
    <p:sldId id="417" r:id="rId21"/>
    <p:sldId id="3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FLPwHMhvUdkJWiHv3s0w==" hashData="nua3XDV5+FgbopeJBHgs6gv6sOpQrRM3Y6lH+ZFnecQzdn/8LGgirqBeueMghZx8L886YgGpcryYqLUnofnRr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428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https://www.youtube.com/watch?v=c0WpWA0TJ3U</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11757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79419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4.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3.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3"/>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video" Target="https://www.youtube.com/embed/c0WpWA0TJ3U?si=2XgOmG0nNEDCV9Sf&amp;start=0&amp;end=100" TargetMode="Externa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10000"/>
          </a:bodyPr>
          <a:lstStyle/>
          <a:p>
            <a:pPr algn="ctr">
              <a:lnSpc>
                <a:spcPct val="100000"/>
              </a:lnSpc>
            </a:pPr>
            <a:r>
              <a:rPr lang="en-GB" sz="4800" b="1" u="sng" dirty="0" smtClean="0"/>
              <a:t>Thought of the Day</a:t>
            </a:r>
          </a:p>
          <a:p>
            <a:pPr algn="ctr">
              <a:lnSpc>
                <a:spcPct val="100000"/>
              </a:lnSpc>
            </a:pPr>
            <a:r>
              <a:rPr lang="en-GB" dirty="0" smtClean="0"/>
              <a:t>“</a:t>
            </a:r>
            <a:r>
              <a:rPr lang="en-GB" dirty="0"/>
              <a:t>We must ensure that social media platforms are safe spaces for young people, protecting them from harmful content and interactions</a:t>
            </a:r>
            <a:r>
              <a:rPr lang="en-GB" dirty="0" smtClean="0"/>
              <a:t>.”</a:t>
            </a:r>
            <a:r>
              <a:rPr lang="en-US" dirty="0"/>
              <a:t/>
            </a:r>
            <a:br>
              <a:rPr lang="en-US" dirty="0"/>
            </a:br>
            <a:r>
              <a:rPr lang="en-US" sz="3600" dirty="0" smtClean="0"/>
              <a:t>Yvette Cooper – UK Home Secretary</a:t>
            </a:r>
            <a:endParaRPr lang="en-GB" sz="36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History of Social Media</a:t>
            </a:r>
            <a:endParaRPr sz="2426" spc="27" dirty="0"/>
          </a:p>
        </p:txBody>
      </p:sp>
      <p:pic>
        <p:nvPicPr>
          <p:cNvPr id="9" name="c0WpWA0TJ3U"/>
          <p:cNvPicPr>
            <a:picLocks noRot="1" noChangeAspect="1"/>
          </p:cNvPicPr>
          <p:nvPr>
            <a:videoFile r:link="rId1"/>
          </p:nvPr>
        </p:nvPicPr>
        <p:blipFill>
          <a:blip r:embed="rId6"/>
          <a:stretch>
            <a:fillRect/>
          </a:stretch>
        </p:blipFill>
        <p:spPr>
          <a:xfrm>
            <a:off x="1197979" y="1211027"/>
            <a:ext cx="9833927" cy="5531584"/>
          </a:xfrm>
          <a:prstGeom prst="rect">
            <a:avLst/>
          </a:prstGeom>
        </p:spPr>
      </p:pic>
    </p:spTree>
    <p:extLst>
      <p:ext uri="{BB962C8B-B14F-4D97-AF65-F5344CB8AC3E}">
        <p14:creationId xmlns:p14="http://schemas.microsoft.com/office/powerpoint/2010/main" val="418580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“How many social media platforms can you name?”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391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“How many social media platforms can you name?”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95044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Some popular social media platforms are:</a:t>
            </a:r>
          </a:p>
          <a:p>
            <a:pPr marL="0" indent="0">
              <a:buNone/>
            </a:pPr>
            <a:endParaRPr lang="en-US" sz="3638" dirty="0"/>
          </a:p>
          <a:p>
            <a:pPr marL="742950" indent="-742950">
              <a:buAutoNum type="arabicPeriod"/>
            </a:pPr>
            <a:r>
              <a:rPr lang="en-US" sz="3638" dirty="0" smtClean="0"/>
              <a:t>Instagram – 2 billion monthly active users</a:t>
            </a:r>
          </a:p>
          <a:p>
            <a:pPr marL="742950" indent="-742950">
              <a:buAutoNum type="arabicPeriod"/>
            </a:pPr>
            <a:r>
              <a:rPr lang="en-US" sz="3638" dirty="0" err="1" smtClean="0"/>
              <a:t>TikTok</a:t>
            </a:r>
            <a:r>
              <a:rPr lang="en-US" sz="3638" dirty="0" smtClean="0"/>
              <a:t> – 1.6 billion monthly active users </a:t>
            </a:r>
          </a:p>
          <a:p>
            <a:pPr marL="742950" indent="-742950">
              <a:buAutoNum type="arabicPeriod"/>
            </a:pPr>
            <a:r>
              <a:rPr lang="en-US" sz="3638" dirty="0" smtClean="0"/>
              <a:t>WhatsApp – 2.95 billion active users</a:t>
            </a:r>
          </a:p>
          <a:p>
            <a:pPr marL="742950" indent="-742950">
              <a:buAutoNum type="arabicPeriod"/>
            </a:pPr>
            <a:r>
              <a:rPr lang="en-US" sz="3638" dirty="0" smtClean="0"/>
              <a:t>YouTube – 2.7 billion active monthly active users</a:t>
            </a:r>
          </a:p>
          <a:p>
            <a:pPr marL="742950" indent="-742950">
              <a:buAutoNum type="arabicPeriod"/>
            </a:pPr>
            <a:r>
              <a:rPr lang="en-US" sz="3638" dirty="0" err="1" smtClean="0"/>
              <a:t>SnapChat</a:t>
            </a:r>
            <a:r>
              <a:rPr lang="en-US" sz="3638" dirty="0" smtClean="0"/>
              <a:t> – 800 million active monthly users</a:t>
            </a:r>
          </a:p>
          <a:p>
            <a:pPr marL="742950" indent="-742950">
              <a:buAutoNum type="arabicPeriod"/>
            </a:pPr>
            <a:r>
              <a:rPr lang="en-US" sz="3638" dirty="0" smtClean="0"/>
              <a:t>Facebook – 3.07 billion active monthly users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Platforms</a:t>
            </a:r>
            <a:endParaRPr sz="2426" spc="27" dirty="0"/>
          </a:p>
        </p:txBody>
      </p:sp>
      <p:pic>
        <p:nvPicPr>
          <p:cNvPr id="2" name="Picture 1"/>
          <p:cNvPicPr>
            <a:picLocks noChangeAspect="1"/>
          </p:cNvPicPr>
          <p:nvPr/>
        </p:nvPicPr>
        <p:blipFill>
          <a:blip r:embed="rId4"/>
          <a:stretch>
            <a:fillRect/>
          </a:stretch>
        </p:blipFill>
        <p:spPr>
          <a:xfrm>
            <a:off x="7814853" y="1261997"/>
            <a:ext cx="2552700" cy="1790700"/>
          </a:xfrm>
          <a:prstGeom prst="rect">
            <a:avLst/>
          </a:prstGeom>
        </p:spPr>
      </p:pic>
      <p:pic>
        <p:nvPicPr>
          <p:cNvPr id="4" name="Picture 3"/>
          <p:cNvPicPr>
            <a:picLocks noChangeAspect="1"/>
          </p:cNvPicPr>
          <p:nvPr/>
        </p:nvPicPr>
        <p:blipFill>
          <a:blip r:embed="rId5"/>
          <a:stretch>
            <a:fillRect/>
          </a:stretch>
        </p:blipFill>
        <p:spPr>
          <a:xfrm>
            <a:off x="8501815" y="3040153"/>
            <a:ext cx="2952750" cy="1552575"/>
          </a:xfrm>
          <a:prstGeom prst="rect">
            <a:avLst/>
          </a:prstGeom>
        </p:spPr>
      </p:pic>
      <p:pic>
        <p:nvPicPr>
          <p:cNvPr id="5" name="Picture 4"/>
          <p:cNvPicPr>
            <a:picLocks noChangeAspect="1"/>
          </p:cNvPicPr>
          <p:nvPr/>
        </p:nvPicPr>
        <p:blipFill>
          <a:blip r:embed="rId6"/>
          <a:stretch>
            <a:fillRect/>
          </a:stretch>
        </p:blipFill>
        <p:spPr>
          <a:xfrm>
            <a:off x="7805687" y="4592728"/>
            <a:ext cx="2733675" cy="1676400"/>
          </a:xfrm>
          <a:prstGeom prst="rect">
            <a:avLst/>
          </a:prstGeom>
        </p:spPr>
      </p:pic>
    </p:spTree>
    <p:extLst>
      <p:ext uri="{BB962C8B-B14F-4D97-AF65-F5344CB8AC3E}">
        <p14:creationId xmlns:p14="http://schemas.microsoft.com/office/powerpoint/2010/main" val="14562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There are many reasons why people use social media. These include:</a:t>
            </a:r>
          </a:p>
          <a:p>
            <a:pPr marL="0" indent="0">
              <a:buNone/>
            </a:pPr>
            <a:endParaRPr lang="en-US" sz="3638" dirty="0"/>
          </a:p>
          <a:p>
            <a:pPr marL="742950" indent="-742950">
              <a:buAutoNum type="arabicPeriod"/>
            </a:pPr>
            <a:r>
              <a:rPr lang="en-US" sz="3638" dirty="0" smtClean="0"/>
              <a:t>To stay connected with family and friends. This is especially true if you live far away from them.</a:t>
            </a:r>
          </a:p>
          <a:p>
            <a:pPr marL="742950" indent="-742950">
              <a:buAutoNum type="arabicPeriod"/>
            </a:pPr>
            <a:r>
              <a:rPr lang="en-US" sz="3638" dirty="0" smtClean="0"/>
              <a:t>To share updates, photos and videos</a:t>
            </a:r>
          </a:p>
          <a:p>
            <a:pPr marL="742950" indent="-742950">
              <a:buAutoNum type="arabicPeriod"/>
            </a:pPr>
            <a:r>
              <a:rPr lang="en-US" sz="3638" dirty="0" smtClean="0"/>
              <a:t>To follow celebrities, influences and content that is linked to their hobbies</a:t>
            </a:r>
          </a:p>
          <a:p>
            <a:pPr marL="742950" indent="-742950">
              <a:buAutoNum type="arabicPeriod"/>
            </a:pPr>
            <a:r>
              <a:rPr lang="en-US" sz="3638" dirty="0" smtClean="0"/>
              <a:t>To keep updated on the news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use social media</a:t>
            </a:r>
            <a:endParaRPr sz="2426" spc="27" dirty="0"/>
          </a:p>
        </p:txBody>
      </p:sp>
      <p:pic>
        <p:nvPicPr>
          <p:cNvPr id="2" name="Picture 1"/>
          <p:cNvPicPr>
            <a:picLocks noChangeAspect="1"/>
          </p:cNvPicPr>
          <p:nvPr/>
        </p:nvPicPr>
        <p:blipFill>
          <a:blip r:embed="rId4"/>
          <a:stretch>
            <a:fillRect/>
          </a:stretch>
        </p:blipFill>
        <p:spPr>
          <a:xfrm>
            <a:off x="7814853" y="1261997"/>
            <a:ext cx="2552700" cy="1790700"/>
          </a:xfrm>
          <a:prstGeom prst="rect">
            <a:avLst/>
          </a:prstGeom>
        </p:spPr>
      </p:pic>
      <p:pic>
        <p:nvPicPr>
          <p:cNvPr id="4" name="Picture 3"/>
          <p:cNvPicPr>
            <a:picLocks noChangeAspect="1"/>
          </p:cNvPicPr>
          <p:nvPr/>
        </p:nvPicPr>
        <p:blipFill>
          <a:blip r:embed="rId5"/>
          <a:stretch>
            <a:fillRect/>
          </a:stretch>
        </p:blipFill>
        <p:spPr>
          <a:xfrm>
            <a:off x="8501815" y="3040153"/>
            <a:ext cx="2952750" cy="1552575"/>
          </a:xfrm>
          <a:prstGeom prst="rect">
            <a:avLst/>
          </a:prstGeom>
        </p:spPr>
      </p:pic>
      <p:pic>
        <p:nvPicPr>
          <p:cNvPr id="5" name="Picture 4"/>
          <p:cNvPicPr>
            <a:picLocks noChangeAspect="1"/>
          </p:cNvPicPr>
          <p:nvPr/>
        </p:nvPicPr>
        <p:blipFill>
          <a:blip r:embed="rId6"/>
          <a:stretch>
            <a:fillRect/>
          </a:stretch>
        </p:blipFill>
        <p:spPr>
          <a:xfrm>
            <a:off x="7805687" y="4592728"/>
            <a:ext cx="2733675" cy="1676400"/>
          </a:xfrm>
          <a:prstGeom prst="rect">
            <a:avLst/>
          </a:prstGeom>
        </p:spPr>
      </p:pic>
    </p:spTree>
    <p:extLst>
      <p:ext uri="{BB962C8B-B14F-4D97-AF65-F5344CB8AC3E}">
        <p14:creationId xmlns:p14="http://schemas.microsoft.com/office/powerpoint/2010/main" val="213169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“From the reasons given what do you think the most important reason is for using social media?”</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67657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“From the reasons given what do you think the most important reason is for using social media?”</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4296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You will be learning lots more about social media in your Personal Development lessons this week.</a:t>
            </a:r>
          </a:p>
          <a:p>
            <a:pPr marL="0" indent="0">
              <a:buNone/>
            </a:pPr>
            <a:endParaRPr lang="en-US" sz="3638" dirty="0"/>
          </a:p>
          <a:p>
            <a:pPr marL="0" indent="0">
              <a:buNone/>
            </a:pPr>
            <a:r>
              <a:rPr lang="en-US" sz="3638" dirty="0" smtClean="0"/>
              <a:t>Before then, think about how often you see or hear social media mentioned. Do you always see family and friends on social media?</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a:t>
            </a:r>
            <a:endParaRPr sz="2426" spc="27" dirty="0"/>
          </a:p>
        </p:txBody>
      </p:sp>
      <p:pic>
        <p:nvPicPr>
          <p:cNvPr id="2" name="Picture 1"/>
          <p:cNvPicPr>
            <a:picLocks noChangeAspect="1"/>
          </p:cNvPicPr>
          <p:nvPr/>
        </p:nvPicPr>
        <p:blipFill>
          <a:blip r:embed="rId4"/>
          <a:stretch>
            <a:fillRect/>
          </a:stretch>
        </p:blipFill>
        <p:spPr>
          <a:xfrm>
            <a:off x="7814853" y="1261997"/>
            <a:ext cx="2552700" cy="1790700"/>
          </a:xfrm>
          <a:prstGeom prst="rect">
            <a:avLst/>
          </a:prstGeom>
        </p:spPr>
      </p:pic>
      <p:pic>
        <p:nvPicPr>
          <p:cNvPr id="4" name="Picture 3"/>
          <p:cNvPicPr>
            <a:picLocks noChangeAspect="1"/>
          </p:cNvPicPr>
          <p:nvPr/>
        </p:nvPicPr>
        <p:blipFill>
          <a:blip r:embed="rId5"/>
          <a:stretch>
            <a:fillRect/>
          </a:stretch>
        </p:blipFill>
        <p:spPr>
          <a:xfrm>
            <a:off x="8501815" y="3040153"/>
            <a:ext cx="2952750" cy="1552575"/>
          </a:xfrm>
          <a:prstGeom prst="rect">
            <a:avLst/>
          </a:prstGeom>
        </p:spPr>
      </p:pic>
      <p:pic>
        <p:nvPicPr>
          <p:cNvPr id="5" name="Picture 4"/>
          <p:cNvPicPr>
            <a:picLocks noChangeAspect="1"/>
          </p:cNvPicPr>
          <p:nvPr/>
        </p:nvPicPr>
        <p:blipFill>
          <a:blip r:embed="rId6"/>
          <a:stretch>
            <a:fillRect/>
          </a:stretch>
        </p:blipFill>
        <p:spPr>
          <a:xfrm>
            <a:off x="7805687" y="4592728"/>
            <a:ext cx="2733675" cy="1676400"/>
          </a:xfrm>
          <a:prstGeom prst="rect">
            <a:avLst/>
          </a:prstGeom>
        </p:spPr>
      </p:pic>
    </p:spTree>
    <p:extLst>
      <p:ext uri="{BB962C8B-B14F-4D97-AF65-F5344CB8AC3E}">
        <p14:creationId xmlns:p14="http://schemas.microsoft.com/office/powerpoint/2010/main" val="353531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social media</a:t>
            </a:r>
            <a:r>
              <a:rPr kumimoji="0" lang="en-US" sz="4366" b="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198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 will be held afterschool on Friday</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707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3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social media and how should you use it?</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online trends and should you follow them?</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impact can social media influences have?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hate speech online?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social media?</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defTabSz="914411">
              <a:lnSpc>
                <a:spcPct val="110000"/>
              </a:lnSpc>
              <a:spcBef>
                <a:spcPts val="1001"/>
              </a:spcBef>
              <a:buFontTx/>
              <a:buChar char="-"/>
              <a:defRPr/>
            </a:pPr>
            <a:r>
              <a:rPr lang="en-US" sz="2000" dirty="0" smtClean="0">
                <a:solidFill>
                  <a:prstClr val="black"/>
                </a:solidFill>
                <a:latin typeface="Comic Sans MS"/>
              </a:rPr>
              <a:t>Definition of social media</a:t>
            </a:r>
          </a:p>
          <a:p>
            <a:pPr defTabSz="914411">
              <a:lnSpc>
                <a:spcPct val="110000"/>
              </a:lnSpc>
              <a:spcBef>
                <a:spcPts val="1001"/>
              </a:spcBef>
              <a:buFontTx/>
              <a:buChar char="-"/>
              <a:defRPr/>
            </a:pPr>
            <a:r>
              <a:rPr lang="en-US" sz="2000" dirty="0" smtClean="0">
                <a:solidFill>
                  <a:prstClr val="black"/>
                </a:solidFill>
                <a:latin typeface="Comic Sans MS"/>
              </a:rPr>
              <a:t>History of social media</a:t>
            </a:r>
          </a:p>
          <a:p>
            <a:pPr defTabSz="914411">
              <a:lnSpc>
                <a:spcPct val="110000"/>
              </a:lnSpc>
              <a:spcBef>
                <a:spcPts val="1001"/>
              </a:spcBef>
              <a:buFontTx/>
              <a:buChar char="-"/>
              <a:defRPr/>
            </a:pPr>
            <a:r>
              <a:rPr lang="en-US" sz="2000" dirty="0" smtClean="0">
                <a:solidFill>
                  <a:prstClr val="black"/>
                </a:solidFill>
                <a:latin typeface="Comic Sans MS"/>
              </a:rPr>
              <a:t>Social media platforms and why people use it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Social Media is…</a:t>
            </a:r>
          </a:p>
          <a:p>
            <a:pPr marL="0" indent="0">
              <a:buNone/>
            </a:pPr>
            <a:endParaRPr lang="en-US" sz="3638" dirty="0"/>
          </a:p>
          <a:p>
            <a:pPr marL="0" indent="0">
              <a:buNone/>
            </a:pPr>
            <a:r>
              <a:rPr lang="en-US" sz="3638" dirty="0" smtClean="0"/>
              <a:t>“a way people use the internet to share ideas, photos, videos and communicate with others.”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social media?</a:t>
            </a:r>
            <a:endParaRPr sz="2426" spc="27" dirty="0"/>
          </a:p>
        </p:txBody>
      </p:sp>
      <p:pic>
        <p:nvPicPr>
          <p:cNvPr id="2" name="Picture 1"/>
          <p:cNvPicPr>
            <a:picLocks noChangeAspect="1"/>
          </p:cNvPicPr>
          <p:nvPr/>
        </p:nvPicPr>
        <p:blipFill>
          <a:blip r:embed="rId4"/>
          <a:stretch>
            <a:fillRect/>
          </a:stretch>
        </p:blipFill>
        <p:spPr>
          <a:xfrm>
            <a:off x="7814853" y="1261997"/>
            <a:ext cx="2552700" cy="1790700"/>
          </a:xfrm>
          <a:prstGeom prst="rect">
            <a:avLst/>
          </a:prstGeom>
        </p:spPr>
      </p:pic>
      <p:pic>
        <p:nvPicPr>
          <p:cNvPr id="4" name="Picture 3"/>
          <p:cNvPicPr>
            <a:picLocks noChangeAspect="1"/>
          </p:cNvPicPr>
          <p:nvPr/>
        </p:nvPicPr>
        <p:blipFill>
          <a:blip r:embed="rId5"/>
          <a:stretch>
            <a:fillRect/>
          </a:stretch>
        </p:blipFill>
        <p:spPr>
          <a:xfrm>
            <a:off x="8501815" y="3040153"/>
            <a:ext cx="2952750" cy="1552575"/>
          </a:xfrm>
          <a:prstGeom prst="rect">
            <a:avLst/>
          </a:prstGeom>
        </p:spPr>
      </p:pic>
      <p:pic>
        <p:nvPicPr>
          <p:cNvPr id="5" name="Picture 4"/>
          <p:cNvPicPr>
            <a:picLocks noChangeAspect="1"/>
          </p:cNvPicPr>
          <p:nvPr/>
        </p:nvPicPr>
        <p:blipFill>
          <a:blip r:embed="rId6"/>
          <a:stretch>
            <a:fillRect/>
          </a:stretch>
        </p:blipFill>
        <p:spPr>
          <a:xfrm>
            <a:off x="7805687" y="4592728"/>
            <a:ext cx="2733675" cy="1676400"/>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Although there are many positive things about social media, there are also some potential dangers to be aware off. One thing it can impact is mental health. Understanding more about social media will help you protect your mental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169653" y="2767346"/>
            <a:ext cx="4718713" cy="1804572"/>
          </a:xfrm>
          <a:prstGeom prst="rect">
            <a:avLst/>
          </a:prstGeom>
        </p:spPr>
      </p:pic>
    </p:spTree>
    <p:extLst>
      <p:ext uri="{BB962C8B-B14F-4D97-AF65-F5344CB8AC3E}">
        <p14:creationId xmlns:p14="http://schemas.microsoft.com/office/powerpoint/2010/main" val="23315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323232"/>
                </a:solidFill>
                <a:effectLst/>
                <a:uLnTx/>
                <a:uFillTx/>
                <a:latin typeface="Calibri" panose="020F0502020204030204"/>
              </a:rPr>
              <a:t>Rule of Law </a:t>
            </a:r>
            <a:r>
              <a:rPr lang="en-US" sz="3600" kern="0" noProof="0" dirty="0" smtClean="0">
                <a:solidFill>
                  <a:srgbClr val="323232"/>
                </a:solidFill>
                <a:latin typeface="Calibri" panose="020F0502020204030204"/>
              </a:rPr>
              <a:t>is a British Value. This means people are expected to follow laws to keep everyone safe. People forget that laws apply online as well as offline. </a:t>
            </a:r>
            <a:r>
              <a:rPr lang="en-US" sz="3600" kern="0" dirty="0" smtClean="0">
                <a:solidFill>
                  <a:srgbClr val="323232"/>
                </a:solidFill>
                <a:latin typeface="Calibri" panose="020F0502020204030204"/>
              </a:rPr>
              <a:t>Saying something online, that would be against the law offline, is still against the law.</a:t>
            </a:r>
            <a:endParaRPr kumimoji="0" lang="en-US" sz="3600" b="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2508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3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of the UN Rights of a Child state that governments and all adults should do what is best for children. Although this may mean that children disagree</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with the decisions, the government have laws around what age social media can be used. This is ultimately to protect children.</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4"/>
          <a:srcRect l="32174" t="11930" r="56364" b="60612"/>
          <a:stretch/>
        </p:blipFill>
        <p:spPr>
          <a:xfrm>
            <a:off x="8798767" y="3611042"/>
            <a:ext cx="2248679" cy="3030026"/>
          </a:xfrm>
          <a:prstGeom prst="rect">
            <a:avLst/>
          </a:prstGeom>
        </p:spPr>
      </p:pic>
    </p:spTree>
    <p:extLst>
      <p:ext uri="{BB962C8B-B14F-4D97-AF65-F5344CB8AC3E}">
        <p14:creationId xmlns:p14="http://schemas.microsoft.com/office/powerpoint/2010/main" val="93019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differently due to identifying with one or more of the characteristics. This applies online over social media too.</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4903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884</Words>
  <Application>Microsoft Office PowerPoint</Application>
  <PresentationFormat>Widescreen</PresentationFormat>
  <Paragraphs>111</Paragraphs>
  <Slides>18</Slides>
  <Notes>3</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social media?</vt:lpstr>
      <vt:lpstr>Why are we learning about this?</vt:lpstr>
      <vt:lpstr>Why are we learning about this?</vt:lpstr>
      <vt:lpstr>Why are we learning about this?</vt:lpstr>
      <vt:lpstr>Why are we learning about this?</vt:lpstr>
      <vt:lpstr>History of Social Media</vt:lpstr>
      <vt:lpstr>Social Media</vt:lpstr>
      <vt:lpstr>Social Media</vt:lpstr>
      <vt:lpstr>Social Media Platforms</vt:lpstr>
      <vt:lpstr>Why people use social media</vt:lpstr>
      <vt:lpstr>Social Media</vt:lpstr>
      <vt:lpstr>Social Media</vt:lpstr>
      <vt:lpstr>Social Media</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110</cp:revision>
  <dcterms:created xsi:type="dcterms:W3CDTF">2024-08-15T13:31:51Z</dcterms:created>
  <dcterms:modified xsi:type="dcterms:W3CDTF">2025-04-14T10:59:34Z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