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4" r:id="rId2"/>
    <p:sldMasterId id="2147483756" r:id="rId3"/>
    <p:sldMasterId id="2147483768" r:id="rId4"/>
  </p:sldMasterIdLst>
  <p:notesMasterIdLst>
    <p:notesMasterId r:id="rId45"/>
  </p:notesMasterIdLst>
  <p:sldIdLst>
    <p:sldId id="589" r:id="rId5"/>
    <p:sldId id="658" r:id="rId6"/>
    <p:sldId id="677" r:id="rId7"/>
    <p:sldId id="537" r:id="rId8"/>
    <p:sldId id="632" r:id="rId9"/>
    <p:sldId id="538" r:id="rId10"/>
    <p:sldId id="659" r:id="rId11"/>
    <p:sldId id="695" r:id="rId12"/>
    <p:sldId id="654" r:id="rId13"/>
    <p:sldId id="696" r:id="rId14"/>
    <p:sldId id="697" r:id="rId15"/>
    <p:sldId id="698" r:id="rId16"/>
    <p:sldId id="699" r:id="rId17"/>
    <p:sldId id="700" r:id="rId18"/>
    <p:sldId id="701" r:id="rId19"/>
    <p:sldId id="702" r:id="rId20"/>
    <p:sldId id="703" r:id="rId21"/>
    <p:sldId id="704" r:id="rId22"/>
    <p:sldId id="705" r:id="rId23"/>
    <p:sldId id="706" r:id="rId24"/>
    <p:sldId id="707" r:id="rId25"/>
    <p:sldId id="708" r:id="rId26"/>
    <p:sldId id="709" r:id="rId27"/>
    <p:sldId id="524" r:id="rId28"/>
    <p:sldId id="525" r:id="rId29"/>
    <p:sldId id="526" r:id="rId30"/>
    <p:sldId id="627" r:id="rId31"/>
    <p:sldId id="662" r:id="rId32"/>
    <p:sldId id="710" r:id="rId33"/>
    <p:sldId id="711" r:id="rId34"/>
    <p:sldId id="712" r:id="rId35"/>
    <p:sldId id="714" r:id="rId36"/>
    <p:sldId id="715" r:id="rId37"/>
    <p:sldId id="716" r:id="rId38"/>
    <p:sldId id="717" r:id="rId39"/>
    <p:sldId id="663" r:id="rId40"/>
    <p:sldId id="718" r:id="rId41"/>
    <p:sldId id="719" r:id="rId42"/>
    <p:sldId id="657"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UnzWNLmc62mdMPFKAi+WQ==" hashData="NIsaioLrWLHBBAfLSNnLXMerdzlEZtwR4jKTqCKXEkErJblCr4vWf7jqClF0E4mTbESRSrsakGNbkV6yO8Byx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4" d="100"/>
          <a:sy n="104"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https://www.youtube.com/watch?v=TfECiHfAInI</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36</a:t>
            </a:fld>
            <a:endParaRPr lang="en-GB"/>
          </a:p>
        </p:txBody>
      </p:sp>
    </p:spTree>
    <p:extLst>
      <p:ext uri="{BB962C8B-B14F-4D97-AF65-F5344CB8AC3E}">
        <p14:creationId xmlns:p14="http://schemas.microsoft.com/office/powerpoint/2010/main" val="329585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59224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804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61513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521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11484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192604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830546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5817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96287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68156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910595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741087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493205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3404414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033405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388948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507418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7378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275062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165106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965469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249088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421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899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93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117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840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0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443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98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383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442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98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5413282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AB24826B-5E43-4923-8072-D42B401530FC}" type="datetimeFigureOut">
              <a:rPr lang="en-GB" smtClean="0">
                <a:solidFill>
                  <a:prstClr val="black">
                    <a:tint val="75000"/>
                  </a:prstClr>
                </a:solidFill>
              </a:rPr>
              <a:pPr defTabSz="914358">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F56F252-D559-4F68-9E55-C1BA74C2ABD2}" type="slidenum">
              <a:rPr lang="en-GB" smtClean="0">
                <a:solidFill>
                  <a:prstClr val="black">
                    <a:tint val="75000"/>
                  </a:prstClr>
                </a:solidFill>
              </a:rPr>
              <a:pPr defTabSz="914358">
                <a:defRPr/>
              </a:pPr>
              <a:t>‹#›</a:t>
            </a:fld>
            <a:endParaRPr lang="en-GB" smtClean="0">
              <a:solidFill>
                <a:prstClr val="black">
                  <a:tint val="75000"/>
                </a:prstClr>
              </a:solidFill>
            </a:endParaRPr>
          </a:p>
        </p:txBody>
      </p:sp>
    </p:spTree>
    <p:extLst>
      <p:ext uri="{BB962C8B-B14F-4D97-AF65-F5344CB8AC3E}">
        <p14:creationId xmlns:p14="http://schemas.microsoft.com/office/powerpoint/2010/main" val="5975677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7303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TfECiHfAInI?si=ZLoHRROiSPcw-FvN" TargetMode="Externa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impact of social media influencers</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Wellbeing</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4265014"/>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a:t>
            </a:r>
            <a:r>
              <a:rPr lang="en-US" sz="2426" b="1" dirty="0" smtClean="0">
                <a:solidFill>
                  <a:prstClr val="black"/>
                </a:solidFill>
                <a:latin typeface="Franklin Gothic Book" panose="020B0503020102020204" pitchFamily="34" charset="0"/>
              </a:rPr>
              <a:t>: </a:t>
            </a:r>
            <a:r>
              <a:rPr lang="en-US" sz="2400" dirty="0"/>
              <a:t>“trends that encourage people to perform a task and share it </a:t>
            </a:r>
            <a:r>
              <a:rPr lang="en-US" sz="2400" dirty="0" smtClean="0"/>
              <a:t>online”</a:t>
            </a:r>
            <a:endParaRPr lang="en-US" sz="2400" dirty="0"/>
          </a:p>
          <a:p>
            <a:pPr marL="457158" indent="-457158" defTabSz="914326">
              <a:buFont typeface="+mj-lt"/>
              <a:buAutoNum type="arabicPeriod"/>
              <a:defRPr/>
            </a:pP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Give an example of a social media platform</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 </a:t>
            </a:r>
            <a:r>
              <a:rPr lang="en-US" sz="2426" dirty="0" smtClean="0">
                <a:solidFill>
                  <a:prstClr val="black"/>
                </a:solidFill>
                <a:latin typeface="Franklin Gothic Book" panose="020B0503020102020204" pitchFamily="34" charset="0"/>
              </a:rPr>
              <a:t>“it is appropriate to send a group photo if everyone in the photo is happy for it to be shared with others”</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673971" y="4014654"/>
            <a:ext cx="11087909" cy="11012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Online challenges</a:t>
            </a:r>
            <a:endParaRPr lang="en-GB" sz="1940" b="1" kern="0" dirty="0">
              <a:solidFill>
                <a:prstClr val="white"/>
              </a:solidFill>
              <a:latin typeface="Calibri" panose="020F0502020204030204"/>
            </a:endParaRPr>
          </a:p>
        </p:txBody>
      </p:sp>
      <p:sp>
        <p:nvSpPr>
          <p:cNvPr id="22" name="Rectangle 21"/>
          <p:cNvSpPr/>
          <p:nvPr/>
        </p:nvSpPr>
        <p:spPr>
          <a:xfrm>
            <a:off x="673541" y="5084416"/>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Instagram, Facebook, Snapchat, WhatsApp, YouTube</a:t>
            </a:r>
            <a:endParaRPr lang="en-GB" sz="1940" b="1" kern="0" dirty="0">
              <a:solidFill>
                <a:prstClr val="white"/>
              </a:solidFill>
              <a:latin typeface="Calibri" panose="020F0502020204030204"/>
            </a:endParaRPr>
          </a:p>
        </p:txBody>
      </p:sp>
      <p:sp>
        <p:nvSpPr>
          <p:cNvPr id="24" name="Rectangle 23"/>
          <p:cNvSpPr/>
          <p:nvPr/>
        </p:nvSpPr>
        <p:spPr>
          <a:xfrm>
            <a:off x="673111" y="5928948"/>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897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4000" dirty="0" smtClean="0"/>
              <a:t>Social media influencers can have a positive impact on their followers.</a:t>
            </a:r>
          </a:p>
          <a:p>
            <a:pPr marL="0" indent="0">
              <a:buNone/>
            </a:pPr>
            <a:endParaRPr lang="en-US" sz="4000" dirty="0"/>
          </a:p>
          <a:p>
            <a:pPr marL="0" indent="0">
              <a:buNone/>
            </a:pPr>
            <a:r>
              <a:rPr lang="en-US" sz="4000" dirty="0" smtClean="0"/>
              <a:t>This can be achieved by…</a:t>
            </a:r>
          </a:p>
          <a:p>
            <a:pPr marL="0" indent="0">
              <a:buNone/>
            </a:pPr>
            <a:r>
              <a:rPr lang="en-US" sz="4000" dirty="0" smtClean="0"/>
              <a:t>1. </a:t>
            </a:r>
            <a:r>
              <a:rPr lang="en-US" sz="4000" b="1" dirty="0" smtClean="0"/>
              <a:t>Posting educational content </a:t>
            </a:r>
            <a:r>
              <a:rPr lang="en-US" sz="4000" dirty="0" smtClean="0"/>
              <a:t>– this helps their followers learn new facts or deepen their understanding of a different subject</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1818991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4000" dirty="0" smtClean="0"/>
              <a:t>Social media influencers can have a positive impact on their followers.</a:t>
            </a:r>
          </a:p>
          <a:p>
            <a:pPr marL="0" indent="0">
              <a:buNone/>
            </a:pPr>
            <a:endParaRPr lang="en-US" sz="4000" dirty="0"/>
          </a:p>
          <a:p>
            <a:pPr marL="0" indent="0">
              <a:buNone/>
            </a:pPr>
            <a:r>
              <a:rPr lang="en-US" sz="4000" dirty="0" smtClean="0"/>
              <a:t>This can be achieved by…</a:t>
            </a:r>
          </a:p>
          <a:p>
            <a:pPr marL="0" indent="0">
              <a:buNone/>
            </a:pPr>
            <a:r>
              <a:rPr lang="en-US" sz="4000" dirty="0" smtClean="0"/>
              <a:t>2. </a:t>
            </a:r>
            <a:r>
              <a:rPr lang="en-US" sz="4000" b="1" dirty="0" smtClean="0"/>
              <a:t>Posting inspirational/motivational content </a:t>
            </a:r>
            <a:r>
              <a:rPr lang="en-US" sz="4000" dirty="0" smtClean="0"/>
              <a:t>– this helps their followers lead an active and healthy lifestyle and look after their mental health</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408495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4000" dirty="0" smtClean="0"/>
              <a:t>Social media influencers can have a positive impact on their followers.</a:t>
            </a:r>
          </a:p>
          <a:p>
            <a:pPr marL="0" indent="0">
              <a:buNone/>
            </a:pPr>
            <a:endParaRPr lang="en-US" sz="4000" dirty="0"/>
          </a:p>
          <a:p>
            <a:pPr marL="0" indent="0">
              <a:buNone/>
            </a:pPr>
            <a:r>
              <a:rPr lang="en-US" sz="4000" dirty="0" smtClean="0"/>
              <a:t>This can be achieved by…</a:t>
            </a:r>
          </a:p>
          <a:p>
            <a:pPr marL="0" indent="0">
              <a:buNone/>
            </a:pPr>
            <a:r>
              <a:rPr lang="en-US" sz="4000" dirty="0" smtClean="0"/>
              <a:t>3. </a:t>
            </a:r>
            <a:r>
              <a:rPr lang="en-US" sz="4000" b="1" dirty="0" smtClean="0"/>
              <a:t>Activism </a:t>
            </a:r>
            <a:r>
              <a:rPr lang="en-US" sz="4000" dirty="0" smtClean="0"/>
              <a:t>– this helps promote social causes such as body positivity or climate change awareness</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1453599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4000" dirty="0" smtClean="0"/>
              <a:t>Social media influencers can have a positive impact on their followers.</a:t>
            </a:r>
          </a:p>
          <a:p>
            <a:pPr marL="0" indent="0">
              <a:buNone/>
            </a:pPr>
            <a:endParaRPr lang="en-US" sz="4000" dirty="0"/>
          </a:p>
          <a:p>
            <a:pPr marL="0" indent="0">
              <a:buNone/>
            </a:pPr>
            <a:r>
              <a:rPr lang="en-US" sz="4000" dirty="0" smtClean="0"/>
              <a:t>This can be achieved by…</a:t>
            </a:r>
          </a:p>
          <a:p>
            <a:pPr marL="0" indent="0">
              <a:buNone/>
            </a:pPr>
            <a:r>
              <a:rPr lang="en-US" sz="4000" dirty="0"/>
              <a:t>4</a:t>
            </a:r>
            <a:r>
              <a:rPr lang="en-US" sz="4000" dirty="0" smtClean="0"/>
              <a:t>. </a:t>
            </a:r>
            <a:r>
              <a:rPr lang="en-US" sz="4000" b="1" dirty="0" smtClean="0"/>
              <a:t>Entertainment </a:t>
            </a:r>
            <a:r>
              <a:rPr lang="en-US" sz="4000" dirty="0" smtClean="0"/>
              <a:t>– this helps their followers laugh and feel good by watching their content. This could be important if their followers have had a bad day</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171976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a:bodyPr>
          <a:lstStyle/>
          <a:p>
            <a:pPr marL="0" indent="0">
              <a:buNone/>
            </a:pPr>
            <a:r>
              <a:rPr lang="en-US" sz="4000" dirty="0" smtClean="0"/>
              <a:t>Social media influencers can have a positive impact on their followers.</a:t>
            </a:r>
          </a:p>
          <a:p>
            <a:pPr marL="0" indent="0">
              <a:buNone/>
            </a:pPr>
            <a:endParaRPr lang="en-US" sz="4000" dirty="0"/>
          </a:p>
          <a:p>
            <a:pPr marL="0" indent="0">
              <a:buNone/>
            </a:pPr>
            <a:r>
              <a:rPr lang="en-US" sz="4000" dirty="0" smtClean="0"/>
              <a:t>This can be achieved by…</a:t>
            </a:r>
          </a:p>
          <a:p>
            <a:pPr marL="0" indent="0">
              <a:buNone/>
            </a:pPr>
            <a:r>
              <a:rPr lang="en-US" sz="4000" dirty="0" smtClean="0"/>
              <a:t>5. </a:t>
            </a:r>
            <a:r>
              <a:rPr lang="en-US" sz="4000" b="1" dirty="0" smtClean="0"/>
              <a:t>Skill development</a:t>
            </a:r>
            <a:r>
              <a:rPr lang="en-US" sz="4000" dirty="0" smtClean="0"/>
              <a:t>– this helps their followers learn new skills such as cooking, coding or playing an instrument</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397165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4000" dirty="0" smtClean="0"/>
              <a:t>Positive impacts of social media influencers include:</a:t>
            </a:r>
          </a:p>
          <a:p>
            <a:pPr marL="0" indent="0">
              <a:buNone/>
            </a:pPr>
            <a:endParaRPr lang="en-US" sz="4000" dirty="0"/>
          </a:p>
          <a:p>
            <a:pPr marL="0" indent="0">
              <a:buNone/>
            </a:pPr>
            <a:r>
              <a:rPr lang="en-US" sz="4000" dirty="0" smtClean="0"/>
              <a:t>1. Posting educational content</a:t>
            </a:r>
          </a:p>
          <a:p>
            <a:pPr marL="0" indent="0">
              <a:buNone/>
            </a:pPr>
            <a:r>
              <a:rPr lang="en-US" sz="4000" dirty="0" smtClean="0"/>
              <a:t>2. Posting inspirational/motivational content</a:t>
            </a:r>
          </a:p>
          <a:p>
            <a:pPr marL="0" indent="0">
              <a:buNone/>
            </a:pPr>
            <a:r>
              <a:rPr lang="en-US" sz="4000" dirty="0" smtClean="0"/>
              <a:t>3. Activism</a:t>
            </a:r>
          </a:p>
          <a:p>
            <a:pPr marL="0" indent="0">
              <a:buNone/>
            </a:pPr>
            <a:r>
              <a:rPr lang="en-US" sz="4000" dirty="0" smtClean="0"/>
              <a:t>4. Entertainment</a:t>
            </a:r>
          </a:p>
          <a:p>
            <a:pPr marL="0" indent="0">
              <a:buNone/>
            </a:pPr>
            <a:r>
              <a:rPr lang="en-US" sz="4000" dirty="0" smtClean="0"/>
              <a:t>5. Skill development</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sp>
        <p:nvSpPr>
          <p:cNvPr id="11" name="Content Placeholder 2"/>
          <p:cNvSpPr txBox="1">
            <a:spLocks/>
          </p:cNvSpPr>
          <p:nvPr/>
        </p:nvSpPr>
        <p:spPr>
          <a:xfrm>
            <a:off x="6650493" y="947401"/>
            <a:ext cx="5541639" cy="559617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742950" indent="-742950">
              <a:buFont typeface="Arial" panose="020B0604020202020204" pitchFamily="34" charset="0"/>
              <a:buAutoNum type="arabicPeriod"/>
            </a:pPr>
            <a:r>
              <a:rPr lang="en-US" sz="3638" dirty="0" smtClean="0"/>
              <a:t>In the margin write “SYV” – this stands for “Secure Your Voice”</a:t>
            </a:r>
          </a:p>
          <a:p>
            <a:pPr marL="742950" indent="-742950">
              <a:buFont typeface="Arial" panose="020B0604020202020204" pitchFamily="34" charset="0"/>
              <a:buAutoNum type="arabicPeriod"/>
            </a:pPr>
            <a:r>
              <a:rPr lang="en-US" sz="3638" dirty="0" smtClean="0"/>
              <a:t>Highlight “SYV”</a:t>
            </a:r>
          </a:p>
          <a:p>
            <a:pPr marL="742950" indent="-742950">
              <a:buFont typeface="Arial" panose="020B0604020202020204" pitchFamily="34" charset="0"/>
              <a:buAutoNum type="arabicPeriod"/>
            </a:pPr>
            <a:r>
              <a:rPr lang="en-US" sz="3638" dirty="0" smtClean="0"/>
              <a:t>In your books answer the following question:</a:t>
            </a:r>
          </a:p>
          <a:p>
            <a:pPr marL="0" indent="0">
              <a:buNone/>
            </a:pPr>
            <a:r>
              <a:rPr lang="en-US" sz="3638" dirty="0" smtClean="0"/>
              <a:t>“What positive content do you see posted by social media influencers?”</a:t>
            </a:r>
            <a:endParaRPr lang="en-US" sz="3238" dirty="0" smtClean="0"/>
          </a:p>
        </p:txBody>
      </p:sp>
    </p:spTree>
    <p:extLst>
      <p:ext uri="{BB962C8B-B14F-4D97-AF65-F5344CB8AC3E}">
        <p14:creationId xmlns:p14="http://schemas.microsoft.com/office/powerpoint/2010/main" val="415023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indent="0">
              <a:buNone/>
            </a:pPr>
            <a:r>
              <a:rPr lang="en-US" sz="3638" b="1" dirty="0" smtClean="0"/>
              <a:t>“What </a:t>
            </a:r>
            <a:r>
              <a:rPr lang="en-US" sz="3638" b="1" dirty="0"/>
              <a:t>positive content do you see posted by social media influencers</a:t>
            </a:r>
            <a:r>
              <a:rPr lang="en-US" sz="3638" b="1" dirty="0" smtClean="0"/>
              <a:t>?”</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93266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10000"/>
          </a:bodyPr>
          <a:lstStyle/>
          <a:p>
            <a:pPr marL="0" indent="0">
              <a:buNone/>
            </a:pPr>
            <a:r>
              <a:rPr lang="en-US" sz="4000" dirty="0" smtClean="0"/>
              <a:t>Social media influencers can also have a negative impact on their followers. </a:t>
            </a:r>
          </a:p>
          <a:p>
            <a:pPr marL="0" indent="0">
              <a:buNone/>
            </a:pPr>
            <a:endParaRPr lang="en-US" sz="4000" dirty="0"/>
          </a:p>
          <a:p>
            <a:pPr marL="0" indent="0">
              <a:buNone/>
            </a:pPr>
            <a:r>
              <a:rPr lang="en-US" sz="4000" dirty="0" smtClean="0"/>
              <a:t>This can happen through:</a:t>
            </a:r>
          </a:p>
          <a:p>
            <a:pPr marL="0" indent="0">
              <a:buNone/>
            </a:pPr>
            <a:r>
              <a:rPr lang="en-US" sz="4000" dirty="0" smtClean="0"/>
              <a:t>1. </a:t>
            </a:r>
            <a:r>
              <a:rPr lang="en-US" sz="4000" b="1" dirty="0" smtClean="0"/>
              <a:t>Unrealistic beauty and body standards</a:t>
            </a:r>
            <a:r>
              <a:rPr lang="en-US" sz="4000" dirty="0" smtClean="0"/>
              <a:t> – using filters and </a:t>
            </a:r>
            <a:r>
              <a:rPr lang="en-US" sz="4000" dirty="0" err="1" smtClean="0"/>
              <a:t>photoshop</a:t>
            </a:r>
            <a:r>
              <a:rPr lang="en-US" sz="4000" dirty="0" smtClean="0"/>
              <a:t> to edit content can make people feel insecure about their own appearance as they do not look like the content posted</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188775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4000" dirty="0" smtClean="0"/>
              <a:t>Social media influencers can also have a negative impact on their followers. </a:t>
            </a:r>
          </a:p>
          <a:p>
            <a:pPr marL="0" indent="0">
              <a:buNone/>
            </a:pPr>
            <a:endParaRPr lang="en-US" sz="4000" dirty="0"/>
          </a:p>
          <a:p>
            <a:pPr marL="0" indent="0">
              <a:buNone/>
            </a:pPr>
            <a:r>
              <a:rPr lang="en-US" sz="4000" dirty="0" smtClean="0"/>
              <a:t>This can happen through:</a:t>
            </a:r>
          </a:p>
          <a:p>
            <a:pPr marL="0" indent="0">
              <a:buNone/>
            </a:pPr>
            <a:r>
              <a:rPr lang="en-US" sz="4000" dirty="0" smtClean="0"/>
              <a:t>2. </a:t>
            </a:r>
            <a:r>
              <a:rPr lang="en-US" sz="4000" b="1" dirty="0" smtClean="0"/>
              <a:t>Promoting unhealthy/risky </a:t>
            </a:r>
            <a:r>
              <a:rPr lang="en-US" sz="4000" b="1" dirty="0" err="1" smtClean="0"/>
              <a:t>behaviours</a:t>
            </a:r>
            <a:r>
              <a:rPr lang="en-US" sz="4000" dirty="0" smtClean="0"/>
              <a:t> – this can be promoting extreme diets or posting online challenges which may cause harm to others</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31536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4000" dirty="0" smtClean="0"/>
              <a:t>Social media influencers can also have a negative impact on their followers. </a:t>
            </a:r>
          </a:p>
          <a:p>
            <a:pPr marL="0" indent="0">
              <a:buNone/>
            </a:pPr>
            <a:endParaRPr lang="en-US" sz="4000" dirty="0"/>
          </a:p>
          <a:p>
            <a:pPr marL="0" indent="0">
              <a:buNone/>
            </a:pPr>
            <a:r>
              <a:rPr lang="en-US" sz="4000" dirty="0" smtClean="0"/>
              <a:t>This can happen through:</a:t>
            </a:r>
          </a:p>
          <a:p>
            <a:pPr marL="0" indent="0">
              <a:buNone/>
            </a:pPr>
            <a:r>
              <a:rPr lang="en-US" sz="4000" dirty="0" smtClean="0"/>
              <a:t>3. </a:t>
            </a:r>
            <a:r>
              <a:rPr lang="en-US" sz="4000" b="1" dirty="0" smtClean="0"/>
              <a:t>Promoting discriminatory attitudes</a:t>
            </a:r>
            <a:r>
              <a:rPr lang="en-US" sz="4000" dirty="0" smtClean="0"/>
              <a:t> – this can be posting content which is offensive to a different gender, race or sexual orientation. This leads to these views being copied by their followers</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213994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919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10000"/>
          </a:bodyPr>
          <a:lstStyle/>
          <a:p>
            <a:pPr marL="0" indent="0">
              <a:buNone/>
            </a:pPr>
            <a:r>
              <a:rPr lang="en-US" sz="4000" dirty="0" smtClean="0"/>
              <a:t>Social media influencers can also have a negative impact on their followers. </a:t>
            </a:r>
          </a:p>
          <a:p>
            <a:pPr marL="0" indent="0">
              <a:buNone/>
            </a:pPr>
            <a:endParaRPr lang="en-US" sz="4000" dirty="0"/>
          </a:p>
          <a:p>
            <a:pPr marL="0" indent="0">
              <a:buNone/>
            </a:pPr>
            <a:r>
              <a:rPr lang="en-US" sz="4000" dirty="0" smtClean="0"/>
              <a:t>This can happen through:</a:t>
            </a:r>
          </a:p>
          <a:p>
            <a:pPr marL="0" indent="0">
              <a:buNone/>
            </a:pPr>
            <a:r>
              <a:rPr lang="en-US" sz="4000" dirty="0" smtClean="0"/>
              <a:t>4. </a:t>
            </a:r>
            <a:r>
              <a:rPr lang="en-US" sz="4000" b="1" dirty="0" smtClean="0"/>
              <a:t>Spreading misinformation</a:t>
            </a:r>
            <a:r>
              <a:rPr lang="en-US" sz="4000" dirty="0" smtClean="0"/>
              <a:t> – posting content that includes false information about news topics. This leads to the false news being believed by their followers despite it not being true</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39825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4000" dirty="0" smtClean="0"/>
              <a:t>Social media influencers can also have a negative impact on their followers. </a:t>
            </a:r>
          </a:p>
          <a:p>
            <a:pPr marL="0" indent="0">
              <a:buNone/>
            </a:pPr>
            <a:endParaRPr lang="en-US" sz="4000" dirty="0"/>
          </a:p>
          <a:p>
            <a:pPr marL="0" indent="0">
              <a:buNone/>
            </a:pPr>
            <a:r>
              <a:rPr lang="en-US" sz="4000" dirty="0" smtClean="0"/>
              <a:t>This can happen through:</a:t>
            </a:r>
          </a:p>
          <a:p>
            <a:pPr marL="0" indent="0">
              <a:buNone/>
            </a:pPr>
            <a:r>
              <a:rPr lang="en-US" sz="4000" dirty="0" smtClean="0"/>
              <a:t>5. </a:t>
            </a:r>
            <a:r>
              <a:rPr lang="en-US" sz="4000" b="1" dirty="0" smtClean="0"/>
              <a:t>Pressure to buy things </a:t>
            </a:r>
            <a:r>
              <a:rPr lang="en-US" sz="4000" dirty="0" smtClean="0"/>
              <a:t>– posting content that promotes products while trying to hide that it is an advert. All influencers will get paid to promote products for their followers to buy. It does not mean they use the product.</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295436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4000" dirty="0" smtClean="0"/>
              <a:t>Negative impacts of social media influencers include:</a:t>
            </a:r>
          </a:p>
          <a:p>
            <a:pPr marL="0" indent="0">
              <a:buNone/>
            </a:pPr>
            <a:endParaRPr lang="en-US" sz="4000" dirty="0"/>
          </a:p>
          <a:p>
            <a:pPr marL="0" indent="0">
              <a:buNone/>
            </a:pPr>
            <a:r>
              <a:rPr lang="en-US" sz="4000" dirty="0" smtClean="0"/>
              <a:t>1. Unrealistic beauty and body standards</a:t>
            </a:r>
          </a:p>
          <a:p>
            <a:pPr marL="0" indent="0">
              <a:buNone/>
            </a:pPr>
            <a:r>
              <a:rPr lang="en-US" sz="4000" dirty="0" smtClean="0"/>
              <a:t>2. Promoting unhealthy/risky </a:t>
            </a:r>
            <a:r>
              <a:rPr lang="en-US" sz="4000" dirty="0" err="1" smtClean="0"/>
              <a:t>behaviours</a:t>
            </a:r>
            <a:endParaRPr lang="en-US" sz="4000" dirty="0" smtClean="0"/>
          </a:p>
          <a:p>
            <a:pPr marL="0" indent="0">
              <a:buNone/>
            </a:pPr>
            <a:r>
              <a:rPr lang="en-US" sz="4000" dirty="0" smtClean="0"/>
              <a:t>3. Promoting discriminatory attitudes</a:t>
            </a:r>
          </a:p>
          <a:p>
            <a:pPr marL="0" indent="0">
              <a:buNone/>
            </a:pPr>
            <a:r>
              <a:rPr lang="en-US" sz="4000" dirty="0" smtClean="0"/>
              <a:t>4. Spreading misinformation</a:t>
            </a:r>
          </a:p>
          <a:p>
            <a:pPr marL="0" indent="0">
              <a:buNone/>
            </a:pPr>
            <a:r>
              <a:rPr lang="en-US" sz="4000" dirty="0" smtClean="0"/>
              <a:t>5. Pressure to buy things</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sp>
        <p:nvSpPr>
          <p:cNvPr id="11" name="Content Placeholder 2"/>
          <p:cNvSpPr txBox="1">
            <a:spLocks/>
          </p:cNvSpPr>
          <p:nvPr/>
        </p:nvSpPr>
        <p:spPr>
          <a:xfrm>
            <a:off x="6650493" y="947401"/>
            <a:ext cx="5541639" cy="559617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742950" indent="-742950">
              <a:buFont typeface="Arial" panose="020B0604020202020204" pitchFamily="34" charset="0"/>
              <a:buAutoNum type="arabicPeriod"/>
            </a:pPr>
            <a:r>
              <a:rPr lang="en-US" sz="3638" dirty="0" smtClean="0"/>
              <a:t>In the margin write “SYV” – this stands for “Secure Your Voice”</a:t>
            </a:r>
          </a:p>
          <a:p>
            <a:pPr marL="742950" indent="-742950">
              <a:buFont typeface="Arial" panose="020B0604020202020204" pitchFamily="34" charset="0"/>
              <a:buAutoNum type="arabicPeriod"/>
            </a:pPr>
            <a:r>
              <a:rPr lang="en-US" sz="3638" dirty="0" smtClean="0"/>
              <a:t>Highlight “SYV”</a:t>
            </a:r>
          </a:p>
          <a:p>
            <a:pPr marL="742950" indent="-742950">
              <a:buFont typeface="Arial" panose="020B0604020202020204" pitchFamily="34" charset="0"/>
              <a:buAutoNum type="arabicPeriod"/>
            </a:pPr>
            <a:r>
              <a:rPr lang="en-US" sz="3638" dirty="0" smtClean="0"/>
              <a:t>In your books answer the following question:</a:t>
            </a:r>
          </a:p>
          <a:p>
            <a:pPr marL="0" indent="0">
              <a:buNone/>
            </a:pPr>
            <a:r>
              <a:rPr lang="en-US" sz="3638" dirty="0" smtClean="0"/>
              <a:t>“What negative content do you see posted by social media influencers?”</a:t>
            </a:r>
            <a:endParaRPr lang="en-US" sz="3238" dirty="0" smtClean="0"/>
          </a:p>
        </p:txBody>
      </p:sp>
    </p:spTree>
    <p:extLst>
      <p:ext uri="{BB962C8B-B14F-4D97-AF65-F5344CB8AC3E}">
        <p14:creationId xmlns:p14="http://schemas.microsoft.com/office/powerpoint/2010/main" val="2037164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indent="0">
              <a:buNone/>
            </a:pPr>
            <a:r>
              <a:rPr lang="en-US" sz="3638" b="1" dirty="0" smtClean="0"/>
              <a:t>“What negative </a:t>
            </a:r>
            <a:r>
              <a:rPr lang="en-US" sz="3638" b="1" dirty="0"/>
              <a:t>content do you see posted by social media influencers</a:t>
            </a:r>
            <a:r>
              <a:rPr lang="en-US" sz="3638" b="1" dirty="0" smtClean="0"/>
              <a:t>?”</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2348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4505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4000" dirty="0"/>
              <a:t>“people who have gained a large following on social media platforms and influences the opinions, </a:t>
            </a:r>
            <a:r>
              <a:rPr lang="en-US" sz="4000" dirty="0" err="1"/>
              <a:t>behaviours</a:t>
            </a:r>
            <a:r>
              <a:rPr lang="en-US" sz="4000" dirty="0"/>
              <a:t> and buying decision of others”</a:t>
            </a:r>
          </a:p>
          <a:p>
            <a:pPr marL="0" indent="0">
              <a:buNone/>
            </a:pPr>
            <a:endParaRPr lang="en-US" sz="3638" dirty="0"/>
          </a:p>
          <a:p>
            <a:pPr marL="0" indent="0">
              <a:buNone/>
            </a:pPr>
            <a:r>
              <a:rPr lang="en-US" sz="3638" dirty="0" smtClean="0">
                <a:solidFill>
                  <a:srgbClr val="FF0000"/>
                </a:solidFill>
              </a:rPr>
              <a:t>Social media influencers</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spTree>
    <p:extLst>
      <p:ext uri="{BB962C8B-B14F-4D97-AF65-F5344CB8AC3E}">
        <p14:creationId xmlns:p14="http://schemas.microsoft.com/office/powerpoint/2010/main" val="11749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What golden thread does today’s lesson link to?</a:t>
            </a:r>
          </a:p>
          <a:p>
            <a:pPr marL="0" indent="0">
              <a:buNone/>
            </a:pPr>
            <a:endParaRPr lang="en-US" sz="3638" dirty="0"/>
          </a:p>
          <a:p>
            <a:pPr marL="0" indent="0">
              <a:buNone/>
            </a:pPr>
            <a:r>
              <a:rPr lang="en-US" sz="3638" dirty="0" smtClean="0">
                <a:solidFill>
                  <a:srgbClr val="FF0000"/>
                </a:solidFill>
              </a:rPr>
              <a:t>A – Secure your Future</a:t>
            </a:r>
          </a:p>
          <a:p>
            <a:pPr marL="0" indent="0">
              <a:buNone/>
            </a:pPr>
            <a:endParaRPr lang="en-US" sz="3638" dirty="0">
              <a:solidFill>
                <a:srgbClr val="FF0000"/>
              </a:solidFill>
            </a:endParaRPr>
          </a:p>
          <a:p>
            <a:pPr marL="0" indent="0">
              <a:buNone/>
            </a:pPr>
            <a:r>
              <a:rPr lang="en-US" sz="3638" dirty="0" smtClean="0">
                <a:solidFill>
                  <a:srgbClr val="FF0000"/>
                </a:solidFill>
              </a:rPr>
              <a:t>B – Secure your Wellbeing</a:t>
            </a:r>
          </a:p>
          <a:p>
            <a:pPr marL="0" indent="0">
              <a:buNone/>
            </a:pPr>
            <a:endParaRPr lang="en-US" sz="3638" dirty="0">
              <a:solidFill>
                <a:srgbClr val="FF0000"/>
              </a:solidFill>
            </a:endParaRPr>
          </a:p>
          <a:p>
            <a:pPr marL="0" indent="0">
              <a:buNone/>
            </a:pPr>
            <a:r>
              <a:rPr lang="en-US" sz="3638" dirty="0" smtClean="0">
                <a:solidFill>
                  <a:srgbClr val="FF0000"/>
                </a:solidFill>
              </a:rPr>
              <a:t>C – Secure your Relationships</a:t>
            </a:r>
          </a:p>
          <a:p>
            <a:pPr marL="0" indent="0">
              <a:buNone/>
            </a:pPr>
            <a:endParaRPr lang="en-US" sz="3638" dirty="0">
              <a:solidFill>
                <a:srgbClr val="FF0000"/>
              </a:solidFill>
            </a:endParaRPr>
          </a:p>
          <a:p>
            <a:pPr marL="0" indent="0">
              <a:buNone/>
            </a:pPr>
            <a:r>
              <a:rPr lang="en-US" sz="3638" dirty="0" smtClean="0">
                <a:solidFill>
                  <a:srgbClr val="FF0000"/>
                </a:solidFill>
              </a:rPr>
              <a:t>D – Secure your Voice</a:t>
            </a:r>
            <a:endParaRPr lang="en-US" sz="3638" dirty="0">
              <a:solidFill>
                <a:srgbClr val="FF0000"/>
              </a:solidFill>
            </a:endParaRPr>
          </a:p>
          <a:p>
            <a:pPr marL="0" indent="0">
              <a:buNone/>
            </a:pPr>
            <a:endParaRPr lang="en-US" sz="3638" dirty="0"/>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5334168" y="3546849"/>
            <a:ext cx="974684" cy="974684"/>
          </a:xfrm>
          <a:prstGeom prst="rect">
            <a:avLst/>
          </a:prstGeom>
        </p:spPr>
      </p:pic>
    </p:spTree>
    <p:extLst>
      <p:ext uri="{BB962C8B-B14F-4D97-AF65-F5344CB8AC3E}">
        <p14:creationId xmlns:p14="http://schemas.microsoft.com/office/powerpoint/2010/main" val="23109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p>
          <a:p>
            <a:pPr marL="0" indent="0">
              <a:buNone/>
            </a:pPr>
            <a:endParaRPr lang="en-US" sz="3638" dirty="0"/>
          </a:p>
          <a:p>
            <a:pPr marL="0" lvl="0" indent="0">
              <a:buNone/>
            </a:pPr>
            <a:r>
              <a:rPr lang="en-US" sz="4000" dirty="0" smtClean="0">
                <a:solidFill>
                  <a:prstClr val="black"/>
                </a:solidFill>
              </a:rPr>
              <a:t>“Social media influencers only post positive content”</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True</a:t>
            </a:r>
          </a:p>
          <a:p>
            <a:pPr marL="0" indent="0">
              <a:buNone/>
            </a:pPr>
            <a:endParaRPr lang="en-US" sz="3638" dirty="0">
              <a:solidFill>
                <a:srgbClr val="FF0000"/>
              </a:solidFill>
            </a:endParaRPr>
          </a:p>
          <a:p>
            <a:pPr marL="0" indent="0">
              <a:buNone/>
            </a:pPr>
            <a:r>
              <a:rPr lang="en-US" sz="3638" dirty="0" smtClean="0">
                <a:solidFill>
                  <a:srgbClr val="FF0000"/>
                </a:solidFill>
              </a:rPr>
              <a:t>B – False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208578" y="5152766"/>
            <a:ext cx="974684" cy="974684"/>
          </a:xfrm>
          <a:prstGeom prst="rect">
            <a:avLst/>
          </a:prstGeom>
        </p:spPr>
      </p:pic>
    </p:spTree>
    <p:extLst>
      <p:ext uri="{BB962C8B-B14F-4D97-AF65-F5344CB8AC3E}">
        <p14:creationId xmlns:p14="http://schemas.microsoft.com/office/powerpoint/2010/main" val="8190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Is the following statement an example of positive or negative social media influencer content</a:t>
            </a:r>
          </a:p>
          <a:p>
            <a:pPr marL="0" indent="0">
              <a:buNone/>
            </a:pPr>
            <a:endParaRPr lang="en-US" sz="3638" dirty="0"/>
          </a:p>
          <a:p>
            <a:pPr marL="0" lvl="0" indent="0">
              <a:buNone/>
            </a:pPr>
            <a:r>
              <a:rPr lang="en-US" sz="4000" dirty="0" smtClean="0">
                <a:solidFill>
                  <a:prstClr val="black"/>
                </a:solidFill>
              </a:rPr>
              <a:t>“Posting about how to cook a healthy meal for their family”</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Positive</a:t>
            </a:r>
          </a:p>
          <a:p>
            <a:pPr marL="0" indent="0">
              <a:buNone/>
            </a:pPr>
            <a:endParaRPr lang="en-US" sz="3638" dirty="0">
              <a:solidFill>
                <a:srgbClr val="FF0000"/>
              </a:solidFill>
            </a:endParaRPr>
          </a:p>
          <a:p>
            <a:pPr marL="0" indent="0">
              <a:buNone/>
            </a:pPr>
            <a:r>
              <a:rPr lang="en-US" sz="3638" dirty="0" smtClean="0">
                <a:solidFill>
                  <a:srgbClr val="FF0000"/>
                </a:solidFill>
              </a:rPr>
              <a:t>B – Negative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635699" y="4434308"/>
            <a:ext cx="974684" cy="974684"/>
          </a:xfrm>
          <a:prstGeom prst="rect">
            <a:avLst/>
          </a:prstGeom>
        </p:spPr>
      </p:pic>
    </p:spTree>
    <p:extLst>
      <p:ext uri="{BB962C8B-B14F-4D97-AF65-F5344CB8AC3E}">
        <p14:creationId xmlns:p14="http://schemas.microsoft.com/office/powerpoint/2010/main" val="13713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Is the following statement an example of positive or negative social media influencer content</a:t>
            </a:r>
          </a:p>
          <a:p>
            <a:pPr marL="0" indent="0">
              <a:buNone/>
            </a:pPr>
            <a:endParaRPr lang="en-US" sz="3638" dirty="0"/>
          </a:p>
          <a:p>
            <a:pPr marL="0" lvl="0" indent="0">
              <a:buNone/>
            </a:pPr>
            <a:r>
              <a:rPr lang="en-US" sz="4000" dirty="0" smtClean="0">
                <a:solidFill>
                  <a:prstClr val="black"/>
                </a:solidFill>
              </a:rPr>
              <a:t>“Posting about a certain make up brand with links to purchase”</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Positive</a:t>
            </a:r>
          </a:p>
          <a:p>
            <a:pPr marL="0" indent="0">
              <a:buNone/>
            </a:pPr>
            <a:endParaRPr lang="en-US" sz="3638" dirty="0">
              <a:solidFill>
                <a:srgbClr val="FF0000"/>
              </a:solidFill>
            </a:endParaRPr>
          </a:p>
          <a:p>
            <a:pPr marL="0" indent="0">
              <a:buNone/>
            </a:pPr>
            <a:r>
              <a:rPr lang="en-US" sz="3638" dirty="0" smtClean="0">
                <a:solidFill>
                  <a:srgbClr val="FF0000"/>
                </a:solidFill>
              </a:rPr>
              <a:t>B – Negative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701013" y="5495665"/>
            <a:ext cx="974684" cy="974684"/>
          </a:xfrm>
          <a:prstGeom prst="rect">
            <a:avLst/>
          </a:prstGeom>
        </p:spPr>
      </p:pic>
    </p:spTree>
    <p:extLst>
      <p:ext uri="{BB962C8B-B14F-4D97-AF65-F5344CB8AC3E}">
        <p14:creationId xmlns:p14="http://schemas.microsoft.com/office/powerpoint/2010/main" val="184120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social media and how should you use it?</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online trends and should you follow them?</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impact can social media influences have?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hate speech online?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fake news?</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the impact of social media influencers?</a:t>
            </a: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defTabSz="914411">
              <a:lnSpc>
                <a:spcPct val="110000"/>
              </a:lnSpc>
              <a:spcBef>
                <a:spcPts val="1001"/>
              </a:spcBef>
              <a:buFontTx/>
              <a:buChar char="-"/>
              <a:defRPr/>
            </a:pPr>
            <a:r>
              <a:rPr lang="en-US" sz="2000" dirty="0" smtClean="0">
                <a:solidFill>
                  <a:prstClr val="black"/>
                </a:solidFill>
                <a:latin typeface="Comic Sans MS"/>
              </a:rPr>
              <a:t>Definition of social media influencers</a:t>
            </a:r>
          </a:p>
          <a:p>
            <a:pPr defTabSz="914411">
              <a:lnSpc>
                <a:spcPct val="110000"/>
              </a:lnSpc>
              <a:spcBef>
                <a:spcPts val="1001"/>
              </a:spcBef>
              <a:buFontTx/>
              <a:buChar char="-"/>
              <a:defRPr/>
            </a:pPr>
            <a:r>
              <a:rPr lang="en-US" sz="2000" dirty="0" smtClean="0">
                <a:solidFill>
                  <a:prstClr val="black"/>
                </a:solidFill>
                <a:latin typeface="Comic Sans MS"/>
              </a:rPr>
              <a:t>Negative impact of social media influencers</a:t>
            </a:r>
          </a:p>
          <a:p>
            <a:pPr defTabSz="914411">
              <a:lnSpc>
                <a:spcPct val="110000"/>
              </a:lnSpc>
              <a:spcBef>
                <a:spcPts val="1001"/>
              </a:spcBef>
              <a:buFontTx/>
              <a:buChar char="-"/>
              <a:defRPr/>
            </a:pPr>
            <a:r>
              <a:rPr lang="en-US" sz="2000" dirty="0" smtClean="0">
                <a:solidFill>
                  <a:prstClr val="black"/>
                </a:solidFill>
                <a:latin typeface="Comic Sans MS"/>
              </a:rPr>
              <a:t>Positive impact of social media influencers</a:t>
            </a:r>
          </a:p>
          <a:p>
            <a:pPr defTabSz="914411">
              <a:lnSpc>
                <a:spcPct val="110000"/>
              </a:lnSpc>
              <a:spcBef>
                <a:spcPts val="1001"/>
              </a:spcBef>
              <a:buFontTx/>
              <a:buChar char="-"/>
              <a:defRPr/>
            </a:pPr>
            <a:r>
              <a:rPr lang="en-US" sz="2000" dirty="0" smtClean="0">
                <a:solidFill>
                  <a:prstClr val="black"/>
                </a:solidFill>
                <a:latin typeface="Comic Sans MS"/>
              </a:rPr>
              <a:t>Deciding to follow an influencer or not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2070509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Is the following statement an example of positive or negative social media influencer content</a:t>
            </a:r>
          </a:p>
          <a:p>
            <a:pPr marL="0" indent="0">
              <a:buNone/>
            </a:pPr>
            <a:endParaRPr lang="en-US" sz="3638" dirty="0"/>
          </a:p>
          <a:p>
            <a:pPr marL="0" lvl="0" indent="0">
              <a:buNone/>
            </a:pPr>
            <a:r>
              <a:rPr lang="en-US" sz="4000" dirty="0" smtClean="0">
                <a:solidFill>
                  <a:prstClr val="black"/>
                </a:solidFill>
              </a:rPr>
              <a:t>“Posting content that has been filtered and edited to look better than the original photo”</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Positive</a:t>
            </a:r>
          </a:p>
          <a:p>
            <a:pPr marL="0" indent="0">
              <a:buNone/>
            </a:pPr>
            <a:endParaRPr lang="en-US" sz="3638" dirty="0">
              <a:solidFill>
                <a:srgbClr val="FF0000"/>
              </a:solidFill>
            </a:endParaRPr>
          </a:p>
          <a:p>
            <a:pPr marL="0" indent="0">
              <a:buNone/>
            </a:pPr>
            <a:r>
              <a:rPr lang="en-US" sz="3638" dirty="0" smtClean="0">
                <a:solidFill>
                  <a:srgbClr val="FF0000"/>
                </a:solidFill>
              </a:rPr>
              <a:t>B – Negative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701013" y="5495665"/>
            <a:ext cx="974684" cy="974684"/>
          </a:xfrm>
          <a:prstGeom prst="rect">
            <a:avLst/>
          </a:prstGeom>
        </p:spPr>
      </p:pic>
    </p:spTree>
    <p:extLst>
      <p:ext uri="{BB962C8B-B14F-4D97-AF65-F5344CB8AC3E}">
        <p14:creationId xmlns:p14="http://schemas.microsoft.com/office/powerpoint/2010/main" val="408382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smtClean="0"/>
              <a:t>Is the following statement an example of positive or negative social media influencer content</a:t>
            </a:r>
          </a:p>
          <a:p>
            <a:pPr marL="0" indent="0">
              <a:buNone/>
            </a:pPr>
            <a:endParaRPr lang="en-US" sz="3638" dirty="0"/>
          </a:p>
          <a:p>
            <a:pPr marL="0" lvl="0" indent="0">
              <a:buNone/>
            </a:pPr>
            <a:r>
              <a:rPr lang="en-US" sz="4000" dirty="0" smtClean="0">
                <a:solidFill>
                  <a:prstClr val="black"/>
                </a:solidFill>
              </a:rPr>
              <a:t>“Posting content that promotes a local charity looking for donations”</a:t>
            </a:r>
            <a:endParaRPr lang="en-US" sz="4000" dirty="0">
              <a:solidFill>
                <a:prstClr val="black"/>
              </a:solidFill>
            </a:endParaRPr>
          </a:p>
          <a:p>
            <a:pPr marL="0" indent="0">
              <a:buNone/>
            </a:pPr>
            <a:endParaRPr lang="en-US" sz="3638" dirty="0"/>
          </a:p>
          <a:p>
            <a:pPr marL="0" indent="0">
              <a:buNone/>
            </a:pPr>
            <a:r>
              <a:rPr lang="en-US" sz="3638" dirty="0" smtClean="0">
                <a:solidFill>
                  <a:srgbClr val="FF0000"/>
                </a:solidFill>
              </a:rPr>
              <a:t>A – Positive</a:t>
            </a:r>
          </a:p>
          <a:p>
            <a:pPr marL="0" indent="0">
              <a:buNone/>
            </a:pPr>
            <a:endParaRPr lang="en-US" sz="3638" dirty="0">
              <a:solidFill>
                <a:srgbClr val="FF0000"/>
              </a:solidFill>
            </a:endParaRPr>
          </a:p>
          <a:p>
            <a:pPr marL="0" indent="0">
              <a:buNone/>
            </a:pPr>
            <a:r>
              <a:rPr lang="en-US" sz="3638" dirty="0" smtClean="0">
                <a:solidFill>
                  <a:srgbClr val="FF0000"/>
                </a:solidFill>
              </a:rPr>
              <a:t>B – Negative</a:t>
            </a: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2619370" y="4352665"/>
            <a:ext cx="974684" cy="974684"/>
          </a:xfrm>
          <a:prstGeom prst="rect">
            <a:avLst/>
          </a:prstGeom>
        </p:spPr>
      </p:pic>
    </p:spTree>
    <p:extLst>
      <p:ext uri="{BB962C8B-B14F-4D97-AF65-F5344CB8AC3E}">
        <p14:creationId xmlns:p14="http://schemas.microsoft.com/office/powerpoint/2010/main" val="13773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4000" dirty="0" smtClean="0"/>
              <a:t>When choosing to follow a social media influencer people should think about…</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1109938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742950" indent="-742950">
              <a:buAutoNum type="arabicPeriod"/>
            </a:pPr>
            <a:r>
              <a:rPr lang="en-US" sz="4000" dirty="0" smtClean="0"/>
              <a:t>Does the social media influencer align with your values</a:t>
            </a:r>
          </a:p>
          <a:p>
            <a:pPr marL="742950" indent="-742950">
              <a:buAutoNum type="arabicPeriod"/>
            </a:pPr>
            <a:r>
              <a:rPr lang="en-US" sz="4000" dirty="0" smtClean="0"/>
              <a:t>Does the influencer seem genuine or is their content altered to make them look good</a:t>
            </a:r>
          </a:p>
          <a:p>
            <a:pPr marL="742950" indent="-742950">
              <a:buAutoNum type="arabicPeriod"/>
            </a:pPr>
            <a:r>
              <a:rPr lang="en-US" sz="4000" dirty="0" smtClean="0"/>
              <a:t>Do they share accurate information?</a:t>
            </a:r>
          </a:p>
          <a:p>
            <a:pPr marL="742950" indent="-742950">
              <a:buAutoNum type="arabicPeriod"/>
            </a:pPr>
            <a:r>
              <a:rPr lang="en-US" sz="4000" dirty="0" smtClean="0"/>
              <a:t>Do you feel good about yourself when looking at their content?</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397097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742950" indent="-742950">
              <a:buAutoNum type="arabicPeriod"/>
            </a:pPr>
            <a:r>
              <a:rPr lang="en-US" sz="4000" dirty="0" smtClean="0"/>
              <a:t>Does the social media influencer align with your values</a:t>
            </a:r>
          </a:p>
          <a:p>
            <a:pPr marL="742950" indent="-742950">
              <a:buAutoNum type="arabicPeriod"/>
            </a:pPr>
            <a:r>
              <a:rPr lang="en-US" sz="4000" dirty="0" smtClean="0"/>
              <a:t>Does the influencer seem genuine or is their content altered to make them look good</a:t>
            </a:r>
          </a:p>
          <a:p>
            <a:pPr marL="742950" indent="-742950">
              <a:buAutoNum type="arabicPeriod"/>
            </a:pPr>
            <a:r>
              <a:rPr lang="en-US" sz="4000" dirty="0" smtClean="0"/>
              <a:t>Do they share accurate information?</a:t>
            </a:r>
          </a:p>
          <a:p>
            <a:pPr marL="742950" indent="-742950">
              <a:buAutoNum type="arabicPeriod"/>
            </a:pPr>
            <a:r>
              <a:rPr lang="en-US" sz="4000" dirty="0" smtClean="0"/>
              <a:t>Do you feel good about yourself when looking at their content?</a:t>
            </a: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sp>
        <p:nvSpPr>
          <p:cNvPr id="11" name="Content Placeholder 2"/>
          <p:cNvSpPr txBox="1">
            <a:spLocks/>
          </p:cNvSpPr>
          <p:nvPr/>
        </p:nvSpPr>
        <p:spPr>
          <a:xfrm>
            <a:off x="6650493" y="947401"/>
            <a:ext cx="5541639" cy="5596171"/>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742950" indent="-742950">
              <a:buFont typeface="Arial" panose="020B0604020202020204" pitchFamily="34" charset="0"/>
              <a:buAutoNum type="arabicPeriod"/>
            </a:pPr>
            <a:r>
              <a:rPr lang="en-US" sz="3638" dirty="0" smtClean="0"/>
              <a:t>In the margin write “SYV” – this stands for “Secure Your Voice”</a:t>
            </a:r>
          </a:p>
          <a:p>
            <a:pPr marL="742950" indent="-742950">
              <a:buFont typeface="Arial" panose="020B0604020202020204" pitchFamily="34" charset="0"/>
              <a:buAutoNum type="arabicPeriod"/>
            </a:pPr>
            <a:r>
              <a:rPr lang="en-US" sz="3638" dirty="0" smtClean="0"/>
              <a:t>Highlight “SYV”</a:t>
            </a:r>
          </a:p>
          <a:p>
            <a:pPr marL="742950" indent="-742950">
              <a:buFont typeface="Arial" panose="020B0604020202020204" pitchFamily="34" charset="0"/>
              <a:buAutoNum type="arabicPeriod"/>
            </a:pPr>
            <a:r>
              <a:rPr lang="en-US" sz="3638" dirty="0" smtClean="0"/>
              <a:t>In your books write down the tips in order of most importance to you.</a:t>
            </a:r>
            <a:endParaRPr lang="en-US" sz="3238" dirty="0" smtClean="0"/>
          </a:p>
        </p:txBody>
      </p:sp>
    </p:spTree>
    <p:extLst>
      <p:ext uri="{BB962C8B-B14F-4D97-AF65-F5344CB8AC3E}">
        <p14:creationId xmlns:p14="http://schemas.microsoft.com/office/powerpoint/2010/main" val="370839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indent="0">
              <a:buNone/>
            </a:pPr>
            <a:r>
              <a:rPr lang="en-US" sz="3638" b="1" dirty="0" smtClean="0"/>
              <a:t>“What do you think is most important to think about before following a social media influencer?”</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35562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4" name="TfECiHfAInI"/>
          <p:cNvPicPr>
            <a:picLocks noRot="1" noChangeAspect="1"/>
          </p:cNvPicPr>
          <p:nvPr>
            <a:videoFile r:link="rId1"/>
          </p:nvPr>
        </p:nvPicPr>
        <p:blipFill>
          <a:blip r:embed="rId6"/>
          <a:stretch>
            <a:fillRect/>
          </a:stretch>
        </p:blipFill>
        <p:spPr>
          <a:xfrm>
            <a:off x="1197979" y="1211027"/>
            <a:ext cx="9709507" cy="5461598"/>
          </a:xfrm>
          <a:prstGeom prst="rect">
            <a:avLst/>
          </a:prstGeom>
        </p:spPr>
      </p:pic>
    </p:spTree>
    <p:extLst>
      <p:ext uri="{BB962C8B-B14F-4D97-AF65-F5344CB8AC3E}">
        <p14:creationId xmlns:p14="http://schemas.microsoft.com/office/powerpoint/2010/main" val="387761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lgn="ctr">
              <a:buNone/>
            </a:pPr>
            <a:r>
              <a:rPr lang="en-US" sz="3638" b="1" dirty="0"/>
              <a:t>Task</a:t>
            </a:r>
          </a:p>
          <a:p>
            <a:pPr marL="742950" indent="-742950">
              <a:buFont typeface="Arial" panose="020B0604020202020204" pitchFamily="34" charset="0"/>
              <a:buAutoNum type="arabicPeriod"/>
            </a:pPr>
            <a:r>
              <a:rPr lang="en-US" sz="3638" dirty="0"/>
              <a:t>In the margin write “SYV” – this stands for “Secure Your Voice”</a:t>
            </a:r>
          </a:p>
          <a:p>
            <a:pPr marL="742950" indent="-742950">
              <a:buFont typeface="Arial" panose="020B0604020202020204" pitchFamily="34" charset="0"/>
              <a:buAutoNum type="arabicPeriod"/>
            </a:pPr>
            <a:r>
              <a:rPr lang="en-US" sz="3638" dirty="0"/>
              <a:t>Highlight “SYV”</a:t>
            </a:r>
          </a:p>
          <a:p>
            <a:pPr marL="742950" indent="-742950">
              <a:buFont typeface="Arial" panose="020B0604020202020204" pitchFamily="34" charset="0"/>
              <a:buAutoNum type="arabicPeriod"/>
            </a:pPr>
            <a:r>
              <a:rPr lang="en-US" sz="3638" dirty="0"/>
              <a:t>In your books </a:t>
            </a:r>
            <a:r>
              <a:rPr lang="en-US" sz="3638" dirty="0" smtClean="0"/>
              <a:t>complete the following sentence:</a:t>
            </a:r>
          </a:p>
          <a:p>
            <a:pPr marL="742950" indent="-742950">
              <a:buFont typeface="Arial" panose="020B0604020202020204" pitchFamily="34" charset="0"/>
              <a:buAutoNum type="arabicPeriod"/>
            </a:pPr>
            <a:endParaRPr lang="en-US" sz="3638" dirty="0"/>
          </a:p>
          <a:p>
            <a:pPr marL="0" indent="0">
              <a:buNone/>
            </a:pPr>
            <a:r>
              <a:rPr lang="en-US" sz="3638" dirty="0" smtClean="0"/>
              <a:t>“I agree/disagree with the news report because…”</a:t>
            </a:r>
            <a:endParaRPr lang="en-US" sz="3238" dirty="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151665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indent="0">
              <a:buNone/>
            </a:pPr>
            <a:r>
              <a:rPr lang="en-US" sz="3638" b="1" dirty="0" smtClean="0"/>
              <a:t>“Did you agree or disagree with the news report? Why?”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47034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None/>
            </a:pPr>
            <a:r>
              <a:rPr lang="en-US" sz="4366" dirty="0"/>
              <a:t>If you ever need support about </a:t>
            </a:r>
            <a:r>
              <a:rPr lang="en-US" sz="4366" dirty="0" smtClean="0"/>
              <a:t>social media influencers for yourself, a friend or family member it can be found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Childline.org.uk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Call – 08001111</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Email or chat online for support</a:t>
            </a:r>
            <a:endParaRPr lang="en-GB" sz="1940" dirty="0">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r>
              <a:rPr lang="en-US" sz="1940" dirty="0">
                <a:latin typeface="Calibri" panose="020F0502020204030204" pitchFamily="34" charset="0"/>
                <a:cs typeface="Calibri" panose="020F0502020204030204" pitchFamily="34" charset="0"/>
              </a:rPr>
              <a:t>Themix.org.uk</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You can email or have one-to-chat online.</a:t>
            </a:r>
          </a:p>
          <a:p>
            <a:endParaRPr lang="en-US" sz="1940" dirty="0">
              <a:latin typeface="Calibri" panose="020F0502020204030204" pitchFamily="34" charset="0"/>
              <a:cs typeface="Calibri" panose="020F0502020204030204" pitchFamily="34" charset="0"/>
            </a:endParaRPr>
          </a:p>
          <a:p>
            <a:r>
              <a:rPr lang="en-US" sz="1940" dirty="0">
                <a:latin typeface="Calibri" panose="020F0502020204030204" pitchFamily="34" charset="0"/>
                <a:cs typeface="Calibri" panose="020F0502020204030204" pitchFamily="34" charset="0"/>
              </a:rPr>
              <a:t>There is also a crisis messenger which is available 24/7</a:t>
            </a:r>
            <a:endParaRPr lang="en-GB" sz="194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54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In your Personal Development Tutor Time activity, you started to look social media influencers</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is the definition of social media influencers”</a:t>
            </a:r>
          </a:p>
          <a:p>
            <a:pPr marL="0" indent="0">
              <a:buNone/>
            </a:pPr>
            <a:endParaRPr lang="en-US" sz="3638" dirty="0"/>
          </a:p>
          <a:p>
            <a:pPr marL="0" indent="0">
              <a:buNone/>
            </a:pPr>
            <a:r>
              <a:rPr lang="en-US" sz="3638" b="1" dirty="0" smtClean="0"/>
              <a:t>Sentence starters</a:t>
            </a:r>
            <a:r>
              <a:rPr lang="en-US" sz="3638" dirty="0" smtClean="0"/>
              <a:t> –</a:t>
            </a:r>
            <a:r>
              <a:rPr lang="en-US" sz="3638" b="1" dirty="0" smtClean="0"/>
              <a:t> </a:t>
            </a:r>
            <a:r>
              <a:rPr lang="en-US" sz="3638" dirty="0" smtClean="0"/>
              <a:t>“social media influencers are…”</a:t>
            </a:r>
            <a:endParaRPr lang="en-US" sz="4000" b="1"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3" name="Picture 2"/>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84151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00" dirty="0" smtClean="0"/>
              <a:t>Social media influencers are…</a:t>
            </a:r>
            <a:endParaRPr lang="en-US" sz="3600" dirty="0"/>
          </a:p>
          <a:p>
            <a:pPr marL="0" indent="0">
              <a:buNone/>
            </a:pPr>
            <a:endParaRPr lang="en-US" sz="3600" b="1" dirty="0"/>
          </a:p>
          <a:p>
            <a:pPr marL="0" indent="0">
              <a:buNone/>
            </a:pPr>
            <a:r>
              <a:rPr lang="en-US" sz="3600" dirty="0"/>
              <a:t>“people who have gained a large following on social media platforms and influences the opinions, </a:t>
            </a:r>
            <a:r>
              <a:rPr lang="en-US" sz="3600" dirty="0" err="1"/>
              <a:t>behaviours</a:t>
            </a:r>
            <a:r>
              <a:rPr lang="en-US" sz="3600" dirty="0"/>
              <a:t> and buying decision of others”</a:t>
            </a:r>
          </a:p>
          <a:p>
            <a:pPr marL="0" indent="0">
              <a:buNone/>
            </a:pPr>
            <a:endParaRPr lang="en-US" sz="3600" dirty="0"/>
          </a:p>
          <a:p>
            <a:pPr marL="0" indent="0">
              <a:buNone/>
            </a:pPr>
            <a:r>
              <a:rPr lang="en-US" sz="3600" b="1" dirty="0"/>
              <a:t>Task</a:t>
            </a:r>
            <a:r>
              <a:rPr lang="en-US" sz="3600" dirty="0"/>
              <a:t> – use your red pen to add to the definition you had written down.</a:t>
            </a:r>
            <a:endParaRPr lang="en-US" sz="3600" b="1"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329226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1150" y="1022816"/>
            <a:ext cx="6863203" cy="6023871"/>
          </a:xfrm>
        </p:spPr>
        <p:txBody>
          <a:bodyPr>
            <a:normAutofit fontScale="62500" lnSpcReduction="20000"/>
          </a:bodyPr>
          <a:lstStyle/>
          <a:p>
            <a:pPr marL="0" indent="0">
              <a:buNone/>
            </a:pPr>
            <a:r>
              <a:rPr lang="en-US" sz="4100" dirty="0"/>
              <a:t>We are learning this because:</a:t>
            </a:r>
          </a:p>
          <a:p>
            <a:pPr marL="0" indent="0">
              <a:buNone/>
            </a:pPr>
            <a:endParaRPr lang="en-US" sz="4100" dirty="0"/>
          </a:p>
          <a:p>
            <a:pPr marL="1143000" indent="-1143000">
              <a:buAutoNum type="arabicPeriod"/>
            </a:pPr>
            <a:r>
              <a:rPr lang="en-US" sz="4100" dirty="0"/>
              <a:t>Links to the Golden Thread of “</a:t>
            </a:r>
            <a:r>
              <a:rPr lang="en-US" sz="4100" b="1" dirty="0"/>
              <a:t>Secure your </a:t>
            </a:r>
            <a:r>
              <a:rPr lang="en-US" sz="4100" b="1" dirty="0" smtClean="0"/>
              <a:t>Wellbeing”. </a:t>
            </a:r>
            <a:r>
              <a:rPr lang="en-US" sz="4100" dirty="0" smtClean="0"/>
              <a:t>Social media influencers don’t always show reality. This can impact mental wellbeing if you compare lives with something that is not possible</a:t>
            </a:r>
            <a:r>
              <a:rPr lang="en-US" sz="4100" b="1" dirty="0" smtClean="0"/>
              <a:t> </a:t>
            </a:r>
            <a:endParaRPr lang="en-US" sz="4100" dirty="0"/>
          </a:p>
          <a:p>
            <a:pPr marL="1143000" indent="-1143000">
              <a:buAutoNum type="arabicPeriod"/>
            </a:pPr>
            <a:r>
              <a:rPr lang="en-US" sz="4100" b="1" dirty="0" smtClean="0"/>
              <a:t>Rule of Law </a:t>
            </a:r>
            <a:r>
              <a:rPr lang="en-US" sz="4100" dirty="0" smtClean="0"/>
              <a:t>is </a:t>
            </a:r>
            <a:r>
              <a:rPr lang="en-US" sz="4100" dirty="0"/>
              <a:t>a British Value. </a:t>
            </a:r>
            <a:r>
              <a:rPr lang="en-US" sz="4100" dirty="0" smtClean="0"/>
              <a:t>There are laws around social media influencers advertising products so people know they are looking at an advert</a:t>
            </a:r>
            <a:endParaRPr lang="en-US" sz="4100" dirty="0"/>
          </a:p>
          <a:p>
            <a:pPr marL="1143000" indent="-1143000">
              <a:buAutoNum type="arabicPeriod"/>
            </a:pPr>
            <a:r>
              <a:rPr lang="en-US" sz="4100" b="1" kern="0" dirty="0" smtClean="0">
                <a:solidFill>
                  <a:srgbClr val="323232"/>
                </a:solidFill>
                <a:latin typeface="Calibri" panose="020F0502020204030204"/>
              </a:rPr>
              <a:t>Article 3</a:t>
            </a:r>
            <a:r>
              <a:rPr lang="en-US" sz="4100" kern="0" dirty="0" smtClean="0">
                <a:solidFill>
                  <a:srgbClr val="323232"/>
                </a:solidFill>
                <a:latin typeface="Calibri" panose="020F0502020204030204"/>
              </a:rPr>
              <a:t> states that governments should make decisions that are best for children. This includes age limits for children using social media.</a:t>
            </a:r>
          </a:p>
          <a:p>
            <a:pPr marL="1143000" indent="-1143000">
              <a:buAutoNum type="arabicPeriod"/>
            </a:pPr>
            <a:r>
              <a:rPr lang="en-US" sz="4100" kern="0" dirty="0" smtClean="0">
                <a:solidFill>
                  <a:srgbClr val="323232"/>
                </a:solidFill>
                <a:latin typeface="Calibri" panose="020F0502020204030204"/>
              </a:rPr>
              <a:t>The Protected Characteristics have to be respected on social media as well as in real life.</a:t>
            </a:r>
            <a:endParaRPr lang="en-US" sz="4100" kern="0" dirty="0">
              <a:solidFill>
                <a:srgbClr val="323232"/>
              </a:solidFill>
              <a:latin typeface="Calibri" panose="020F0502020204030204"/>
            </a:endParaRP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4">
            <a:extLst>
              <a:ext uri="{28A0092B-C50C-407E-A947-70E740481C1C}">
                <a14:useLocalDpi xmlns:a14="http://schemas.microsoft.com/office/drawing/2010/main" val="0"/>
              </a:ext>
            </a:extLst>
          </a:blip>
          <a:srcRect l="4715" t="5715" r="44774" b="69518"/>
          <a:stretch/>
        </p:blipFill>
        <p:spPr>
          <a:xfrm>
            <a:off x="8375089" y="5708034"/>
            <a:ext cx="2810039" cy="974147"/>
          </a:xfrm>
          <a:prstGeom prst="rect">
            <a:avLst/>
          </a:prstGeom>
        </p:spPr>
      </p:pic>
      <p:pic>
        <p:nvPicPr>
          <p:cNvPr id="3" name="Picture 2"/>
          <p:cNvPicPr>
            <a:picLocks noChangeAspect="1"/>
          </p:cNvPicPr>
          <p:nvPr/>
        </p:nvPicPr>
        <p:blipFill rotWithShape="1">
          <a:blip r:embed="rId5"/>
          <a:srcRect l="1" t="36226" r="2163"/>
          <a:stretch/>
        </p:blipFill>
        <p:spPr>
          <a:xfrm>
            <a:off x="8415136" y="2714666"/>
            <a:ext cx="2448776" cy="1250765"/>
          </a:xfrm>
          <a:prstGeom prst="rect">
            <a:avLst/>
          </a:prstGeom>
        </p:spPr>
      </p:pic>
      <p:pic>
        <p:nvPicPr>
          <p:cNvPr id="11" name="Picture 10"/>
          <p:cNvPicPr>
            <a:picLocks noChangeAspect="1"/>
          </p:cNvPicPr>
          <p:nvPr/>
        </p:nvPicPr>
        <p:blipFill>
          <a:blip r:embed="rId6"/>
          <a:stretch>
            <a:fillRect/>
          </a:stretch>
        </p:blipFill>
        <p:spPr>
          <a:xfrm>
            <a:off x="8066814" y="1280743"/>
            <a:ext cx="3145421" cy="1202900"/>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8004895" y="4058978"/>
            <a:ext cx="3550426" cy="1366563"/>
            <a:chOff x="3541409" y="641202"/>
            <a:chExt cx="3608995"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783237" y="685771"/>
              <a:ext cx="3221741" cy="7978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6" name="TextBox 15">
              <a:extLst>
                <a:ext uri="{FF2B5EF4-FFF2-40B4-BE49-F238E27FC236}">
                  <a16:creationId xmlns:a16="http://schemas.microsoft.com/office/drawing/2014/main" id="{421C6E39-C95B-6EFD-F944-F6967525D7AA}"/>
                </a:ext>
              </a:extLst>
            </p:cNvPr>
            <p:cNvSpPr txBox="1"/>
            <p:nvPr/>
          </p:nvSpPr>
          <p:spPr>
            <a:xfrm rot="21548433">
              <a:off x="3856230" y="1434443"/>
              <a:ext cx="2873040" cy="7978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Tree>
    <p:extLst>
      <p:ext uri="{BB962C8B-B14F-4D97-AF65-F5344CB8AC3E}">
        <p14:creationId xmlns:p14="http://schemas.microsoft.com/office/powerpoint/2010/main" val="73966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4000" dirty="0" smtClean="0"/>
              <a:t>Social media influencers can usually be grouped based on the content they post. Some groups include:</a:t>
            </a:r>
          </a:p>
          <a:p>
            <a:pPr marL="0" indent="0">
              <a:buNone/>
            </a:pPr>
            <a:endParaRPr lang="en-US" sz="4000" dirty="0"/>
          </a:p>
          <a:p>
            <a:pPr marL="742950" indent="-742950">
              <a:buAutoNum type="arabicPeriod"/>
            </a:pPr>
            <a:r>
              <a:rPr lang="en-US" sz="4000" dirty="0" smtClean="0"/>
              <a:t>Gamers</a:t>
            </a:r>
          </a:p>
          <a:p>
            <a:pPr marL="742950" indent="-742950">
              <a:buAutoNum type="arabicPeriod"/>
            </a:pPr>
            <a:r>
              <a:rPr lang="en-US" sz="4000" dirty="0" smtClean="0"/>
              <a:t>Beauty and Fashion</a:t>
            </a:r>
          </a:p>
          <a:p>
            <a:pPr marL="742950" indent="-742950">
              <a:buAutoNum type="arabicPeriod"/>
            </a:pPr>
            <a:r>
              <a:rPr lang="en-US" sz="4000" dirty="0" smtClean="0"/>
              <a:t>Fitness and Sports</a:t>
            </a:r>
          </a:p>
          <a:p>
            <a:pPr marL="742950" indent="-742950">
              <a:buAutoNum type="arabicPeriod"/>
            </a:pPr>
            <a:r>
              <a:rPr lang="en-US" sz="4000" dirty="0" smtClean="0"/>
              <a:t>Comedy and Entertainment</a:t>
            </a:r>
          </a:p>
          <a:p>
            <a:pPr marL="742950" indent="-742950">
              <a:buAutoNum type="arabicPeriod"/>
            </a:pPr>
            <a:r>
              <a:rPr lang="en-US" sz="4000" dirty="0" smtClean="0"/>
              <a:t>Educational</a:t>
            </a:r>
          </a:p>
          <a:p>
            <a:pPr marL="742950" indent="-742950">
              <a:buAutoNum type="arabicPeriod"/>
            </a:pPr>
            <a:r>
              <a:rPr lang="en-US" sz="4000" dirty="0" smtClean="0"/>
              <a:t>Motivational</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9" name="Picture 8"/>
          <p:cNvPicPr>
            <a:picLocks noChangeAspect="1"/>
          </p:cNvPicPr>
          <p:nvPr/>
        </p:nvPicPr>
        <p:blipFill>
          <a:blip r:embed="rId4"/>
          <a:stretch>
            <a:fillRect/>
          </a:stretch>
        </p:blipFill>
        <p:spPr>
          <a:xfrm>
            <a:off x="7806317" y="1426601"/>
            <a:ext cx="3950550" cy="4944285"/>
          </a:xfrm>
          <a:prstGeom prst="rect">
            <a:avLst/>
          </a:prstGeom>
        </p:spPr>
      </p:pic>
    </p:spTree>
    <p:extLst>
      <p:ext uri="{BB962C8B-B14F-4D97-AF65-F5344CB8AC3E}">
        <p14:creationId xmlns:p14="http://schemas.microsoft.com/office/powerpoint/2010/main" val="3680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4000" dirty="0" smtClean="0"/>
              <a:t>Social media influencers can usually be grouped based on the content they post. Some groups include:</a:t>
            </a:r>
          </a:p>
          <a:p>
            <a:pPr marL="0" indent="0">
              <a:buNone/>
            </a:pPr>
            <a:endParaRPr lang="en-US" sz="4000" dirty="0"/>
          </a:p>
          <a:p>
            <a:pPr marL="742950" indent="-742950">
              <a:buAutoNum type="arabicPeriod"/>
            </a:pPr>
            <a:r>
              <a:rPr lang="en-US" sz="4000" dirty="0" smtClean="0"/>
              <a:t>Gamers</a:t>
            </a:r>
          </a:p>
          <a:p>
            <a:pPr marL="742950" indent="-742950">
              <a:buAutoNum type="arabicPeriod"/>
            </a:pPr>
            <a:r>
              <a:rPr lang="en-US" sz="4000" dirty="0" smtClean="0"/>
              <a:t>Beauty and Fashion</a:t>
            </a:r>
          </a:p>
          <a:p>
            <a:pPr marL="742950" indent="-742950">
              <a:buAutoNum type="arabicPeriod"/>
            </a:pPr>
            <a:r>
              <a:rPr lang="en-US" sz="4000" dirty="0" smtClean="0"/>
              <a:t>Fitness and Sports</a:t>
            </a:r>
          </a:p>
          <a:p>
            <a:pPr marL="742950" indent="-742950">
              <a:buAutoNum type="arabicPeriod"/>
            </a:pPr>
            <a:r>
              <a:rPr lang="en-US" sz="4000" dirty="0" smtClean="0"/>
              <a:t>Comedy and Entertainment</a:t>
            </a:r>
          </a:p>
          <a:p>
            <a:pPr marL="742950" indent="-742950">
              <a:buAutoNum type="arabicPeriod"/>
            </a:pPr>
            <a:r>
              <a:rPr lang="en-US" sz="4000" dirty="0" smtClean="0"/>
              <a:t>Educational</a:t>
            </a:r>
          </a:p>
          <a:p>
            <a:pPr marL="742950" indent="-742950">
              <a:buAutoNum type="arabicPeriod"/>
            </a:pPr>
            <a:r>
              <a:rPr lang="en-US" sz="4000" dirty="0" smtClean="0"/>
              <a:t>Motivational</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sp>
        <p:nvSpPr>
          <p:cNvPr id="11" name="Content Placeholder 2"/>
          <p:cNvSpPr txBox="1">
            <a:spLocks/>
          </p:cNvSpPr>
          <p:nvPr/>
        </p:nvSpPr>
        <p:spPr>
          <a:xfrm>
            <a:off x="6650493" y="947401"/>
            <a:ext cx="5541639" cy="5596171"/>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38" b="1" dirty="0" smtClean="0"/>
              <a:t>Task</a:t>
            </a:r>
          </a:p>
          <a:p>
            <a:pPr marL="742950" indent="-742950">
              <a:buFont typeface="Arial" panose="020B0604020202020204" pitchFamily="34" charset="0"/>
              <a:buAutoNum type="arabicPeriod"/>
            </a:pPr>
            <a:r>
              <a:rPr lang="en-US" sz="3638" dirty="0" smtClean="0"/>
              <a:t>In the margin write “SYV” – this stands for “Secure Your Voice”</a:t>
            </a:r>
          </a:p>
          <a:p>
            <a:pPr marL="742950" indent="-742950">
              <a:buFont typeface="Arial" panose="020B0604020202020204" pitchFamily="34" charset="0"/>
              <a:buAutoNum type="arabicPeriod"/>
            </a:pPr>
            <a:r>
              <a:rPr lang="en-US" sz="3638" dirty="0" smtClean="0"/>
              <a:t>Highlight “SYV”</a:t>
            </a:r>
          </a:p>
          <a:p>
            <a:pPr marL="742950" indent="-742950">
              <a:buFont typeface="Arial" panose="020B0604020202020204" pitchFamily="34" charset="0"/>
              <a:buAutoNum type="arabicPeriod"/>
            </a:pPr>
            <a:r>
              <a:rPr lang="en-US" sz="3638" dirty="0" smtClean="0"/>
              <a:t>In your books answer the following sentences:</a:t>
            </a:r>
          </a:p>
          <a:p>
            <a:pPr marL="1200129" lvl="1" indent="-742950">
              <a:buFont typeface="Arial" panose="020B0604020202020204" pitchFamily="34" charset="0"/>
              <a:buAutoNum type="arabicPeriod"/>
            </a:pPr>
            <a:r>
              <a:rPr lang="en-US" sz="3238" dirty="0" smtClean="0"/>
              <a:t>One social media influencer I know is…</a:t>
            </a:r>
          </a:p>
          <a:p>
            <a:pPr marL="1200129" lvl="1" indent="-742950">
              <a:buFont typeface="Arial" panose="020B0604020202020204" pitchFamily="34" charset="0"/>
              <a:buAutoNum type="arabicPeriod"/>
            </a:pPr>
            <a:r>
              <a:rPr lang="en-US" sz="3238" dirty="0" smtClean="0"/>
              <a:t>They would be grouped as….</a:t>
            </a:r>
          </a:p>
          <a:p>
            <a:pPr marL="1200129" lvl="1" indent="-742950">
              <a:buFont typeface="Arial" panose="020B0604020202020204" pitchFamily="34" charset="0"/>
              <a:buAutoNum type="arabicPeriod"/>
            </a:pPr>
            <a:r>
              <a:rPr lang="en-US" sz="3238" dirty="0" smtClean="0"/>
              <a:t>This is because they post content about…</a:t>
            </a:r>
          </a:p>
        </p:txBody>
      </p:sp>
    </p:spTree>
    <p:extLst>
      <p:ext uri="{BB962C8B-B14F-4D97-AF65-F5344CB8AC3E}">
        <p14:creationId xmlns:p14="http://schemas.microsoft.com/office/powerpoint/2010/main" val="160372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a:t>
            </a:r>
            <a:r>
              <a:rPr lang="en-US" sz="3638" dirty="0" smtClean="0"/>
              <a:t>discuss the question:</a:t>
            </a:r>
          </a:p>
          <a:p>
            <a:pPr marL="0" indent="0">
              <a:buNone/>
            </a:pPr>
            <a:endParaRPr lang="en-US" sz="3638" dirty="0" smtClean="0"/>
          </a:p>
          <a:p>
            <a:pPr marL="0" lvl="1" indent="0">
              <a:spcBef>
                <a:spcPts val="1000"/>
              </a:spcBef>
              <a:buNone/>
            </a:pPr>
            <a:r>
              <a:rPr lang="en-US" sz="3238" b="1" dirty="0" smtClean="0"/>
              <a:t>“What social media influencers do you know, what group do they belong to and what content do they post?</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influencers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51261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2100</Words>
  <Application>Microsoft Office PowerPoint</Application>
  <PresentationFormat>Widescreen</PresentationFormat>
  <Paragraphs>334</Paragraphs>
  <Slides>40</Slides>
  <Notes>1</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Arial</vt:lpstr>
      <vt:lpstr>Calibri</vt:lpstr>
      <vt:lpstr>Calibri Light</vt:lpstr>
      <vt:lpstr>Comic Sans MS</vt:lpstr>
      <vt:lpstr>Franklin Gothic Book</vt:lpstr>
      <vt:lpstr>Lato</vt:lpstr>
      <vt:lpstr>LondrinaSolid-Black</vt:lpstr>
      <vt:lpstr>Office Theme</vt:lpstr>
      <vt:lpstr>7_Office Theme</vt:lpstr>
      <vt:lpstr>5_Office Theme</vt:lpstr>
      <vt:lpstr>1_Office Theme</vt:lpstr>
      <vt:lpstr>PowerPoint Presentation</vt:lpstr>
      <vt:lpstr>PowerPoint Presentation</vt:lpstr>
      <vt:lpstr>PowerPoint Presentation</vt:lpstr>
      <vt:lpstr>Tutor Time Recap</vt:lpstr>
      <vt:lpstr>Tutor Time Recap</vt:lpstr>
      <vt:lpstr>Tutor Time Recap</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Social Media Influencers</vt:lpstr>
      <vt:lpstr>Social Media Influencers</vt:lpstr>
      <vt:lpstr>Social Media Influencers</vt:lpstr>
      <vt:lpstr>Social media influencers</vt:lpstr>
      <vt:lpstr>Social Media Influencers</vt:lpstr>
      <vt:lpstr>Social Media Influencers</vt:lpstr>
      <vt:lpstr>Social media influencers</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168</cp:revision>
  <dcterms:created xsi:type="dcterms:W3CDTF">2024-08-15T13:31:51Z</dcterms:created>
  <dcterms:modified xsi:type="dcterms:W3CDTF">2025-04-14T10:20:17Z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