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4" r:id="rId2"/>
    <p:sldMasterId id="2147483756" r:id="rId3"/>
    <p:sldMasterId id="2147483768" r:id="rId4"/>
  </p:sldMasterIdLst>
  <p:notesMasterIdLst>
    <p:notesMasterId r:id="rId46"/>
  </p:notesMasterIdLst>
  <p:sldIdLst>
    <p:sldId id="589" r:id="rId5"/>
    <p:sldId id="658" r:id="rId6"/>
    <p:sldId id="677" r:id="rId7"/>
    <p:sldId id="537" r:id="rId8"/>
    <p:sldId id="632" r:id="rId9"/>
    <p:sldId id="538" r:id="rId10"/>
    <p:sldId id="659" r:id="rId11"/>
    <p:sldId id="720" r:id="rId12"/>
    <p:sldId id="721" r:id="rId13"/>
    <p:sldId id="722" r:id="rId14"/>
    <p:sldId id="524" r:id="rId15"/>
    <p:sldId id="525" r:id="rId16"/>
    <p:sldId id="526" r:id="rId17"/>
    <p:sldId id="627" r:id="rId18"/>
    <p:sldId id="723" r:id="rId19"/>
    <p:sldId id="724" r:id="rId20"/>
    <p:sldId id="725" r:id="rId21"/>
    <p:sldId id="726" r:id="rId22"/>
    <p:sldId id="727" r:id="rId23"/>
    <p:sldId id="728" r:id="rId24"/>
    <p:sldId id="729" r:id="rId25"/>
    <p:sldId id="730" r:id="rId26"/>
    <p:sldId id="731" r:id="rId27"/>
    <p:sldId id="732" r:id="rId28"/>
    <p:sldId id="733" r:id="rId29"/>
    <p:sldId id="734" r:id="rId30"/>
    <p:sldId id="735" r:id="rId31"/>
    <p:sldId id="702" r:id="rId32"/>
    <p:sldId id="736" r:id="rId33"/>
    <p:sldId id="737" r:id="rId34"/>
    <p:sldId id="738" r:id="rId35"/>
    <p:sldId id="739" r:id="rId36"/>
    <p:sldId id="740" r:id="rId37"/>
    <p:sldId id="709" r:id="rId38"/>
    <p:sldId id="741" r:id="rId39"/>
    <p:sldId id="742" r:id="rId40"/>
    <p:sldId id="743" r:id="rId41"/>
    <p:sldId id="744" r:id="rId42"/>
    <p:sldId id="717" r:id="rId43"/>
    <p:sldId id="657" r:id="rId44"/>
    <p:sldId id="3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OHAWAAUgtQtvIhNZP0lug==" hashData="dbLU3AHc+allUJ/pg8gtbiAyrKcAGgkvT6eH8ugmHxzC0zFIdfqx50ds3aKw+xyqbyYq0jfMdwHnsSsFHLaxL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7" d="100"/>
          <a:sy n="107"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59224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804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61513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521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11484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19260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30546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5817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6287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68156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10595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74108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493205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3404414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033405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388948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50741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7378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27506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65106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965469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49088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421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899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93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117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840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0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443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98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383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442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98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5413282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5975677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7303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what is fake news?</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Wellbeing</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891706"/>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a:t>
            </a:r>
            <a:r>
              <a:rPr lang="en-US" sz="2426" b="1" dirty="0" smtClean="0">
                <a:solidFill>
                  <a:prstClr val="black"/>
                </a:solidFill>
                <a:latin typeface="Franklin Gothic Book" panose="020B0503020102020204" pitchFamily="34" charset="0"/>
              </a:rPr>
              <a:t>: </a:t>
            </a:r>
            <a:r>
              <a:rPr lang="en-US" sz="2400" dirty="0"/>
              <a:t>“people who have gained a large following on social media platforms and influences the opinions, </a:t>
            </a:r>
            <a:r>
              <a:rPr lang="en-US" sz="2400" dirty="0" err="1"/>
              <a:t>behaviours</a:t>
            </a:r>
            <a:r>
              <a:rPr lang="en-US" sz="2400" dirty="0"/>
              <a:t> and buying decision of others</a:t>
            </a:r>
            <a:r>
              <a:rPr lang="en-US" sz="2400" dirty="0" smtClean="0"/>
              <a:t>”</a:t>
            </a: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 </a:t>
            </a:r>
            <a:r>
              <a:rPr lang="en-US" sz="2426" dirty="0" smtClean="0">
                <a:solidFill>
                  <a:prstClr val="black"/>
                </a:solidFill>
                <a:latin typeface="Franklin Gothic Book" panose="020B0503020102020204" pitchFamily="34" charset="0"/>
              </a:rPr>
              <a:t>“online trends are never dangerous”</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Give an example of a social media platform</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50383" y="4036889"/>
            <a:ext cx="11087909" cy="112119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Social media influencers</a:t>
            </a:r>
            <a:endParaRPr lang="en-GB" sz="1940" b="1" kern="0" dirty="0">
              <a:solidFill>
                <a:prstClr val="white"/>
              </a:solidFill>
              <a:latin typeface="Calibri" panose="020F0502020204030204"/>
            </a:endParaRPr>
          </a:p>
        </p:txBody>
      </p:sp>
      <p:sp>
        <p:nvSpPr>
          <p:cNvPr id="22" name="Rectangle 21"/>
          <p:cNvSpPr/>
          <p:nvPr/>
        </p:nvSpPr>
        <p:spPr>
          <a:xfrm>
            <a:off x="650383" y="5158088"/>
            <a:ext cx="11087909" cy="70923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
        <p:nvSpPr>
          <p:cNvPr id="24" name="Rectangle 23"/>
          <p:cNvSpPr/>
          <p:nvPr/>
        </p:nvSpPr>
        <p:spPr>
          <a:xfrm>
            <a:off x="642616" y="5867318"/>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Snapchat, Instagram, Facebook, X, WhatsApp, YouTube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897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4000" dirty="0" smtClean="0"/>
              <a:t>Fake news is created for various reasons:</a:t>
            </a:r>
          </a:p>
          <a:p>
            <a:pPr marL="0" indent="0">
              <a:buNone/>
            </a:pPr>
            <a:endParaRPr lang="en-US" sz="4000" dirty="0"/>
          </a:p>
          <a:p>
            <a:pPr marL="742950" indent="-742950">
              <a:buAutoNum type="arabicPeriod"/>
            </a:pPr>
            <a:r>
              <a:rPr lang="en-US" sz="4000" dirty="0" smtClean="0"/>
              <a:t>To spread an opinion and change viewpoints without the need to back it up with facts</a:t>
            </a:r>
          </a:p>
          <a:p>
            <a:pPr marL="742950" indent="-742950">
              <a:buAutoNum type="arabicPeriod"/>
            </a:pPr>
            <a:r>
              <a:rPr lang="en-US" sz="4000" dirty="0" smtClean="0"/>
              <a:t>To make money by encouraging people to click on an article – this is known as “clickbait”</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 people create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216967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4505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4000" dirty="0"/>
              <a:t>“false or misleading information that is spread to deceive people or influence their opinions”</a:t>
            </a:r>
          </a:p>
          <a:p>
            <a:pPr marL="0" indent="0">
              <a:buNone/>
            </a:pPr>
            <a:endParaRPr lang="en-US" sz="3638" dirty="0"/>
          </a:p>
          <a:p>
            <a:pPr marL="0" indent="0">
              <a:buNone/>
            </a:pPr>
            <a:r>
              <a:rPr lang="en-US" sz="3638" dirty="0" smtClean="0">
                <a:solidFill>
                  <a:srgbClr val="FF0000"/>
                </a:solidFill>
              </a:rPr>
              <a:t>Fake news</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11749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What golden thread does today’s lesson link to?</a:t>
            </a:r>
          </a:p>
          <a:p>
            <a:pPr marL="0" indent="0">
              <a:buNone/>
            </a:pPr>
            <a:endParaRPr lang="en-US" sz="3638" dirty="0"/>
          </a:p>
          <a:p>
            <a:pPr marL="0" indent="0">
              <a:buNone/>
            </a:pPr>
            <a:r>
              <a:rPr lang="en-US" sz="3638" dirty="0" smtClean="0">
                <a:solidFill>
                  <a:srgbClr val="FF0000"/>
                </a:solidFill>
              </a:rPr>
              <a:t>A – Secure your Future</a:t>
            </a:r>
          </a:p>
          <a:p>
            <a:pPr marL="0" indent="0">
              <a:buNone/>
            </a:pPr>
            <a:endParaRPr lang="en-US" sz="3638" dirty="0">
              <a:solidFill>
                <a:srgbClr val="FF0000"/>
              </a:solidFill>
            </a:endParaRPr>
          </a:p>
          <a:p>
            <a:pPr marL="0" indent="0">
              <a:buNone/>
            </a:pPr>
            <a:r>
              <a:rPr lang="en-US" sz="3638" dirty="0" smtClean="0">
                <a:solidFill>
                  <a:srgbClr val="FF0000"/>
                </a:solidFill>
              </a:rPr>
              <a:t>B – Secure your Wellbeing</a:t>
            </a:r>
          </a:p>
          <a:p>
            <a:pPr marL="0" indent="0">
              <a:buNone/>
            </a:pPr>
            <a:endParaRPr lang="en-US" sz="3638" dirty="0">
              <a:solidFill>
                <a:srgbClr val="FF0000"/>
              </a:solidFill>
            </a:endParaRPr>
          </a:p>
          <a:p>
            <a:pPr marL="0" indent="0">
              <a:buNone/>
            </a:pPr>
            <a:r>
              <a:rPr lang="en-US" sz="3638" dirty="0" smtClean="0">
                <a:solidFill>
                  <a:srgbClr val="FF0000"/>
                </a:solidFill>
              </a:rPr>
              <a:t>C – Secure your Relationships</a:t>
            </a:r>
          </a:p>
          <a:p>
            <a:pPr marL="0" indent="0">
              <a:buNone/>
            </a:pPr>
            <a:endParaRPr lang="en-US" sz="3638" dirty="0">
              <a:solidFill>
                <a:srgbClr val="FF0000"/>
              </a:solidFill>
            </a:endParaRPr>
          </a:p>
          <a:p>
            <a:pPr marL="0" indent="0">
              <a:buNone/>
            </a:pPr>
            <a:r>
              <a:rPr lang="en-US" sz="3638" dirty="0" smtClean="0">
                <a:solidFill>
                  <a:srgbClr val="FF0000"/>
                </a:solidFill>
              </a:rPr>
              <a:t>D – Secure your Voice</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5334168" y="3546849"/>
            <a:ext cx="974684" cy="974684"/>
          </a:xfrm>
          <a:prstGeom prst="rect">
            <a:avLst/>
          </a:prstGeom>
        </p:spPr>
      </p:pic>
    </p:spTree>
    <p:extLst>
      <p:ext uri="{BB962C8B-B14F-4D97-AF65-F5344CB8AC3E}">
        <p14:creationId xmlns:p14="http://schemas.microsoft.com/office/powerpoint/2010/main" val="23109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lvl="0" indent="0">
              <a:buNone/>
            </a:pPr>
            <a:r>
              <a:rPr lang="en-US" sz="4000" dirty="0" smtClean="0">
                <a:solidFill>
                  <a:prstClr val="black"/>
                </a:solidFill>
              </a:rPr>
              <a:t>“Fake news is easy to spot”</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08578" y="5152766"/>
            <a:ext cx="974684" cy="974684"/>
          </a:xfrm>
          <a:prstGeom prst="rect">
            <a:avLst/>
          </a:prstGeom>
        </p:spPr>
      </p:pic>
    </p:spTree>
    <p:extLst>
      <p:ext uri="{BB962C8B-B14F-4D97-AF65-F5344CB8AC3E}">
        <p14:creationId xmlns:p14="http://schemas.microsoft.com/office/powerpoint/2010/main" val="8190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Give an example of how people may find fake news online?</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Social media posts, online videos, written articles</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3708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True or False</a:t>
            </a:r>
          </a:p>
          <a:p>
            <a:pPr marL="0" indent="0">
              <a:buNone/>
            </a:pPr>
            <a:endParaRPr lang="en-US" sz="3638" dirty="0"/>
          </a:p>
          <a:p>
            <a:pPr marL="0" lvl="0" indent="0">
              <a:buNone/>
            </a:pPr>
            <a:r>
              <a:rPr lang="en-US" sz="4000" dirty="0" smtClean="0">
                <a:solidFill>
                  <a:prstClr val="black"/>
                </a:solidFill>
              </a:rPr>
              <a:t>“people make fake news to share their opinion and to change peoples viewpoint without facts”</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41235" y="4034191"/>
            <a:ext cx="974684" cy="974684"/>
          </a:xfrm>
          <a:prstGeom prst="rect">
            <a:avLst/>
          </a:prstGeom>
        </p:spPr>
      </p:pic>
    </p:spTree>
    <p:extLst>
      <p:ext uri="{BB962C8B-B14F-4D97-AF65-F5344CB8AC3E}">
        <p14:creationId xmlns:p14="http://schemas.microsoft.com/office/powerpoint/2010/main" val="6512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True or False</a:t>
            </a:r>
          </a:p>
          <a:p>
            <a:pPr marL="0" indent="0">
              <a:buNone/>
            </a:pPr>
            <a:endParaRPr lang="en-US" sz="3638" dirty="0"/>
          </a:p>
          <a:p>
            <a:pPr marL="0" lvl="0" indent="0">
              <a:buNone/>
            </a:pPr>
            <a:r>
              <a:rPr lang="en-US" sz="4000" dirty="0" smtClean="0">
                <a:solidFill>
                  <a:prstClr val="black"/>
                </a:solidFill>
              </a:rPr>
              <a:t>“people make fake news to make money so people click on their articles”</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41235" y="4034191"/>
            <a:ext cx="974684" cy="974684"/>
          </a:xfrm>
          <a:prstGeom prst="rect">
            <a:avLst/>
          </a:prstGeom>
        </p:spPr>
      </p:pic>
    </p:spTree>
    <p:extLst>
      <p:ext uri="{BB962C8B-B14F-4D97-AF65-F5344CB8AC3E}">
        <p14:creationId xmlns:p14="http://schemas.microsoft.com/office/powerpoint/2010/main" val="8036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Fake news designed to get people to click on an article is known as….</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Clickbait</a:t>
            </a:r>
          </a:p>
          <a:p>
            <a:pPr marL="0" indent="0">
              <a:buNone/>
            </a:pPr>
            <a:endParaRPr lang="en-US" sz="3638" dirty="0">
              <a:solidFill>
                <a:srgbClr val="FF0000"/>
              </a:solidFill>
            </a:endParaRPr>
          </a:p>
          <a:p>
            <a:pPr marL="0" indent="0">
              <a:buNone/>
            </a:pPr>
            <a:r>
              <a:rPr lang="en-US" sz="3638" dirty="0" smtClean="0">
                <a:solidFill>
                  <a:srgbClr val="FF0000"/>
                </a:solidFill>
              </a:rPr>
              <a:t>B – </a:t>
            </a:r>
            <a:r>
              <a:rPr lang="en-US" sz="3638" dirty="0" err="1" smtClean="0">
                <a:solidFill>
                  <a:srgbClr val="FF0000"/>
                </a:solidFill>
              </a:rPr>
              <a:t>Clickfood</a:t>
            </a:r>
            <a:endParaRPr lang="en-US" sz="3638" dirty="0" smtClean="0">
              <a:solidFill>
                <a:srgbClr val="FF0000"/>
              </a:solidFill>
            </a:endParaRPr>
          </a:p>
          <a:p>
            <a:pPr marL="0" indent="0">
              <a:buNone/>
            </a:pPr>
            <a:endParaRPr lang="en-US" sz="3638" dirty="0">
              <a:solidFill>
                <a:srgbClr val="FF0000"/>
              </a:solidFill>
            </a:endParaRPr>
          </a:p>
          <a:p>
            <a:pPr marL="0" indent="0">
              <a:buNone/>
            </a:pPr>
            <a:r>
              <a:rPr lang="en-US" sz="3638" dirty="0" smtClean="0">
                <a:solidFill>
                  <a:srgbClr val="FF0000"/>
                </a:solidFill>
              </a:rPr>
              <a:t>C - </a:t>
            </a:r>
            <a:r>
              <a:rPr lang="en-US" sz="3638" dirty="0" err="1" smtClean="0">
                <a:solidFill>
                  <a:srgbClr val="FF0000"/>
                </a:solidFill>
              </a:rPr>
              <a:t>Clicktruth</a:t>
            </a:r>
            <a:endParaRPr lang="en-US" sz="3638" dirty="0" smtClean="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973569" y="3247353"/>
            <a:ext cx="974684" cy="974684"/>
          </a:xfrm>
          <a:prstGeom prst="rect">
            <a:avLst/>
          </a:prstGeom>
        </p:spPr>
      </p:pic>
    </p:spTree>
    <p:extLst>
      <p:ext uri="{BB962C8B-B14F-4D97-AF65-F5344CB8AC3E}">
        <p14:creationId xmlns:p14="http://schemas.microsoft.com/office/powerpoint/2010/main" val="185347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4000" dirty="0" smtClean="0"/>
              <a:t>Complete the following sentences in your books:</a:t>
            </a:r>
          </a:p>
          <a:p>
            <a:pPr marL="0" indent="0">
              <a:buNone/>
            </a:pPr>
            <a:endParaRPr lang="en-US" sz="4000" dirty="0"/>
          </a:p>
          <a:p>
            <a:pPr marL="742950" indent="-742950">
              <a:buAutoNum type="arabicPeriod"/>
            </a:pPr>
            <a:r>
              <a:rPr lang="en-US" sz="4000" dirty="0" smtClean="0"/>
              <a:t>Fake news may appear as….</a:t>
            </a:r>
          </a:p>
          <a:p>
            <a:pPr marL="742950" indent="-742950">
              <a:buAutoNum type="arabicPeriod"/>
            </a:pPr>
            <a:r>
              <a:rPr lang="en-US" sz="4000" dirty="0" smtClean="0"/>
              <a:t>It is difficult to spot fake news as it is designed…</a:t>
            </a:r>
          </a:p>
          <a:p>
            <a:pPr marL="742950" indent="-742950">
              <a:buAutoNum type="arabicPeriod"/>
            </a:pPr>
            <a:r>
              <a:rPr lang="en-US" sz="4000" dirty="0" smtClean="0"/>
              <a:t>One reason people create fake news is….</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Task</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283658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919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People are more likely to read news that may support their own point of view. They are also then more likely to share it online. This is how fake news spreads quickly. An example is:</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share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pic>
        <p:nvPicPr>
          <p:cNvPr id="2" name="Picture 1"/>
          <p:cNvPicPr>
            <a:picLocks noChangeAspect="1"/>
          </p:cNvPicPr>
          <p:nvPr/>
        </p:nvPicPr>
        <p:blipFill>
          <a:blip r:embed="rId5"/>
          <a:stretch>
            <a:fillRect/>
          </a:stretch>
        </p:blipFill>
        <p:spPr>
          <a:xfrm>
            <a:off x="1197979" y="5104111"/>
            <a:ext cx="5725334" cy="1959599"/>
          </a:xfrm>
          <a:prstGeom prst="rect">
            <a:avLst/>
          </a:prstGeom>
        </p:spPr>
      </p:pic>
    </p:spTree>
    <p:extLst>
      <p:ext uri="{BB962C8B-B14F-4D97-AF65-F5344CB8AC3E}">
        <p14:creationId xmlns:p14="http://schemas.microsoft.com/office/powerpoint/2010/main" val="422433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4000" dirty="0" smtClean="0"/>
              <a:t>There are some steps people can use to help spot fake news.</a:t>
            </a:r>
          </a:p>
          <a:p>
            <a:pPr marL="0" indent="0">
              <a:buNone/>
            </a:pPr>
            <a:endParaRPr lang="en-US" sz="4000" dirty="0"/>
          </a:p>
          <a:p>
            <a:pPr marL="0" indent="0">
              <a:buNone/>
            </a:pPr>
            <a:r>
              <a:rPr lang="en-US" sz="4000" dirty="0" smtClean="0"/>
              <a:t>These are:</a:t>
            </a:r>
          </a:p>
          <a:p>
            <a:pPr marL="742950" indent="-742950">
              <a:buAutoNum type="arabicPeriod"/>
            </a:pPr>
            <a:r>
              <a:rPr lang="en-US" sz="4000" dirty="0" smtClean="0"/>
              <a:t>Check the Source</a:t>
            </a:r>
          </a:p>
          <a:p>
            <a:pPr marL="742950" indent="-742950">
              <a:buAutoNum type="arabicPeriod"/>
            </a:pPr>
            <a:r>
              <a:rPr lang="en-US" sz="4000" dirty="0" smtClean="0"/>
              <a:t>Check the URL (web address)</a:t>
            </a:r>
          </a:p>
          <a:p>
            <a:pPr marL="742950" indent="-742950">
              <a:buAutoNum type="arabicPeriod"/>
            </a:pPr>
            <a:r>
              <a:rPr lang="en-US" sz="4000" dirty="0" smtClean="0"/>
              <a:t>Look at the headline</a:t>
            </a:r>
          </a:p>
          <a:p>
            <a:pPr marL="742950" indent="-742950">
              <a:buAutoNum type="arabicPeriod"/>
            </a:pPr>
            <a:r>
              <a:rPr lang="en-US" sz="4000" dirty="0" smtClean="0"/>
              <a:t>Check the author</a:t>
            </a:r>
          </a:p>
          <a:p>
            <a:pPr marL="742950" indent="-742950">
              <a:buAutoNum type="arabicPeriod"/>
            </a:pPr>
            <a:r>
              <a:rPr lang="en-US" sz="4000" dirty="0" smtClean="0"/>
              <a:t>Check the images</a:t>
            </a:r>
          </a:p>
          <a:p>
            <a:pPr marL="742950" indent="-742950">
              <a:buAutoNum type="arabicPeriod"/>
            </a:pPr>
            <a:r>
              <a:rPr lang="en-US" sz="4000" dirty="0" smtClean="0"/>
              <a:t>Does the article appear anywhere else?</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identify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394052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4000" dirty="0" smtClean="0"/>
              <a:t>Checking the source</a:t>
            </a:r>
          </a:p>
          <a:p>
            <a:pPr marL="0" indent="0">
              <a:buNone/>
            </a:pPr>
            <a:endParaRPr lang="en-US" sz="4000" dirty="0"/>
          </a:p>
          <a:p>
            <a:pPr marL="0" indent="0">
              <a:buNone/>
            </a:pPr>
            <a:r>
              <a:rPr lang="en-US" sz="4000" dirty="0" smtClean="0"/>
              <a:t>Look at the quality of the article and the site that has published it. </a:t>
            </a:r>
          </a:p>
          <a:p>
            <a:pPr marL="0" indent="0">
              <a:buNone/>
            </a:pPr>
            <a:r>
              <a:rPr lang="en-US" sz="4000" dirty="0" smtClean="0"/>
              <a:t>Look for any spelling or grammar errors.</a:t>
            </a:r>
          </a:p>
          <a:p>
            <a:pPr marL="0" indent="0">
              <a:buNone/>
            </a:pPr>
            <a:r>
              <a:rPr lang="en-US" sz="4000" dirty="0" smtClean="0"/>
              <a:t>Check the “about” page to read what it says about the website</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identify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337132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Look at the headline</a:t>
            </a:r>
          </a:p>
          <a:p>
            <a:pPr marL="0" indent="0">
              <a:buNone/>
            </a:pPr>
            <a:endParaRPr lang="en-US" sz="4000" dirty="0"/>
          </a:p>
          <a:p>
            <a:pPr marL="0" indent="0">
              <a:buNone/>
            </a:pPr>
            <a:r>
              <a:rPr lang="en-US" sz="4000" dirty="0" smtClean="0"/>
              <a:t>To generate clicks, the article may have a dramatic or misleading headline. Think about does the headline match what has been written or included in the video?</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identify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29564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4000" dirty="0" smtClean="0"/>
              <a:t>Check the author</a:t>
            </a:r>
          </a:p>
          <a:p>
            <a:pPr marL="0" indent="0">
              <a:buNone/>
            </a:pPr>
            <a:endParaRPr lang="en-US" sz="4000" dirty="0"/>
          </a:p>
          <a:p>
            <a:pPr marL="0" indent="0">
              <a:buNone/>
            </a:pPr>
            <a:r>
              <a:rPr lang="en-US" sz="4000" dirty="0" smtClean="0"/>
              <a:t>Research the author of the article. Have they written an article before.</a:t>
            </a:r>
          </a:p>
          <a:p>
            <a:pPr marL="0" indent="0">
              <a:buNone/>
            </a:pPr>
            <a:endParaRPr lang="en-US" sz="4000" dirty="0"/>
          </a:p>
          <a:p>
            <a:pPr marL="0" indent="0">
              <a:buNone/>
            </a:pPr>
            <a:r>
              <a:rPr lang="en-US" sz="4000" dirty="0" smtClean="0"/>
              <a:t>If there is no author, there is the potential the article was written by a “bot” which could mean that the article includes false information.</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identify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402444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Check the images</a:t>
            </a:r>
          </a:p>
          <a:p>
            <a:pPr marL="0" indent="0">
              <a:buNone/>
            </a:pPr>
            <a:endParaRPr lang="en-US" sz="4000" dirty="0"/>
          </a:p>
          <a:p>
            <a:pPr marL="0" indent="0">
              <a:buNone/>
            </a:pPr>
            <a:r>
              <a:rPr lang="en-US" sz="4000" dirty="0" smtClean="0"/>
              <a:t>Images are very easily altered. However, these images could have blurred lines or the background is blurred and it may also be pixelated.</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identify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139487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Does the article appear anywhere else?</a:t>
            </a:r>
          </a:p>
          <a:p>
            <a:pPr marL="0" indent="0">
              <a:buNone/>
            </a:pPr>
            <a:endParaRPr lang="en-US" sz="4000" dirty="0"/>
          </a:p>
          <a:p>
            <a:pPr marL="0" indent="0">
              <a:buNone/>
            </a:pPr>
            <a:r>
              <a:rPr lang="en-US" sz="4000" dirty="0" smtClean="0"/>
              <a:t>If the article, video or social media post does not appear anywhere else, there is a high likelihood that it is fake news.</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identify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269918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4000" dirty="0" smtClean="0"/>
              <a:t>There are some steps people can use to help spot fake news.</a:t>
            </a:r>
          </a:p>
          <a:p>
            <a:pPr marL="0" indent="0">
              <a:buNone/>
            </a:pPr>
            <a:endParaRPr lang="en-US" sz="4000" dirty="0"/>
          </a:p>
          <a:p>
            <a:pPr marL="0" indent="0">
              <a:buNone/>
            </a:pPr>
            <a:r>
              <a:rPr lang="en-US" sz="4000" dirty="0" smtClean="0"/>
              <a:t>These are:</a:t>
            </a:r>
          </a:p>
          <a:p>
            <a:pPr marL="742950" indent="-742950">
              <a:buAutoNum type="arabicPeriod"/>
            </a:pPr>
            <a:r>
              <a:rPr lang="en-US" sz="4000" dirty="0" smtClean="0"/>
              <a:t>Check the Source</a:t>
            </a:r>
          </a:p>
          <a:p>
            <a:pPr marL="742950" indent="-742950">
              <a:buAutoNum type="arabicPeriod"/>
            </a:pPr>
            <a:r>
              <a:rPr lang="en-US" sz="4000" dirty="0" smtClean="0"/>
              <a:t>Check the URL (web address)</a:t>
            </a:r>
          </a:p>
          <a:p>
            <a:pPr marL="742950" indent="-742950">
              <a:buAutoNum type="arabicPeriod"/>
            </a:pPr>
            <a:r>
              <a:rPr lang="en-US" sz="4000" dirty="0" smtClean="0"/>
              <a:t>Look at the headline</a:t>
            </a:r>
          </a:p>
          <a:p>
            <a:pPr marL="742950" indent="-742950">
              <a:buAutoNum type="arabicPeriod"/>
            </a:pPr>
            <a:r>
              <a:rPr lang="en-US" sz="4000" dirty="0" smtClean="0"/>
              <a:t>Check the author</a:t>
            </a:r>
          </a:p>
          <a:p>
            <a:pPr marL="742950" indent="-742950">
              <a:buAutoNum type="arabicPeriod"/>
            </a:pPr>
            <a:r>
              <a:rPr lang="en-US" sz="4000" dirty="0" smtClean="0"/>
              <a:t>Check the images</a:t>
            </a:r>
          </a:p>
          <a:p>
            <a:pPr marL="742950" indent="-742950">
              <a:buAutoNum type="arabicPeriod"/>
            </a:pPr>
            <a:r>
              <a:rPr lang="en-US" sz="4000" dirty="0" smtClean="0"/>
              <a:t>Does the article appear anywhere else?</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identify fake news</a:t>
            </a:r>
            <a:endParaRPr sz="2426" spc="27" dirty="0"/>
          </a:p>
        </p:txBody>
      </p:sp>
      <p:sp>
        <p:nvSpPr>
          <p:cNvPr id="9" name="Content Placeholder 2"/>
          <p:cNvSpPr txBox="1">
            <a:spLocks/>
          </p:cNvSpPr>
          <p:nvPr/>
        </p:nvSpPr>
        <p:spPr>
          <a:xfrm>
            <a:off x="6650493" y="947401"/>
            <a:ext cx="5541639" cy="559617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742950" indent="-742950">
              <a:buFont typeface="Arial" panose="020B0604020202020204" pitchFamily="34" charset="0"/>
              <a:buAutoNum type="arabicPeriod"/>
            </a:pPr>
            <a:r>
              <a:rPr lang="en-US" sz="3638" dirty="0" smtClean="0"/>
              <a:t>In the margin write “SYV” – this stands for “Secure Your Voice”</a:t>
            </a:r>
          </a:p>
          <a:p>
            <a:pPr marL="742950" indent="-742950">
              <a:buFont typeface="Arial" panose="020B0604020202020204" pitchFamily="34" charset="0"/>
              <a:buAutoNum type="arabicPeriod"/>
            </a:pPr>
            <a:r>
              <a:rPr lang="en-US" sz="3638" dirty="0" smtClean="0"/>
              <a:t>Highlight “SYV”</a:t>
            </a:r>
          </a:p>
          <a:p>
            <a:pPr marL="742950" indent="-742950">
              <a:buFont typeface="Arial" panose="020B0604020202020204" pitchFamily="34" charset="0"/>
              <a:buAutoNum type="arabicPeriod"/>
            </a:pPr>
            <a:r>
              <a:rPr lang="en-US" sz="3638" dirty="0" smtClean="0"/>
              <a:t>In your books write down the ways to identify fake news in order of what you think is the most important</a:t>
            </a:r>
            <a:endParaRPr lang="en-US" sz="3238" dirty="0" smtClean="0"/>
          </a:p>
        </p:txBody>
      </p:sp>
    </p:spTree>
    <p:extLst>
      <p:ext uri="{BB962C8B-B14F-4D97-AF65-F5344CB8AC3E}">
        <p14:creationId xmlns:p14="http://schemas.microsoft.com/office/powerpoint/2010/main" val="2932600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indent="0">
              <a:buNone/>
            </a:pPr>
            <a:r>
              <a:rPr lang="en-US" sz="3638" b="1" dirty="0" smtClean="0"/>
              <a:t>“What do you think is the most important way to identify fake news? Why?”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identify fake news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93266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8514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social media and how should you use it?</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online trends and should you follow them?</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impact can social media influences have?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hate speech online?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fake news</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r>
              <a:rPr lang="en-US" sz="1940" b="1" dirty="0" smtClean="0">
                <a:solidFill>
                  <a:prstClr val="black"/>
                </a:solidFill>
                <a:latin typeface="Comic Sans MS"/>
              </a:rPr>
              <a:t>:</a:t>
            </a:r>
          </a:p>
          <a:p>
            <a:pPr defTabSz="554499">
              <a:lnSpc>
                <a:spcPct val="110000"/>
              </a:lnSpc>
              <a:spcBef>
                <a:spcPts val="607"/>
              </a:spcBef>
              <a:buFontTx/>
              <a:buChar char="-"/>
              <a:defRPr/>
            </a:pPr>
            <a:r>
              <a:rPr lang="en-US" sz="1940" b="1" dirty="0" smtClean="0">
                <a:solidFill>
                  <a:prstClr val="black"/>
                </a:solidFill>
                <a:latin typeface="Comic Sans MS"/>
              </a:rPr>
              <a:t>Where people may see fake news</a:t>
            </a:r>
          </a:p>
          <a:p>
            <a:pPr defTabSz="554499">
              <a:lnSpc>
                <a:spcPct val="110000"/>
              </a:lnSpc>
              <a:spcBef>
                <a:spcPts val="607"/>
              </a:spcBef>
              <a:buFontTx/>
              <a:buChar char="-"/>
              <a:defRPr/>
            </a:pPr>
            <a:r>
              <a:rPr lang="en-US" sz="1940" b="1" dirty="0" smtClean="0">
                <a:solidFill>
                  <a:prstClr val="black"/>
                </a:solidFill>
                <a:latin typeface="Comic Sans MS"/>
              </a:rPr>
              <a:t>Why people share fake news</a:t>
            </a:r>
          </a:p>
          <a:p>
            <a:pPr defTabSz="554499">
              <a:lnSpc>
                <a:spcPct val="110000"/>
              </a:lnSpc>
              <a:spcBef>
                <a:spcPts val="607"/>
              </a:spcBef>
              <a:buFontTx/>
              <a:buChar char="-"/>
              <a:defRPr/>
            </a:pPr>
            <a:r>
              <a:rPr lang="en-US" sz="1940" b="1" dirty="0" smtClean="0">
                <a:solidFill>
                  <a:prstClr val="black"/>
                </a:solidFill>
                <a:latin typeface="Comic Sans MS"/>
              </a:rPr>
              <a:t>How to spot fake news</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070509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7" y="1783812"/>
            <a:ext cx="6167050" cy="4876451"/>
          </a:xfrm>
        </p:spPr>
        <p:txBody>
          <a:bodyPr>
            <a:normAutofit/>
          </a:bodyPr>
          <a:lstStyle/>
          <a:p>
            <a:pPr marL="0" indent="0">
              <a:buNone/>
            </a:pPr>
            <a:r>
              <a:rPr lang="en-US" sz="3638" dirty="0" smtClean="0"/>
              <a:t>Could this be an example of fake news? </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Yes</a:t>
            </a:r>
          </a:p>
          <a:p>
            <a:pPr marL="0" indent="0">
              <a:buNone/>
            </a:pPr>
            <a:endParaRPr lang="en-US" sz="3638" dirty="0">
              <a:solidFill>
                <a:srgbClr val="FF0000"/>
              </a:solidFill>
            </a:endParaRPr>
          </a:p>
          <a:p>
            <a:pPr marL="0" indent="0">
              <a:buNone/>
            </a:pPr>
            <a:r>
              <a:rPr lang="en-US" sz="3638" dirty="0" smtClean="0">
                <a:solidFill>
                  <a:srgbClr val="FF0000"/>
                </a:solidFill>
              </a:rPr>
              <a:t>B – No</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1882006" y="3059709"/>
            <a:ext cx="974684" cy="974684"/>
          </a:xfrm>
          <a:prstGeom prst="rect">
            <a:avLst/>
          </a:prstGeom>
        </p:spPr>
      </p:pic>
      <p:pic>
        <p:nvPicPr>
          <p:cNvPr id="3" name="Picture 2"/>
          <p:cNvPicPr>
            <a:picLocks noChangeAspect="1"/>
          </p:cNvPicPr>
          <p:nvPr/>
        </p:nvPicPr>
        <p:blipFill>
          <a:blip r:embed="rId5"/>
          <a:stretch>
            <a:fillRect/>
          </a:stretch>
        </p:blipFill>
        <p:spPr>
          <a:xfrm>
            <a:off x="6732487" y="2190640"/>
            <a:ext cx="5022562" cy="3294801"/>
          </a:xfrm>
          <a:prstGeom prst="rect">
            <a:avLst/>
          </a:prstGeom>
        </p:spPr>
      </p:pic>
    </p:spTree>
    <p:extLst>
      <p:ext uri="{BB962C8B-B14F-4D97-AF65-F5344CB8AC3E}">
        <p14:creationId xmlns:p14="http://schemas.microsoft.com/office/powerpoint/2010/main" val="2939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7" y="1783812"/>
            <a:ext cx="6167050" cy="4876451"/>
          </a:xfrm>
        </p:spPr>
        <p:txBody>
          <a:bodyPr>
            <a:normAutofit/>
          </a:bodyPr>
          <a:lstStyle/>
          <a:p>
            <a:pPr marL="0" indent="0">
              <a:buNone/>
            </a:pPr>
            <a:r>
              <a:rPr lang="en-US" sz="3638" dirty="0" smtClean="0"/>
              <a:t>Could this be an example of fake news? </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Yes</a:t>
            </a:r>
          </a:p>
          <a:p>
            <a:pPr marL="0" indent="0">
              <a:buNone/>
            </a:pPr>
            <a:endParaRPr lang="en-US" sz="3638" dirty="0">
              <a:solidFill>
                <a:srgbClr val="FF0000"/>
              </a:solidFill>
            </a:endParaRPr>
          </a:p>
          <a:p>
            <a:pPr marL="0" indent="0">
              <a:buNone/>
            </a:pPr>
            <a:r>
              <a:rPr lang="en-US" sz="3638" dirty="0" smtClean="0">
                <a:solidFill>
                  <a:srgbClr val="FF0000"/>
                </a:solidFill>
              </a:rPr>
              <a:t>B – No</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1882006" y="3059709"/>
            <a:ext cx="974684" cy="974684"/>
          </a:xfrm>
          <a:prstGeom prst="rect">
            <a:avLst/>
          </a:prstGeom>
        </p:spPr>
      </p:pic>
      <p:pic>
        <p:nvPicPr>
          <p:cNvPr id="4" name="Picture 3"/>
          <p:cNvPicPr>
            <a:picLocks noChangeAspect="1"/>
          </p:cNvPicPr>
          <p:nvPr/>
        </p:nvPicPr>
        <p:blipFill>
          <a:blip r:embed="rId5"/>
          <a:stretch>
            <a:fillRect/>
          </a:stretch>
        </p:blipFill>
        <p:spPr>
          <a:xfrm>
            <a:off x="6236664" y="2243687"/>
            <a:ext cx="5258650" cy="4000699"/>
          </a:xfrm>
          <a:prstGeom prst="rect">
            <a:avLst/>
          </a:prstGeom>
        </p:spPr>
      </p:pic>
    </p:spTree>
    <p:extLst>
      <p:ext uri="{BB962C8B-B14F-4D97-AF65-F5344CB8AC3E}">
        <p14:creationId xmlns:p14="http://schemas.microsoft.com/office/powerpoint/2010/main" val="28446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7" y="1783812"/>
            <a:ext cx="6167050" cy="4876451"/>
          </a:xfrm>
        </p:spPr>
        <p:txBody>
          <a:bodyPr>
            <a:normAutofit/>
          </a:bodyPr>
          <a:lstStyle/>
          <a:p>
            <a:pPr marL="0" indent="0">
              <a:buNone/>
            </a:pPr>
            <a:r>
              <a:rPr lang="en-US" sz="3638" dirty="0" smtClean="0"/>
              <a:t>Could this be an example of fake news? </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Yes</a:t>
            </a:r>
          </a:p>
          <a:p>
            <a:pPr marL="0" indent="0">
              <a:buNone/>
            </a:pPr>
            <a:endParaRPr lang="en-US" sz="3638" dirty="0">
              <a:solidFill>
                <a:srgbClr val="FF0000"/>
              </a:solidFill>
            </a:endParaRPr>
          </a:p>
          <a:p>
            <a:pPr marL="0" indent="0">
              <a:buNone/>
            </a:pPr>
            <a:r>
              <a:rPr lang="en-US" sz="3638" dirty="0" smtClean="0">
                <a:solidFill>
                  <a:srgbClr val="FF0000"/>
                </a:solidFill>
              </a:rPr>
              <a:t>B – No</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1882006" y="3059709"/>
            <a:ext cx="974684" cy="974684"/>
          </a:xfrm>
          <a:prstGeom prst="rect">
            <a:avLst/>
          </a:prstGeom>
        </p:spPr>
      </p:pic>
      <p:pic>
        <p:nvPicPr>
          <p:cNvPr id="3" name="Picture 2"/>
          <p:cNvPicPr>
            <a:picLocks noChangeAspect="1"/>
          </p:cNvPicPr>
          <p:nvPr/>
        </p:nvPicPr>
        <p:blipFill>
          <a:blip r:embed="rId5"/>
          <a:stretch>
            <a:fillRect/>
          </a:stretch>
        </p:blipFill>
        <p:spPr>
          <a:xfrm>
            <a:off x="4921701" y="2781209"/>
            <a:ext cx="6254709" cy="3048891"/>
          </a:xfrm>
          <a:prstGeom prst="rect">
            <a:avLst/>
          </a:prstGeom>
        </p:spPr>
      </p:pic>
    </p:spTree>
    <p:extLst>
      <p:ext uri="{BB962C8B-B14F-4D97-AF65-F5344CB8AC3E}">
        <p14:creationId xmlns:p14="http://schemas.microsoft.com/office/powerpoint/2010/main" val="13472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Spotting fake news</a:t>
            </a:r>
            <a:endParaRPr sz="2426" spc="27" dirty="0"/>
          </a:p>
        </p:txBody>
      </p:sp>
      <p:sp>
        <p:nvSpPr>
          <p:cNvPr id="9" name="Content Placeholder 2"/>
          <p:cNvSpPr txBox="1">
            <a:spLocks/>
          </p:cNvSpPr>
          <p:nvPr/>
        </p:nvSpPr>
        <p:spPr>
          <a:xfrm>
            <a:off x="6650493" y="947401"/>
            <a:ext cx="5541639" cy="559617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742950" indent="-742950">
              <a:buFont typeface="Arial" panose="020B0604020202020204" pitchFamily="34" charset="0"/>
              <a:buAutoNum type="arabicPeriod"/>
            </a:pPr>
            <a:r>
              <a:rPr lang="en-US" sz="3638" dirty="0" smtClean="0"/>
              <a:t>In the margin write “SYV” – this stands for “Secure Your Voice”</a:t>
            </a:r>
          </a:p>
          <a:p>
            <a:pPr marL="742950" indent="-742950">
              <a:buFont typeface="Arial" panose="020B0604020202020204" pitchFamily="34" charset="0"/>
              <a:buAutoNum type="arabicPeriod"/>
            </a:pPr>
            <a:r>
              <a:rPr lang="en-US" sz="3638" dirty="0" smtClean="0"/>
              <a:t>Highlight “SYV”</a:t>
            </a:r>
          </a:p>
          <a:p>
            <a:pPr marL="742950" indent="-742950">
              <a:buFont typeface="Arial" panose="020B0604020202020204" pitchFamily="34" charset="0"/>
              <a:buAutoNum type="arabicPeriod"/>
            </a:pPr>
            <a:r>
              <a:rPr lang="en-US" sz="3638" dirty="0" smtClean="0"/>
              <a:t>In your books explain 3 ways that this picture could be an example of fake news. You should write in full sentences</a:t>
            </a:r>
            <a:endParaRPr lang="en-US" sz="3238" dirty="0" smtClean="0"/>
          </a:p>
        </p:txBody>
      </p:sp>
      <p:pic>
        <p:nvPicPr>
          <p:cNvPr id="3" name="Picture 2"/>
          <p:cNvPicPr>
            <a:picLocks noChangeAspect="1"/>
          </p:cNvPicPr>
          <p:nvPr/>
        </p:nvPicPr>
        <p:blipFill>
          <a:blip r:embed="rId4"/>
          <a:stretch>
            <a:fillRect/>
          </a:stretch>
        </p:blipFill>
        <p:spPr>
          <a:xfrm>
            <a:off x="135106" y="2123271"/>
            <a:ext cx="6515387" cy="3493758"/>
          </a:xfrm>
          <a:prstGeom prst="rect">
            <a:avLst/>
          </a:prstGeom>
        </p:spPr>
      </p:pic>
    </p:spTree>
    <p:extLst>
      <p:ext uri="{BB962C8B-B14F-4D97-AF65-F5344CB8AC3E}">
        <p14:creationId xmlns:p14="http://schemas.microsoft.com/office/powerpoint/2010/main" val="243362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indent="0">
              <a:buNone/>
            </a:pPr>
            <a:r>
              <a:rPr lang="en-US" sz="3638" b="1" dirty="0" smtClean="0"/>
              <a:t>“Why was the picture an example of fake news?”</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Spotting fake news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2348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4000" dirty="0" smtClean="0"/>
              <a:t>Some fake news is created with malicious intent.</a:t>
            </a:r>
          </a:p>
          <a:p>
            <a:pPr marL="0" indent="0">
              <a:buNone/>
            </a:pPr>
            <a:endParaRPr lang="en-US" sz="4000" dirty="0"/>
          </a:p>
          <a:p>
            <a:pPr marL="0" indent="0">
              <a:buNone/>
            </a:pPr>
            <a:r>
              <a:rPr lang="en-US" sz="4000" dirty="0" smtClean="0"/>
              <a:t>This means it is created with the aim to harm others or influence them in a negative way.</a:t>
            </a:r>
          </a:p>
          <a:p>
            <a:pPr marL="0" indent="0">
              <a:buNone/>
            </a:pPr>
            <a:endParaRPr lang="en-US" sz="4000" dirty="0"/>
          </a:p>
          <a:p>
            <a:pPr marL="0" indent="0">
              <a:buNone/>
            </a:pPr>
            <a:r>
              <a:rPr lang="en-US" sz="4000" dirty="0" smtClean="0"/>
              <a:t>This is called disinformation.</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What are the harms of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102094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200" dirty="0" smtClean="0"/>
              <a:t>This can have a serious consequence as it could lead to prejudice against people in society and change the way people treat others. An example is…</a:t>
            </a:r>
            <a:endParaRPr lang="en-US" sz="3200" dirty="0"/>
          </a:p>
          <a:p>
            <a:pPr marL="0" indent="0">
              <a:buNone/>
            </a:pPr>
            <a:endParaRPr lang="en-US" sz="3200" dirty="0" smtClean="0"/>
          </a:p>
          <a:p>
            <a:pPr marL="0" indent="0">
              <a:buNone/>
            </a:pPr>
            <a:endParaRPr lang="en-US" sz="3200" dirty="0"/>
          </a:p>
          <a:p>
            <a:pPr marL="0" indent="0">
              <a:buNone/>
            </a:pPr>
            <a:endParaRPr lang="en-US" sz="32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What are the harms of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pic>
        <p:nvPicPr>
          <p:cNvPr id="2" name="Picture 1"/>
          <p:cNvPicPr>
            <a:picLocks noChangeAspect="1"/>
          </p:cNvPicPr>
          <p:nvPr/>
        </p:nvPicPr>
        <p:blipFill>
          <a:blip r:embed="rId5"/>
          <a:stretch>
            <a:fillRect/>
          </a:stretch>
        </p:blipFill>
        <p:spPr>
          <a:xfrm>
            <a:off x="689694" y="3616443"/>
            <a:ext cx="6457253" cy="2614223"/>
          </a:xfrm>
          <a:prstGeom prst="rect">
            <a:avLst/>
          </a:prstGeom>
        </p:spPr>
      </p:pic>
    </p:spTree>
    <p:extLst>
      <p:ext uri="{BB962C8B-B14F-4D97-AF65-F5344CB8AC3E}">
        <p14:creationId xmlns:p14="http://schemas.microsoft.com/office/powerpoint/2010/main" val="411031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4000" dirty="0" smtClean="0"/>
              <a:t>An real life example of this was disinformation shared online regarding the perpetrator of the person who killed 3 young girls over the summer. This caused multiple riots across the UK aimed at immigrants. </a:t>
            </a:r>
          </a:p>
          <a:p>
            <a:pPr marL="0" indent="0">
              <a:buNone/>
            </a:pPr>
            <a:r>
              <a:rPr lang="en-US" sz="4000" dirty="0" smtClean="0"/>
              <a:t>The perpetrator was not an immigrant. </a:t>
            </a:r>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What are the harms of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3014787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Complete the following sentences</a:t>
            </a:r>
          </a:p>
          <a:p>
            <a:pPr marL="0" indent="0">
              <a:buNone/>
            </a:pPr>
            <a:endParaRPr lang="en-US" sz="4000" dirty="0"/>
          </a:p>
          <a:p>
            <a:pPr marL="0" indent="0">
              <a:buNone/>
            </a:pPr>
            <a:r>
              <a:rPr lang="en-US" sz="4000" dirty="0" smtClean="0"/>
              <a:t>Fake news created with malicious intent wants to…</a:t>
            </a:r>
          </a:p>
          <a:p>
            <a:pPr marL="0" indent="0">
              <a:buNone/>
            </a:pPr>
            <a:endParaRPr lang="en-US" sz="4000" dirty="0"/>
          </a:p>
          <a:p>
            <a:pPr marL="0" indent="0">
              <a:buNone/>
            </a:pPr>
            <a:r>
              <a:rPr lang="en-US" sz="4000" dirty="0" smtClean="0"/>
              <a:t>An consequence of </a:t>
            </a:r>
            <a:r>
              <a:rPr lang="en-US" sz="4000" smtClean="0"/>
              <a:t>this is...</a:t>
            </a:r>
            <a:endParaRPr lang="en-US" sz="4000" dirty="0" smtClean="0"/>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What are the harms of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159169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indent="0">
              <a:buNone/>
            </a:pPr>
            <a:r>
              <a:rPr lang="en-US" sz="3638" b="1" dirty="0" smtClean="0"/>
              <a:t>“How did you complete the sentences?”</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Consequences of fake news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35562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10000"/>
          </a:bodyPr>
          <a:lstStyle/>
          <a:p>
            <a:pPr marL="0" indent="0">
              <a:buNone/>
            </a:pPr>
            <a:r>
              <a:rPr lang="en-US" sz="3638" dirty="0" smtClean="0"/>
              <a:t>In your Personal Development Tutor Time activity, you started to look at what is fake news</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the definition of fake news”</a:t>
            </a:r>
          </a:p>
          <a:p>
            <a:pPr marL="0" indent="0">
              <a:buNone/>
            </a:pPr>
            <a:endParaRPr lang="en-US" sz="3638" dirty="0"/>
          </a:p>
          <a:p>
            <a:pPr marL="0" indent="0">
              <a:buNone/>
            </a:pPr>
            <a:r>
              <a:rPr lang="en-US" sz="3638" b="1" dirty="0" smtClean="0"/>
              <a:t>Sentence starters</a:t>
            </a:r>
            <a:r>
              <a:rPr lang="en-US" sz="3638" dirty="0" smtClean="0"/>
              <a:t> –</a:t>
            </a:r>
            <a:r>
              <a:rPr lang="en-US" sz="3638" b="1" dirty="0" smtClean="0"/>
              <a:t> </a:t>
            </a:r>
            <a:r>
              <a:rPr lang="en-US" sz="3638" dirty="0" smtClean="0"/>
              <a:t>“fake news is…”</a:t>
            </a:r>
            <a:endParaRPr lang="en-US" sz="4000" b="1"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84151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4366" dirty="0"/>
              <a:t>If you ever need support about </a:t>
            </a:r>
            <a:r>
              <a:rPr lang="en-US" sz="4366" dirty="0" smtClean="0"/>
              <a:t>content that you think is fake news for yourself, a friend or family member it can be found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Childline.org.uk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Call – 08001111</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Email or chat online for support</a:t>
            </a:r>
            <a:endParaRPr lang="en-GB" sz="1940" dirty="0">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Themix.org.uk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You can email or have one-to-chat online.</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There is also a crisis messenger which is available 24/7</a:t>
            </a:r>
            <a:endParaRPr lang="en-GB" sz="194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542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00" dirty="0" smtClean="0"/>
              <a:t>Fake news is…</a:t>
            </a:r>
            <a:endParaRPr lang="en-US" sz="3600" dirty="0"/>
          </a:p>
          <a:p>
            <a:pPr marL="0" indent="0">
              <a:buNone/>
            </a:pPr>
            <a:endParaRPr lang="en-US" sz="3600" b="1" dirty="0"/>
          </a:p>
          <a:p>
            <a:pPr marL="0" indent="0">
              <a:buNone/>
            </a:pPr>
            <a:r>
              <a:rPr lang="en-US" sz="3600" dirty="0"/>
              <a:t>“false or misleading information that is spread to deceive people or influence their opinions”</a:t>
            </a:r>
          </a:p>
          <a:p>
            <a:pPr marL="0" indent="0">
              <a:buNone/>
            </a:pPr>
            <a:endParaRPr lang="en-US" sz="3600" dirty="0"/>
          </a:p>
          <a:p>
            <a:pPr marL="0" indent="0">
              <a:buNone/>
            </a:pPr>
            <a:r>
              <a:rPr lang="en-US" sz="3600" b="1" dirty="0"/>
              <a:t>Task</a:t>
            </a:r>
            <a:r>
              <a:rPr lang="en-US" sz="3600" dirty="0"/>
              <a:t> – use your red pen to add to the definition you had written down.</a:t>
            </a:r>
            <a:endParaRPr lang="en-US" sz="3600" b="1"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329226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1150" y="1022816"/>
            <a:ext cx="6863203" cy="6023871"/>
          </a:xfrm>
        </p:spPr>
        <p:txBody>
          <a:bodyPr>
            <a:normAutofit fontScale="55000" lnSpcReduction="20000"/>
          </a:bodyPr>
          <a:lstStyle/>
          <a:p>
            <a:pPr marL="0" indent="0">
              <a:buNone/>
            </a:pPr>
            <a:r>
              <a:rPr lang="en-US" sz="4100" dirty="0"/>
              <a:t>We are learning this because:</a:t>
            </a:r>
          </a:p>
          <a:p>
            <a:pPr marL="0" indent="0">
              <a:buNone/>
            </a:pPr>
            <a:endParaRPr lang="en-US" sz="4100" dirty="0"/>
          </a:p>
          <a:p>
            <a:pPr marL="0" indent="0">
              <a:buNone/>
            </a:pPr>
            <a:r>
              <a:rPr lang="en-US" sz="4100" dirty="0"/>
              <a:t>Links to the Golden Thread of “</a:t>
            </a:r>
            <a:r>
              <a:rPr lang="en-US" sz="4100" b="1" dirty="0"/>
              <a:t>Secure your </a:t>
            </a:r>
            <a:r>
              <a:rPr lang="en-US" sz="4100" b="1" dirty="0" smtClean="0"/>
              <a:t>Wellbeing”. </a:t>
            </a:r>
            <a:r>
              <a:rPr lang="en-US" sz="4100" dirty="0" smtClean="0"/>
              <a:t>Fake news is can cause confusion or fear which can negatively impact mental wellbeing.</a:t>
            </a:r>
          </a:p>
          <a:p>
            <a:pPr marL="0" indent="0">
              <a:buNone/>
            </a:pPr>
            <a:endParaRPr lang="en-US" sz="4100" dirty="0"/>
          </a:p>
          <a:p>
            <a:pPr marL="0" indent="0">
              <a:buNone/>
            </a:pPr>
            <a:r>
              <a:rPr lang="en-US" sz="4100" b="1" dirty="0" smtClean="0"/>
              <a:t>Rule of Law </a:t>
            </a:r>
            <a:r>
              <a:rPr lang="en-US" sz="4100" dirty="0" smtClean="0"/>
              <a:t>is </a:t>
            </a:r>
            <a:r>
              <a:rPr lang="en-US" sz="4100" dirty="0"/>
              <a:t>a British Value. </a:t>
            </a:r>
            <a:r>
              <a:rPr lang="en-US" sz="4100" dirty="0" smtClean="0"/>
              <a:t>The Online Safety Act 2023 has made publishers online responsible for preventing the publication of certain false information.</a:t>
            </a:r>
          </a:p>
          <a:p>
            <a:pPr marL="0" indent="0">
              <a:buNone/>
            </a:pPr>
            <a:endParaRPr lang="en-US" sz="4100" dirty="0"/>
          </a:p>
          <a:p>
            <a:pPr marL="0" indent="0">
              <a:buNone/>
            </a:pPr>
            <a:r>
              <a:rPr lang="en-US" sz="4100" b="1" kern="0" dirty="0" smtClean="0">
                <a:solidFill>
                  <a:srgbClr val="323232"/>
                </a:solidFill>
                <a:latin typeface="Calibri" panose="020F0502020204030204"/>
              </a:rPr>
              <a:t>Article 17</a:t>
            </a:r>
            <a:r>
              <a:rPr lang="en-US" sz="4100" kern="0" dirty="0" smtClean="0">
                <a:solidFill>
                  <a:srgbClr val="323232"/>
                </a:solidFill>
                <a:latin typeface="Calibri" panose="020F0502020204030204"/>
              </a:rPr>
              <a:t> states that children have the right to get information from different sources. This gives  balanced view point of that information.</a:t>
            </a:r>
          </a:p>
          <a:p>
            <a:pPr marL="0" indent="0">
              <a:buNone/>
            </a:pPr>
            <a:endParaRPr lang="en-US" sz="4100" kern="0" dirty="0" smtClean="0">
              <a:solidFill>
                <a:srgbClr val="323232"/>
              </a:solidFill>
              <a:latin typeface="Calibri" panose="020F0502020204030204"/>
            </a:endParaRPr>
          </a:p>
          <a:p>
            <a:pPr marL="0" indent="0">
              <a:buNone/>
            </a:pPr>
            <a:r>
              <a:rPr lang="en-US" sz="4100" kern="0" dirty="0" smtClean="0">
                <a:solidFill>
                  <a:srgbClr val="323232"/>
                </a:solidFill>
                <a:latin typeface="Calibri" panose="020F0502020204030204"/>
              </a:rPr>
              <a:t>The Protected Characteristics have to be respected as otherwise this is discrimination. Unfortunately, sometime fake news is circulated about those who identify with a protected characteristic.</a:t>
            </a:r>
            <a:endParaRPr lang="en-US" sz="4100" kern="0" dirty="0">
              <a:solidFill>
                <a:srgbClr val="323232"/>
              </a:solidFill>
              <a:latin typeface="Calibri" panose="020F0502020204030204"/>
            </a:endParaRP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4">
            <a:extLst>
              <a:ext uri="{28A0092B-C50C-407E-A947-70E740481C1C}">
                <a14:useLocalDpi xmlns:a14="http://schemas.microsoft.com/office/drawing/2010/main" val="0"/>
              </a:ext>
            </a:extLst>
          </a:blip>
          <a:srcRect l="4715" t="5715" r="44774" b="69518"/>
          <a:stretch/>
        </p:blipFill>
        <p:spPr>
          <a:xfrm>
            <a:off x="8375089" y="5708034"/>
            <a:ext cx="2810039" cy="974147"/>
          </a:xfrm>
          <a:prstGeom prst="rect">
            <a:avLst/>
          </a:prstGeom>
        </p:spPr>
      </p:pic>
      <p:pic>
        <p:nvPicPr>
          <p:cNvPr id="3" name="Picture 2"/>
          <p:cNvPicPr>
            <a:picLocks noChangeAspect="1"/>
          </p:cNvPicPr>
          <p:nvPr/>
        </p:nvPicPr>
        <p:blipFill rotWithShape="1">
          <a:blip r:embed="rId5"/>
          <a:srcRect l="1" t="36226" r="2163"/>
          <a:stretch/>
        </p:blipFill>
        <p:spPr>
          <a:xfrm>
            <a:off x="8415136" y="2714666"/>
            <a:ext cx="2448776" cy="1250765"/>
          </a:xfrm>
          <a:prstGeom prst="rect">
            <a:avLst/>
          </a:prstGeom>
        </p:spPr>
      </p:pic>
      <p:pic>
        <p:nvPicPr>
          <p:cNvPr id="11" name="Picture 10"/>
          <p:cNvPicPr>
            <a:picLocks noChangeAspect="1"/>
          </p:cNvPicPr>
          <p:nvPr/>
        </p:nvPicPr>
        <p:blipFill>
          <a:blip r:embed="rId6"/>
          <a:stretch>
            <a:fillRect/>
          </a:stretch>
        </p:blipFill>
        <p:spPr>
          <a:xfrm>
            <a:off x="8066814" y="1280743"/>
            <a:ext cx="3145421" cy="1202900"/>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8004895" y="4058978"/>
            <a:ext cx="3550426" cy="1366563"/>
            <a:chOff x="3541409" y="641202"/>
            <a:chExt cx="3608995"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783237" y="685771"/>
              <a:ext cx="3221741" cy="7978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6" name="TextBox 15">
              <a:extLst>
                <a:ext uri="{FF2B5EF4-FFF2-40B4-BE49-F238E27FC236}">
                  <a16:creationId xmlns:a16="http://schemas.microsoft.com/office/drawing/2014/main" id="{421C6E39-C95B-6EFD-F944-F6967525D7AA}"/>
                </a:ext>
              </a:extLst>
            </p:cNvPr>
            <p:cNvSpPr txBox="1"/>
            <p:nvPr/>
          </p:nvSpPr>
          <p:spPr>
            <a:xfrm rot="21548433">
              <a:off x="3856230" y="1434443"/>
              <a:ext cx="2873040" cy="7978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Tree>
    <p:extLst>
      <p:ext uri="{BB962C8B-B14F-4D97-AF65-F5344CB8AC3E}">
        <p14:creationId xmlns:p14="http://schemas.microsoft.com/office/powerpoint/2010/main" val="73966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4000" dirty="0" smtClean="0"/>
              <a:t>Many people, whether young or old, get much of their news from an online source.</a:t>
            </a:r>
          </a:p>
          <a:p>
            <a:pPr marL="0" indent="0">
              <a:buNone/>
            </a:pPr>
            <a:endParaRPr lang="en-US" sz="4000" dirty="0"/>
          </a:p>
          <a:p>
            <a:pPr marL="0" indent="0">
              <a:buNone/>
            </a:pPr>
            <a:r>
              <a:rPr lang="en-US" sz="4000" dirty="0" smtClean="0"/>
              <a:t>This could be through:</a:t>
            </a:r>
          </a:p>
          <a:p>
            <a:pPr marL="0" indent="0">
              <a:buNone/>
            </a:pPr>
            <a:r>
              <a:rPr lang="en-US" sz="4000" dirty="0" smtClean="0"/>
              <a:t>-social media posts</a:t>
            </a:r>
          </a:p>
          <a:p>
            <a:pPr marL="0" indent="0">
              <a:buNone/>
            </a:pPr>
            <a:r>
              <a:rPr lang="en-US" sz="4000" dirty="0" smtClean="0"/>
              <a:t>-online videos</a:t>
            </a:r>
          </a:p>
          <a:p>
            <a:pPr marL="0" indent="0">
              <a:buNone/>
            </a:pPr>
            <a:r>
              <a:rPr lang="en-US" sz="4000" dirty="0" smtClean="0"/>
              <a:t>-written articles</a:t>
            </a:r>
          </a:p>
          <a:p>
            <a:pPr marL="0" indent="0">
              <a:buNone/>
            </a:pPr>
            <a:endParaRPr lang="en-US" sz="4000" dirty="0"/>
          </a:p>
          <a:p>
            <a:pPr marL="0" indent="0">
              <a:buNone/>
            </a:pPr>
            <a:r>
              <a:rPr lang="en-US" sz="4000" dirty="0" smtClean="0"/>
              <a:t>However, it is important to remember that not everything written online is true.</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3680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An example of fake news could be an article claiming that there are aliens living in the UK. </a:t>
            </a:r>
          </a:p>
          <a:p>
            <a:pPr marL="0" indent="0">
              <a:buNone/>
            </a:pPr>
            <a:endParaRPr lang="en-US" sz="4000" dirty="0"/>
          </a:p>
          <a:p>
            <a:pPr marL="0" indent="0">
              <a:buNone/>
            </a:pPr>
            <a:r>
              <a:rPr lang="en-US" sz="4000" dirty="0" smtClean="0"/>
              <a:t>People could begin to believe this is true if the article also includes pictures</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26862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4000" dirty="0" smtClean="0"/>
              <a:t>This is an example of fake news as it contains false information.</a:t>
            </a:r>
          </a:p>
          <a:p>
            <a:pPr marL="0" indent="0">
              <a:buNone/>
            </a:pPr>
            <a:endParaRPr lang="en-US" sz="4000" dirty="0"/>
          </a:p>
          <a:p>
            <a:pPr marL="0" indent="0">
              <a:buNone/>
            </a:pPr>
            <a:r>
              <a:rPr lang="en-US" sz="4000" dirty="0" smtClean="0"/>
              <a:t>If this article is shared on social media or other platforms, this is spreading fake news.</a:t>
            </a:r>
          </a:p>
          <a:p>
            <a:pPr marL="0" indent="0">
              <a:buNone/>
            </a:pPr>
            <a:endParaRPr lang="en-US" sz="4000" dirty="0"/>
          </a:p>
          <a:p>
            <a:pPr marL="0" indent="0">
              <a:buNone/>
            </a:pPr>
            <a:r>
              <a:rPr lang="en-US" sz="4000" dirty="0" smtClean="0"/>
              <a:t>Many people do this unintentionally as they are unaware that the information in the article is fake.</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fake news</a:t>
            </a:r>
            <a:endParaRPr sz="2426" spc="27" dirty="0"/>
          </a:p>
        </p:txBody>
      </p:sp>
      <p:pic>
        <p:nvPicPr>
          <p:cNvPr id="11" name="Picture 10"/>
          <p:cNvPicPr>
            <a:picLocks noChangeAspect="1"/>
          </p:cNvPicPr>
          <p:nvPr/>
        </p:nvPicPr>
        <p:blipFill>
          <a:blip r:embed="rId4"/>
          <a:stretch>
            <a:fillRect/>
          </a:stretch>
        </p:blipFill>
        <p:spPr>
          <a:xfrm>
            <a:off x="7805687" y="1402216"/>
            <a:ext cx="3840813" cy="4828450"/>
          </a:xfrm>
          <a:prstGeom prst="rect">
            <a:avLst/>
          </a:prstGeom>
        </p:spPr>
      </p:pic>
    </p:spTree>
    <p:extLst>
      <p:ext uri="{BB962C8B-B14F-4D97-AF65-F5344CB8AC3E}">
        <p14:creationId xmlns:p14="http://schemas.microsoft.com/office/powerpoint/2010/main" val="215734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1928</Words>
  <Application>Microsoft Office PowerPoint</Application>
  <PresentationFormat>Widescreen</PresentationFormat>
  <Paragraphs>356</Paragraphs>
  <Slides>41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Arial</vt:lpstr>
      <vt:lpstr>Calibri</vt:lpstr>
      <vt:lpstr>Calibri Light</vt:lpstr>
      <vt:lpstr>Comic Sans MS</vt:lpstr>
      <vt:lpstr>Franklin Gothic Book</vt:lpstr>
      <vt:lpstr>Lato</vt:lpstr>
      <vt:lpstr>LondrinaSolid-Black</vt:lpstr>
      <vt:lpstr>Office Theme</vt:lpstr>
      <vt:lpstr>7_Office Theme</vt:lpstr>
      <vt:lpstr>5_Office Theme</vt:lpstr>
      <vt:lpstr>1_Office Theme</vt:lpstr>
      <vt:lpstr>PowerPoint Presentation</vt:lpstr>
      <vt:lpstr>PowerPoint Presentation</vt:lpstr>
      <vt:lpstr>PowerPoint Presentation</vt:lpstr>
      <vt:lpstr>Tutor Time Recap</vt:lpstr>
      <vt:lpstr>Tutor Time Recap</vt:lpstr>
      <vt:lpstr>Tutor Time Recap</vt:lpstr>
      <vt:lpstr>What is fake news</vt:lpstr>
      <vt:lpstr>What is fake news</vt:lpstr>
      <vt:lpstr>What is fake news</vt:lpstr>
      <vt:lpstr>Why do people create fake news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Task</vt:lpstr>
      <vt:lpstr>Why people share fake news</vt:lpstr>
      <vt:lpstr>How to identify fake news</vt:lpstr>
      <vt:lpstr>How to identify fake news</vt:lpstr>
      <vt:lpstr>How to identify fake news</vt:lpstr>
      <vt:lpstr>How to identify fake news</vt:lpstr>
      <vt:lpstr>How to identify fake news</vt:lpstr>
      <vt:lpstr>How to identify fake news</vt:lpstr>
      <vt:lpstr>How to identify fake news</vt:lpstr>
      <vt:lpstr>How to identify fake news</vt:lpstr>
      <vt:lpstr>Hinge Questions – whiteboard activity</vt:lpstr>
      <vt:lpstr>Hinge Questions – whiteboard activity</vt:lpstr>
      <vt:lpstr>Hinge Questions – whiteboard activity</vt:lpstr>
      <vt:lpstr>Hinge Questions – whiteboard activity</vt:lpstr>
      <vt:lpstr>Spotting fake news</vt:lpstr>
      <vt:lpstr>Spotting fake news</vt:lpstr>
      <vt:lpstr>What are the harms of fake news</vt:lpstr>
      <vt:lpstr>What are the harms of fake news</vt:lpstr>
      <vt:lpstr>What are the harms of fake news</vt:lpstr>
      <vt:lpstr>What are the harms of fake news</vt:lpstr>
      <vt:lpstr>Consequences of fake news</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176</cp:revision>
  <dcterms:created xsi:type="dcterms:W3CDTF">2024-08-15T13:31:51Z</dcterms:created>
  <dcterms:modified xsi:type="dcterms:W3CDTF">2025-04-14T10:20:46Z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