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44" r:id="rId2"/>
    <p:sldMasterId id="2147483756" r:id="rId3"/>
    <p:sldMasterId id="2147483768" r:id="rId4"/>
  </p:sldMasterIdLst>
  <p:notesMasterIdLst>
    <p:notesMasterId r:id="rId40"/>
  </p:notesMasterIdLst>
  <p:sldIdLst>
    <p:sldId id="589" r:id="rId5"/>
    <p:sldId id="658" r:id="rId6"/>
    <p:sldId id="677" r:id="rId7"/>
    <p:sldId id="537" r:id="rId8"/>
    <p:sldId id="632" r:id="rId9"/>
    <p:sldId id="538" r:id="rId10"/>
    <p:sldId id="659" r:id="rId11"/>
    <p:sldId id="678" r:id="rId12"/>
    <p:sldId id="679" r:id="rId13"/>
    <p:sldId id="680" r:id="rId14"/>
    <p:sldId id="681" r:id="rId15"/>
    <p:sldId id="654" r:id="rId16"/>
    <p:sldId id="524" r:id="rId17"/>
    <p:sldId id="525" r:id="rId18"/>
    <p:sldId id="526" r:id="rId19"/>
    <p:sldId id="627" r:id="rId20"/>
    <p:sldId id="662" r:id="rId21"/>
    <p:sldId id="682" r:id="rId22"/>
    <p:sldId id="683" r:id="rId23"/>
    <p:sldId id="663" r:id="rId24"/>
    <p:sldId id="684" r:id="rId25"/>
    <p:sldId id="685" r:id="rId26"/>
    <p:sldId id="686" r:id="rId27"/>
    <p:sldId id="687" r:id="rId28"/>
    <p:sldId id="664" r:id="rId29"/>
    <p:sldId id="672" r:id="rId30"/>
    <p:sldId id="688" r:id="rId31"/>
    <p:sldId id="690" r:id="rId32"/>
    <p:sldId id="689" r:id="rId33"/>
    <p:sldId id="691" r:id="rId34"/>
    <p:sldId id="692" r:id="rId35"/>
    <p:sldId id="693" r:id="rId36"/>
    <p:sldId id="694" r:id="rId37"/>
    <p:sldId id="657" r:id="rId38"/>
    <p:sldId id="303"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Bz6nooZ5n9HVZFM0xcP1CQ==" hashData="AtBWoavCCtc8IlG2rEW9qXI83jA/Lk/tWnKM4QavdKw52LB8GHqstgpefMsmJzX3Syg0bOM8Kty20c8ONPFLQg=="/>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7069" autoAdjust="0"/>
  </p:normalViewPr>
  <p:slideViewPr>
    <p:cSldViewPr snapToGrid="0">
      <p:cViewPr varScale="1">
        <p:scale>
          <a:sx n="107" d="100"/>
          <a:sy n="107" d="100"/>
        </p:scale>
        <p:origin x="69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B1D147-4513-4AB8-B851-3CDD42F819E6}" type="datetimeFigureOut">
              <a:rPr lang="en-GB" smtClean="0"/>
              <a:t>14/04/2025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75363B-810C-4065-AEF7-90C1F8936BA4}" type="slidenum">
              <a:rPr lang="en-GB" smtClean="0"/>
              <a:t>‹#›</a:t>
            </a:fld>
            <a:endParaRPr lang="en-GB"/>
          </a:p>
        </p:txBody>
      </p:sp>
    </p:spTree>
    <p:extLst>
      <p:ext uri="{BB962C8B-B14F-4D97-AF65-F5344CB8AC3E}">
        <p14:creationId xmlns:p14="http://schemas.microsoft.com/office/powerpoint/2010/main" val="1880482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79" indent="0" algn="ctr">
              <a:buNone/>
              <a:defRPr sz="2000"/>
            </a:lvl2pPr>
            <a:lvl3pPr marL="914358" indent="0" algn="ctr">
              <a:buNone/>
              <a:defRPr sz="1800"/>
            </a:lvl3pPr>
            <a:lvl4pPr marL="1371536" indent="0" algn="ctr">
              <a:buNone/>
              <a:defRPr sz="1600"/>
            </a:lvl4pPr>
            <a:lvl5pPr marL="1828715" indent="0" algn="ctr">
              <a:buNone/>
              <a:defRPr sz="1600"/>
            </a:lvl5pPr>
            <a:lvl6pPr marL="2285894" indent="0" algn="ctr">
              <a:buNone/>
              <a:defRPr sz="1600"/>
            </a:lvl6pPr>
            <a:lvl7pPr marL="2743073" indent="0" algn="ctr">
              <a:buNone/>
              <a:defRPr sz="1600"/>
            </a:lvl7pPr>
            <a:lvl8pPr marL="3200252" indent="0" algn="ctr">
              <a:buNone/>
              <a:defRPr sz="1600"/>
            </a:lvl8pPr>
            <a:lvl9pPr marL="365743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58814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616265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8386110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58" indent="0" algn="ctr">
              <a:buNone/>
              <a:defRPr sz="2000"/>
            </a:lvl2pPr>
            <a:lvl3pPr marL="914315" indent="0" algn="ctr">
              <a:buNone/>
              <a:defRPr sz="1800"/>
            </a:lvl3pPr>
            <a:lvl4pPr marL="1371472" indent="0" algn="ctr">
              <a:buNone/>
              <a:defRPr sz="1600"/>
            </a:lvl4pPr>
            <a:lvl5pPr marL="1828630" indent="0" algn="ctr">
              <a:buNone/>
              <a:defRPr sz="1600"/>
            </a:lvl5pPr>
            <a:lvl6pPr marL="2285788" indent="0" algn="ctr">
              <a:buNone/>
              <a:defRPr sz="1600"/>
            </a:lvl6pPr>
            <a:lvl7pPr marL="2742945" indent="0" algn="ctr">
              <a:buNone/>
              <a:defRPr sz="1600"/>
            </a:lvl7pPr>
            <a:lvl8pPr marL="3200104" indent="0" algn="ctr">
              <a:buNone/>
              <a:defRPr sz="1600"/>
            </a:lvl8pPr>
            <a:lvl9pPr marL="365726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defTabSz="277233"/>
            <a:fld id="{1D8BD707-D9CF-40AE-B4C6-C98DA3205C09}" type="datetimeFigureOut">
              <a:rPr lang="en-US" smtClean="0">
                <a:solidFill>
                  <a:srgbClr val="2A2C65">
                    <a:tint val="75000"/>
                  </a:srgbClr>
                </a:solidFill>
              </a:rPr>
              <a:pPr defTabSz="277233"/>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33"/>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33"/>
            <a:fld id="{B6F15528-21DE-4FAA-801E-634DDDAF4B2B}" type="slidenum">
              <a:rPr lang="en-GB" smtClean="0">
                <a:solidFill>
                  <a:srgbClr val="2A2C65">
                    <a:tint val="75000"/>
                  </a:srgbClr>
                </a:solidFill>
              </a:rPr>
              <a:pPr defTabSz="277233"/>
              <a:t>‹#›</a:t>
            </a:fld>
            <a:endParaRPr lang="en-GB">
              <a:solidFill>
                <a:srgbClr val="2A2C65">
                  <a:tint val="75000"/>
                </a:srgbClr>
              </a:solidFill>
            </a:endParaRPr>
          </a:p>
        </p:txBody>
      </p:sp>
    </p:spTree>
    <p:extLst>
      <p:ext uri="{BB962C8B-B14F-4D97-AF65-F5344CB8AC3E}">
        <p14:creationId xmlns:p14="http://schemas.microsoft.com/office/powerpoint/2010/main" val="5922458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277233"/>
            <a:fld id="{1D8BD707-D9CF-40AE-B4C6-C98DA3205C09}" type="datetimeFigureOut">
              <a:rPr lang="en-US" smtClean="0">
                <a:solidFill>
                  <a:srgbClr val="2A2C65">
                    <a:tint val="75000"/>
                  </a:srgbClr>
                </a:solidFill>
              </a:rPr>
              <a:pPr defTabSz="277233"/>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33"/>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33"/>
            <a:fld id="{B6F15528-21DE-4FAA-801E-634DDDAF4B2B}" type="slidenum">
              <a:rPr lang="en-GB" smtClean="0">
                <a:solidFill>
                  <a:srgbClr val="2A2C65">
                    <a:tint val="75000"/>
                  </a:srgbClr>
                </a:solidFill>
              </a:rPr>
              <a:pPr defTabSz="277233"/>
              <a:t>‹#›</a:t>
            </a:fld>
            <a:endParaRPr lang="en-GB">
              <a:solidFill>
                <a:srgbClr val="2A2C65">
                  <a:tint val="75000"/>
                </a:srgbClr>
              </a:solidFill>
            </a:endParaRPr>
          </a:p>
        </p:txBody>
      </p:sp>
    </p:spTree>
    <p:extLst>
      <p:ext uri="{BB962C8B-B14F-4D97-AF65-F5344CB8AC3E}">
        <p14:creationId xmlns:p14="http://schemas.microsoft.com/office/powerpoint/2010/main" val="37680446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40"/>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5"/>
            <a:ext cx="10515600" cy="1500187"/>
          </a:xfrm>
        </p:spPr>
        <p:txBody>
          <a:bodyPr/>
          <a:lstStyle>
            <a:lvl1pPr marL="0" indent="0">
              <a:buNone/>
              <a:defRPr sz="2400">
                <a:solidFill>
                  <a:schemeClr val="tx1">
                    <a:tint val="75000"/>
                  </a:schemeClr>
                </a:solidFill>
              </a:defRPr>
            </a:lvl1pPr>
            <a:lvl2pPr marL="457158" indent="0">
              <a:buNone/>
              <a:defRPr sz="2000">
                <a:solidFill>
                  <a:schemeClr val="tx1">
                    <a:tint val="75000"/>
                  </a:schemeClr>
                </a:solidFill>
              </a:defRPr>
            </a:lvl2pPr>
            <a:lvl3pPr marL="914315" indent="0">
              <a:buNone/>
              <a:defRPr sz="1800">
                <a:solidFill>
                  <a:schemeClr val="tx1">
                    <a:tint val="75000"/>
                  </a:schemeClr>
                </a:solidFill>
              </a:defRPr>
            </a:lvl3pPr>
            <a:lvl4pPr marL="1371472" indent="0">
              <a:buNone/>
              <a:defRPr sz="1600">
                <a:solidFill>
                  <a:schemeClr val="tx1">
                    <a:tint val="75000"/>
                  </a:schemeClr>
                </a:solidFill>
              </a:defRPr>
            </a:lvl4pPr>
            <a:lvl5pPr marL="1828630" indent="0">
              <a:buNone/>
              <a:defRPr sz="1600">
                <a:solidFill>
                  <a:schemeClr val="tx1">
                    <a:tint val="75000"/>
                  </a:schemeClr>
                </a:solidFill>
              </a:defRPr>
            </a:lvl5pPr>
            <a:lvl6pPr marL="2285788" indent="0">
              <a:buNone/>
              <a:defRPr sz="1600">
                <a:solidFill>
                  <a:schemeClr val="tx1">
                    <a:tint val="75000"/>
                  </a:schemeClr>
                </a:solidFill>
              </a:defRPr>
            </a:lvl6pPr>
            <a:lvl7pPr marL="2742945" indent="0">
              <a:buNone/>
              <a:defRPr sz="1600">
                <a:solidFill>
                  <a:schemeClr val="tx1">
                    <a:tint val="75000"/>
                  </a:schemeClr>
                </a:solidFill>
              </a:defRPr>
            </a:lvl7pPr>
            <a:lvl8pPr marL="3200104" indent="0">
              <a:buNone/>
              <a:defRPr sz="1600">
                <a:solidFill>
                  <a:schemeClr val="tx1">
                    <a:tint val="75000"/>
                  </a:schemeClr>
                </a:solidFill>
              </a:defRPr>
            </a:lvl8pPr>
            <a:lvl9pPr marL="365726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1D8BD707-D9CF-40AE-B4C6-C98DA3205C09}" type="datetimeFigureOut">
              <a:rPr lang="en-US" smtClean="0">
                <a:solidFill>
                  <a:srgbClr val="2A2C65">
                    <a:tint val="75000"/>
                  </a:srgbClr>
                </a:solidFill>
              </a:rPr>
              <a:pPr defTabSz="277233"/>
              <a:t>4/14/2025</a:t>
            </a:fld>
            <a:endParaRPr lang="en-US" dirty="0">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endParaRPr lang="en-GB" dirty="0">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B6F15528-21DE-4FAA-801E-634DDDAF4B2B}" type="slidenum">
              <a:rPr lang="en-GB" smtClean="0">
                <a:solidFill>
                  <a:srgbClr val="2A2C65">
                    <a:tint val="75000"/>
                  </a:srgbClr>
                </a:solidFill>
              </a:rPr>
              <a:pPr defTabSz="277233"/>
              <a:t>‹#›</a:t>
            </a:fld>
            <a:endParaRPr lang="en-GB" dirty="0">
              <a:solidFill>
                <a:srgbClr val="2A2C65">
                  <a:tint val="75000"/>
                </a:srgbClr>
              </a:solidFill>
            </a:endParaRPr>
          </a:p>
        </p:txBody>
      </p:sp>
    </p:spTree>
    <p:extLst>
      <p:ext uri="{BB962C8B-B14F-4D97-AF65-F5344CB8AC3E}">
        <p14:creationId xmlns:p14="http://schemas.microsoft.com/office/powerpoint/2010/main" val="36151305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defTabSz="277233"/>
            <a:fld id="{1D8BD707-D9CF-40AE-B4C6-C98DA3205C09}" type="datetimeFigureOut">
              <a:rPr lang="en-US" smtClean="0">
                <a:solidFill>
                  <a:srgbClr val="2A2C65">
                    <a:tint val="75000"/>
                  </a:srgbClr>
                </a:solidFill>
              </a:rPr>
              <a:pPr defTabSz="277233"/>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p>
            <a:pPr defTabSz="277233"/>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p>
            <a:pPr defTabSz="277233"/>
            <a:fld id="{B6F15528-21DE-4FAA-801E-634DDDAF4B2B}" type="slidenum">
              <a:rPr lang="en-GB" smtClean="0">
                <a:solidFill>
                  <a:srgbClr val="2A2C65">
                    <a:tint val="75000"/>
                  </a:srgbClr>
                </a:solidFill>
              </a:rPr>
              <a:pPr defTabSz="277233"/>
              <a:t>‹#›</a:t>
            </a:fld>
            <a:endParaRPr lang="en-GB">
              <a:solidFill>
                <a:srgbClr val="2A2C65">
                  <a:tint val="75000"/>
                </a:srgbClr>
              </a:solidFill>
            </a:endParaRPr>
          </a:p>
        </p:txBody>
      </p:sp>
    </p:spTree>
    <p:extLst>
      <p:ext uri="{BB962C8B-B14F-4D97-AF65-F5344CB8AC3E}">
        <p14:creationId xmlns:p14="http://schemas.microsoft.com/office/powerpoint/2010/main" val="29952177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158" indent="0">
              <a:buNone/>
              <a:defRPr sz="2000" b="1"/>
            </a:lvl2pPr>
            <a:lvl3pPr marL="914315" indent="0">
              <a:buNone/>
              <a:defRPr sz="1800" b="1"/>
            </a:lvl3pPr>
            <a:lvl4pPr marL="1371472" indent="0">
              <a:buNone/>
              <a:defRPr sz="1600" b="1"/>
            </a:lvl4pPr>
            <a:lvl5pPr marL="1828630" indent="0">
              <a:buNone/>
              <a:defRPr sz="1600" b="1"/>
            </a:lvl5pPr>
            <a:lvl6pPr marL="2285788" indent="0">
              <a:buNone/>
              <a:defRPr sz="1600" b="1"/>
            </a:lvl6pPr>
            <a:lvl7pPr marL="2742945" indent="0">
              <a:buNone/>
              <a:defRPr sz="1600" b="1"/>
            </a:lvl7pPr>
            <a:lvl8pPr marL="3200104" indent="0">
              <a:buNone/>
              <a:defRPr sz="1600" b="1"/>
            </a:lvl8pPr>
            <a:lvl9pPr marL="365726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58" indent="0">
              <a:buNone/>
              <a:defRPr sz="2000" b="1"/>
            </a:lvl2pPr>
            <a:lvl3pPr marL="914315" indent="0">
              <a:buNone/>
              <a:defRPr sz="1800" b="1"/>
            </a:lvl3pPr>
            <a:lvl4pPr marL="1371472" indent="0">
              <a:buNone/>
              <a:defRPr sz="1600" b="1"/>
            </a:lvl4pPr>
            <a:lvl5pPr marL="1828630" indent="0">
              <a:buNone/>
              <a:defRPr sz="1600" b="1"/>
            </a:lvl5pPr>
            <a:lvl6pPr marL="2285788" indent="0">
              <a:buNone/>
              <a:defRPr sz="1600" b="1"/>
            </a:lvl6pPr>
            <a:lvl7pPr marL="2742945" indent="0">
              <a:buNone/>
              <a:defRPr sz="1600" b="1"/>
            </a:lvl7pPr>
            <a:lvl8pPr marL="3200104" indent="0">
              <a:buNone/>
              <a:defRPr sz="1600" b="1"/>
            </a:lvl8pPr>
            <a:lvl9pPr marL="365726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1D8BD707-D9CF-40AE-B4C6-C98DA3205C09}" type="datetimeFigureOut">
              <a:rPr lang="en-US" smtClean="0">
                <a:solidFill>
                  <a:srgbClr val="2A2C65">
                    <a:tint val="75000"/>
                  </a:srgbClr>
                </a:solidFill>
              </a:rPr>
              <a:pPr defTabSz="277233"/>
              <a:t>4/14/2025</a:t>
            </a:fld>
            <a:endParaRPr lang="en-US" dirty="0">
              <a:solidFill>
                <a:srgbClr val="2A2C65">
                  <a:tint val="75000"/>
                </a:srgbClr>
              </a:solidFill>
            </a:endParaRPr>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endParaRPr lang="en-GB">
              <a:solidFill>
                <a:srgbClr val="2A2C65">
                  <a:tint val="75000"/>
                </a:srgbClr>
              </a:solidFill>
            </a:endParaRPr>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B6F15528-21DE-4FAA-801E-634DDDAF4B2B}" type="slidenum">
              <a:rPr lang="en-GB" smtClean="0">
                <a:solidFill>
                  <a:srgbClr val="2A2C65">
                    <a:tint val="75000"/>
                  </a:srgbClr>
                </a:solidFill>
              </a:rPr>
              <a:pPr defTabSz="277233"/>
              <a:t>‹#›</a:t>
            </a:fld>
            <a:endParaRPr lang="en-GB">
              <a:solidFill>
                <a:srgbClr val="2A2C65">
                  <a:tint val="75000"/>
                </a:srgbClr>
              </a:solidFill>
            </a:endParaRPr>
          </a:p>
        </p:txBody>
      </p:sp>
    </p:spTree>
    <p:extLst>
      <p:ext uri="{BB962C8B-B14F-4D97-AF65-F5344CB8AC3E}">
        <p14:creationId xmlns:p14="http://schemas.microsoft.com/office/powerpoint/2010/main" val="11148497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1D8BD707-D9CF-40AE-B4C6-C98DA3205C09}" type="datetimeFigureOut">
              <a:rPr lang="en-US" smtClean="0">
                <a:solidFill>
                  <a:srgbClr val="2A2C65">
                    <a:tint val="75000"/>
                  </a:srgbClr>
                </a:solidFill>
              </a:rPr>
              <a:pPr defTabSz="277233"/>
              <a:t>4/14/2025</a:t>
            </a:fld>
            <a:endParaRPr lang="en-US" dirty="0">
              <a:solidFill>
                <a:srgbClr val="2A2C65">
                  <a:tint val="75000"/>
                </a:srgbClr>
              </a:solidFill>
            </a:endParaRPr>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endParaRPr lang="en-GB">
              <a:solidFill>
                <a:srgbClr val="2A2C65">
                  <a:tint val="75000"/>
                </a:srgbClr>
              </a:solidFill>
            </a:endParaRPr>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B6F15528-21DE-4FAA-801E-634DDDAF4B2B}" type="slidenum">
              <a:rPr lang="en-GB" smtClean="0">
                <a:solidFill>
                  <a:srgbClr val="2A2C65">
                    <a:tint val="75000"/>
                  </a:srgbClr>
                </a:solidFill>
              </a:rPr>
              <a:pPr defTabSz="277233"/>
              <a:t>‹#›</a:t>
            </a:fld>
            <a:endParaRPr lang="en-GB">
              <a:solidFill>
                <a:srgbClr val="2A2C65">
                  <a:tint val="75000"/>
                </a:srgbClr>
              </a:solidFill>
            </a:endParaRPr>
          </a:p>
        </p:txBody>
      </p:sp>
    </p:spTree>
    <p:extLst>
      <p:ext uri="{BB962C8B-B14F-4D97-AF65-F5344CB8AC3E}">
        <p14:creationId xmlns:p14="http://schemas.microsoft.com/office/powerpoint/2010/main" val="31926049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1D8BD707-D9CF-40AE-B4C6-C98DA3205C09}" type="datetimeFigureOut">
              <a:rPr lang="en-US" smtClean="0">
                <a:solidFill>
                  <a:srgbClr val="2A2C65">
                    <a:tint val="75000"/>
                  </a:srgbClr>
                </a:solidFill>
              </a:rPr>
              <a:pPr defTabSz="277233"/>
              <a:t>4/14/2025</a:t>
            </a:fld>
            <a:endParaRPr lang="en-US">
              <a:solidFill>
                <a:srgbClr val="2A2C65">
                  <a:tint val="75000"/>
                </a:srgbClr>
              </a:solidFill>
            </a:endParaRPr>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endParaRPr lang="en-GB">
              <a:solidFill>
                <a:srgbClr val="2A2C65">
                  <a:tint val="75000"/>
                </a:srgbClr>
              </a:solidFill>
            </a:endParaRPr>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B6F15528-21DE-4FAA-801E-634DDDAF4B2B}" type="slidenum">
              <a:rPr lang="en-GB" smtClean="0">
                <a:solidFill>
                  <a:srgbClr val="2A2C65">
                    <a:tint val="75000"/>
                  </a:srgbClr>
                </a:solidFill>
              </a:rPr>
              <a:pPr defTabSz="277233"/>
              <a:t>‹#›</a:t>
            </a:fld>
            <a:endParaRPr lang="en-GB">
              <a:solidFill>
                <a:srgbClr val="2A2C65">
                  <a:tint val="75000"/>
                </a:srgbClr>
              </a:solidFill>
            </a:endParaRPr>
          </a:p>
        </p:txBody>
      </p:sp>
    </p:spTree>
    <p:extLst>
      <p:ext uri="{BB962C8B-B14F-4D97-AF65-F5344CB8AC3E}">
        <p14:creationId xmlns:p14="http://schemas.microsoft.com/office/powerpoint/2010/main" val="18305461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90" y="2057400"/>
            <a:ext cx="3932237" cy="3811588"/>
          </a:xfrm>
        </p:spPr>
        <p:txBody>
          <a:bodyPr/>
          <a:lstStyle>
            <a:lvl1pPr marL="0" indent="0">
              <a:buNone/>
              <a:defRPr sz="1600"/>
            </a:lvl1pPr>
            <a:lvl2pPr marL="457158" indent="0">
              <a:buNone/>
              <a:defRPr sz="1400"/>
            </a:lvl2pPr>
            <a:lvl3pPr marL="914315" indent="0">
              <a:buNone/>
              <a:defRPr sz="1200"/>
            </a:lvl3pPr>
            <a:lvl4pPr marL="1371472" indent="0">
              <a:buNone/>
              <a:defRPr sz="1000"/>
            </a:lvl4pPr>
            <a:lvl5pPr marL="1828630" indent="0">
              <a:buNone/>
              <a:defRPr sz="1000"/>
            </a:lvl5pPr>
            <a:lvl6pPr marL="2285788" indent="0">
              <a:buNone/>
              <a:defRPr sz="1000"/>
            </a:lvl6pPr>
            <a:lvl7pPr marL="2742945" indent="0">
              <a:buNone/>
              <a:defRPr sz="1000"/>
            </a:lvl7pPr>
            <a:lvl8pPr marL="3200104" indent="0">
              <a:buNone/>
              <a:defRPr sz="1000"/>
            </a:lvl8pPr>
            <a:lvl9pPr marL="365726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1D8BD707-D9CF-40AE-B4C6-C98DA3205C09}" type="datetimeFigureOut">
              <a:rPr lang="en-US" smtClean="0">
                <a:solidFill>
                  <a:srgbClr val="2A2C65">
                    <a:tint val="75000"/>
                  </a:srgbClr>
                </a:solidFill>
              </a:rPr>
              <a:pPr defTabSz="277233"/>
              <a:t>4/14/2025</a:t>
            </a:fld>
            <a:endParaRPr lang="en-US" dirty="0">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B6F15528-21DE-4FAA-801E-634DDDAF4B2B}" type="slidenum">
              <a:rPr lang="en-GB" smtClean="0">
                <a:solidFill>
                  <a:srgbClr val="2A2C65">
                    <a:tint val="75000"/>
                  </a:srgbClr>
                </a:solidFill>
              </a:rPr>
              <a:pPr defTabSz="277233"/>
              <a:t>‹#›</a:t>
            </a:fld>
            <a:endParaRPr lang="en-GB">
              <a:solidFill>
                <a:srgbClr val="2A2C65">
                  <a:tint val="75000"/>
                </a:srgbClr>
              </a:solidFill>
            </a:endParaRPr>
          </a:p>
        </p:txBody>
      </p:sp>
    </p:spTree>
    <p:extLst>
      <p:ext uri="{BB962C8B-B14F-4D97-AF65-F5344CB8AC3E}">
        <p14:creationId xmlns:p14="http://schemas.microsoft.com/office/powerpoint/2010/main" val="158171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1433249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158" indent="0">
              <a:buNone/>
              <a:defRPr sz="2800"/>
            </a:lvl2pPr>
            <a:lvl3pPr marL="914315" indent="0">
              <a:buNone/>
              <a:defRPr sz="2400"/>
            </a:lvl3pPr>
            <a:lvl4pPr marL="1371472" indent="0">
              <a:buNone/>
              <a:defRPr sz="2000"/>
            </a:lvl4pPr>
            <a:lvl5pPr marL="1828630" indent="0">
              <a:buNone/>
              <a:defRPr sz="2000"/>
            </a:lvl5pPr>
            <a:lvl6pPr marL="2285788" indent="0">
              <a:buNone/>
              <a:defRPr sz="2000"/>
            </a:lvl6pPr>
            <a:lvl7pPr marL="2742945" indent="0">
              <a:buNone/>
              <a:defRPr sz="2000"/>
            </a:lvl7pPr>
            <a:lvl8pPr marL="3200104" indent="0">
              <a:buNone/>
              <a:defRPr sz="2000"/>
            </a:lvl8pPr>
            <a:lvl9pPr marL="365726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90" y="2057400"/>
            <a:ext cx="3932237" cy="3811588"/>
          </a:xfrm>
        </p:spPr>
        <p:txBody>
          <a:bodyPr/>
          <a:lstStyle>
            <a:lvl1pPr marL="0" indent="0">
              <a:buNone/>
              <a:defRPr sz="1600"/>
            </a:lvl1pPr>
            <a:lvl2pPr marL="457158" indent="0">
              <a:buNone/>
              <a:defRPr sz="1400"/>
            </a:lvl2pPr>
            <a:lvl3pPr marL="914315" indent="0">
              <a:buNone/>
              <a:defRPr sz="1200"/>
            </a:lvl3pPr>
            <a:lvl4pPr marL="1371472" indent="0">
              <a:buNone/>
              <a:defRPr sz="1000"/>
            </a:lvl4pPr>
            <a:lvl5pPr marL="1828630" indent="0">
              <a:buNone/>
              <a:defRPr sz="1000"/>
            </a:lvl5pPr>
            <a:lvl6pPr marL="2285788" indent="0">
              <a:buNone/>
              <a:defRPr sz="1000"/>
            </a:lvl6pPr>
            <a:lvl7pPr marL="2742945" indent="0">
              <a:buNone/>
              <a:defRPr sz="1000"/>
            </a:lvl7pPr>
            <a:lvl8pPr marL="3200104" indent="0">
              <a:buNone/>
              <a:defRPr sz="1000"/>
            </a:lvl8pPr>
            <a:lvl9pPr marL="365726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1D8BD707-D9CF-40AE-B4C6-C98DA3205C09}" type="datetimeFigureOut">
              <a:rPr lang="en-US" smtClean="0">
                <a:solidFill>
                  <a:srgbClr val="2A2C65">
                    <a:tint val="75000"/>
                  </a:srgbClr>
                </a:solidFill>
              </a:rPr>
              <a:pPr defTabSz="277233"/>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B6F15528-21DE-4FAA-801E-634DDDAF4B2B}" type="slidenum">
              <a:rPr lang="en-GB" smtClean="0">
                <a:solidFill>
                  <a:srgbClr val="2A2C65">
                    <a:tint val="75000"/>
                  </a:srgbClr>
                </a:solidFill>
              </a:rPr>
              <a:pPr defTabSz="277233"/>
              <a:t>‹#›</a:t>
            </a:fld>
            <a:endParaRPr lang="en-GB">
              <a:solidFill>
                <a:srgbClr val="2A2C65">
                  <a:tint val="75000"/>
                </a:srgbClr>
              </a:solidFill>
            </a:endParaRPr>
          </a:p>
        </p:txBody>
      </p:sp>
    </p:spTree>
    <p:extLst>
      <p:ext uri="{BB962C8B-B14F-4D97-AF65-F5344CB8AC3E}">
        <p14:creationId xmlns:p14="http://schemas.microsoft.com/office/powerpoint/2010/main" val="29962874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1D8BD707-D9CF-40AE-B4C6-C98DA3205C09}" type="datetimeFigureOut">
              <a:rPr lang="en-US" smtClean="0">
                <a:solidFill>
                  <a:srgbClr val="2A2C65">
                    <a:tint val="75000"/>
                  </a:srgbClr>
                </a:solidFill>
              </a:rPr>
              <a:pPr defTabSz="277233"/>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B6F15528-21DE-4FAA-801E-634DDDAF4B2B}" type="slidenum">
              <a:rPr lang="en-GB" smtClean="0">
                <a:solidFill>
                  <a:srgbClr val="2A2C65">
                    <a:tint val="75000"/>
                  </a:srgbClr>
                </a:solidFill>
              </a:rPr>
              <a:pPr defTabSz="277233"/>
              <a:t>‹#›</a:t>
            </a:fld>
            <a:endParaRPr lang="en-GB">
              <a:solidFill>
                <a:srgbClr val="2A2C65">
                  <a:tint val="75000"/>
                </a:srgbClr>
              </a:solidFill>
            </a:endParaRPr>
          </a:p>
        </p:txBody>
      </p:sp>
    </p:spTree>
    <p:extLst>
      <p:ext uri="{BB962C8B-B14F-4D97-AF65-F5344CB8AC3E}">
        <p14:creationId xmlns:p14="http://schemas.microsoft.com/office/powerpoint/2010/main" val="681567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1D8BD707-D9CF-40AE-B4C6-C98DA3205C09}" type="datetimeFigureOut">
              <a:rPr lang="en-US" smtClean="0">
                <a:solidFill>
                  <a:srgbClr val="2A2C65">
                    <a:tint val="75000"/>
                  </a:srgbClr>
                </a:solidFill>
              </a:rPr>
              <a:pPr defTabSz="277233"/>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B6F15528-21DE-4FAA-801E-634DDDAF4B2B}" type="slidenum">
              <a:rPr lang="en-GB" smtClean="0">
                <a:solidFill>
                  <a:srgbClr val="2A2C65">
                    <a:tint val="75000"/>
                  </a:srgbClr>
                </a:solidFill>
              </a:rPr>
              <a:pPr defTabSz="277233"/>
              <a:t>‹#›</a:t>
            </a:fld>
            <a:endParaRPr lang="en-GB">
              <a:solidFill>
                <a:srgbClr val="2A2C65">
                  <a:tint val="75000"/>
                </a:srgbClr>
              </a:solidFill>
            </a:endParaRPr>
          </a:p>
        </p:txBody>
      </p:sp>
    </p:spTree>
    <p:extLst>
      <p:ext uri="{BB962C8B-B14F-4D97-AF65-F5344CB8AC3E}">
        <p14:creationId xmlns:p14="http://schemas.microsoft.com/office/powerpoint/2010/main" val="29105959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79" indent="0" algn="ctr">
              <a:buNone/>
              <a:defRPr sz="2000"/>
            </a:lvl2pPr>
            <a:lvl3pPr marL="914358" indent="0" algn="ctr">
              <a:buNone/>
              <a:defRPr sz="1800"/>
            </a:lvl3pPr>
            <a:lvl4pPr marL="1371536" indent="0" algn="ctr">
              <a:buNone/>
              <a:defRPr sz="1600"/>
            </a:lvl4pPr>
            <a:lvl5pPr marL="1828715" indent="0" algn="ctr">
              <a:buNone/>
              <a:defRPr sz="1600"/>
            </a:lvl5pPr>
            <a:lvl6pPr marL="2285894" indent="0" algn="ctr">
              <a:buNone/>
              <a:defRPr sz="1600"/>
            </a:lvl6pPr>
            <a:lvl7pPr marL="2743073" indent="0" algn="ctr">
              <a:buNone/>
              <a:defRPr sz="1600"/>
            </a:lvl7pPr>
            <a:lvl8pPr marL="3200252" indent="0" algn="ctr">
              <a:buNone/>
              <a:defRPr sz="1600"/>
            </a:lvl8pPr>
            <a:lvl9pPr marL="365743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914358">
              <a:defRPr/>
            </a:pPr>
            <a:fld id="{AB24826B-5E43-4923-8072-D42B401530FC}" type="datetimeFigureOut">
              <a:rPr lang="en-GB" smtClean="0">
                <a:solidFill>
                  <a:prstClr val="black">
                    <a:tint val="75000"/>
                  </a:prstClr>
                </a:solidFill>
              </a:rPr>
              <a:pPr defTabSz="914358">
                <a:defRPr/>
              </a:pPr>
              <a:t>14/04/2025</a:t>
            </a:fld>
            <a:endParaRPr lang="en-GB" smtClean="0">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smtClean="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F56F252-D559-4F68-9E55-C1BA74C2ABD2}" type="slidenum">
              <a:rPr lang="en-GB" smtClean="0">
                <a:solidFill>
                  <a:prstClr val="black">
                    <a:tint val="75000"/>
                  </a:prstClr>
                </a:solidFill>
              </a:rPr>
              <a:pPr defTabSz="914358">
                <a:defRPr/>
              </a:pPr>
              <a:t>‹#›</a:t>
            </a:fld>
            <a:endParaRPr lang="en-GB" smtClean="0">
              <a:solidFill>
                <a:prstClr val="black">
                  <a:tint val="75000"/>
                </a:prstClr>
              </a:solidFill>
            </a:endParaRPr>
          </a:p>
        </p:txBody>
      </p:sp>
    </p:spTree>
    <p:extLst>
      <p:ext uri="{BB962C8B-B14F-4D97-AF65-F5344CB8AC3E}">
        <p14:creationId xmlns:p14="http://schemas.microsoft.com/office/powerpoint/2010/main" val="7410870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AB24826B-5E43-4923-8072-D42B401530FC}" type="datetimeFigureOut">
              <a:rPr lang="en-GB" smtClean="0">
                <a:solidFill>
                  <a:prstClr val="black">
                    <a:tint val="75000"/>
                  </a:prstClr>
                </a:solidFill>
              </a:rPr>
              <a:pPr defTabSz="914358">
                <a:defRPr/>
              </a:pPr>
              <a:t>14/04/2025</a:t>
            </a:fld>
            <a:endParaRPr lang="en-GB" smtClean="0">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smtClean="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F56F252-D559-4F68-9E55-C1BA74C2ABD2}" type="slidenum">
              <a:rPr lang="en-GB" smtClean="0">
                <a:solidFill>
                  <a:prstClr val="black">
                    <a:tint val="75000"/>
                  </a:prstClr>
                </a:solidFill>
              </a:rPr>
              <a:pPr defTabSz="914358">
                <a:defRPr/>
              </a:pPr>
              <a:t>‹#›</a:t>
            </a:fld>
            <a:endParaRPr lang="en-GB" smtClean="0">
              <a:solidFill>
                <a:prstClr val="black">
                  <a:tint val="75000"/>
                </a:prstClr>
              </a:solidFill>
            </a:endParaRPr>
          </a:p>
        </p:txBody>
      </p:sp>
    </p:spTree>
    <p:extLst>
      <p:ext uri="{BB962C8B-B14F-4D97-AF65-F5344CB8AC3E}">
        <p14:creationId xmlns:p14="http://schemas.microsoft.com/office/powerpoint/2010/main" val="14932052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79" indent="0">
              <a:buNone/>
              <a:defRPr sz="2000">
                <a:solidFill>
                  <a:schemeClr val="tx1">
                    <a:tint val="75000"/>
                  </a:schemeClr>
                </a:solidFill>
              </a:defRPr>
            </a:lvl2pPr>
            <a:lvl3pPr marL="914358" indent="0">
              <a:buNone/>
              <a:defRPr sz="1800">
                <a:solidFill>
                  <a:schemeClr val="tx1">
                    <a:tint val="75000"/>
                  </a:schemeClr>
                </a:solidFill>
              </a:defRPr>
            </a:lvl3pPr>
            <a:lvl4pPr marL="1371536" indent="0">
              <a:buNone/>
              <a:defRPr sz="1600">
                <a:solidFill>
                  <a:schemeClr val="tx1">
                    <a:tint val="75000"/>
                  </a:schemeClr>
                </a:solidFill>
              </a:defRPr>
            </a:lvl4pPr>
            <a:lvl5pPr marL="1828715" indent="0">
              <a:buNone/>
              <a:defRPr sz="1600">
                <a:solidFill>
                  <a:schemeClr val="tx1">
                    <a:tint val="75000"/>
                  </a:schemeClr>
                </a:solidFill>
              </a:defRPr>
            </a:lvl5pPr>
            <a:lvl6pPr marL="2285894" indent="0">
              <a:buNone/>
              <a:defRPr sz="1600">
                <a:solidFill>
                  <a:schemeClr val="tx1">
                    <a:tint val="75000"/>
                  </a:schemeClr>
                </a:solidFill>
              </a:defRPr>
            </a:lvl6pPr>
            <a:lvl7pPr marL="2743073" indent="0">
              <a:buNone/>
              <a:defRPr sz="1600">
                <a:solidFill>
                  <a:schemeClr val="tx1">
                    <a:tint val="75000"/>
                  </a:schemeClr>
                </a:solidFill>
              </a:defRPr>
            </a:lvl7pPr>
            <a:lvl8pPr marL="3200252" indent="0">
              <a:buNone/>
              <a:defRPr sz="1600">
                <a:solidFill>
                  <a:schemeClr val="tx1">
                    <a:tint val="75000"/>
                  </a:schemeClr>
                </a:solidFill>
              </a:defRPr>
            </a:lvl8pPr>
            <a:lvl9pPr marL="365743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914358">
              <a:defRPr/>
            </a:pPr>
            <a:fld id="{AB24826B-5E43-4923-8072-D42B401530FC}" type="datetimeFigureOut">
              <a:rPr lang="en-GB" smtClean="0">
                <a:solidFill>
                  <a:prstClr val="black">
                    <a:tint val="75000"/>
                  </a:prstClr>
                </a:solidFill>
              </a:rPr>
              <a:pPr defTabSz="914358">
                <a:defRPr/>
              </a:pPr>
              <a:t>14/04/2025</a:t>
            </a:fld>
            <a:endParaRPr lang="en-GB" smtClean="0">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smtClean="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F56F252-D559-4F68-9E55-C1BA74C2ABD2}" type="slidenum">
              <a:rPr lang="en-GB" smtClean="0">
                <a:solidFill>
                  <a:prstClr val="black">
                    <a:tint val="75000"/>
                  </a:prstClr>
                </a:solidFill>
              </a:rPr>
              <a:pPr defTabSz="914358">
                <a:defRPr/>
              </a:pPr>
              <a:t>‹#›</a:t>
            </a:fld>
            <a:endParaRPr lang="en-GB" smtClean="0">
              <a:solidFill>
                <a:prstClr val="black">
                  <a:tint val="75000"/>
                </a:prstClr>
              </a:solidFill>
            </a:endParaRPr>
          </a:p>
        </p:txBody>
      </p:sp>
    </p:spTree>
    <p:extLst>
      <p:ext uri="{BB962C8B-B14F-4D97-AF65-F5344CB8AC3E}">
        <p14:creationId xmlns:p14="http://schemas.microsoft.com/office/powerpoint/2010/main" val="34044146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914358">
              <a:defRPr/>
            </a:pPr>
            <a:fld id="{AB24826B-5E43-4923-8072-D42B401530FC}" type="datetimeFigureOut">
              <a:rPr lang="en-GB" smtClean="0">
                <a:solidFill>
                  <a:prstClr val="black">
                    <a:tint val="75000"/>
                  </a:prstClr>
                </a:solidFill>
              </a:rPr>
              <a:pPr defTabSz="914358">
                <a:defRPr/>
              </a:pPr>
              <a:t>14/04/2025</a:t>
            </a:fld>
            <a:endParaRPr lang="en-GB" smtClean="0">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smtClean="0">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F56F252-D559-4F68-9E55-C1BA74C2ABD2}" type="slidenum">
              <a:rPr lang="en-GB" smtClean="0">
                <a:solidFill>
                  <a:prstClr val="black">
                    <a:tint val="75000"/>
                  </a:prstClr>
                </a:solidFill>
              </a:rPr>
              <a:pPr defTabSz="914358">
                <a:defRPr/>
              </a:pPr>
              <a:t>‹#›</a:t>
            </a:fld>
            <a:endParaRPr lang="en-GB" smtClean="0">
              <a:solidFill>
                <a:prstClr val="black">
                  <a:tint val="75000"/>
                </a:prstClr>
              </a:solidFill>
            </a:endParaRPr>
          </a:p>
        </p:txBody>
      </p:sp>
    </p:spTree>
    <p:extLst>
      <p:ext uri="{BB962C8B-B14F-4D97-AF65-F5344CB8AC3E}">
        <p14:creationId xmlns:p14="http://schemas.microsoft.com/office/powerpoint/2010/main" val="20334052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914358">
              <a:defRPr/>
            </a:pPr>
            <a:fld id="{AB24826B-5E43-4923-8072-D42B401530FC}" type="datetimeFigureOut">
              <a:rPr lang="en-GB" smtClean="0">
                <a:solidFill>
                  <a:prstClr val="black">
                    <a:tint val="75000"/>
                  </a:prstClr>
                </a:solidFill>
              </a:rPr>
              <a:pPr defTabSz="914358">
                <a:defRPr/>
              </a:pPr>
              <a:t>14/04/2025</a:t>
            </a:fld>
            <a:endParaRPr lang="en-GB" smtClean="0">
              <a:solidFill>
                <a:prstClr val="black">
                  <a:tint val="75000"/>
                </a:prstClr>
              </a:solidFill>
            </a:endParaRPr>
          </a:p>
        </p:txBody>
      </p:sp>
      <p:sp>
        <p:nvSpPr>
          <p:cNvPr id="8" name="Footer Placeholder 7"/>
          <p:cNvSpPr>
            <a:spLocks noGrp="1"/>
          </p:cNvSpPr>
          <p:nvPr>
            <p:ph type="ftr" sz="quarter" idx="11"/>
          </p:nvPr>
        </p:nvSpPr>
        <p:spPr/>
        <p:txBody>
          <a:bodyPr/>
          <a:lstStyle/>
          <a:p>
            <a:pPr defTabSz="914358">
              <a:defRPr/>
            </a:pPr>
            <a:endParaRPr lang="en-GB" smtClean="0">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8">
              <a:defRPr/>
            </a:pPr>
            <a:fld id="{3F56F252-D559-4F68-9E55-C1BA74C2ABD2}" type="slidenum">
              <a:rPr lang="en-GB" smtClean="0">
                <a:solidFill>
                  <a:prstClr val="black">
                    <a:tint val="75000"/>
                  </a:prstClr>
                </a:solidFill>
              </a:rPr>
              <a:pPr defTabSz="914358">
                <a:defRPr/>
              </a:pPr>
              <a:t>‹#›</a:t>
            </a:fld>
            <a:endParaRPr lang="en-GB" smtClean="0">
              <a:solidFill>
                <a:prstClr val="black">
                  <a:tint val="75000"/>
                </a:prstClr>
              </a:solidFill>
            </a:endParaRPr>
          </a:p>
        </p:txBody>
      </p:sp>
    </p:spTree>
    <p:extLst>
      <p:ext uri="{BB962C8B-B14F-4D97-AF65-F5344CB8AC3E}">
        <p14:creationId xmlns:p14="http://schemas.microsoft.com/office/powerpoint/2010/main" val="38894860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358">
              <a:defRPr/>
            </a:pPr>
            <a:fld id="{AB24826B-5E43-4923-8072-D42B401530FC}" type="datetimeFigureOut">
              <a:rPr lang="en-GB" smtClean="0">
                <a:solidFill>
                  <a:prstClr val="black">
                    <a:tint val="75000"/>
                  </a:prstClr>
                </a:solidFill>
              </a:rPr>
              <a:pPr defTabSz="914358">
                <a:defRPr/>
              </a:pPr>
              <a:t>14/04/2025</a:t>
            </a:fld>
            <a:endParaRPr lang="en-GB" smtClean="0">
              <a:solidFill>
                <a:prstClr val="black">
                  <a:tint val="75000"/>
                </a:prstClr>
              </a:solidFill>
            </a:endParaRPr>
          </a:p>
        </p:txBody>
      </p:sp>
      <p:sp>
        <p:nvSpPr>
          <p:cNvPr id="4" name="Footer Placeholder 3"/>
          <p:cNvSpPr>
            <a:spLocks noGrp="1"/>
          </p:cNvSpPr>
          <p:nvPr>
            <p:ph type="ftr" sz="quarter" idx="11"/>
          </p:nvPr>
        </p:nvSpPr>
        <p:spPr/>
        <p:txBody>
          <a:bodyPr/>
          <a:lstStyle/>
          <a:p>
            <a:pPr defTabSz="914358">
              <a:defRPr/>
            </a:pPr>
            <a:endParaRPr lang="en-GB" smtClean="0">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8">
              <a:defRPr/>
            </a:pPr>
            <a:fld id="{3F56F252-D559-4F68-9E55-C1BA74C2ABD2}" type="slidenum">
              <a:rPr lang="en-GB" smtClean="0">
                <a:solidFill>
                  <a:prstClr val="black">
                    <a:tint val="75000"/>
                  </a:prstClr>
                </a:solidFill>
              </a:rPr>
              <a:pPr defTabSz="914358">
                <a:defRPr/>
              </a:pPr>
              <a:t>‹#›</a:t>
            </a:fld>
            <a:endParaRPr lang="en-GB" smtClean="0">
              <a:solidFill>
                <a:prstClr val="black">
                  <a:tint val="75000"/>
                </a:prstClr>
              </a:solidFill>
            </a:endParaRPr>
          </a:p>
        </p:txBody>
      </p:sp>
    </p:spTree>
    <p:extLst>
      <p:ext uri="{BB962C8B-B14F-4D97-AF65-F5344CB8AC3E}">
        <p14:creationId xmlns:p14="http://schemas.microsoft.com/office/powerpoint/2010/main" val="25074180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8">
              <a:defRPr/>
            </a:pPr>
            <a:fld id="{AB24826B-5E43-4923-8072-D42B401530FC}" type="datetimeFigureOut">
              <a:rPr lang="en-GB" smtClean="0">
                <a:solidFill>
                  <a:prstClr val="black">
                    <a:tint val="75000"/>
                  </a:prstClr>
                </a:solidFill>
              </a:rPr>
              <a:pPr defTabSz="914358">
                <a:defRPr/>
              </a:pPr>
              <a:t>14/04/2025</a:t>
            </a:fld>
            <a:endParaRPr lang="en-GB" smtClean="0">
              <a:solidFill>
                <a:prstClr val="black">
                  <a:tint val="75000"/>
                </a:prstClr>
              </a:solidFill>
            </a:endParaRPr>
          </a:p>
        </p:txBody>
      </p:sp>
      <p:sp>
        <p:nvSpPr>
          <p:cNvPr id="3" name="Footer Placeholder 2"/>
          <p:cNvSpPr>
            <a:spLocks noGrp="1"/>
          </p:cNvSpPr>
          <p:nvPr>
            <p:ph type="ftr" sz="quarter" idx="11"/>
          </p:nvPr>
        </p:nvSpPr>
        <p:spPr/>
        <p:txBody>
          <a:bodyPr/>
          <a:lstStyle/>
          <a:p>
            <a:pPr defTabSz="914358">
              <a:defRPr/>
            </a:pPr>
            <a:endParaRPr lang="en-GB" smtClean="0">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8">
              <a:defRPr/>
            </a:pPr>
            <a:fld id="{3F56F252-D559-4F68-9E55-C1BA74C2ABD2}" type="slidenum">
              <a:rPr lang="en-GB" smtClean="0">
                <a:solidFill>
                  <a:prstClr val="black">
                    <a:tint val="75000"/>
                  </a:prstClr>
                </a:solidFill>
              </a:rPr>
              <a:pPr defTabSz="914358">
                <a:defRPr/>
              </a:pPr>
              <a:t>‹#›</a:t>
            </a:fld>
            <a:endParaRPr lang="en-GB" smtClean="0">
              <a:solidFill>
                <a:prstClr val="black">
                  <a:tint val="75000"/>
                </a:prstClr>
              </a:solidFill>
            </a:endParaRPr>
          </a:p>
        </p:txBody>
      </p:sp>
    </p:spTree>
    <p:extLst>
      <p:ext uri="{BB962C8B-B14F-4D97-AF65-F5344CB8AC3E}">
        <p14:creationId xmlns:p14="http://schemas.microsoft.com/office/powerpoint/2010/main" val="73783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79" indent="0">
              <a:buNone/>
              <a:defRPr sz="2000">
                <a:solidFill>
                  <a:schemeClr val="tx1">
                    <a:tint val="75000"/>
                  </a:schemeClr>
                </a:solidFill>
              </a:defRPr>
            </a:lvl2pPr>
            <a:lvl3pPr marL="914358" indent="0">
              <a:buNone/>
              <a:defRPr sz="1800">
                <a:solidFill>
                  <a:schemeClr val="tx1">
                    <a:tint val="75000"/>
                  </a:schemeClr>
                </a:solidFill>
              </a:defRPr>
            </a:lvl3pPr>
            <a:lvl4pPr marL="1371536" indent="0">
              <a:buNone/>
              <a:defRPr sz="1600">
                <a:solidFill>
                  <a:schemeClr val="tx1">
                    <a:tint val="75000"/>
                  </a:schemeClr>
                </a:solidFill>
              </a:defRPr>
            </a:lvl4pPr>
            <a:lvl5pPr marL="1828715" indent="0">
              <a:buNone/>
              <a:defRPr sz="1600">
                <a:solidFill>
                  <a:schemeClr val="tx1">
                    <a:tint val="75000"/>
                  </a:schemeClr>
                </a:solidFill>
              </a:defRPr>
            </a:lvl5pPr>
            <a:lvl6pPr marL="2285894" indent="0">
              <a:buNone/>
              <a:defRPr sz="1600">
                <a:solidFill>
                  <a:schemeClr val="tx1">
                    <a:tint val="75000"/>
                  </a:schemeClr>
                </a:solidFill>
              </a:defRPr>
            </a:lvl6pPr>
            <a:lvl7pPr marL="2743073" indent="0">
              <a:buNone/>
              <a:defRPr sz="1600">
                <a:solidFill>
                  <a:schemeClr val="tx1">
                    <a:tint val="75000"/>
                  </a:schemeClr>
                </a:solidFill>
              </a:defRPr>
            </a:lvl7pPr>
            <a:lvl8pPr marL="3200252" indent="0">
              <a:buNone/>
              <a:defRPr sz="1600">
                <a:solidFill>
                  <a:schemeClr val="tx1">
                    <a:tint val="75000"/>
                  </a:schemeClr>
                </a:solidFill>
              </a:defRPr>
            </a:lvl8pPr>
            <a:lvl9pPr marL="365743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spTree>
    <p:extLst>
      <p:ext uri="{BB962C8B-B14F-4D97-AF65-F5344CB8AC3E}">
        <p14:creationId xmlns:p14="http://schemas.microsoft.com/office/powerpoint/2010/main" val="35981377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AB24826B-5E43-4923-8072-D42B401530FC}" type="datetimeFigureOut">
              <a:rPr lang="en-GB" smtClean="0">
                <a:solidFill>
                  <a:prstClr val="black">
                    <a:tint val="75000"/>
                  </a:prstClr>
                </a:solidFill>
              </a:rPr>
              <a:pPr defTabSz="914358">
                <a:defRPr/>
              </a:pPr>
              <a:t>14/04/2025</a:t>
            </a:fld>
            <a:endParaRPr lang="en-GB" smtClean="0">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smtClean="0">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F56F252-D559-4F68-9E55-C1BA74C2ABD2}" type="slidenum">
              <a:rPr lang="en-GB" smtClean="0">
                <a:solidFill>
                  <a:prstClr val="black">
                    <a:tint val="75000"/>
                  </a:prstClr>
                </a:solidFill>
              </a:rPr>
              <a:pPr defTabSz="914358">
                <a:defRPr/>
              </a:pPr>
              <a:t>‹#›</a:t>
            </a:fld>
            <a:endParaRPr lang="en-GB" smtClean="0">
              <a:solidFill>
                <a:prstClr val="black">
                  <a:tint val="75000"/>
                </a:prstClr>
              </a:solidFill>
            </a:endParaRPr>
          </a:p>
        </p:txBody>
      </p:sp>
    </p:spTree>
    <p:extLst>
      <p:ext uri="{BB962C8B-B14F-4D97-AF65-F5344CB8AC3E}">
        <p14:creationId xmlns:p14="http://schemas.microsoft.com/office/powerpoint/2010/main" val="12750629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6"/>
            <a:ext cx="6172200" cy="4873625"/>
          </a:xfrm>
        </p:spPr>
        <p:txBody>
          <a:bodyPr/>
          <a:lstStyle>
            <a:lvl1pPr marL="0" indent="0">
              <a:buNone/>
              <a:defRPr sz="3200"/>
            </a:lvl1pPr>
            <a:lvl2pPr marL="457179" indent="0">
              <a:buNone/>
              <a:defRPr sz="2800"/>
            </a:lvl2pPr>
            <a:lvl3pPr marL="914358" indent="0">
              <a:buNone/>
              <a:defRPr sz="2400"/>
            </a:lvl3pPr>
            <a:lvl4pPr marL="1371536" indent="0">
              <a:buNone/>
              <a:defRPr sz="2000"/>
            </a:lvl4pPr>
            <a:lvl5pPr marL="1828715" indent="0">
              <a:buNone/>
              <a:defRPr sz="2000"/>
            </a:lvl5pPr>
            <a:lvl6pPr marL="2285894" indent="0">
              <a:buNone/>
              <a:defRPr sz="2000"/>
            </a:lvl6pPr>
            <a:lvl7pPr marL="2743073" indent="0">
              <a:buNone/>
              <a:defRPr sz="2000"/>
            </a:lvl7pPr>
            <a:lvl8pPr marL="3200252" indent="0">
              <a:buNone/>
              <a:defRPr sz="2000"/>
            </a:lvl8pPr>
            <a:lvl9pPr marL="3657430" indent="0">
              <a:buNone/>
              <a:defRPr sz="2000"/>
            </a:lvl9pPr>
          </a:lstStyle>
          <a:p>
            <a:endParaRPr lang="en-GB"/>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AB24826B-5E43-4923-8072-D42B401530FC}" type="datetimeFigureOut">
              <a:rPr lang="en-GB" smtClean="0">
                <a:solidFill>
                  <a:prstClr val="black">
                    <a:tint val="75000"/>
                  </a:prstClr>
                </a:solidFill>
              </a:rPr>
              <a:pPr defTabSz="914358">
                <a:defRPr/>
              </a:pPr>
              <a:t>14/04/2025</a:t>
            </a:fld>
            <a:endParaRPr lang="en-GB" smtClean="0">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smtClean="0">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F56F252-D559-4F68-9E55-C1BA74C2ABD2}" type="slidenum">
              <a:rPr lang="en-GB" smtClean="0">
                <a:solidFill>
                  <a:prstClr val="black">
                    <a:tint val="75000"/>
                  </a:prstClr>
                </a:solidFill>
              </a:rPr>
              <a:pPr defTabSz="914358">
                <a:defRPr/>
              </a:pPr>
              <a:t>‹#›</a:t>
            </a:fld>
            <a:endParaRPr lang="en-GB" smtClean="0">
              <a:solidFill>
                <a:prstClr val="black">
                  <a:tint val="75000"/>
                </a:prstClr>
              </a:solidFill>
            </a:endParaRPr>
          </a:p>
        </p:txBody>
      </p:sp>
    </p:spTree>
    <p:extLst>
      <p:ext uri="{BB962C8B-B14F-4D97-AF65-F5344CB8AC3E}">
        <p14:creationId xmlns:p14="http://schemas.microsoft.com/office/powerpoint/2010/main" val="1651067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AB24826B-5E43-4923-8072-D42B401530FC}" type="datetimeFigureOut">
              <a:rPr lang="en-GB" smtClean="0">
                <a:solidFill>
                  <a:prstClr val="black">
                    <a:tint val="75000"/>
                  </a:prstClr>
                </a:solidFill>
              </a:rPr>
              <a:pPr defTabSz="914358">
                <a:defRPr/>
              </a:pPr>
              <a:t>14/04/2025</a:t>
            </a:fld>
            <a:endParaRPr lang="en-GB" smtClean="0">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smtClean="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F56F252-D559-4F68-9E55-C1BA74C2ABD2}" type="slidenum">
              <a:rPr lang="en-GB" smtClean="0">
                <a:solidFill>
                  <a:prstClr val="black">
                    <a:tint val="75000"/>
                  </a:prstClr>
                </a:solidFill>
              </a:rPr>
              <a:pPr defTabSz="914358">
                <a:defRPr/>
              </a:pPr>
              <a:t>‹#›</a:t>
            </a:fld>
            <a:endParaRPr lang="en-GB" smtClean="0">
              <a:solidFill>
                <a:prstClr val="black">
                  <a:tint val="75000"/>
                </a:prstClr>
              </a:solidFill>
            </a:endParaRPr>
          </a:p>
        </p:txBody>
      </p:sp>
    </p:spTree>
    <p:extLst>
      <p:ext uri="{BB962C8B-B14F-4D97-AF65-F5344CB8AC3E}">
        <p14:creationId xmlns:p14="http://schemas.microsoft.com/office/powerpoint/2010/main" val="9654691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AB24826B-5E43-4923-8072-D42B401530FC}" type="datetimeFigureOut">
              <a:rPr lang="en-GB" smtClean="0">
                <a:solidFill>
                  <a:prstClr val="black">
                    <a:tint val="75000"/>
                  </a:prstClr>
                </a:solidFill>
              </a:rPr>
              <a:pPr defTabSz="914358">
                <a:defRPr/>
              </a:pPr>
              <a:t>14/04/2025</a:t>
            </a:fld>
            <a:endParaRPr lang="en-GB" smtClean="0">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smtClean="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F56F252-D559-4F68-9E55-C1BA74C2ABD2}" type="slidenum">
              <a:rPr lang="en-GB" smtClean="0">
                <a:solidFill>
                  <a:prstClr val="black">
                    <a:tint val="75000"/>
                  </a:prstClr>
                </a:solidFill>
              </a:rPr>
              <a:pPr defTabSz="914358">
                <a:defRPr/>
              </a:pPr>
              <a:t>‹#›</a:t>
            </a:fld>
            <a:endParaRPr lang="en-GB" smtClean="0">
              <a:solidFill>
                <a:prstClr val="black">
                  <a:tint val="75000"/>
                </a:prstClr>
              </a:solidFill>
            </a:endParaRPr>
          </a:p>
        </p:txBody>
      </p:sp>
    </p:spTree>
    <p:extLst>
      <p:ext uri="{BB962C8B-B14F-4D97-AF65-F5344CB8AC3E}">
        <p14:creationId xmlns:p14="http://schemas.microsoft.com/office/powerpoint/2010/main" val="24908829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3709708-4598-4CBA-8C1A-50815BD08AE0}"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E61BAD-E203-4B97-BC19-4B524C7CB6BB}"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24212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3709708-4598-4CBA-8C1A-50815BD08AE0}"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E61BAD-E203-4B97-BC19-4B524C7CB6BB}"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28992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3709708-4598-4CBA-8C1A-50815BD08AE0}"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E61BAD-E203-4B97-BC19-4B524C7CB6BB}"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1938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3709708-4598-4CBA-8C1A-50815BD08AE0}"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E61BAD-E203-4B97-BC19-4B524C7CB6BB}"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31178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3709708-4598-4CBA-8C1A-50815BD08AE0}"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E61BAD-E203-4B97-BC19-4B524C7CB6BB}"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68404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3709708-4598-4CBA-8C1A-50815BD08AE0}"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E61BAD-E203-4B97-BC19-4B524C7CB6BB}"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3408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33083228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3709708-4598-4CBA-8C1A-50815BD08AE0}"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E61BAD-E203-4B97-BC19-4B524C7CB6BB}"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24439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3709708-4598-4CBA-8C1A-50815BD08AE0}"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E61BAD-E203-4B97-BC19-4B524C7CB6BB}"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22986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3709708-4598-4CBA-8C1A-50815BD08AE0}"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E61BAD-E203-4B97-BC19-4B524C7CB6BB}"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53833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3709708-4598-4CBA-8C1A-50815BD08AE0}"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E61BAD-E203-4B97-BC19-4B524C7CB6BB}"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74423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3709708-4598-4CBA-8C1A-50815BD08AE0}"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E61BAD-E203-4B97-BC19-4B524C7CB6BB}"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7987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238810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10341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57605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965999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79" indent="0">
              <a:buNone/>
              <a:defRPr sz="2800"/>
            </a:lvl2pPr>
            <a:lvl3pPr marL="914358" indent="0">
              <a:buNone/>
              <a:defRPr sz="2400"/>
            </a:lvl3pPr>
            <a:lvl4pPr marL="1371536" indent="0">
              <a:buNone/>
              <a:defRPr sz="2000"/>
            </a:lvl4pPr>
            <a:lvl5pPr marL="1828715" indent="0">
              <a:buNone/>
              <a:defRPr sz="2000"/>
            </a:lvl5pPr>
            <a:lvl6pPr marL="2285894" indent="0">
              <a:buNone/>
              <a:defRPr sz="2000"/>
            </a:lvl6pPr>
            <a:lvl7pPr marL="2743073" indent="0">
              <a:buNone/>
              <a:defRPr sz="2000"/>
            </a:lvl7pPr>
            <a:lvl8pPr marL="3200252" indent="0">
              <a:buNone/>
              <a:defRPr sz="2000"/>
            </a:lvl8pPr>
            <a:lvl9pPr marL="365743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09444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cs typeface="Calibri" panose="020F0502020204030204"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6325" y="-3357"/>
            <a:ext cx="12191953" cy="105399"/>
          </a:xfrm>
          <a:prstGeom prst="rect">
            <a:avLst/>
          </a:prstGeom>
        </p:spPr>
      </p:pic>
    </p:spTree>
    <p:extLst>
      <p:ext uri="{BB962C8B-B14F-4D97-AF65-F5344CB8AC3E}">
        <p14:creationId xmlns:p14="http://schemas.microsoft.com/office/powerpoint/2010/main" val="99598193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358" rtl="0" eaLnBrk="1" latinLnBrk="0" hangingPunct="1">
        <a:lnSpc>
          <a:spcPct val="90000"/>
        </a:lnSpc>
        <a:spcBef>
          <a:spcPct val="0"/>
        </a:spcBef>
        <a:buNone/>
        <a:defRPr sz="4400"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8" rtl="0" eaLnBrk="1" latinLnBrk="0" hangingPunct="1">
        <a:defRPr sz="1800" kern="1200">
          <a:solidFill>
            <a:schemeClr val="tx1"/>
          </a:solidFill>
          <a:latin typeface="+mn-lt"/>
          <a:ea typeface="+mn-ea"/>
          <a:cs typeface="+mn-cs"/>
        </a:defRPr>
      </a:lvl1pPr>
      <a:lvl2pPr marL="457179" algn="l" defTabSz="914358" rtl="0" eaLnBrk="1" latinLnBrk="0" hangingPunct="1">
        <a:defRPr sz="1800" kern="1200">
          <a:solidFill>
            <a:schemeClr val="tx1"/>
          </a:solidFill>
          <a:latin typeface="+mn-lt"/>
          <a:ea typeface="+mn-ea"/>
          <a:cs typeface="+mn-cs"/>
        </a:defRPr>
      </a:lvl2pPr>
      <a:lvl3pPr marL="914358" algn="l" defTabSz="914358" rtl="0" eaLnBrk="1" latinLnBrk="0" hangingPunct="1">
        <a:defRPr sz="1800" kern="1200">
          <a:solidFill>
            <a:schemeClr val="tx1"/>
          </a:solidFill>
          <a:latin typeface="+mn-lt"/>
          <a:ea typeface="+mn-ea"/>
          <a:cs typeface="+mn-cs"/>
        </a:defRPr>
      </a:lvl3pPr>
      <a:lvl4pPr marL="1371536" algn="l" defTabSz="914358" rtl="0" eaLnBrk="1" latinLnBrk="0" hangingPunct="1">
        <a:defRPr sz="1800" kern="1200">
          <a:solidFill>
            <a:schemeClr val="tx1"/>
          </a:solidFill>
          <a:latin typeface="+mn-lt"/>
          <a:ea typeface="+mn-ea"/>
          <a:cs typeface="+mn-cs"/>
        </a:defRPr>
      </a:lvl4pPr>
      <a:lvl5pPr marL="1828715" algn="l" defTabSz="914358" rtl="0" eaLnBrk="1" latinLnBrk="0" hangingPunct="1">
        <a:defRPr sz="1800" kern="1200">
          <a:solidFill>
            <a:schemeClr val="tx1"/>
          </a:solidFill>
          <a:latin typeface="+mn-lt"/>
          <a:ea typeface="+mn-ea"/>
          <a:cs typeface="+mn-cs"/>
        </a:defRPr>
      </a:lvl5pPr>
      <a:lvl6pPr marL="2285894" algn="l" defTabSz="914358" rtl="0" eaLnBrk="1" latinLnBrk="0" hangingPunct="1">
        <a:defRPr sz="1800" kern="1200">
          <a:solidFill>
            <a:schemeClr val="tx1"/>
          </a:solidFill>
          <a:latin typeface="+mn-lt"/>
          <a:ea typeface="+mn-ea"/>
          <a:cs typeface="+mn-cs"/>
        </a:defRPr>
      </a:lvl6pPr>
      <a:lvl7pPr marL="2743073" algn="l" defTabSz="914358" rtl="0" eaLnBrk="1" latinLnBrk="0" hangingPunct="1">
        <a:defRPr sz="1800" kern="1200">
          <a:solidFill>
            <a:schemeClr val="tx1"/>
          </a:solidFill>
          <a:latin typeface="+mn-lt"/>
          <a:ea typeface="+mn-ea"/>
          <a:cs typeface="+mn-cs"/>
        </a:defRPr>
      </a:lvl7pPr>
      <a:lvl8pPr marL="3200252" algn="l" defTabSz="914358" rtl="0" eaLnBrk="1" latinLnBrk="0" hangingPunct="1">
        <a:defRPr sz="1800" kern="1200">
          <a:solidFill>
            <a:schemeClr val="tx1"/>
          </a:solidFill>
          <a:latin typeface="+mn-lt"/>
          <a:ea typeface="+mn-ea"/>
          <a:cs typeface="+mn-cs"/>
        </a:defRPr>
      </a:lvl8pPr>
      <a:lvl9pPr marL="3657430" algn="l" defTabSz="91435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cs typeface="Calibri" panose="020F0502020204030204" pitchFamily="34" charset="0"/>
              </a:defRPr>
            </a:lvl1pPr>
          </a:lstStyle>
          <a:p>
            <a:pPr defTabSz="277233"/>
            <a:fld id="{1D8BD707-D9CF-40AE-B4C6-C98DA3205C09}" type="datetimeFigureOut">
              <a:rPr lang="en-US" smtClean="0">
                <a:solidFill>
                  <a:srgbClr val="2A2C65">
                    <a:tint val="75000"/>
                  </a:srgbClr>
                </a:solidFill>
              </a:rPr>
              <a:pPr defTabSz="277233"/>
              <a:t>4/14/2025</a:t>
            </a:fld>
            <a:endParaRPr lang="en-US" dirty="0">
              <a:solidFill>
                <a:srgbClr val="2A2C65">
                  <a:tint val="75000"/>
                </a:srgb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cs typeface="Calibri" panose="020F0502020204030204" pitchFamily="34" charset="0"/>
              </a:defRPr>
            </a:lvl1pPr>
          </a:lstStyle>
          <a:p>
            <a:pPr defTabSz="277233"/>
            <a:endParaRPr lang="en-GB" dirty="0">
              <a:solidFill>
                <a:srgbClr val="2A2C65">
                  <a:tint val="75000"/>
                </a:srgb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cs typeface="Calibri" panose="020F0502020204030204" pitchFamily="34" charset="0"/>
              </a:defRPr>
            </a:lvl1pPr>
          </a:lstStyle>
          <a:p>
            <a:pPr defTabSz="277233"/>
            <a:fld id="{B6F15528-21DE-4FAA-801E-634DDDAF4B2B}" type="slidenum">
              <a:rPr lang="en-GB" smtClean="0">
                <a:solidFill>
                  <a:srgbClr val="2A2C65">
                    <a:tint val="75000"/>
                  </a:srgbClr>
                </a:solidFill>
              </a:rPr>
              <a:pPr defTabSz="277233"/>
              <a:t>‹#›</a:t>
            </a:fld>
            <a:endParaRPr lang="en-GB" dirty="0">
              <a:solidFill>
                <a:srgbClr val="2A2C65">
                  <a:tint val="75000"/>
                </a:srgbClr>
              </a:solidFill>
            </a:endParaRPr>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6325" y="-3356"/>
            <a:ext cx="12191953" cy="105399"/>
          </a:xfrm>
          <a:prstGeom prst="rect">
            <a:avLst/>
          </a:prstGeom>
        </p:spPr>
      </p:pic>
    </p:spTree>
    <p:extLst>
      <p:ext uri="{BB962C8B-B14F-4D97-AF65-F5344CB8AC3E}">
        <p14:creationId xmlns:p14="http://schemas.microsoft.com/office/powerpoint/2010/main" val="541328253"/>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315" rtl="0" eaLnBrk="1" latinLnBrk="0" hangingPunct="1">
        <a:lnSpc>
          <a:spcPct val="90000"/>
        </a:lnSpc>
        <a:spcBef>
          <a:spcPct val="0"/>
        </a:spcBef>
        <a:buNone/>
        <a:defRPr sz="4400"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228578" indent="-228578" algn="l" defTabSz="914315"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36" indent="-228578" algn="l" defTabSz="914315"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894" indent="-228578" algn="l" defTabSz="914315"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052" indent="-228578" algn="l" defTabSz="914315"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210" indent="-228578" algn="l" defTabSz="914315"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366" indent="-228578" algn="l" defTabSz="91431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24" indent="-228578" algn="l" defTabSz="91431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82" indent="-228578" algn="l" defTabSz="91431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40" indent="-228578" algn="l" defTabSz="91431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5" rtl="0" eaLnBrk="1" latinLnBrk="0" hangingPunct="1">
        <a:defRPr sz="1800" kern="1200">
          <a:solidFill>
            <a:schemeClr val="tx1"/>
          </a:solidFill>
          <a:latin typeface="+mn-lt"/>
          <a:ea typeface="+mn-ea"/>
          <a:cs typeface="+mn-cs"/>
        </a:defRPr>
      </a:lvl1pPr>
      <a:lvl2pPr marL="457158" algn="l" defTabSz="914315" rtl="0" eaLnBrk="1" latinLnBrk="0" hangingPunct="1">
        <a:defRPr sz="1800" kern="1200">
          <a:solidFill>
            <a:schemeClr val="tx1"/>
          </a:solidFill>
          <a:latin typeface="+mn-lt"/>
          <a:ea typeface="+mn-ea"/>
          <a:cs typeface="+mn-cs"/>
        </a:defRPr>
      </a:lvl2pPr>
      <a:lvl3pPr marL="914315" algn="l" defTabSz="914315" rtl="0" eaLnBrk="1" latinLnBrk="0" hangingPunct="1">
        <a:defRPr sz="1800" kern="1200">
          <a:solidFill>
            <a:schemeClr val="tx1"/>
          </a:solidFill>
          <a:latin typeface="+mn-lt"/>
          <a:ea typeface="+mn-ea"/>
          <a:cs typeface="+mn-cs"/>
        </a:defRPr>
      </a:lvl3pPr>
      <a:lvl4pPr marL="1371472" algn="l" defTabSz="914315" rtl="0" eaLnBrk="1" latinLnBrk="0" hangingPunct="1">
        <a:defRPr sz="1800" kern="1200">
          <a:solidFill>
            <a:schemeClr val="tx1"/>
          </a:solidFill>
          <a:latin typeface="+mn-lt"/>
          <a:ea typeface="+mn-ea"/>
          <a:cs typeface="+mn-cs"/>
        </a:defRPr>
      </a:lvl4pPr>
      <a:lvl5pPr marL="1828630" algn="l" defTabSz="914315" rtl="0" eaLnBrk="1" latinLnBrk="0" hangingPunct="1">
        <a:defRPr sz="1800" kern="1200">
          <a:solidFill>
            <a:schemeClr val="tx1"/>
          </a:solidFill>
          <a:latin typeface="+mn-lt"/>
          <a:ea typeface="+mn-ea"/>
          <a:cs typeface="+mn-cs"/>
        </a:defRPr>
      </a:lvl5pPr>
      <a:lvl6pPr marL="2285788" algn="l" defTabSz="914315" rtl="0" eaLnBrk="1" latinLnBrk="0" hangingPunct="1">
        <a:defRPr sz="1800" kern="1200">
          <a:solidFill>
            <a:schemeClr val="tx1"/>
          </a:solidFill>
          <a:latin typeface="+mn-lt"/>
          <a:ea typeface="+mn-ea"/>
          <a:cs typeface="+mn-cs"/>
        </a:defRPr>
      </a:lvl6pPr>
      <a:lvl7pPr marL="2742945" algn="l" defTabSz="914315" rtl="0" eaLnBrk="1" latinLnBrk="0" hangingPunct="1">
        <a:defRPr sz="1800" kern="1200">
          <a:solidFill>
            <a:schemeClr val="tx1"/>
          </a:solidFill>
          <a:latin typeface="+mn-lt"/>
          <a:ea typeface="+mn-ea"/>
          <a:cs typeface="+mn-cs"/>
        </a:defRPr>
      </a:lvl7pPr>
      <a:lvl8pPr marL="3200104" algn="l" defTabSz="914315" rtl="0" eaLnBrk="1" latinLnBrk="0" hangingPunct="1">
        <a:defRPr sz="1800" kern="1200">
          <a:solidFill>
            <a:schemeClr val="tx1"/>
          </a:solidFill>
          <a:latin typeface="+mn-lt"/>
          <a:ea typeface="+mn-ea"/>
          <a:cs typeface="+mn-cs"/>
        </a:defRPr>
      </a:lvl8pPr>
      <a:lvl9pPr marL="3657260" algn="l" defTabSz="914315"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8">
              <a:defRPr/>
            </a:pPr>
            <a:fld id="{AB24826B-5E43-4923-8072-D42B401530FC}" type="datetimeFigureOut">
              <a:rPr lang="en-GB" smtClean="0">
                <a:solidFill>
                  <a:prstClr val="black">
                    <a:tint val="75000"/>
                  </a:prstClr>
                </a:solidFill>
              </a:rPr>
              <a:pPr defTabSz="914358">
                <a:defRPr/>
              </a:pPr>
              <a:t>14/04/2025</a:t>
            </a:fld>
            <a:endParaRPr lang="en-GB" smtClean="0">
              <a:solidFill>
                <a:prstClr val="black">
                  <a:tint val="75000"/>
                </a:prst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8">
              <a:defRPr/>
            </a:pPr>
            <a:endParaRPr lang="en-GB" smtClean="0">
              <a:solidFill>
                <a:prstClr val="black">
                  <a:tint val="75000"/>
                </a:prst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8">
              <a:defRPr/>
            </a:pPr>
            <a:fld id="{3F56F252-D559-4F68-9E55-C1BA74C2ABD2}" type="slidenum">
              <a:rPr lang="en-GB" smtClean="0">
                <a:solidFill>
                  <a:prstClr val="black">
                    <a:tint val="75000"/>
                  </a:prstClr>
                </a:solidFill>
              </a:rPr>
              <a:pPr defTabSz="914358">
                <a:defRPr/>
              </a:pPr>
              <a:t>‹#›</a:t>
            </a:fld>
            <a:endParaRPr lang="en-GB" smtClean="0">
              <a:solidFill>
                <a:prstClr val="black">
                  <a:tint val="75000"/>
                </a:prstClr>
              </a:solidFill>
            </a:endParaRPr>
          </a:p>
        </p:txBody>
      </p:sp>
    </p:spTree>
    <p:extLst>
      <p:ext uri="{BB962C8B-B14F-4D97-AF65-F5344CB8AC3E}">
        <p14:creationId xmlns:p14="http://schemas.microsoft.com/office/powerpoint/2010/main" val="597567755"/>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358"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8" rtl="0" eaLnBrk="1" latinLnBrk="0" hangingPunct="1">
        <a:defRPr sz="1800" kern="1200">
          <a:solidFill>
            <a:schemeClr val="tx1"/>
          </a:solidFill>
          <a:latin typeface="+mn-lt"/>
          <a:ea typeface="+mn-ea"/>
          <a:cs typeface="+mn-cs"/>
        </a:defRPr>
      </a:lvl1pPr>
      <a:lvl2pPr marL="457179" algn="l" defTabSz="914358" rtl="0" eaLnBrk="1" latinLnBrk="0" hangingPunct="1">
        <a:defRPr sz="1800" kern="1200">
          <a:solidFill>
            <a:schemeClr val="tx1"/>
          </a:solidFill>
          <a:latin typeface="+mn-lt"/>
          <a:ea typeface="+mn-ea"/>
          <a:cs typeface="+mn-cs"/>
        </a:defRPr>
      </a:lvl2pPr>
      <a:lvl3pPr marL="914358" algn="l" defTabSz="914358" rtl="0" eaLnBrk="1" latinLnBrk="0" hangingPunct="1">
        <a:defRPr sz="1800" kern="1200">
          <a:solidFill>
            <a:schemeClr val="tx1"/>
          </a:solidFill>
          <a:latin typeface="+mn-lt"/>
          <a:ea typeface="+mn-ea"/>
          <a:cs typeface="+mn-cs"/>
        </a:defRPr>
      </a:lvl3pPr>
      <a:lvl4pPr marL="1371536" algn="l" defTabSz="914358" rtl="0" eaLnBrk="1" latinLnBrk="0" hangingPunct="1">
        <a:defRPr sz="1800" kern="1200">
          <a:solidFill>
            <a:schemeClr val="tx1"/>
          </a:solidFill>
          <a:latin typeface="+mn-lt"/>
          <a:ea typeface="+mn-ea"/>
          <a:cs typeface="+mn-cs"/>
        </a:defRPr>
      </a:lvl4pPr>
      <a:lvl5pPr marL="1828715" algn="l" defTabSz="914358" rtl="0" eaLnBrk="1" latinLnBrk="0" hangingPunct="1">
        <a:defRPr sz="1800" kern="1200">
          <a:solidFill>
            <a:schemeClr val="tx1"/>
          </a:solidFill>
          <a:latin typeface="+mn-lt"/>
          <a:ea typeface="+mn-ea"/>
          <a:cs typeface="+mn-cs"/>
        </a:defRPr>
      </a:lvl5pPr>
      <a:lvl6pPr marL="2285894" algn="l" defTabSz="914358" rtl="0" eaLnBrk="1" latinLnBrk="0" hangingPunct="1">
        <a:defRPr sz="1800" kern="1200">
          <a:solidFill>
            <a:schemeClr val="tx1"/>
          </a:solidFill>
          <a:latin typeface="+mn-lt"/>
          <a:ea typeface="+mn-ea"/>
          <a:cs typeface="+mn-cs"/>
        </a:defRPr>
      </a:lvl6pPr>
      <a:lvl7pPr marL="2743073" algn="l" defTabSz="914358" rtl="0" eaLnBrk="1" latinLnBrk="0" hangingPunct="1">
        <a:defRPr sz="1800" kern="1200">
          <a:solidFill>
            <a:schemeClr val="tx1"/>
          </a:solidFill>
          <a:latin typeface="+mn-lt"/>
          <a:ea typeface="+mn-ea"/>
          <a:cs typeface="+mn-cs"/>
        </a:defRPr>
      </a:lvl7pPr>
      <a:lvl8pPr marL="3200252" algn="l" defTabSz="914358" rtl="0" eaLnBrk="1" latinLnBrk="0" hangingPunct="1">
        <a:defRPr sz="1800" kern="1200">
          <a:solidFill>
            <a:schemeClr val="tx1"/>
          </a:solidFill>
          <a:latin typeface="+mn-lt"/>
          <a:ea typeface="+mn-ea"/>
          <a:cs typeface="+mn-cs"/>
        </a:defRPr>
      </a:lvl8pPr>
      <a:lvl9pPr marL="3657430" algn="l" defTabSz="91435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3709708-4598-4CBA-8C1A-50815BD08AE0}"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8E61BAD-E203-4B97-BC19-4B524C7CB6BB}"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0730370"/>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grpSp>
        <p:nvGrpSpPr>
          <p:cNvPr id="4" name="Group 3"/>
          <p:cNvGrpSpPr/>
          <p:nvPr/>
        </p:nvGrpSpPr>
        <p:grpSpPr>
          <a:xfrm>
            <a:off x="859" y="-8608"/>
            <a:ext cx="12190286" cy="978029"/>
            <a:chOff x="2" y="1383733"/>
            <a:chExt cx="12191998" cy="762000"/>
          </a:xfrm>
        </p:grpSpPr>
        <p:sp>
          <p:nvSpPr>
            <p:cNvPr id="5" name="Rectangle 4"/>
            <p:cNvSpPr/>
            <p:nvPr/>
          </p:nvSpPr>
          <p:spPr>
            <a:xfrm>
              <a:off x="2" y="1383733"/>
              <a:ext cx="12191998" cy="762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914326">
                <a:defRPr/>
              </a:pPr>
              <a:endParaRPr lang="en-US" sz="1801">
                <a:solidFill>
                  <a:prstClr val="black"/>
                </a:solidFill>
                <a:latin typeface="Franklin Gothic Book" panose="020B0503020102020204" pitchFamily="34" charset="0"/>
              </a:endParaRPr>
            </a:p>
          </p:txBody>
        </p:sp>
        <p:sp>
          <p:nvSpPr>
            <p:cNvPr id="6" name="TextBox 5"/>
            <p:cNvSpPr txBox="1"/>
            <p:nvPr/>
          </p:nvSpPr>
          <p:spPr>
            <a:xfrm>
              <a:off x="591236" y="1535991"/>
              <a:ext cx="8248524" cy="407650"/>
            </a:xfrm>
            <a:prstGeom prst="rect">
              <a:avLst/>
            </a:prstGeom>
            <a:noFill/>
          </p:spPr>
          <p:txBody>
            <a:bodyPr wrap="square" rtlCol="0">
              <a:spAutoFit/>
            </a:bodyPr>
            <a:lstStyle/>
            <a:p>
              <a:pPr defTabSz="914326">
                <a:defRPr/>
              </a:pPr>
              <a:r>
                <a:rPr lang="en-US" sz="2800" b="1" dirty="0">
                  <a:solidFill>
                    <a:prstClr val="black"/>
                  </a:solidFill>
                  <a:latin typeface="Franklin Gothic Book" panose="020B0503020102020204" pitchFamily="34" charset="0"/>
                </a:rPr>
                <a:t>Write the date: </a:t>
              </a:r>
              <a:fld id="{E9B3C7B6-A1A6-4450-882E-8E81154708EB}" type="datetime4">
                <a:rPr lang="en-GB" sz="2800" b="1">
                  <a:solidFill>
                    <a:prstClr val="black"/>
                  </a:solidFill>
                  <a:latin typeface="Franklin Gothic Book" panose="020B0503020102020204" pitchFamily="34" charset="0"/>
                </a:rPr>
                <a:pPr defTabSz="914326">
                  <a:defRPr/>
                </a:pPr>
                <a:t>14 April 2025</a:t>
              </a:fld>
              <a:r>
                <a:rPr lang="en-US" sz="2800" b="1" dirty="0">
                  <a:solidFill>
                    <a:prstClr val="black"/>
                  </a:solidFill>
                  <a:latin typeface="Franklin Gothic Book" panose="020B0503020102020204" pitchFamily="34" charset="0"/>
                </a:rPr>
                <a:t> </a:t>
              </a:r>
            </a:p>
          </p:txBody>
        </p:sp>
        <p:pic>
          <p:nvPicPr>
            <p:cNvPr id="7" name="Picture 6"/>
            <p:cNvPicPr>
              <a:picLocks noChangeAspect="1"/>
            </p:cNvPicPr>
            <p:nvPr/>
          </p:nvPicPr>
          <p:blipFill>
            <a:blip r:embed="rId2"/>
            <a:stretch>
              <a:fillRect/>
            </a:stretch>
          </p:blipFill>
          <p:spPr>
            <a:xfrm>
              <a:off x="117764" y="1552802"/>
              <a:ext cx="473472" cy="473472"/>
            </a:xfrm>
            <a:prstGeom prst="rect">
              <a:avLst/>
            </a:prstGeom>
          </p:spPr>
        </p:pic>
      </p:gr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69525" y="51188"/>
            <a:ext cx="6295162" cy="932167"/>
          </a:xfrm>
          <a:prstGeom prst="rect">
            <a:avLst/>
          </a:prstGeom>
        </p:spPr>
      </p:pic>
      <p:grpSp>
        <p:nvGrpSpPr>
          <p:cNvPr id="9" name="Group 8"/>
          <p:cNvGrpSpPr/>
          <p:nvPr/>
        </p:nvGrpSpPr>
        <p:grpSpPr>
          <a:xfrm>
            <a:off x="859" y="965983"/>
            <a:ext cx="12190286" cy="1425002"/>
            <a:chOff x="1" y="2129870"/>
            <a:chExt cx="12191999" cy="791775"/>
          </a:xfrm>
        </p:grpSpPr>
        <p:sp>
          <p:nvSpPr>
            <p:cNvPr id="10" name="Rectangle 9"/>
            <p:cNvSpPr/>
            <p:nvPr/>
          </p:nvSpPr>
          <p:spPr>
            <a:xfrm>
              <a:off x="1" y="2129870"/>
              <a:ext cx="12191999" cy="762000"/>
            </a:xfrm>
            <a:prstGeom prst="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p:spPr>
          <p:txBody>
            <a:bodyPr rtlCol="0" anchor="ctr"/>
            <a:lstStyle/>
            <a:p>
              <a:pPr algn="ctr" defTabSz="914326">
                <a:defRPr/>
              </a:pPr>
              <a:endParaRPr lang="en-US" sz="1801" kern="0">
                <a:solidFill>
                  <a:prstClr val="black"/>
                </a:solidFill>
                <a:latin typeface="Franklin Gothic Book" panose="020B0503020102020204" pitchFamily="34" charset="0"/>
              </a:endParaRPr>
            </a:p>
          </p:txBody>
        </p:sp>
        <p:pic>
          <p:nvPicPr>
            <p:cNvPr id="11" name="Picture 10"/>
            <p:cNvPicPr>
              <a:picLocks noChangeAspect="1"/>
            </p:cNvPicPr>
            <p:nvPr/>
          </p:nvPicPr>
          <p:blipFill>
            <a:blip r:embed="rId4"/>
            <a:stretch>
              <a:fillRect/>
            </a:stretch>
          </p:blipFill>
          <p:spPr>
            <a:xfrm>
              <a:off x="131695" y="2272505"/>
              <a:ext cx="476730" cy="476730"/>
            </a:xfrm>
            <a:prstGeom prst="rect">
              <a:avLst/>
            </a:prstGeom>
          </p:spPr>
        </p:pic>
        <p:sp>
          <p:nvSpPr>
            <p:cNvPr id="12" name="TextBox 11"/>
            <p:cNvSpPr txBox="1"/>
            <p:nvPr/>
          </p:nvSpPr>
          <p:spPr>
            <a:xfrm>
              <a:off x="591235" y="2152099"/>
              <a:ext cx="10203803" cy="769546"/>
            </a:xfrm>
            <a:prstGeom prst="rect">
              <a:avLst/>
            </a:prstGeom>
            <a:noFill/>
          </p:spPr>
          <p:txBody>
            <a:bodyPr wrap="square" rtlCol="0">
              <a:spAutoFit/>
            </a:bodyPr>
            <a:lstStyle/>
            <a:p>
              <a:pPr defTabSz="914326">
                <a:defRPr/>
              </a:pPr>
              <a:r>
                <a:rPr lang="en-US" sz="2800" b="1" kern="0" dirty="0">
                  <a:solidFill>
                    <a:prstClr val="black"/>
                  </a:solidFill>
                  <a:latin typeface="Franklin Gothic Book" panose="020B0503020102020204" pitchFamily="34" charset="0"/>
                </a:rPr>
                <a:t>Write the Title and Golden Thread</a:t>
              </a:r>
            </a:p>
            <a:p>
              <a:pPr defTabSz="914326">
                <a:defRPr/>
              </a:pPr>
              <a:r>
                <a:rPr lang="en-US" sz="2800" b="1" kern="0" dirty="0">
                  <a:solidFill>
                    <a:prstClr val="black"/>
                  </a:solidFill>
                  <a:latin typeface="Franklin Gothic Book" panose="020B0503020102020204" pitchFamily="34" charset="0"/>
                </a:rPr>
                <a:t>Title – </a:t>
              </a:r>
              <a:r>
                <a:rPr lang="en-US" sz="2800" kern="0" dirty="0" smtClean="0">
                  <a:solidFill>
                    <a:prstClr val="black"/>
                  </a:solidFill>
                  <a:latin typeface="Franklin Gothic Book" panose="020B0503020102020204" pitchFamily="34" charset="0"/>
                </a:rPr>
                <a:t>Dangers of online challenges</a:t>
              </a:r>
              <a:endParaRPr lang="en-US" sz="2800" kern="0" dirty="0">
                <a:solidFill>
                  <a:prstClr val="black"/>
                </a:solidFill>
                <a:latin typeface="Franklin Gothic Book" panose="020B0503020102020204" pitchFamily="34" charset="0"/>
              </a:endParaRPr>
            </a:p>
            <a:p>
              <a:pPr defTabSz="914326">
                <a:defRPr/>
              </a:pPr>
              <a:r>
                <a:rPr lang="en-US" sz="2800" b="1" kern="0" dirty="0">
                  <a:solidFill>
                    <a:prstClr val="black"/>
                  </a:solidFill>
                  <a:latin typeface="Franklin Gothic Book" panose="020B0503020102020204" pitchFamily="34" charset="0"/>
                </a:rPr>
                <a:t>Golden Thread – </a:t>
              </a:r>
              <a:r>
                <a:rPr lang="en-US" sz="2800" kern="0" dirty="0">
                  <a:solidFill>
                    <a:prstClr val="black"/>
                  </a:solidFill>
                  <a:latin typeface="Franklin Gothic Book" panose="020B0503020102020204" pitchFamily="34" charset="0"/>
                </a:rPr>
                <a:t>Secure Your </a:t>
              </a:r>
              <a:r>
                <a:rPr lang="en-US" sz="2800" kern="0" dirty="0" smtClean="0">
                  <a:solidFill>
                    <a:prstClr val="black"/>
                  </a:solidFill>
                  <a:latin typeface="Franklin Gothic Book" panose="020B0503020102020204" pitchFamily="34" charset="0"/>
                </a:rPr>
                <a:t>Wellbeing</a:t>
              </a:r>
              <a:endParaRPr lang="en-US" sz="2800" kern="0" dirty="0">
                <a:solidFill>
                  <a:prstClr val="black"/>
                </a:solidFill>
                <a:latin typeface="Franklin Gothic Book" panose="020B0503020102020204" pitchFamily="34" charset="0"/>
              </a:endParaRPr>
            </a:p>
          </p:txBody>
        </p:sp>
      </p:grpSp>
      <p:grpSp>
        <p:nvGrpSpPr>
          <p:cNvPr id="13" name="Group 12"/>
          <p:cNvGrpSpPr/>
          <p:nvPr/>
        </p:nvGrpSpPr>
        <p:grpSpPr>
          <a:xfrm>
            <a:off x="1284" y="2333958"/>
            <a:ext cx="12190288" cy="989572"/>
            <a:chOff x="0" y="3061424"/>
            <a:chExt cx="12192000" cy="518758"/>
          </a:xfrm>
        </p:grpSpPr>
        <p:sp>
          <p:nvSpPr>
            <p:cNvPr id="14" name="Rectangle 13"/>
            <p:cNvSpPr/>
            <p:nvPr/>
          </p:nvSpPr>
          <p:spPr>
            <a:xfrm>
              <a:off x="0" y="3061424"/>
              <a:ext cx="12192000" cy="518758"/>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tlCol="0" anchor="ctr"/>
            <a:lstStyle/>
            <a:p>
              <a:pPr algn="ctr" defTabSz="914326">
                <a:defRPr/>
              </a:pPr>
              <a:endParaRPr lang="en-US" sz="1801" kern="0">
                <a:solidFill>
                  <a:prstClr val="black"/>
                </a:solidFill>
                <a:latin typeface="Franklin Gothic Book" panose="020B0503020102020204" pitchFamily="34" charset="0"/>
              </a:endParaRPr>
            </a:p>
          </p:txBody>
        </p:sp>
        <p:sp>
          <p:nvSpPr>
            <p:cNvPr id="15" name="TextBox 14"/>
            <p:cNvSpPr txBox="1"/>
            <p:nvPr/>
          </p:nvSpPr>
          <p:spPr>
            <a:xfrm>
              <a:off x="632779" y="3098573"/>
              <a:ext cx="11105877" cy="274285"/>
            </a:xfrm>
            <a:prstGeom prst="rect">
              <a:avLst/>
            </a:prstGeom>
            <a:noFill/>
          </p:spPr>
          <p:txBody>
            <a:bodyPr wrap="square" rtlCol="0">
              <a:spAutoFit/>
            </a:bodyPr>
            <a:lstStyle/>
            <a:p>
              <a:pPr defTabSz="914326">
                <a:defRPr/>
              </a:pPr>
              <a:r>
                <a:rPr lang="en-US" sz="2800" b="1" kern="0" dirty="0">
                  <a:solidFill>
                    <a:prstClr val="black"/>
                  </a:solidFill>
                  <a:latin typeface="Franklin Gothic Book" panose="020B0503020102020204" pitchFamily="34" charset="0"/>
                </a:rPr>
                <a:t>Underline both using your ruler &amp; take out your </a:t>
              </a:r>
              <a:r>
                <a:rPr lang="en-US" sz="2800" b="1" kern="0" dirty="0" err="1">
                  <a:solidFill>
                    <a:prstClr val="black"/>
                  </a:solidFill>
                  <a:latin typeface="Franklin Gothic Book" panose="020B0503020102020204" pitchFamily="34" charset="0"/>
                </a:rPr>
                <a:t>oracy</a:t>
              </a:r>
              <a:r>
                <a:rPr lang="en-US" sz="2800" b="1" kern="0" dirty="0">
                  <a:solidFill>
                    <a:prstClr val="black"/>
                  </a:solidFill>
                  <a:latin typeface="Franklin Gothic Book" panose="020B0503020102020204" pitchFamily="34" charset="0"/>
                </a:rPr>
                <a:t> </a:t>
              </a:r>
              <a:r>
                <a:rPr lang="en-US" sz="2800" b="1" kern="0" dirty="0" err="1">
                  <a:solidFill>
                    <a:prstClr val="black"/>
                  </a:solidFill>
                  <a:latin typeface="Franklin Gothic Book" panose="020B0503020102020204" pitchFamily="34" charset="0"/>
                </a:rPr>
                <a:t>helpsheet</a:t>
              </a:r>
              <a:endParaRPr lang="en-US" sz="2800" b="1" kern="0" dirty="0">
                <a:solidFill>
                  <a:prstClr val="black"/>
                </a:solidFill>
                <a:latin typeface="Franklin Gothic Book" panose="020B0503020102020204" pitchFamily="34" charset="0"/>
              </a:endParaRPr>
            </a:p>
          </p:txBody>
        </p:sp>
        <p:pic>
          <p:nvPicPr>
            <p:cNvPr id="16" name="Picture 15"/>
            <p:cNvPicPr>
              <a:picLocks noChangeAspect="1"/>
            </p:cNvPicPr>
            <p:nvPr/>
          </p:nvPicPr>
          <p:blipFill>
            <a:blip r:embed="rId5"/>
            <a:stretch>
              <a:fillRect/>
            </a:stretch>
          </p:blipFill>
          <p:spPr>
            <a:xfrm>
              <a:off x="132245" y="3070535"/>
              <a:ext cx="500534" cy="500534"/>
            </a:xfrm>
            <a:prstGeom prst="rect">
              <a:avLst/>
            </a:prstGeom>
          </p:spPr>
        </p:pic>
      </p:grpSp>
      <p:sp>
        <p:nvSpPr>
          <p:cNvPr id="18" name="Rectangle 17"/>
          <p:cNvSpPr/>
          <p:nvPr/>
        </p:nvSpPr>
        <p:spPr>
          <a:xfrm>
            <a:off x="856" y="3327659"/>
            <a:ext cx="12190286" cy="3529860"/>
          </a:xfrm>
          <a:prstGeom prst="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algn="ctr" defTabSz="914326">
              <a:defRPr/>
            </a:pPr>
            <a:endParaRPr lang="en-US" sz="1801" kern="0" dirty="0">
              <a:solidFill>
                <a:prstClr val="black"/>
              </a:solidFill>
              <a:latin typeface="Franklin Gothic Book" panose="020B0503020102020204" pitchFamily="34" charset="0"/>
            </a:endParaRPr>
          </a:p>
        </p:txBody>
      </p:sp>
      <p:sp>
        <p:nvSpPr>
          <p:cNvPr id="19" name="TextBox 18"/>
          <p:cNvSpPr txBox="1"/>
          <p:nvPr/>
        </p:nvSpPr>
        <p:spPr>
          <a:xfrm>
            <a:off x="633975" y="3390954"/>
            <a:ext cx="10444108" cy="4265014"/>
          </a:xfrm>
          <a:prstGeom prst="rect">
            <a:avLst/>
          </a:prstGeom>
          <a:noFill/>
        </p:spPr>
        <p:txBody>
          <a:bodyPr wrap="square" rtlCol="0">
            <a:spAutoFit/>
          </a:bodyPr>
          <a:lstStyle/>
          <a:p>
            <a:pPr defTabSz="914326">
              <a:defRPr/>
            </a:pPr>
            <a:r>
              <a:rPr lang="en-US" sz="2426" b="1" dirty="0">
                <a:solidFill>
                  <a:prstClr val="black"/>
                </a:solidFill>
                <a:latin typeface="Franklin Gothic Book" panose="020B0503020102020204" pitchFamily="34" charset="0"/>
              </a:rPr>
              <a:t>Complete the following questions:</a:t>
            </a:r>
          </a:p>
          <a:p>
            <a:pPr defTabSz="914326">
              <a:defRPr/>
            </a:pPr>
            <a:endParaRPr lang="en-US" sz="1940" b="1" dirty="0">
              <a:solidFill>
                <a:prstClr val="black"/>
              </a:solidFill>
              <a:latin typeface="Franklin Gothic Book" panose="020B0503020102020204" pitchFamily="34" charset="0"/>
            </a:endParaRPr>
          </a:p>
          <a:p>
            <a:pPr marL="457158" indent="-457158" defTabSz="914326">
              <a:buFont typeface="+mj-lt"/>
              <a:buAutoNum type="arabicPeriod"/>
              <a:defRPr/>
            </a:pPr>
            <a:r>
              <a:rPr lang="en-US" sz="2426" b="1" dirty="0">
                <a:solidFill>
                  <a:prstClr val="black"/>
                </a:solidFill>
                <a:latin typeface="Franklin Gothic Book" panose="020B0503020102020204" pitchFamily="34" charset="0"/>
              </a:rPr>
              <a:t>What is being described</a:t>
            </a:r>
            <a:r>
              <a:rPr lang="en-US" sz="2426" b="1" dirty="0" smtClean="0">
                <a:solidFill>
                  <a:prstClr val="black"/>
                </a:solidFill>
                <a:latin typeface="Franklin Gothic Book" panose="020B0503020102020204" pitchFamily="34" charset="0"/>
              </a:rPr>
              <a:t>: </a:t>
            </a:r>
            <a:r>
              <a:rPr lang="en-US" sz="2400" dirty="0" smtClean="0"/>
              <a:t>“</a:t>
            </a:r>
            <a:r>
              <a:rPr lang="en-US" sz="2400" dirty="0"/>
              <a:t>a way people use the internet to share ideas, photos, videos and communicate with others.”</a:t>
            </a:r>
          </a:p>
          <a:p>
            <a:pPr marL="457158" indent="-457158" defTabSz="914326">
              <a:buFont typeface="+mj-lt"/>
              <a:buAutoNum type="arabicPeriod"/>
              <a:defRPr/>
            </a:pPr>
            <a:endParaRPr lang="en-US" sz="2400" dirty="0">
              <a:solidFill>
                <a:prstClr val="black"/>
              </a:solidFill>
              <a:latin typeface="Franklin Gothic Book" panose="020B0503020102020204" pitchFamily="34" charset="0"/>
            </a:endParaRPr>
          </a:p>
          <a:p>
            <a:pPr marL="457158" indent="-457158" defTabSz="914326">
              <a:buFont typeface="+mj-lt"/>
              <a:buAutoNum type="arabicPeriod"/>
              <a:defRPr/>
            </a:pPr>
            <a:r>
              <a:rPr lang="en-US" sz="2426" b="1" dirty="0" smtClean="0">
                <a:solidFill>
                  <a:prstClr val="black"/>
                </a:solidFill>
                <a:latin typeface="Franklin Gothic Book" panose="020B0503020102020204" pitchFamily="34" charset="0"/>
              </a:rPr>
              <a:t>True or False: </a:t>
            </a:r>
            <a:r>
              <a:rPr lang="en-US" sz="2426" dirty="0" smtClean="0">
                <a:solidFill>
                  <a:prstClr val="black"/>
                </a:solidFill>
                <a:latin typeface="Franklin Gothic Book" panose="020B0503020102020204" pitchFamily="34" charset="0"/>
              </a:rPr>
              <a:t>“it is illegal for anyone to have an indecent image of someone U18, even if they are U18</a:t>
            </a:r>
            <a:endParaRPr lang="en-US" sz="2426" b="1" dirty="0">
              <a:solidFill>
                <a:prstClr val="black"/>
              </a:solidFill>
              <a:latin typeface="Franklin Gothic Book" panose="020B0503020102020204" pitchFamily="34" charset="0"/>
            </a:endParaRPr>
          </a:p>
          <a:p>
            <a:pPr marL="457158" indent="-457158" defTabSz="914326">
              <a:buFont typeface="+mj-lt"/>
              <a:buAutoNum type="arabicPeriod"/>
              <a:defRPr/>
            </a:pPr>
            <a:endParaRPr lang="en-US" sz="2426" b="1" dirty="0">
              <a:solidFill>
                <a:prstClr val="black"/>
              </a:solidFill>
              <a:latin typeface="Franklin Gothic Book" panose="020B0503020102020204" pitchFamily="34" charset="0"/>
            </a:endParaRPr>
          </a:p>
          <a:p>
            <a:pPr marL="457158" indent="-457158" defTabSz="914326">
              <a:buFont typeface="+mj-lt"/>
              <a:buAutoNum type="arabicPeriod"/>
              <a:defRPr/>
            </a:pPr>
            <a:r>
              <a:rPr lang="en-US" sz="2426" b="1" dirty="0" smtClean="0">
                <a:solidFill>
                  <a:prstClr val="black"/>
                </a:solidFill>
                <a:latin typeface="Franklin Gothic Book" panose="020B0503020102020204" pitchFamily="34" charset="0"/>
              </a:rPr>
              <a:t>True or False – </a:t>
            </a:r>
            <a:r>
              <a:rPr lang="en-US" sz="2426" dirty="0" smtClean="0">
                <a:solidFill>
                  <a:prstClr val="black"/>
                </a:solidFill>
                <a:latin typeface="Franklin Gothic Book" panose="020B0503020102020204" pitchFamily="34" charset="0"/>
              </a:rPr>
              <a:t>“gender identity and sexual orientation are the same thing”</a:t>
            </a:r>
            <a:endParaRPr lang="en-US" sz="2426" b="1" dirty="0">
              <a:solidFill>
                <a:prstClr val="black"/>
              </a:solidFill>
              <a:latin typeface="Franklin Gothic Book" panose="020B0503020102020204" pitchFamily="34" charset="0"/>
            </a:endParaRPr>
          </a:p>
          <a:p>
            <a:pPr defTabSz="914326">
              <a:defRPr/>
            </a:pPr>
            <a:endParaRPr lang="en-US" sz="1940" b="1" dirty="0">
              <a:solidFill>
                <a:prstClr val="black"/>
              </a:solidFill>
              <a:latin typeface="Franklin Gothic Book" panose="020B0503020102020204" pitchFamily="34" charset="0"/>
            </a:endParaRPr>
          </a:p>
          <a:p>
            <a:pPr marL="457158" indent="-457158" defTabSz="914326">
              <a:buFont typeface="+mj-lt"/>
              <a:buAutoNum type="arabicPeriod"/>
              <a:defRPr/>
            </a:pPr>
            <a:endParaRPr lang="en-US" sz="1940" b="1" dirty="0">
              <a:solidFill>
                <a:prstClr val="black"/>
              </a:solidFill>
              <a:latin typeface="Franklin Gothic Book" panose="020B0503020102020204" pitchFamily="34" charset="0"/>
            </a:endParaRPr>
          </a:p>
          <a:p>
            <a:pPr defTabSz="914326">
              <a:defRPr/>
            </a:pPr>
            <a:endParaRPr lang="en-US" sz="1940" b="1" dirty="0">
              <a:solidFill>
                <a:prstClr val="black"/>
              </a:solidFill>
              <a:latin typeface="Franklin Gothic Book" panose="020B0503020102020204" pitchFamily="34" charset="0"/>
            </a:endParaRPr>
          </a:p>
        </p:txBody>
      </p:sp>
      <p:pic>
        <p:nvPicPr>
          <p:cNvPr id="20" name="Picture 19"/>
          <p:cNvPicPr>
            <a:picLocks noChangeAspect="1"/>
          </p:cNvPicPr>
          <p:nvPr/>
        </p:nvPicPr>
        <p:blipFill>
          <a:blip r:embed="rId6"/>
          <a:stretch>
            <a:fillRect/>
          </a:stretch>
        </p:blipFill>
        <p:spPr>
          <a:xfrm>
            <a:off x="141289" y="3428598"/>
            <a:ext cx="484906" cy="636130"/>
          </a:xfrm>
          <a:prstGeom prst="rect">
            <a:avLst/>
          </a:prstGeom>
        </p:spPr>
      </p:pic>
      <p:sp>
        <p:nvSpPr>
          <p:cNvPr id="21" name="Rectangle 20"/>
          <p:cNvSpPr/>
          <p:nvPr/>
        </p:nvSpPr>
        <p:spPr>
          <a:xfrm>
            <a:off x="674847" y="3959400"/>
            <a:ext cx="11087909" cy="1101297"/>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554499">
              <a:defRPr/>
            </a:pPr>
            <a:r>
              <a:rPr lang="en-US" sz="1940" b="1" kern="0" dirty="0" smtClean="0">
                <a:solidFill>
                  <a:prstClr val="white"/>
                </a:solidFill>
                <a:latin typeface="Calibri" panose="020F0502020204030204"/>
              </a:rPr>
              <a:t>Social Media</a:t>
            </a:r>
            <a:endParaRPr lang="en-GB" sz="1940" b="1" kern="0" dirty="0">
              <a:solidFill>
                <a:prstClr val="white"/>
              </a:solidFill>
              <a:latin typeface="Calibri" panose="020F0502020204030204"/>
            </a:endParaRPr>
          </a:p>
        </p:txBody>
      </p:sp>
      <p:sp>
        <p:nvSpPr>
          <p:cNvPr id="22" name="Rectangle 21"/>
          <p:cNvSpPr/>
          <p:nvPr/>
        </p:nvSpPr>
        <p:spPr>
          <a:xfrm>
            <a:off x="673971" y="5068211"/>
            <a:ext cx="11087909" cy="912804"/>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554499">
              <a:defRPr/>
            </a:pPr>
            <a:r>
              <a:rPr lang="en-GB" sz="1940" b="1" kern="0" dirty="0" smtClean="0">
                <a:solidFill>
                  <a:prstClr val="white"/>
                </a:solidFill>
                <a:latin typeface="Calibri" panose="020F0502020204030204"/>
              </a:rPr>
              <a:t>True</a:t>
            </a:r>
            <a:endParaRPr lang="en-GB" sz="1940" b="1" kern="0" dirty="0">
              <a:solidFill>
                <a:prstClr val="white"/>
              </a:solidFill>
              <a:latin typeface="Calibri" panose="020F0502020204030204"/>
            </a:endParaRPr>
          </a:p>
        </p:txBody>
      </p:sp>
      <p:sp>
        <p:nvSpPr>
          <p:cNvPr id="24" name="Rectangle 23"/>
          <p:cNvSpPr/>
          <p:nvPr/>
        </p:nvSpPr>
        <p:spPr>
          <a:xfrm>
            <a:off x="678125" y="5923838"/>
            <a:ext cx="11087033" cy="912804"/>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554499">
              <a:defRPr/>
            </a:pPr>
            <a:r>
              <a:rPr lang="en-US" sz="1940" b="1" kern="0" dirty="0" smtClean="0">
                <a:solidFill>
                  <a:prstClr val="white"/>
                </a:solidFill>
                <a:latin typeface="Calibri" panose="020F0502020204030204"/>
              </a:rPr>
              <a:t>False</a:t>
            </a:r>
            <a:endParaRPr lang="en-GB" sz="1940" b="1" kern="0" dirty="0">
              <a:solidFill>
                <a:prstClr val="white"/>
              </a:solidFill>
              <a:latin typeface="Calibri" panose="020F0502020204030204"/>
            </a:endParaRPr>
          </a:p>
        </p:txBody>
      </p:sp>
    </p:spTree>
    <p:extLst>
      <p:ext uri="{BB962C8B-B14F-4D97-AF65-F5344CB8AC3E}">
        <p14:creationId xmlns:p14="http://schemas.microsoft.com/office/powerpoint/2010/main" val="38978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a:bodyPr>
          <a:lstStyle/>
          <a:p>
            <a:pPr marL="0" indent="0">
              <a:buNone/>
            </a:pPr>
            <a:r>
              <a:rPr lang="en-US" sz="4000" dirty="0" smtClean="0"/>
              <a:t>Just to show how quickly a social media post can get 1 million likes:</a:t>
            </a:r>
          </a:p>
          <a:p>
            <a:pPr marL="0" indent="0">
              <a:buNone/>
            </a:pPr>
            <a:endParaRPr lang="en-US" sz="4000" dirty="0"/>
          </a:p>
          <a:p>
            <a:pPr marL="0" indent="0">
              <a:buNone/>
            </a:pPr>
            <a:r>
              <a:rPr lang="en-US" sz="4000" dirty="0" smtClean="0"/>
              <a:t>The World Record for the fastest post to reach 1 million likes on Instagram is 3 minutes!</a:t>
            </a:r>
          </a:p>
          <a:p>
            <a:pPr marL="742950" indent="-742950">
              <a:buAutoNum type="arabicPeriod"/>
            </a:pPr>
            <a:endParaRPr lang="en-US" sz="4000" dirty="0" smtClean="0"/>
          </a:p>
          <a:p>
            <a:pPr marL="742950" indent="-742950">
              <a:buAutoNum type="arabicPeriod"/>
            </a:pPr>
            <a:endParaRPr lang="en-US" sz="4000" dirty="0"/>
          </a:p>
          <a:p>
            <a:pPr marL="0" indent="0">
              <a:buNone/>
            </a:pPr>
            <a:endParaRPr lang="en-US" sz="3638" dirty="0" smtClean="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Social Media and Online Challenges</a:t>
            </a:r>
            <a:endParaRPr sz="2426" spc="27" dirty="0"/>
          </a:p>
        </p:txBody>
      </p:sp>
      <p:pic>
        <p:nvPicPr>
          <p:cNvPr id="2" name="Picture 1"/>
          <p:cNvPicPr>
            <a:picLocks noChangeAspect="1"/>
          </p:cNvPicPr>
          <p:nvPr/>
        </p:nvPicPr>
        <p:blipFill>
          <a:blip r:embed="rId4"/>
          <a:stretch>
            <a:fillRect/>
          </a:stretch>
        </p:blipFill>
        <p:spPr>
          <a:xfrm>
            <a:off x="7805687" y="1313816"/>
            <a:ext cx="3651821" cy="5005250"/>
          </a:xfrm>
          <a:prstGeom prst="rect">
            <a:avLst/>
          </a:prstGeom>
        </p:spPr>
      </p:pic>
    </p:spTree>
    <p:extLst>
      <p:ext uri="{BB962C8B-B14F-4D97-AF65-F5344CB8AC3E}">
        <p14:creationId xmlns:p14="http://schemas.microsoft.com/office/powerpoint/2010/main" val="1886832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a:bodyPr>
          <a:lstStyle/>
          <a:p>
            <a:pPr marL="742950" indent="-742950">
              <a:buAutoNum type="arabicPeriod"/>
            </a:pPr>
            <a:endParaRPr lang="en-US" sz="4000" dirty="0" smtClean="0"/>
          </a:p>
          <a:p>
            <a:pPr marL="742950" indent="-742950">
              <a:buAutoNum type="arabicPeriod"/>
            </a:pPr>
            <a:endParaRPr lang="en-US" sz="4000" dirty="0"/>
          </a:p>
          <a:p>
            <a:pPr marL="0" indent="0">
              <a:buNone/>
            </a:pPr>
            <a:endParaRPr lang="en-US" sz="3638" dirty="0" smtClean="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Social Media and Online Challenges</a:t>
            </a:r>
            <a:endParaRPr sz="2426" spc="27" dirty="0"/>
          </a:p>
        </p:txBody>
      </p:sp>
      <p:pic>
        <p:nvPicPr>
          <p:cNvPr id="2" name="Picture 1"/>
          <p:cNvPicPr>
            <a:picLocks noChangeAspect="1"/>
          </p:cNvPicPr>
          <p:nvPr/>
        </p:nvPicPr>
        <p:blipFill>
          <a:blip r:embed="rId4"/>
          <a:stretch>
            <a:fillRect/>
          </a:stretch>
        </p:blipFill>
        <p:spPr>
          <a:xfrm>
            <a:off x="7805687" y="1313816"/>
            <a:ext cx="3651821" cy="5005250"/>
          </a:xfrm>
          <a:prstGeom prst="rect">
            <a:avLst/>
          </a:prstGeom>
        </p:spPr>
      </p:pic>
      <p:sp>
        <p:nvSpPr>
          <p:cNvPr id="9" name="Content Placeholder 2"/>
          <p:cNvSpPr txBox="1">
            <a:spLocks/>
          </p:cNvSpPr>
          <p:nvPr/>
        </p:nvSpPr>
        <p:spPr>
          <a:xfrm>
            <a:off x="438141" y="1260097"/>
            <a:ext cx="6844401" cy="5596171"/>
          </a:xfrm>
          <a:prstGeom prst="rect">
            <a:avLst/>
          </a:prstGeom>
        </p:spPr>
        <p:txBody>
          <a:bodyPr vert="horz" lIns="91440" tIns="45720" rIns="91440" bIns="45720" rtlCol="0">
            <a:normAutofit fontScale="92500"/>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38" b="1" dirty="0" smtClean="0"/>
              <a:t>Task</a:t>
            </a:r>
          </a:p>
          <a:p>
            <a:pPr marL="742950" indent="-742950">
              <a:buFont typeface="Arial" panose="020B0604020202020204" pitchFamily="34" charset="0"/>
              <a:buAutoNum type="arabicPeriod"/>
            </a:pPr>
            <a:r>
              <a:rPr lang="en-US" sz="3638" dirty="0" smtClean="0"/>
              <a:t>In the margin write “SYV” – this stands for “Secure Your Voice”</a:t>
            </a:r>
          </a:p>
          <a:p>
            <a:pPr marL="742950" indent="-742950">
              <a:buFont typeface="Arial" panose="020B0604020202020204" pitchFamily="34" charset="0"/>
              <a:buAutoNum type="arabicPeriod"/>
            </a:pPr>
            <a:r>
              <a:rPr lang="en-US" sz="3638" dirty="0" smtClean="0"/>
              <a:t>Highlight “SYV”</a:t>
            </a:r>
          </a:p>
          <a:p>
            <a:pPr marL="742950" indent="-742950">
              <a:buFont typeface="Arial" panose="020B0604020202020204" pitchFamily="34" charset="0"/>
              <a:buAutoNum type="arabicPeriod"/>
            </a:pPr>
            <a:r>
              <a:rPr lang="en-US" sz="3638" dirty="0" smtClean="0"/>
              <a:t>In your books answer the following question:</a:t>
            </a:r>
          </a:p>
          <a:p>
            <a:pPr marL="0" indent="0">
              <a:buFont typeface="Arial" panose="020B0604020202020204" pitchFamily="34" charset="0"/>
              <a:buNone/>
            </a:pPr>
            <a:r>
              <a:rPr lang="en-US" sz="3638" b="1" dirty="0" smtClean="0"/>
              <a:t>why do online challenges go viral so quickly?</a:t>
            </a:r>
          </a:p>
          <a:p>
            <a:pPr marL="0" indent="0">
              <a:buFont typeface="Arial" panose="020B0604020202020204" pitchFamily="34" charset="0"/>
              <a:buNone/>
            </a:pPr>
            <a:r>
              <a:rPr lang="en-US" sz="3638" b="1" dirty="0" smtClean="0"/>
              <a:t>Sentence starter – </a:t>
            </a:r>
            <a:r>
              <a:rPr lang="en-US" sz="3638" dirty="0" smtClean="0"/>
              <a:t>“online challenges go viral quickly because…”</a:t>
            </a:r>
            <a:endParaRPr lang="en-US" sz="3638" b="1" dirty="0" smtClean="0"/>
          </a:p>
        </p:txBody>
      </p:sp>
    </p:spTree>
    <p:extLst>
      <p:ext uri="{BB962C8B-B14F-4D97-AF65-F5344CB8AC3E}">
        <p14:creationId xmlns:p14="http://schemas.microsoft.com/office/powerpoint/2010/main" val="13832119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68" y="1211184"/>
            <a:ext cx="5647137" cy="564713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90074" y="1040613"/>
            <a:ext cx="508249" cy="31958"/>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33"/>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567" y="375952"/>
            <a:ext cx="3949085" cy="604209"/>
          </a:xfrm>
          <a:prstGeom prst="rect">
            <a:avLst/>
          </a:prstGeom>
        </p:spPr>
      </p:pic>
      <p:sp>
        <p:nvSpPr>
          <p:cNvPr id="6" name="Content Placeholder 2"/>
          <p:cNvSpPr>
            <a:spLocks noGrp="1"/>
          </p:cNvSpPr>
          <p:nvPr>
            <p:ph idx="1"/>
          </p:nvPr>
        </p:nvSpPr>
        <p:spPr>
          <a:xfrm>
            <a:off x="670972" y="1262150"/>
            <a:ext cx="5873595" cy="5108530"/>
          </a:xfrm>
        </p:spPr>
        <p:txBody>
          <a:bodyPr>
            <a:normAutofit fontScale="85000" lnSpcReduction="20000"/>
          </a:bodyPr>
          <a:lstStyle/>
          <a:p>
            <a:pPr marL="0" indent="0">
              <a:buNone/>
            </a:pPr>
            <a:r>
              <a:rPr lang="en-US" sz="3638" dirty="0"/>
              <a:t>Using your </a:t>
            </a:r>
            <a:r>
              <a:rPr lang="en-US" sz="3638" dirty="0" err="1"/>
              <a:t>oracy</a:t>
            </a:r>
            <a:r>
              <a:rPr lang="en-US" sz="3638" dirty="0"/>
              <a:t> </a:t>
            </a:r>
            <a:r>
              <a:rPr lang="en-US" sz="3638" dirty="0" err="1"/>
              <a:t>helpsheet</a:t>
            </a:r>
            <a:r>
              <a:rPr lang="en-US" sz="3638" dirty="0"/>
              <a:t>, discuss with the person next to you </a:t>
            </a:r>
            <a:r>
              <a:rPr lang="en-US" sz="3638" dirty="0" smtClean="0"/>
              <a:t>discuss the question:</a:t>
            </a:r>
          </a:p>
          <a:p>
            <a:pPr marL="0" indent="0">
              <a:buNone/>
            </a:pPr>
            <a:endParaRPr lang="en-US" sz="3638" dirty="0" smtClean="0"/>
          </a:p>
          <a:p>
            <a:pPr marL="0" lvl="1" indent="0">
              <a:spcBef>
                <a:spcPts val="1000"/>
              </a:spcBef>
              <a:buNone/>
            </a:pPr>
            <a:r>
              <a:rPr lang="en-US" sz="3238" b="1" dirty="0" smtClean="0"/>
              <a:t>“Why do online challenges go viral so quickly?”</a:t>
            </a:r>
            <a:endParaRPr lang="en-US" sz="3638" dirty="0"/>
          </a:p>
          <a:p>
            <a:pPr marL="0" indent="0">
              <a:buNone/>
            </a:pPr>
            <a:endParaRPr lang="en-US" sz="3638" dirty="0"/>
          </a:p>
          <a:p>
            <a:pPr marL="0" indent="0">
              <a:buNone/>
            </a:pPr>
            <a:r>
              <a:rPr lang="en-US" sz="3638" dirty="0"/>
              <a:t>Remember to use the sentence starters to add, build or challenge what your partner has said.</a:t>
            </a:r>
          </a:p>
          <a:p>
            <a:pPr marL="0" indent="0">
              <a:buNone/>
            </a:pPr>
            <a:endParaRPr lang="en-US" sz="3638" dirty="0"/>
          </a:p>
          <a:p>
            <a:pPr marL="0" indent="0">
              <a:buNone/>
            </a:pPr>
            <a:r>
              <a:rPr lang="en-US" sz="3638" dirty="0"/>
              <a:t>Be ready to share your discussion with the class</a:t>
            </a:r>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8066" y="566894"/>
            <a:ext cx="6022388"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Social media and online challenges</a:t>
            </a:r>
            <a:endParaRPr sz="2426" spc="27" dirty="0"/>
          </a:p>
        </p:txBody>
      </p:sp>
      <p:pic>
        <p:nvPicPr>
          <p:cNvPr id="11" name="Picture 10"/>
          <p:cNvPicPr>
            <a:picLocks noChangeAspect="1"/>
          </p:cNvPicPr>
          <p:nvPr/>
        </p:nvPicPr>
        <p:blipFill>
          <a:blip r:embed="rId4"/>
          <a:stretch>
            <a:fillRect/>
          </a:stretch>
        </p:blipFill>
        <p:spPr>
          <a:xfrm>
            <a:off x="7667966" y="1101534"/>
            <a:ext cx="3846611" cy="5429760"/>
          </a:xfrm>
          <a:prstGeom prst="rect">
            <a:avLst/>
          </a:prstGeom>
        </p:spPr>
      </p:pic>
    </p:spTree>
    <p:extLst>
      <p:ext uri="{BB962C8B-B14F-4D97-AF65-F5344CB8AC3E}">
        <p14:creationId xmlns:p14="http://schemas.microsoft.com/office/powerpoint/2010/main" val="35126144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sp>
        <p:nvSpPr>
          <p:cNvPr id="3" name="Rounded Rectangle 2"/>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dirty="0">
                <a:solidFill>
                  <a:prstClr val="black"/>
                </a:solidFill>
                <a:latin typeface="Comic Sans MS" panose="030F0702030302020204" pitchFamily="66" charset="0"/>
              </a:rPr>
              <a:t>Rules!</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I will ask the question and give you some thinking time. (no more than 10 seconds)</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Write the answer and turn your whiteboard over so nobody can see it.</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When I am ready I will put on the 3 to 1 counter.</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When ‘Show me’ appears on the board you must hold up your whiteboard (even if you don’t know the answer and there is nothing on your board)</a:t>
            </a:r>
          </a:p>
        </p:txBody>
      </p:sp>
      <p:sp>
        <p:nvSpPr>
          <p:cNvPr id="6" name="Rounded Rectangle 5"/>
          <p:cNvSpPr/>
          <p:nvPr/>
        </p:nvSpPr>
        <p:spPr>
          <a:xfrm>
            <a:off x="1277832" y="212903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9599" dirty="0">
                <a:solidFill>
                  <a:prstClr val="black"/>
                </a:solidFill>
                <a:latin typeface="Comic Sans MS" panose="030F0702030302020204" pitchFamily="66" charset="0"/>
              </a:rPr>
              <a:t>3</a:t>
            </a:r>
          </a:p>
        </p:txBody>
      </p:sp>
      <p:sp>
        <p:nvSpPr>
          <p:cNvPr id="7" name="Rounded Rectangle 6"/>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9599" dirty="0">
                <a:solidFill>
                  <a:prstClr val="black"/>
                </a:solidFill>
                <a:latin typeface="Comic Sans MS" panose="030F0702030302020204" pitchFamily="66" charset="0"/>
              </a:rPr>
              <a:t>2</a:t>
            </a:r>
          </a:p>
        </p:txBody>
      </p:sp>
      <p:sp>
        <p:nvSpPr>
          <p:cNvPr id="8" name="Rounded Rectangle 7"/>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9599" dirty="0">
                <a:solidFill>
                  <a:prstClr val="black"/>
                </a:solidFill>
                <a:latin typeface="Comic Sans MS" panose="030F0702030302020204" pitchFamily="66" charset="0"/>
              </a:rPr>
              <a:t>1</a:t>
            </a:r>
          </a:p>
        </p:txBody>
      </p:sp>
      <p:sp>
        <p:nvSpPr>
          <p:cNvPr id="9" name="Rounded Rectangle 8"/>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4800" dirty="0">
                <a:solidFill>
                  <a:prstClr val="black"/>
                </a:solidFill>
                <a:latin typeface="Comic Sans MS" panose="030F0702030302020204" pitchFamily="66" charset="0"/>
              </a:rPr>
              <a:t>Show me! </a:t>
            </a:r>
          </a:p>
          <a:p>
            <a:pPr algn="ctr" defTabSz="914358">
              <a:defRPr/>
            </a:pPr>
            <a:r>
              <a:rPr lang="en-US" sz="3200" dirty="0">
                <a:solidFill>
                  <a:prstClr val="black"/>
                </a:solidFill>
                <a:latin typeface="Comic Sans MS" panose="030F0702030302020204" pitchFamily="66" charset="0"/>
              </a:rPr>
              <a:t>(even if your whiteboard is blank)</a:t>
            </a:r>
          </a:p>
        </p:txBody>
      </p:sp>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dirty="0"/>
              <a:t>Hinge Questions – whiteboard activity</a:t>
            </a:r>
          </a:p>
        </p:txBody>
      </p:sp>
    </p:spTree>
    <p:extLst>
      <p:ext uri="{BB962C8B-B14F-4D97-AF65-F5344CB8AC3E}">
        <p14:creationId xmlns:p14="http://schemas.microsoft.com/office/powerpoint/2010/main" val="3450545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animBg="1"/>
      <p:bldP spid="7" grpId="0" animBg="1"/>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a:bodyPr>
          <a:lstStyle/>
          <a:p>
            <a:pPr marL="0" indent="0">
              <a:buNone/>
            </a:pPr>
            <a:r>
              <a:rPr lang="en-US" sz="3638" dirty="0"/>
              <a:t>What is being described?</a:t>
            </a:r>
          </a:p>
          <a:p>
            <a:pPr marL="0" indent="0">
              <a:buNone/>
            </a:pPr>
            <a:endParaRPr lang="en-US" sz="3638" dirty="0"/>
          </a:p>
          <a:p>
            <a:pPr marL="0" indent="0">
              <a:buNone/>
            </a:pPr>
            <a:r>
              <a:rPr lang="en-US" sz="4000" dirty="0"/>
              <a:t>“trends that encourage people to perform a task and share it online”</a:t>
            </a:r>
          </a:p>
          <a:p>
            <a:pPr marL="0" indent="0">
              <a:buNone/>
            </a:pPr>
            <a:endParaRPr lang="en-US" sz="3638" dirty="0"/>
          </a:p>
          <a:p>
            <a:pPr marL="0" indent="0">
              <a:buNone/>
            </a:pPr>
            <a:r>
              <a:rPr lang="en-US" sz="3638" dirty="0" smtClean="0">
                <a:solidFill>
                  <a:srgbClr val="FF0000"/>
                </a:solidFill>
              </a:rPr>
              <a:t>Online Challenges</a:t>
            </a:r>
            <a:endParaRPr lang="en-US" sz="3638" dirty="0">
              <a:solidFill>
                <a:srgbClr val="FF0000"/>
              </a:solidFill>
            </a:endParaRPr>
          </a:p>
          <a:p>
            <a:pPr marL="0" indent="0">
              <a:buNone/>
            </a:pPr>
            <a:endParaRPr lang="en-US" sz="3638" dirty="0"/>
          </a:p>
          <a:p>
            <a:pPr marL="0" indent="0">
              <a:buNone/>
            </a:pPr>
            <a:endParaRPr lang="en-US" sz="3638" dirty="0">
              <a:solidFill>
                <a:srgbClr val="FF0000"/>
              </a:solidFill>
            </a:endParaRPr>
          </a:p>
          <a:p>
            <a:pPr marL="0" indent="0">
              <a:buNone/>
            </a:pPr>
            <a:endParaRPr lang="en-US" sz="3638" dirty="0">
              <a:solidFill>
                <a:srgbClr val="FF0000"/>
              </a:solidFill>
            </a:endParaRPr>
          </a:p>
        </p:txBody>
      </p:sp>
    </p:spTree>
    <p:extLst>
      <p:ext uri="{BB962C8B-B14F-4D97-AF65-F5344CB8AC3E}">
        <p14:creationId xmlns:p14="http://schemas.microsoft.com/office/powerpoint/2010/main" val="1174941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fontScale="92500" lnSpcReduction="10000"/>
          </a:bodyPr>
          <a:lstStyle/>
          <a:p>
            <a:pPr marL="0" indent="0">
              <a:buNone/>
            </a:pPr>
            <a:r>
              <a:rPr lang="en-US" sz="3638" dirty="0" smtClean="0"/>
              <a:t>What golden thread does today’s lesson link to?</a:t>
            </a:r>
          </a:p>
          <a:p>
            <a:pPr marL="0" indent="0">
              <a:buNone/>
            </a:pPr>
            <a:endParaRPr lang="en-US" sz="3638" dirty="0"/>
          </a:p>
          <a:p>
            <a:pPr marL="0" indent="0">
              <a:buNone/>
            </a:pPr>
            <a:r>
              <a:rPr lang="en-US" sz="3638" dirty="0" smtClean="0">
                <a:solidFill>
                  <a:srgbClr val="FF0000"/>
                </a:solidFill>
              </a:rPr>
              <a:t>A – Secure your Future</a:t>
            </a:r>
          </a:p>
          <a:p>
            <a:pPr marL="0" indent="0">
              <a:buNone/>
            </a:pPr>
            <a:endParaRPr lang="en-US" sz="3638" dirty="0">
              <a:solidFill>
                <a:srgbClr val="FF0000"/>
              </a:solidFill>
            </a:endParaRPr>
          </a:p>
          <a:p>
            <a:pPr marL="0" indent="0">
              <a:buNone/>
            </a:pPr>
            <a:r>
              <a:rPr lang="en-US" sz="3638" dirty="0" smtClean="0">
                <a:solidFill>
                  <a:srgbClr val="FF0000"/>
                </a:solidFill>
              </a:rPr>
              <a:t>B – Secure your Wellbeing</a:t>
            </a:r>
          </a:p>
          <a:p>
            <a:pPr marL="0" indent="0">
              <a:buNone/>
            </a:pPr>
            <a:endParaRPr lang="en-US" sz="3638" dirty="0">
              <a:solidFill>
                <a:srgbClr val="FF0000"/>
              </a:solidFill>
            </a:endParaRPr>
          </a:p>
          <a:p>
            <a:pPr marL="0" indent="0">
              <a:buNone/>
            </a:pPr>
            <a:r>
              <a:rPr lang="en-US" sz="3638" dirty="0" smtClean="0">
                <a:solidFill>
                  <a:srgbClr val="FF0000"/>
                </a:solidFill>
              </a:rPr>
              <a:t>C – Secure your Relationships</a:t>
            </a:r>
          </a:p>
          <a:p>
            <a:pPr marL="0" indent="0">
              <a:buNone/>
            </a:pPr>
            <a:endParaRPr lang="en-US" sz="3638" dirty="0">
              <a:solidFill>
                <a:srgbClr val="FF0000"/>
              </a:solidFill>
            </a:endParaRPr>
          </a:p>
          <a:p>
            <a:pPr marL="0" indent="0">
              <a:buNone/>
            </a:pPr>
            <a:r>
              <a:rPr lang="en-US" sz="3638" dirty="0" smtClean="0">
                <a:solidFill>
                  <a:srgbClr val="FF0000"/>
                </a:solidFill>
              </a:rPr>
              <a:t>D – Secure your Voice</a:t>
            </a:r>
            <a:endParaRPr lang="en-US" sz="3638" dirty="0">
              <a:solidFill>
                <a:srgbClr val="FF0000"/>
              </a:solidFill>
            </a:endParaRPr>
          </a:p>
          <a:p>
            <a:pPr marL="0" indent="0">
              <a:buNone/>
            </a:pPr>
            <a:endParaRPr lang="en-US" sz="3638" dirty="0"/>
          </a:p>
          <a:p>
            <a:pPr marL="0" indent="0">
              <a:buNone/>
            </a:pPr>
            <a:endParaRPr lang="en-US" sz="3638" dirty="0">
              <a:solidFill>
                <a:srgbClr val="FF0000"/>
              </a:solidFill>
            </a:endParaRPr>
          </a:p>
          <a:p>
            <a:pPr marL="0" indent="0">
              <a:buNone/>
            </a:pPr>
            <a:endParaRPr lang="en-US" sz="3638" dirty="0">
              <a:solidFill>
                <a:srgbClr val="FF0000"/>
              </a:solidFill>
            </a:endParaRPr>
          </a:p>
        </p:txBody>
      </p:sp>
      <p:pic>
        <p:nvPicPr>
          <p:cNvPr id="2" name="Picture 1"/>
          <p:cNvPicPr>
            <a:picLocks noChangeAspect="1"/>
          </p:cNvPicPr>
          <p:nvPr/>
        </p:nvPicPr>
        <p:blipFill>
          <a:blip r:embed="rId4"/>
          <a:stretch>
            <a:fillRect/>
          </a:stretch>
        </p:blipFill>
        <p:spPr>
          <a:xfrm>
            <a:off x="5334168" y="3546849"/>
            <a:ext cx="974684" cy="974684"/>
          </a:xfrm>
          <a:prstGeom prst="rect">
            <a:avLst/>
          </a:prstGeom>
        </p:spPr>
      </p:pic>
    </p:spTree>
    <p:extLst>
      <p:ext uri="{BB962C8B-B14F-4D97-AF65-F5344CB8AC3E}">
        <p14:creationId xmlns:p14="http://schemas.microsoft.com/office/powerpoint/2010/main" val="2310991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a:bodyPr>
          <a:lstStyle/>
          <a:p>
            <a:pPr marL="0" indent="0">
              <a:buNone/>
            </a:pPr>
            <a:r>
              <a:rPr lang="en-US" sz="3638" dirty="0" smtClean="0"/>
              <a:t>True or False</a:t>
            </a:r>
          </a:p>
          <a:p>
            <a:pPr marL="0" indent="0">
              <a:buNone/>
            </a:pPr>
            <a:endParaRPr lang="en-US" sz="3638" dirty="0"/>
          </a:p>
          <a:p>
            <a:pPr marL="0" lvl="0" indent="0">
              <a:buNone/>
            </a:pPr>
            <a:r>
              <a:rPr lang="en-US" sz="4000" dirty="0" smtClean="0">
                <a:solidFill>
                  <a:prstClr val="black"/>
                </a:solidFill>
              </a:rPr>
              <a:t>“Online challenges do not spread quickly online”</a:t>
            </a:r>
            <a:endParaRPr lang="en-US" sz="4000" dirty="0">
              <a:solidFill>
                <a:prstClr val="black"/>
              </a:solidFill>
            </a:endParaRPr>
          </a:p>
          <a:p>
            <a:pPr marL="0" indent="0">
              <a:buNone/>
            </a:pPr>
            <a:endParaRPr lang="en-US" sz="3638" dirty="0"/>
          </a:p>
          <a:p>
            <a:pPr marL="0" indent="0">
              <a:buNone/>
            </a:pPr>
            <a:r>
              <a:rPr lang="en-US" sz="3638" dirty="0" smtClean="0">
                <a:solidFill>
                  <a:srgbClr val="FF0000"/>
                </a:solidFill>
              </a:rPr>
              <a:t>A – True</a:t>
            </a:r>
          </a:p>
          <a:p>
            <a:pPr marL="0" indent="0">
              <a:buNone/>
            </a:pPr>
            <a:endParaRPr lang="en-US" sz="3638" dirty="0">
              <a:solidFill>
                <a:srgbClr val="FF0000"/>
              </a:solidFill>
            </a:endParaRPr>
          </a:p>
          <a:p>
            <a:pPr marL="0" indent="0">
              <a:buNone/>
            </a:pPr>
            <a:r>
              <a:rPr lang="en-US" sz="3638" dirty="0" smtClean="0">
                <a:solidFill>
                  <a:srgbClr val="FF0000"/>
                </a:solidFill>
              </a:rPr>
              <a:t>B – False</a:t>
            </a:r>
          </a:p>
          <a:p>
            <a:pPr marL="0" indent="0">
              <a:buNone/>
            </a:pPr>
            <a:endParaRPr lang="en-US" sz="3638" dirty="0">
              <a:solidFill>
                <a:srgbClr val="FF0000"/>
              </a:solidFill>
            </a:endParaRPr>
          </a:p>
          <a:p>
            <a:pPr marL="0" indent="0">
              <a:buNone/>
            </a:pPr>
            <a:endParaRPr lang="en-US" sz="3638" dirty="0">
              <a:solidFill>
                <a:srgbClr val="FF0000"/>
              </a:solidFill>
            </a:endParaRPr>
          </a:p>
          <a:p>
            <a:pPr marL="0" indent="0">
              <a:buNone/>
            </a:pPr>
            <a:endParaRPr lang="en-US" sz="3638" dirty="0">
              <a:solidFill>
                <a:srgbClr val="FF0000"/>
              </a:solidFill>
            </a:endParaRPr>
          </a:p>
          <a:p>
            <a:pPr marL="0" indent="0">
              <a:buNone/>
            </a:pPr>
            <a:endParaRPr lang="en-US" sz="3638" dirty="0">
              <a:solidFill>
                <a:srgbClr val="FF0000"/>
              </a:solidFill>
            </a:endParaRPr>
          </a:p>
          <a:p>
            <a:pPr marL="0" indent="0">
              <a:buNone/>
            </a:pPr>
            <a:endParaRPr lang="en-US" sz="3638" dirty="0">
              <a:solidFill>
                <a:srgbClr val="FF0000"/>
              </a:solidFill>
            </a:endParaRPr>
          </a:p>
        </p:txBody>
      </p:sp>
      <p:pic>
        <p:nvPicPr>
          <p:cNvPr id="2" name="Picture 1"/>
          <p:cNvPicPr>
            <a:picLocks noChangeAspect="1"/>
          </p:cNvPicPr>
          <p:nvPr/>
        </p:nvPicPr>
        <p:blipFill>
          <a:blip r:embed="rId4"/>
          <a:stretch>
            <a:fillRect/>
          </a:stretch>
        </p:blipFill>
        <p:spPr>
          <a:xfrm>
            <a:off x="2208578" y="5152766"/>
            <a:ext cx="974684" cy="974684"/>
          </a:xfrm>
          <a:prstGeom prst="rect">
            <a:avLst/>
          </a:prstGeom>
        </p:spPr>
      </p:pic>
    </p:spTree>
    <p:extLst>
      <p:ext uri="{BB962C8B-B14F-4D97-AF65-F5344CB8AC3E}">
        <p14:creationId xmlns:p14="http://schemas.microsoft.com/office/powerpoint/2010/main" val="819085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lnSpcReduction="10000"/>
          </a:bodyPr>
          <a:lstStyle/>
          <a:p>
            <a:pPr marL="0" indent="0">
              <a:buNone/>
            </a:pPr>
            <a:r>
              <a:rPr lang="en-US" sz="3638" dirty="0" smtClean="0"/>
              <a:t>True or False</a:t>
            </a:r>
          </a:p>
          <a:p>
            <a:pPr marL="0" indent="0">
              <a:buNone/>
            </a:pPr>
            <a:endParaRPr lang="en-US" sz="3638" dirty="0"/>
          </a:p>
          <a:p>
            <a:pPr marL="0" lvl="0" indent="0">
              <a:buNone/>
            </a:pPr>
            <a:r>
              <a:rPr lang="en-US" sz="4000" dirty="0" smtClean="0">
                <a:solidFill>
                  <a:prstClr val="black"/>
                </a:solidFill>
              </a:rPr>
              <a:t>“Online challenges normally include a dare or nomination system to keep them trending”</a:t>
            </a:r>
            <a:endParaRPr lang="en-US" sz="4000" dirty="0">
              <a:solidFill>
                <a:prstClr val="black"/>
              </a:solidFill>
            </a:endParaRPr>
          </a:p>
          <a:p>
            <a:pPr marL="0" indent="0">
              <a:buNone/>
            </a:pPr>
            <a:endParaRPr lang="en-US" sz="3638" dirty="0"/>
          </a:p>
          <a:p>
            <a:pPr marL="0" indent="0">
              <a:buNone/>
            </a:pPr>
            <a:r>
              <a:rPr lang="en-US" sz="3638" dirty="0" smtClean="0">
                <a:solidFill>
                  <a:srgbClr val="FF0000"/>
                </a:solidFill>
              </a:rPr>
              <a:t>A – True</a:t>
            </a:r>
          </a:p>
          <a:p>
            <a:pPr marL="0" indent="0">
              <a:buNone/>
            </a:pPr>
            <a:endParaRPr lang="en-US" sz="3638" dirty="0">
              <a:solidFill>
                <a:srgbClr val="FF0000"/>
              </a:solidFill>
            </a:endParaRPr>
          </a:p>
          <a:p>
            <a:pPr marL="0" indent="0">
              <a:buNone/>
            </a:pPr>
            <a:r>
              <a:rPr lang="en-US" sz="3638" dirty="0" smtClean="0">
                <a:solidFill>
                  <a:srgbClr val="FF0000"/>
                </a:solidFill>
              </a:rPr>
              <a:t>B – False</a:t>
            </a:r>
          </a:p>
          <a:p>
            <a:pPr marL="0" indent="0">
              <a:buNone/>
            </a:pPr>
            <a:endParaRPr lang="en-US" sz="3638" dirty="0">
              <a:solidFill>
                <a:srgbClr val="FF0000"/>
              </a:solidFill>
            </a:endParaRPr>
          </a:p>
          <a:p>
            <a:pPr marL="0" indent="0">
              <a:buNone/>
            </a:pPr>
            <a:endParaRPr lang="en-US" sz="3638" dirty="0">
              <a:solidFill>
                <a:srgbClr val="FF0000"/>
              </a:solidFill>
            </a:endParaRPr>
          </a:p>
          <a:p>
            <a:pPr marL="0" indent="0">
              <a:buNone/>
            </a:pPr>
            <a:endParaRPr lang="en-US" sz="3638" dirty="0">
              <a:solidFill>
                <a:srgbClr val="FF0000"/>
              </a:solidFill>
            </a:endParaRPr>
          </a:p>
          <a:p>
            <a:pPr marL="0" indent="0">
              <a:buNone/>
            </a:pPr>
            <a:endParaRPr lang="en-US" sz="3638" dirty="0">
              <a:solidFill>
                <a:srgbClr val="FF0000"/>
              </a:solidFill>
            </a:endParaRPr>
          </a:p>
          <a:p>
            <a:pPr marL="0" indent="0">
              <a:buNone/>
            </a:pPr>
            <a:endParaRPr lang="en-US" sz="3638" dirty="0">
              <a:solidFill>
                <a:srgbClr val="FF0000"/>
              </a:solidFill>
            </a:endParaRPr>
          </a:p>
        </p:txBody>
      </p:sp>
      <p:pic>
        <p:nvPicPr>
          <p:cNvPr id="2" name="Picture 1"/>
          <p:cNvPicPr>
            <a:picLocks noChangeAspect="1"/>
          </p:cNvPicPr>
          <p:nvPr/>
        </p:nvPicPr>
        <p:blipFill>
          <a:blip r:embed="rId4"/>
          <a:stretch>
            <a:fillRect/>
          </a:stretch>
        </p:blipFill>
        <p:spPr>
          <a:xfrm>
            <a:off x="2113185" y="4222037"/>
            <a:ext cx="974684" cy="974684"/>
          </a:xfrm>
          <a:prstGeom prst="rect">
            <a:avLst/>
          </a:prstGeom>
        </p:spPr>
      </p:pic>
    </p:spTree>
    <p:extLst>
      <p:ext uri="{BB962C8B-B14F-4D97-AF65-F5344CB8AC3E}">
        <p14:creationId xmlns:p14="http://schemas.microsoft.com/office/powerpoint/2010/main" val="1371312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lnSpcReduction="10000"/>
          </a:bodyPr>
          <a:lstStyle/>
          <a:p>
            <a:pPr marL="0" indent="0">
              <a:buNone/>
            </a:pPr>
            <a:r>
              <a:rPr lang="en-US" sz="3638" dirty="0" smtClean="0"/>
              <a:t>True or False</a:t>
            </a:r>
          </a:p>
          <a:p>
            <a:pPr marL="0" indent="0">
              <a:buNone/>
            </a:pPr>
            <a:endParaRPr lang="en-US" sz="3638" dirty="0"/>
          </a:p>
          <a:p>
            <a:pPr marL="0" lvl="0" indent="0">
              <a:buNone/>
            </a:pPr>
            <a:r>
              <a:rPr lang="en-US" sz="4000" dirty="0" smtClean="0">
                <a:solidFill>
                  <a:prstClr val="black"/>
                </a:solidFill>
              </a:rPr>
              <a:t>“Influencers and celebrities have no influence over how popular an online challenge can become”</a:t>
            </a:r>
            <a:endParaRPr lang="en-US" sz="4000" dirty="0">
              <a:solidFill>
                <a:prstClr val="black"/>
              </a:solidFill>
            </a:endParaRPr>
          </a:p>
          <a:p>
            <a:pPr marL="0" indent="0">
              <a:buNone/>
            </a:pPr>
            <a:endParaRPr lang="en-US" sz="3638" dirty="0"/>
          </a:p>
          <a:p>
            <a:pPr marL="0" indent="0">
              <a:buNone/>
            </a:pPr>
            <a:r>
              <a:rPr lang="en-US" sz="3638" dirty="0" smtClean="0">
                <a:solidFill>
                  <a:srgbClr val="FF0000"/>
                </a:solidFill>
              </a:rPr>
              <a:t>A – True</a:t>
            </a:r>
          </a:p>
          <a:p>
            <a:pPr marL="0" indent="0">
              <a:buNone/>
            </a:pPr>
            <a:endParaRPr lang="en-US" sz="3638" dirty="0">
              <a:solidFill>
                <a:srgbClr val="FF0000"/>
              </a:solidFill>
            </a:endParaRPr>
          </a:p>
          <a:p>
            <a:pPr marL="0" indent="0">
              <a:buNone/>
            </a:pPr>
            <a:r>
              <a:rPr lang="en-US" sz="3638" dirty="0" smtClean="0">
                <a:solidFill>
                  <a:srgbClr val="FF0000"/>
                </a:solidFill>
              </a:rPr>
              <a:t>B – False</a:t>
            </a:r>
          </a:p>
          <a:p>
            <a:pPr marL="0" indent="0">
              <a:buNone/>
            </a:pPr>
            <a:endParaRPr lang="en-US" sz="3638" dirty="0">
              <a:solidFill>
                <a:srgbClr val="FF0000"/>
              </a:solidFill>
            </a:endParaRPr>
          </a:p>
          <a:p>
            <a:pPr marL="0" indent="0">
              <a:buNone/>
            </a:pPr>
            <a:endParaRPr lang="en-US" sz="3638" dirty="0">
              <a:solidFill>
                <a:srgbClr val="FF0000"/>
              </a:solidFill>
            </a:endParaRPr>
          </a:p>
          <a:p>
            <a:pPr marL="0" indent="0">
              <a:buNone/>
            </a:pPr>
            <a:endParaRPr lang="en-US" sz="3638" dirty="0">
              <a:solidFill>
                <a:srgbClr val="FF0000"/>
              </a:solidFill>
            </a:endParaRPr>
          </a:p>
          <a:p>
            <a:pPr marL="0" indent="0">
              <a:buNone/>
            </a:pPr>
            <a:endParaRPr lang="en-US" sz="3638" dirty="0">
              <a:solidFill>
                <a:srgbClr val="FF0000"/>
              </a:solidFill>
            </a:endParaRPr>
          </a:p>
          <a:p>
            <a:pPr marL="0" indent="0">
              <a:buNone/>
            </a:pPr>
            <a:endParaRPr lang="en-US" sz="3638" dirty="0">
              <a:solidFill>
                <a:srgbClr val="FF0000"/>
              </a:solidFill>
            </a:endParaRPr>
          </a:p>
        </p:txBody>
      </p:sp>
      <p:pic>
        <p:nvPicPr>
          <p:cNvPr id="2" name="Picture 1"/>
          <p:cNvPicPr>
            <a:picLocks noChangeAspect="1"/>
          </p:cNvPicPr>
          <p:nvPr/>
        </p:nvPicPr>
        <p:blipFill>
          <a:blip r:embed="rId4"/>
          <a:stretch>
            <a:fillRect/>
          </a:stretch>
        </p:blipFill>
        <p:spPr>
          <a:xfrm>
            <a:off x="2227485" y="5296986"/>
            <a:ext cx="974684" cy="974684"/>
          </a:xfrm>
          <a:prstGeom prst="rect">
            <a:avLst/>
          </a:prstGeom>
        </p:spPr>
      </p:pic>
    </p:spTree>
    <p:extLst>
      <p:ext uri="{BB962C8B-B14F-4D97-AF65-F5344CB8AC3E}">
        <p14:creationId xmlns:p14="http://schemas.microsoft.com/office/powerpoint/2010/main" val="130442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lnSpcReduction="10000"/>
          </a:bodyPr>
          <a:lstStyle/>
          <a:p>
            <a:pPr marL="0" indent="0">
              <a:buNone/>
            </a:pPr>
            <a:r>
              <a:rPr lang="en-US" sz="3638" dirty="0" smtClean="0"/>
              <a:t>True or False</a:t>
            </a:r>
          </a:p>
          <a:p>
            <a:pPr marL="0" indent="0">
              <a:buNone/>
            </a:pPr>
            <a:endParaRPr lang="en-US" sz="3638" dirty="0"/>
          </a:p>
          <a:p>
            <a:pPr marL="0" lvl="0" indent="0">
              <a:buNone/>
            </a:pPr>
            <a:r>
              <a:rPr lang="en-US" sz="4000" dirty="0" smtClean="0">
                <a:solidFill>
                  <a:prstClr val="black"/>
                </a:solidFill>
              </a:rPr>
              <a:t>“People take risks doing online challenges so they stand out”</a:t>
            </a:r>
            <a:endParaRPr lang="en-US" sz="4000" dirty="0">
              <a:solidFill>
                <a:prstClr val="black"/>
              </a:solidFill>
            </a:endParaRPr>
          </a:p>
          <a:p>
            <a:pPr marL="0" indent="0">
              <a:buNone/>
            </a:pPr>
            <a:endParaRPr lang="en-US" sz="3638" dirty="0"/>
          </a:p>
          <a:p>
            <a:pPr marL="0" indent="0">
              <a:buNone/>
            </a:pPr>
            <a:r>
              <a:rPr lang="en-US" sz="3638" dirty="0" smtClean="0">
                <a:solidFill>
                  <a:srgbClr val="FF0000"/>
                </a:solidFill>
              </a:rPr>
              <a:t>A – True</a:t>
            </a:r>
          </a:p>
          <a:p>
            <a:pPr marL="0" indent="0">
              <a:buNone/>
            </a:pPr>
            <a:endParaRPr lang="en-US" sz="3638" dirty="0">
              <a:solidFill>
                <a:srgbClr val="FF0000"/>
              </a:solidFill>
            </a:endParaRPr>
          </a:p>
          <a:p>
            <a:pPr marL="0" indent="0">
              <a:buNone/>
            </a:pPr>
            <a:r>
              <a:rPr lang="en-US" sz="3638" dirty="0" smtClean="0">
                <a:solidFill>
                  <a:srgbClr val="FF0000"/>
                </a:solidFill>
              </a:rPr>
              <a:t>B – False</a:t>
            </a:r>
          </a:p>
          <a:p>
            <a:pPr marL="0" indent="0">
              <a:buNone/>
            </a:pPr>
            <a:endParaRPr lang="en-US" sz="3638" dirty="0">
              <a:solidFill>
                <a:srgbClr val="FF0000"/>
              </a:solidFill>
            </a:endParaRPr>
          </a:p>
          <a:p>
            <a:pPr marL="0" indent="0">
              <a:buNone/>
            </a:pPr>
            <a:endParaRPr lang="en-US" sz="3638" dirty="0">
              <a:solidFill>
                <a:srgbClr val="FF0000"/>
              </a:solidFill>
            </a:endParaRPr>
          </a:p>
          <a:p>
            <a:pPr marL="0" indent="0">
              <a:buNone/>
            </a:pPr>
            <a:endParaRPr lang="en-US" sz="3638" dirty="0">
              <a:solidFill>
                <a:srgbClr val="FF0000"/>
              </a:solidFill>
            </a:endParaRPr>
          </a:p>
          <a:p>
            <a:pPr marL="0" indent="0">
              <a:buNone/>
            </a:pPr>
            <a:endParaRPr lang="en-US" sz="3638" dirty="0">
              <a:solidFill>
                <a:srgbClr val="FF0000"/>
              </a:solidFill>
            </a:endParaRPr>
          </a:p>
          <a:p>
            <a:pPr marL="0" indent="0">
              <a:buNone/>
            </a:pPr>
            <a:endParaRPr lang="en-US" sz="3638" dirty="0">
              <a:solidFill>
                <a:srgbClr val="FF0000"/>
              </a:solidFill>
            </a:endParaRPr>
          </a:p>
        </p:txBody>
      </p:sp>
      <p:pic>
        <p:nvPicPr>
          <p:cNvPr id="2" name="Picture 1"/>
          <p:cNvPicPr>
            <a:picLocks noChangeAspect="1"/>
          </p:cNvPicPr>
          <p:nvPr/>
        </p:nvPicPr>
        <p:blipFill>
          <a:blip r:embed="rId4"/>
          <a:stretch>
            <a:fillRect/>
          </a:stretch>
        </p:blipFill>
        <p:spPr>
          <a:xfrm>
            <a:off x="2211157" y="4034191"/>
            <a:ext cx="974684" cy="974684"/>
          </a:xfrm>
          <a:prstGeom prst="rect">
            <a:avLst/>
          </a:prstGeom>
        </p:spPr>
      </p:pic>
    </p:spTree>
    <p:extLst>
      <p:ext uri="{BB962C8B-B14F-4D97-AF65-F5344CB8AC3E}">
        <p14:creationId xmlns:p14="http://schemas.microsoft.com/office/powerpoint/2010/main" val="398413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59193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a:bodyPr>
          <a:lstStyle/>
          <a:p>
            <a:pPr marL="0" indent="0">
              <a:buNone/>
            </a:pPr>
            <a:r>
              <a:rPr lang="en-US" sz="4000" dirty="0" smtClean="0"/>
              <a:t>Many </a:t>
            </a:r>
            <a:r>
              <a:rPr lang="en-US" sz="4000" dirty="0"/>
              <a:t>online challenges seem fun at first, but some can lead to serious consequences. It’s important to understand the </a:t>
            </a:r>
            <a:r>
              <a:rPr lang="en-US" sz="4000" b="1" dirty="0"/>
              <a:t>physical, emotional, </a:t>
            </a:r>
            <a:r>
              <a:rPr lang="en-US" sz="4000" dirty="0"/>
              <a:t>and</a:t>
            </a:r>
            <a:r>
              <a:rPr lang="en-US" sz="4000" b="1" dirty="0"/>
              <a:t> legal</a:t>
            </a:r>
            <a:r>
              <a:rPr lang="en-US" sz="4000" dirty="0"/>
              <a:t> risks before taking part in any online trend.</a:t>
            </a: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Dangers of Online Challenges</a:t>
            </a:r>
            <a:endParaRPr sz="2426" spc="27" dirty="0"/>
          </a:p>
        </p:txBody>
      </p:sp>
      <p:pic>
        <p:nvPicPr>
          <p:cNvPr id="2" name="Picture 1"/>
          <p:cNvPicPr>
            <a:picLocks noChangeAspect="1"/>
          </p:cNvPicPr>
          <p:nvPr/>
        </p:nvPicPr>
        <p:blipFill>
          <a:blip r:embed="rId4"/>
          <a:stretch>
            <a:fillRect/>
          </a:stretch>
        </p:blipFill>
        <p:spPr>
          <a:xfrm>
            <a:off x="7805687" y="1313816"/>
            <a:ext cx="3651821" cy="5005250"/>
          </a:xfrm>
          <a:prstGeom prst="rect">
            <a:avLst/>
          </a:prstGeom>
        </p:spPr>
      </p:pic>
    </p:spTree>
    <p:extLst>
      <p:ext uri="{BB962C8B-B14F-4D97-AF65-F5344CB8AC3E}">
        <p14:creationId xmlns:p14="http://schemas.microsoft.com/office/powerpoint/2010/main" val="38776113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449046"/>
          </a:xfrm>
        </p:spPr>
        <p:txBody>
          <a:bodyPr>
            <a:normAutofit fontScale="77500" lnSpcReduction="20000"/>
          </a:bodyPr>
          <a:lstStyle/>
          <a:p>
            <a:pPr marL="0" indent="0">
              <a:buNone/>
            </a:pPr>
            <a:r>
              <a:rPr lang="en-US" sz="4000" dirty="0" smtClean="0"/>
              <a:t>Physical Risks include:</a:t>
            </a:r>
          </a:p>
          <a:p>
            <a:pPr marL="0" indent="0">
              <a:buNone/>
            </a:pPr>
            <a:endParaRPr lang="en-US" sz="4000" dirty="0"/>
          </a:p>
          <a:p>
            <a:pPr marL="742950" indent="-742950">
              <a:buAutoNum type="arabicPeriod"/>
            </a:pPr>
            <a:r>
              <a:rPr lang="en-US" sz="4000" dirty="0" smtClean="0"/>
              <a:t>Injuries – such as bruises and cuts</a:t>
            </a:r>
          </a:p>
          <a:p>
            <a:pPr marL="742950" indent="-742950">
              <a:buAutoNum type="arabicPeriod"/>
            </a:pPr>
            <a:r>
              <a:rPr lang="en-US" sz="4000" dirty="0" smtClean="0"/>
              <a:t>Broken bones</a:t>
            </a:r>
          </a:p>
          <a:p>
            <a:pPr marL="742950" indent="-742950">
              <a:buAutoNum type="arabicPeriod"/>
            </a:pPr>
            <a:r>
              <a:rPr lang="en-US" sz="4000" dirty="0" smtClean="0"/>
              <a:t>Burns</a:t>
            </a:r>
          </a:p>
          <a:p>
            <a:pPr marL="742950" indent="-742950">
              <a:buAutoNum type="arabicPeriod"/>
            </a:pPr>
            <a:r>
              <a:rPr lang="en-US" sz="4000" dirty="0" smtClean="0"/>
              <a:t>Head Injuries</a:t>
            </a:r>
          </a:p>
          <a:p>
            <a:pPr marL="742950" indent="-742950">
              <a:buAutoNum type="arabicPeriod"/>
            </a:pPr>
            <a:r>
              <a:rPr lang="en-US" sz="4000" dirty="0" smtClean="0"/>
              <a:t>Deaths</a:t>
            </a:r>
          </a:p>
          <a:p>
            <a:pPr marL="742950" indent="-742950">
              <a:buAutoNum type="arabicPeriod"/>
            </a:pPr>
            <a:endParaRPr lang="en-US" sz="4000" dirty="0"/>
          </a:p>
          <a:p>
            <a:pPr marL="0" indent="0">
              <a:buNone/>
            </a:pPr>
            <a:r>
              <a:rPr lang="en-US" sz="4000" dirty="0" smtClean="0"/>
              <a:t>Last month, </a:t>
            </a:r>
            <a:r>
              <a:rPr lang="en-US" sz="4000" dirty="0" err="1" smtClean="0"/>
              <a:t>TikTok</a:t>
            </a:r>
            <a:r>
              <a:rPr lang="en-US" sz="4000" dirty="0" smtClean="0"/>
              <a:t> were sued by families over the death of their children after taking part in an online challenge.</a:t>
            </a:r>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Dangers of Online Challenges</a:t>
            </a:r>
            <a:endParaRPr sz="2426" spc="27" dirty="0"/>
          </a:p>
        </p:txBody>
      </p:sp>
      <p:pic>
        <p:nvPicPr>
          <p:cNvPr id="2" name="Picture 1"/>
          <p:cNvPicPr>
            <a:picLocks noChangeAspect="1"/>
          </p:cNvPicPr>
          <p:nvPr/>
        </p:nvPicPr>
        <p:blipFill>
          <a:blip r:embed="rId4"/>
          <a:stretch>
            <a:fillRect/>
          </a:stretch>
        </p:blipFill>
        <p:spPr>
          <a:xfrm>
            <a:off x="7805687" y="1313816"/>
            <a:ext cx="3651821" cy="5005250"/>
          </a:xfrm>
          <a:prstGeom prst="rect">
            <a:avLst/>
          </a:prstGeom>
        </p:spPr>
      </p:pic>
    </p:spTree>
    <p:extLst>
      <p:ext uri="{BB962C8B-B14F-4D97-AF65-F5344CB8AC3E}">
        <p14:creationId xmlns:p14="http://schemas.microsoft.com/office/powerpoint/2010/main" val="1843277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5"/>
            <a:ext cx="6562967" cy="6036875"/>
          </a:xfrm>
        </p:spPr>
        <p:txBody>
          <a:bodyPr>
            <a:normAutofit fontScale="77500" lnSpcReduction="20000"/>
          </a:bodyPr>
          <a:lstStyle/>
          <a:p>
            <a:pPr marL="0" indent="0">
              <a:buNone/>
            </a:pPr>
            <a:r>
              <a:rPr lang="en-US" sz="4000" dirty="0" smtClean="0"/>
              <a:t>Emotional &amp; Mental Health dangers include:</a:t>
            </a:r>
          </a:p>
          <a:p>
            <a:pPr marL="0" indent="0">
              <a:buNone/>
            </a:pPr>
            <a:endParaRPr lang="en-US" sz="4000" dirty="0"/>
          </a:p>
          <a:p>
            <a:pPr marL="742950" indent="-742950">
              <a:buAutoNum type="arabicPeriod"/>
            </a:pPr>
            <a:r>
              <a:rPr lang="en-US" sz="4000" dirty="0" smtClean="0"/>
              <a:t>Causing embarrassment and shame especially if a challenge goes wrong but video is still shared</a:t>
            </a:r>
          </a:p>
          <a:p>
            <a:pPr marL="742950" indent="-742950">
              <a:buAutoNum type="arabicPeriod"/>
            </a:pPr>
            <a:r>
              <a:rPr lang="en-US" sz="4000" dirty="0" smtClean="0"/>
              <a:t>Peer pressure – some people feel like they are forced to do a challenge even if they do not want too</a:t>
            </a:r>
          </a:p>
          <a:p>
            <a:pPr marL="742950" indent="-742950">
              <a:buAutoNum type="arabicPeriod"/>
            </a:pPr>
            <a:r>
              <a:rPr lang="en-US" sz="4000" dirty="0" smtClean="0"/>
              <a:t>Creates a social media addiction – people do more and more challenges at a riskier level as they crave the likes, views and approval</a:t>
            </a:r>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Dangers of Online Challenges</a:t>
            </a:r>
            <a:endParaRPr sz="2426" spc="27" dirty="0"/>
          </a:p>
        </p:txBody>
      </p:sp>
      <p:pic>
        <p:nvPicPr>
          <p:cNvPr id="2" name="Picture 1"/>
          <p:cNvPicPr>
            <a:picLocks noChangeAspect="1"/>
          </p:cNvPicPr>
          <p:nvPr/>
        </p:nvPicPr>
        <p:blipFill>
          <a:blip r:embed="rId4"/>
          <a:stretch>
            <a:fillRect/>
          </a:stretch>
        </p:blipFill>
        <p:spPr>
          <a:xfrm>
            <a:off x="7805687" y="1313816"/>
            <a:ext cx="3651821" cy="5005250"/>
          </a:xfrm>
          <a:prstGeom prst="rect">
            <a:avLst/>
          </a:prstGeom>
        </p:spPr>
      </p:pic>
    </p:spTree>
    <p:extLst>
      <p:ext uri="{BB962C8B-B14F-4D97-AF65-F5344CB8AC3E}">
        <p14:creationId xmlns:p14="http://schemas.microsoft.com/office/powerpoint/2010/main" val="11525248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89694" y="1313816"/>
            <a:ext cx="6922196" cy="6732653"/>
          </a:xfrm>
        </p:spPr>
        <p:txBody>
          <a:bodyPr>
            <a:normAutofit/>
          </a:bodyPr>
          <a:lstStyle/>
          <a:p>
            <a:pPr marL="0" indent="0">
              <a:buNone/>
            </a:pPr>
            <a:r>
              <a:rPr lang="en-US" sz="3200" dirty="0" smtClean="0"/>
              <a:t>Legal dangers include:</a:t>
            </a:r>
          </a:p>
          <a:p>
            <a:pPr marL="0" indent="0">
              <a:buNone/>
            </a:pPr>
            <a:endParaRPr lang="en-US" sz="3200" dirty="0"/>
          </a:p>
          <a:p>
            <a:pPr marL="742950" indent="-742950">
              <a:buAutoNum type="arabicPeriod"/>
            </a:pPr>
            <a:r>
              <a:rPr lang="en-US" sz="3200" dirty="0" smtClean="0"/>
              <a:t>Fine and criminal records for challenges that include vandalism</a:t>
            </a:r>
          </a:p>
          <a:p>
            <a:pPr marL="742950" indent="-742950">
              <a:buAutoNum type="arabicPeriod"/>
            </a:pPr>
            <a:r>
              <a:rPr lang="en-US" sz="3200" dirty="0" smtClean="0"/>
              <a:t>School suspensions or exclusions</a:t>
            </a:r>
          </a:p>
          <a:p>
            <a:pPr marL="742950" indent="-742950">
              <a:buAutoNum type="arabicPeriod"/>
            </a:pPr>
            <a:r>
              <a:rPr lang="en-US" sz="3200" dirty="0" smtClean="0"/>
              <a:t>Blamed by families of people who have seriously hurt themselves due to being encouraged</a:t>
            </a:r>
          </a:p>
          <a:p>
            <a:pPr marL="0" indent="0">
              <a:buNone/>
            </a:pPr>
            <a:endParaRPr lang="en-US" sz="3200" dirty="0"/>
          </a:p>
          <a:p>
            <a:pPr marL="0" indent="0">
              <a:buNone/>
            </a:pPr>
            <a:endParaRPr lang="en-US" sz="3200"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Dangers of Online Challenges</a:t>
            </a:r>
            <a:endParaRPr sz="2426" spc="27" dirty="0"/>
          </a:p>
        </p:txBody>
      </p:sp>
      <p:pic>
        <p:nvPicPr>
          <p:cNvPr id="2" name="Picture 1"/>
          <p:cNvPicPr>
            <a:picLocks noChangeAspect="1"/>
          </p:cNvPicPr>
          <p:nvPr/>
        </p:nvPicPr>
        <p:blipFill>
          <a:blip r:embed="rId4"/>
          <a:stretch>
            <a:fillRect/>
          </a:stretch>
        </p:blipFill>
        <p:spPr>
          <a:xfrm>
            <a:off x="7805687" y="1313816"/>
            <a:ext cx="3651821" cy="5005250"/>
          </a:xfrm>
          <a:prstGeom prst="rect">
            <a:avLst/>
          </a:prstGeom>
        </p:spPr>
      </p:pic>
    </p:spTree>
    <p:extLst>
      <p:ext uri="{BB962C8B-B14F-4D97-AF65-F5344CB8AC3E}">
        <p14:creationId xmlns:p14="http://schemas.microsoft.com/office/powerpoint/2010/main" val="9031537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89694" y="1313816"/>
            <a:ext cx="6922196" cy="6732653"/>
          </a:xfrm>
        </p:spPr>
        <p:txBody>
          <a:bodyPr>
            <a:normAutofit/>
          </a:bodyPr>
          <a:lstStyle/>
          <a:p>
            <a:pPr marL="0" indent="0">
              <a:buNone/>
            </a:pPr>
            <a:r>
              <a:rPr lang="en-US" sz="3200" dirty="0" smtClean="0"/>
              <a:t>Copy the table below and add in different </a:t>
            </a:r>
            <a:r>
              <a:rPr lang="en-US" sz="3200" b="1" dirty="0" smtClean="0"/>
              <a:t>physical, emotional and legal </a:t>
            </a:r>
            <a:r>
              <a:rPr lang="en-US" sz="3200" dirty="0" smtClean="0"/>
              <a:t>dangers of online trends</a:t>
            </a:r>
          </a:p>
          <a:p>
            <a:pPr marL="0" indent="0">
              <a:buNone/>
            </a:pPr>
            <a:endParaRPr lang="en-US" sz="3200" dirty="0"/>
          </a:p>
          <a:p>
            <a:pPr marL="0" indent="0">
              <a:buNone/>
            </a:pPr>
            <a:endParaRPr lang="en-US" sz="3200"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Dangers of Online Challenges</a:t>
            </a:r>
            <a:endParaRPr sz="2426" spc="27" dirty="0"/>
          </a:p>
        </p:txBody>
      </p:sp>
      <p:pic>
        <p:nvPicPr>
          <p:cNvPr id="2" name="Picture 1"/>
          <p:cNvPicPr>
            <a:picLocks noChangeAspect="1"/>
          </p:cNvPicPr>
          <p:nvPr/>
        </p:nvPicPr>
        <p:blipFill>
          <a:blip r:embed="rId4"/>
          <a:stretch>
            <a:fillRect/>
          </a:stretch>
        </p:blipFill>
        <p:spPr>
          <a:xfrm>
            <a:off x="7805687" y="1313816"/>
            <a:ext cx="3651821" cy="5005250"/>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1656811126"/>
              </p:ext>
            </p:extLst>
          </p:nvPr>
        </p:nvGraphicFramePr>
        <p:xfrm>
          <a:off x="350157" y="3233352"/>
          <a:ext cx="6720906" cy="1166178"/>
        </p:xfrm>
        <a:graphic>
          <a:graphicData uri="http://schemas.openxmlformats.org/drawingml/2006/table">
            <a:tbl>
              <a:tblPr firstRow="1" bandRow="1">
                <a:tableStyleId>{5C22544A-7EE6-4342-B048-85BDC9FD1C3A}</a:tableStyleId>
              </a:tblPr>
              <a:tblGrid>
                <a:gridCol w="2240302">
                  <a:extLst>
                    <a:ext uri="{9D8B030D-6E8A-4147-A177-3AD203B41FA5}">
                      <a16:colId xmlns:a16="http://schemas.microsoft.com/office/drawing/2014/main" val="3589235919"/>
                    </a:ext>
                  </a:extLst>
                </a:gridCol>
                <a:gridCol w="2240302">
                  <a:extLst>
                    <a:ext uri="{9D8B030D-6E8A-4147-A177-3AD203B41FA5}">
                      <a16:colId xmlns:a16="http://schemas.microsoft.com/office/drawing/2014/main" val="4223111846"/>
                    </a:ext>
                  </a:extLst>
                </a:gridCol>
                <a:gridCol w="2240302">
                  <a:extLst>
                    <a:ext uri="{9D8B030D-6E8A-4147-A177-3AD203B41FA5}">
                      <a16:colId xmlns:a16="http://schemas.microsoft.com/office/drawing/2014/main" val="4245463437"/>
                    </a:ext>
                  </a:extLst>
                </a:gridCol>
              </a:tblGrid>
              <a:tr h="526098">
                <a:tc>
                  <a:txBody>
                    <a:bodyPr/>
                    <a:lstStyle/>
                    <a:p>
                      <a:r>
                        <a:rPr lang="en-GB" dirty="0" smtClean="0"/>
                        <a:t>Physical Dangers</a:t>
                      </a:r>
                      <a:endParaRPr lang="en-GB" dirty="0"/>
                    </a:p>
                  </a:txBody>
                  <a:tcPr/>
                </a:tc>
                <a:tc>
                  <a:txBody>
                    <a:bodyPr/>
                    <a:lstStyle/>
                    <a:p>
                      <a:r>
                        <a:rPr lang="en-GB" dirty="0" smtClean="0"/>
                        <a:t>Emotional Dangers</a:t>
                      </a:r>
                      <a:endParaRPr lang="en-GB" dirty="0"/>
                    </a:p>
                  </a:txBody>
                  <a:tcPr/>
                </a:tc>
                <a:tc>
                  <a:txBody>
                    <a:bodyPr/>
                    <a:lstStyle/>
                    <a:p>
                      <a:r>
                        <a:rPr lang="en-GB" dirty="0" smtClean="0"/>
                        <a:t>Legal Dangers</a:t>
                      </a:r>
                      <a:endParaRPr lang="en-GB" dirty="0"/>
                    </a:p>
                  </a:txBody>
                  <a:tcPr/>
                </a:tc>
                <a:extLst>
                  <a:ext uri="{0D108BD9-81ED-4DB2-BD59-A6C34878D82A}">
                    <a16:rowId xmlns:a16="http://schemas.microsoft.com/office/drawing/2014/main" val="3494314016"/>
                  </a:ext>
                </a:extLst>
              </a:tr>
              <a:tr h="526098">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25540533"/>
                  </a:ext>
                </a:extLst>
              </a:tr>
            </a:tbl>
          </a:graphicData>
        </a:graphic>
      </p:graphicFrame>
    </p:spTree>
    <p:extLst>
      <p:ext uri="{BB962C8B-B14F-4D97-AF65-F5344CB8AC3E}">
        <p14:creationId xmlns:p14="http://schemas.microsoft.com/office/powerpoint/2010/main" val="3976563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a:bodyPr>
          <a:lstStyle/>
          <a:p>
            <a:pPr marL="0" indent="0">
              <a:buNone/>
            </a:pPr>
            <a:r>
              <a:rPr lang="en-US" sz="3600" dirty="0" smtClean="0"/>
              <a:t>Read the challenge and then complete the sentence</a:t>
            </a:r>
          </a:p>
          <a:p>
            <a:pPr marL="0" indent="0">
              <a:buNone/>
            </a:pPr>
            <a:endParaRPr lang="en-US" sz="3600" dirty="0"/>
          </a:p>
          <a:p>
            <a:pPr marL="0" indent="0">
              <a:buNone/>
            </a:pPr>
            <a:r>
              <a:rPr lang="en-US" sz="3600" dirty="0" smtClean="0"/>
              <a:t>“The Dance Challenge – record yourself dancing to a song on your playlist”</a:t>
            </a:r>
          </a:p>
          <a:p>
            <a:pPr marL="0" indent="0">
              <a:buNone/>
            </a:pPr>
            <a:endParaRPr lang="en-US" sz="3600" dirty="0"/>
          </a:p>
          <a:p>
            <a:pPr marL="0" indent="0">
              <a:buNone/>
            </a:pPr>
            <a:r>
              <a:rPr lang="en-US" sz="3600" dirty="0" smtClean="0"/>
              <a:t>Sentence starter – “A emotional danger of this challenge is…”</a:t>
            </a:r>
            <a:endParaRPr lang="en-US" sz="3600" dirty="0"/>
          </a:p>
          <a:p>
            <a:pPr marL="0" indent="0">
              <a:buNone/>
            </a:pPr>
            <a:endParaRPr lang="en-US" sz="3638" dirty="0" smtClean="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Dangers of Online Challenges</a:t>
            </a:r>
            <a:endParaRPr sz="2426" spc="27" dirty="0"/>
          </a:p>
        </p:txBody>
      </p:sp>
      <p:pic>
        <p:nvPicPr>
          <p:cNvPr id="2" name="Picture 1"/>
          <p:cNvPicPr>
            <a:picLocks noChangeAspect="1"/>
          </p:cNvPicPr>
          <p:nvPr/>
        </p:nvPicPr>
        <p:blipFill>
          <a:blip r:embed="rId4"/>
          <a:stretch>
            <a:fillRect/>
          </a:stretch>
        </p:blipFill>
        <p:spPr>
          <a:xfrm>
            <a:off x="7805687" y="1313816"/>
            <a:ext cx="3651821" cy="5005250"/>
          </a:xfrm>
          <a:prstGeom prst="rect">
            <a:avLst/>
          </a:prstGeom>
        </p:spPr>
      </p:pic>
    </p:spTree>
    <p:extLst>
      <p:ext uri="{BB962C8B-B14F-4D97-AF65-F5344CB8AC3E}">
        <p14:creationId xmlns:p14="http://schemas.microsoft.com/office/powerpoint/2010/main" val="846813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68" y="1211184"/>
            <a:ext cx="5647137" cy="564713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90074" y="1040613"/>
            <a:ext cx="508249" cy="31958"/>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33"/>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567" y="375952"/>
            <a:ext cx="3949085" cy="604209"/>
          </a:xfrm>
          <a:prstGeom prst="rect">
            <a:avLst/>
          </a:prstGeom>
        </p:spPr>
      </p:pic>
      <p:sp>
        <p:nvSpPr>
          <p:cNvPr id="6" name="Content Placeholder 2"/>
          <p:cNvSpPr>
            <a:spLocks noGrp="1"/>
          </p:cNvSpPr>
          <p:nvPr>
            <p:ph idx="1"/>
          </p:nvPr>
        </p:nvSpPr>
        <p:spPr>
          <a:xfrm>
            <a:off x="670972" y="1262150"/>
            <a:ext cx="5873595" cy="5108530"/>
          </a:xfrm>
        </p:spPr>
        <p:txBody>
          <a:bodyPr>
            <a:normAutofit fontScale="85000" lnSpcReduction="20000"/>
          </a:bodyPr>
          <a:lstStyle/>
          <a:p>
            <a:pPr marL="0" indent="0">
              <a:buNone/>
            </a:pPr>
            <a:r>
              <a:rPr lang="en-US" sz="3638" dirty="0"/>
              <a:t>Using your </a:t>
            </a:r>
            <a:r>
              <a:rPr lang="en-US" sz="3638" dirty="0" err="1"/>
              <a:t>oracy</a:t>
            </a:r>
            <a:r>
              <a:rPr lang="en-US" sz="3638" dirty="0"/>
              <a:t> </a:t>
            </a:r>
            <a:r>
              <a:rPr lang="en-US" sz="3638" dirty="0" err="1"/>
              <a:t>helpsheet</a:t>
            </a:r>
            <a:r>
              <a:rPr lang="en-US" sz="3638" dirty="0"/>
              <a:t>, discuss with the person next to you </a:t>
            </a:r>
            <a:r>
              <a:rPr lang="en-US" sz="3638" dirty="0" smtClean="0"/>
              <a:t>discuss the question:</a:t>
            </a:r>
          </a:p>
          <a:p>
            <a:pPr marL="0" indent="0">
              <a:buNone/>
            </a:pPr>
            <a:endParaRPr lang="en-US" sz="3638" dirty="0" smtClean="0"/>
          </a:p>
          <a:p>
            <a:pPr marL="0" lvl="1" indent="0">
              <a:spcBef>
                <a:spcPts val="1000"/>
              </a:spcBef>
              <a:buNone/>
            </a:pPr>
            <a:r>
              <a:rPr lang="en-US" sz="3238" b="1" dirty="0" smtClean="0"/>
              <a:t>“What are the emotional dangers of the challenge?”</a:t>
            </a:r>
            <a:endParaRPr lang="en-US" sz="3638" dirty="0"/>
          </a:p>
          <a:p>
            <a:pPr marL="0" indent="0">
              <a:buNone/>
            </a:pPr>
            <a:endParaRPr lang="en-US" sz="3638" dirty="0"/>
          </a:p>
          <a:p>
            <a:pPr marL="0" indent="0">
              <a:buNone/>
            </a:pPr>
            <a:r>
              <a:rPr lang="en-US" sz="3638" dirty="0"/>
              <a:t>Remember to use the sentence starters to add, build or challenge what your partner has said.</a:t>
            </a:r>
          </a:p>
          <a:p>
            <a:pPr marL="0" indent="0">
              <a:buNone/>
            </a:pPr>
            <a:endParaRPr lang="en-US" sz="3638" dirty="0"/>
          </a:p>
          <a:p>
            <a:pPr marL="0" indent="0">
              <a:buNone/>
            </a:pPr>
            <a:r>
              <a:rPr lang="en-US" sz="3638" dirty="0"/>
              <a:t>Be ready to share your discussion with the class</a:t>
            </a:r>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8066" y="566894"/>
            <a:ext cx="6022388"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Dangers of Online Challenges</a:t>
            </a:r>
            <a:endParaRPr sz="2426" spc="27" dirty="0"/>
          </a:p>
        </p:txBody>
      </p:sp>
      <p:pic>
        <p:nvPicPr>
          <p:cNvPr id="11" name="Picture 10"/>
          <p:cNvPicPr>
            <a:picLocks noChangeAspect="1"/>
          </p:cNvPicPr>
          <p:nvPr/>
        </p:nvPicPr>
        <p:blipFill>
          <a:blip r:embed="rId4"/>
          <a:stretch>
            <a:fillRect/>
          </a:stretch>
        </p:blipFill>
        <p:spPr>
          <a:xfrm>
            <a:off x="7667966" y="1101534"/>
            <a:ext cx="3846611" cy="5429760"/>
          </a:xfrm>
          <a:prstGeom prst="rect">
            <a:avLst/>
          </a:prstGeom>
        </p:spPr>
      </p:pic>
    </p:spTree>
    <p:extLst>
      <p:ext uri="{BB962C8B-B14F-4D97-AF65-F5344CB8AC3E}">
        <p14:creationId xmlns:p14="http://schemas.microsoft.com/office/powerpoint/2010/main" val="10155093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a:bodyPr>
          <a:lstStyle/>
          <a:p>
            <a:pPr marL="0" indent="0">
              <a:buNone/>
            </a:pPr>
            <a:r>
              <a:rPr lang="en-US" sz="3600" dirty="0" smtClean="0"/>
              <a:t>Read the challenge and then complete the sentence</a:t>
            </a:r>
          </a:p>
          <a:p>
            <a:pPr marL="0" indent="0">
              <a:buNone/>
            </a:pPr>
            <a:endParaRPr lang="en-US" sz="3600" dirty="0"/>
          </a:p>
          <a:p>
            <a:pPr marL="0" indent="0">
              <a:buNone/>
            </a:pPr>
            <a:r>
              <a:rPr lang="en-US" sz="3600" dirty="0" smtClean="0"/>
              <a:t>“The Blindfold Challenge – walk around blindfolded in a public place”</a:t>
            </a:r>
          </a:p>
          <a:p>
            <a:pPr marL="0" indent="0">
              <a:buNone/>
            </a:pPr>
            <a:endParaRPr lang="en-US" sz="3600" dirty="0"/>
          </a:p>
          <a:p>
            <a:pPr marL="0" indent="0">
              <a:buNone/>
            </a:pPr>
            <a:r>
              <a:rPr lang="en-US" sz="3600" dirty="0" smtClean="0"/>
              <a:t>Sentence starter – “A physical danger of this challenge is…”</a:t>
            </a:r>
            <a:endParaRPr lang="en-US" sz="3600" dirty="0"/>
          </a:p>
          <a:p>
            <a:pPr marL="0" indent="0">
              <a:buNone/>
            </a:pPr>
            <a:endParaRPr lang="en-US" sz="3638" dirty="0" smtClean="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Dangers of Online Challenges</a:t>
            </a:r>
            <a:endParaRPr sz="2426" spc="27" dirty="0"/>
          </a:p>
        </p:txBody>
      </p:sp>
      <p:pic>
        <p:nvPicPr>
          <p:cNvPr id="2" name="Picture 1"/>
          <p:cNvPicPr>
            <a:picLocks noChangeAspect="1"/>
          </p:cNvPicPr>
          <p:nvPr/>
        </p:nvPicPr>
        <p:blipFill>
          <a:blip r:embed="rId4"/>
          <a:stretch>
            <a:fillRect/>
          </a:stretch>
        </p:blipFill>
        <p:spPr>
          <a:xfrm>
            <a:off x="7805687" y="1313816"/>
            <a:ext cx="3651821" cy="5005250"/>
          </a:xfrm>
          <a:prstGeom prst="rect">
            <a:avLst/>
          </a:prstGeom>
        </p:spPr>
      </p:pic>
    </p:spTree>
    <p:extLst>
      <p:ext uri="{BB962C8B-B14F-4D97-AF65-F5344CB8AC3E}">
        <p14:creationId xmlns:p14="http://schemas.microsoft.com/office/powerpoint/2010/main" val="24842215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68" y="1211184"/>
            <a:ext cx="5647137" cy="564713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90074" y="1040613"/>
            <a:ext cx="508249" cy="31958"/>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33"/>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567" y="375952"/>
            <a:ext cx="3949085" cy="604209"/>
          </a:xfrm>
          <a:prstGeom prst="rect">
            <a:avLst/>
          </a:prstGeom>
        </p:spPr>
      </p:pic>
      <p:sp>
        <p:nvSpPr>
          <p:cNvPr id="6" name="Content Placeholder 2"/>
          <p:cNvSpPr>
            <a:spLocks noGrp="1"/>
          </p:cNvSpPr>
          <p:nvPr>
            <p:ph idx="1"/>
          </p:nvPr>
        </p:nvSpPr>
        <p:spPr>
          <a:xfrm>
            <a:off x="670972" y="1262150"/>
            <a:ext cx="5873595" cy="5108530"/>
          </a:xfrm>
        </p:spPr>
        <p:txBody>
          <a:bodyPr>
            <a:normAutofit fontScale="85000" lnSpcReduction="20000"/>
          </a:bodyPr>
          <a:lstStyle/>
          <a:p>
            <a:pPr marL="0" indent="0">
              <a:buNone/>
            </a:pPr>
            <a:r>
              <a:rPr lang="en-US" sz="3638" dirty="0"/>
              <a:t>Using your </a:t>
            </a:r>
            <a:r>
              <a:rPr lang="en-US" sz="3638" dirty="0" err="1"/>
              <a:t>oracy</a:t>
            </a:r>
            <a:r>
              <a:rPr lang="en-US" sz="3638" dirty="0"/>
              <a:t> </a:t>
            </a:r>
            <a:r>
              <a:rPr lang="en-US" sz="3638" dirty="0" err="1"/>
              <a:t>helpsheet</a:t>
            </a:r>
            <a:r>
              <a:rPr lang="en-US" sz="3638" dirty="0"/>
              <a:t>, discuss with the person next to you </a:t>
            </a:r>
            <a:r>
              <a:rPr lang="en-US" sz="3638" dirty="0" smtClean="0"/>
              <a:t>discuss the question:</a:t>
            </a:r>
          </a:p>
          <a:p>
            <a:pPr marL="0" indent="0">
              <a:buNone/>
            </a:pPr>
            <a:endParaRPr lang="en-US" sz="3638" dirty="0" smtClean="0"/>
          </a:p>
          <a:p>
            <a:pPr marL="0" lvl="1" indent="0">
              <a:spcBef>
                <a:spcPts val="1000"/>
              </a:spcBef>
              <a:buNone/>
            </a:pPr>
            <a:r>
              <a:rPr lang="en-US" sz="3238" b="1" dirty="0" smtClean="0"/>
              <a:t>“What are the physical dangers of the challenge?”</a:t>
            </a:r>
            <a:endParaRPr lang="en-US" sz="3638" dirty="0"/>
          </a:p>
          <a:p>
            <a:pPr marL="0" indent="0">
              <a:buNone/>
            </a:pPr>
            <a:endParaRPr lang="en-US" sz="3638" dirty="0"/>
          </a:p>
          <a:p>
            <a:pPr marL="0" indent="0">
              <a:buNone/>
            </a:pPr>
            <a:r>
              <a:rPr lang="en-US" sz="3638" dirty="0"/>
              <a:t>Remember to use the sentence starters to add, build or challenge what your partner has said.</a:t>
            </a:r>
          </a:p>
          <a:p>
            <a:pPr marL="0" indent="0">
              <a:buNone/>
            </a:pPr>
            <a:endParaRPr lang="en-US" sz="3638" dirty="0"/>
          </a:p>
          <a:p>
            <a:pPr marL="0" indent="0">
              <a:buNone/>
            </a:pPr>
            <a:r>
              <a:rPr lang="en-US" sz="3638" dirty="0"/>
              <a:t>Be ready to share your discussion with the class</a:t>
            </a:r>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8066" y="566894"/>
            <a:ext cx="6022388"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Dangers of Online Challenges</a:t>
            </a:r>
            <a:endParaRPr sz="2426" spc="27" dirty="0"/>
          </a:p>
        </p:txBody>
      </p:sp>
      <p:pic>
        <p:nvPicPr>
          <p:cNvPr id="11" name="Picture 10"/>
          <p:cNvPicPr>
            <a:picLocks noChangeAspect="1"/>
          </p:cNvPicPr>
          <p:nvPr/>
        </p:nvPicPr>
        <p:blipFill>
          <a:blip r:embed="rId4"/>
          <a:stretch>
            <a:fillRect/>
          </a:stretch>
        </p:blipFill>
        <p:spPr>
          <a:xfrm>
            <a:off x="7667966" y="1101534"/>
            <a:ext cx="3846611" cy="5429760"/>
          </a:xfrm>
          <a:prstGeom prst="rect">
            <a:avLst/>
          </a:prstGeom>
        </p:spPr>
      </p:pic>
    </p:spTree>
    <p:extLst>
      <p:ext uri="{BB962C8B-B14F-4D97-AF65-F5344CB8AC3E}">
        <p14:creationId xmlns:p14="http://schemas.microsoft.com/office/powerpoint/2010/main" val="30759353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a:bodyPr>
          <a:lstStyle/>
          <a:p>
            <a:pPr marL="0" indent="0">
              <a:buNone/>
            </a:pPr>
            <a:r>
              <a:rPr lang="en-US" sz="3600" dirty="0" smtClean="0"/>
              <a:t>Read the challenge and then complete the sentence</a:t>
            </a:r>
          </a:p>
          <a:p>
            <a:pPr marL="0" indent="0">
              <a:buNone/>
            </a:pPr>
            <a:endParaRPr lang="en-US" sz="3600" dirty="0"/>
          </a:p>
          <a:p>
            <a:pPr marL="0" indent="0">
              <a:buNone/>
            </a:pPr>
            <a:r>
              <a:rPr lang="en-US" sz="3600" dirty="0" smtClean="0"/>
              <a:t>“A challenge involves tripping people up”</a:t>
            </a:r>
          </a:p>
          <a:p>
            <a:pPr marL="0" indent="0">
              <a:buNone/>
            </a:pPr>
            <a:endParaRPr lang="en-US" sz="3600" dirty="0"/>
          </a:p>
          <a:p>
            <a:pPr marL="0" indent="0">
              <a:buNone/>
            </a:pPr>
            <a:r>
              <a:rPr lang="en-US" sz="3600" dirty="0" smtClean="0"/>
              <a:t>Sentence starter – “A legal danger of this challenge is…”</a:t>
            </a:r>
            <a:endParaRPr lang="en-US" sz="3600" dirty="0"/>
          </a:p>
          <a:p>
            <a:pPr marL="0" indent="0">
              <a:buNone/>
            </a:pPr>
            <a:endParaRPr lang="en-US" sz="3638" dirty="0" smtClean="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Dangers of Online Challenges</a:t>
            </a:r>
            <a:endParaRPr sz="2426" spc="27" dirty="0"/>
          </a:p>
        </p:txBody>
      </p:sp>
      <p:pic>
        <p:nvPicPr>
          <p:cNvPr id="2" name="Picture 1"/>
          <p:cNvPicPr>
            <a:picLocks noChangeAspect="1"/>
          </p:cNvPicPr>
          <p:nvPr/>
        </p:nvPicPr>
        <p:blipFill>
          <a:blip r:embed="rId4"/>
          <a:stretch>
            <a:fillRect/>
          </a:stretch>
        </p:blipFill>
        <p:spPr>
          <a:xfrm>
            <a:off x="7805687" y="1313816"/>
            <a:ext cx="3651821" cy="5005250"/>
          </a:xfrm>
          <a:prstGeom prst="rect">
            <a:avLst/>
          </a:prstGeom>
        </p:spPr>
      </p:pic>
    </p:spTree>
    <p:extLst>
      <p:ext uri="{BB962C8B-B14F-4D97-AF65-F5344CB8AC3E}">
        <p14:creationId xmlns:p14="http://schemas.microsoft.com/office/powerpoint/2010/main" val="37609084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215997" y="1061918"/>
            <a:ext cx="5647533" cy="5647533"/>
          </a:xfrm>
          <a:prstGeom prst="rect">
            <a:avLst/>
          </a:prstGeom>
        </p:spPr>
      </p:pic>
      <p:sp>
        <p:nvSpPr>
          <p:cNvPr id="20" name="TextBox 19"/>
          <p:cNvSpPr txBox="1"/>
          <p:nvPr/>
        </p:nvSpPr>
        <p:spPr>
          <a:xfrm>
            <a:off x="99308" y="68840"/>
            <a:ext cx="6514733" cy="1323439"/>
          </a:xfrm>
          <a:prstGeom prst="rect">
            <a:avLst/>
          </a:prstGeom>
          <a:noFill/>
        </p:spPr>
        <p:txBody>
          <a:bodyPr wrap="square" rtlCol="0">
            <a:spAutoFit/>
          </a:bodyPr>
          <a:lstStyle/>
          <a:p>
            <a:pPr algn="ctr" defTabSz="277246">
              <a:defRPr/>
            </a:pPr>
            <a:r>
              <a:rPr lang="en-GB" sz="4000" u="sng" dirty="0">
                <a:solidFill>
                  <a:prstClr val="black"/>
                </a:solidFill>
                <a:latin typeface="Comic Sans MS" panose="030F0702030302020204" pitchFamily="66" charset="0"/>
              </a:rPr>
              <a:t>Secure your </a:t>
            </a:r>
            <a:r>
              <a:rPr lang="en-GB" sz="4000" u="sng" dirty="0" smtClean="0">
                <a:solidFill>
                  <a:prstClr val="black"/>
                </a:solidFill>
                <a:latin typeface="Comic Sans MS" panose="030F0702030302020204" pitchFamily="66" charset="0"/>
              </a:rPr>
              <a:t>Wellbeing: </a:t>
            </a:r>
            <a:r>
              <a:rPr lang="en-GB" sz="4000" u="sng" dirty="0">
                <a:solidFill>
                  <a:prstClr val="black"/>
                </a:solidFill>
                <a:latin typeface="Comic Sans MS" panose="030F0702030302020204" pitchFamily="66" charset="0"/>
              </a:rPr>
              <a:t>Learning Journey</a:t>
            </a:r>
          </a:p>
        </p:txBody>
      </p:sp>
      <p:pic>
        <p:nvPicPr>
          <p:cNvPr id="18" name="Picture 17" descr="Logo&#10;&#10;Description automatically generated">
            <a:extLst>
              <a:ext uri="{FF2B5EF4-FFF2-40B4-BE49-F238E27FC236}">
                <a16:creationId xmlns:a16="http://schemas.microsoft.com/office/drawing/2014/main" id="{07E73F21-BD7F-E769-B703-F6FC05FC3F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28" name="Rounded Rectangle 27"/>
          <p:cNvSpPr/>
          <p:nvPr/>
        </p:nvSpPr>
        <p:spPr>
          <a:xfrm>
            <a:off x="581290" y="1586889"/>
            <a:ext cx="1446050" cy="100804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What is social media and how should you use it?</a:t>
            </a:r>
            <a:endParaRPr lang="en-US" sz="1400" dirty="0">
              <a:solidFill>
                <a:prstClr val="black"/>
              </a:solidFill>
              <a:latin typeface="Comic Sans MS" panose="030F0702030302020204" pitchFamily="66" charset="0"/>
            </a:endParaRPr>
          </a:p>
        </p:txBody>
      </p:sp>
      <p:sp>
        <p:nvSpPr>
          <p:cNvPr id="29" name="Rounded Rectangle 28"/>
          <p:cNvSpPr/>
          <p:nvPr/>
        </p:nvSpPr>
        <p:spPr>
          <a:xfrm>
            <a:off x="2525775" y="1618155"/>
            <a:ext cx="1446050" cy="1008041"/>
          </a:xfrm>
          <a:prstGeom prst="roundRect">
            <a:avLst/>
          </a:prstGeom>
          <a:solidFill>
            <a:schemeClr val="accent4"/>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What are online trends and should you follow them?</a:t>
            </a:r>
            <a:endParaRPr lang="en-US" sz="1400" dirty="0">
              <a:solidFill>
                <a:prstClr val="black"/>
              </a:solidFill>
              <a:latin typeface="Comic Sans MS" panose="030F0702030302020204" pitchFamily="66" charset="0"/>
            </a:endParaRPr>
          </a:p>
        </p:txBody>
      </p:sp>
      <p:sp>
        <p:nvSpPr>
          <p:cNvPr id="30" name="Rounded Rectangle 29"/>
          <p:cNvSpPr/>
          <p:nvPr/>
        </p:nvSpPr>
        <p:spPr>
          <a:xfrm>
            <a:off x="4470261" y="1592857"/>
            <a:ext cx="1446050"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What impact can social media influences have?</a:t>
            </a:r>
            <a:endParaRPr lang="en-US" sz="1400" dirty="0">
              <a:solidFill>
                <a:prstClr val="black"/>
              </a:solidFill>
              <a:latin typeface="Comic Sans MS" panose="030F0702030302020204" pitchFamily="66" charset="0"/>
            </a:endParaRPr>
          </a:p>
        </p:txBody>
      </p:sp>
      <p:sp>
        <p:nvSpPr>
          <p:cNvPr id="31" name="Rounded Rectangle 30"/>
          <p:cNvSpPr/>
          <p:nvPr/>
        </p:nvSpPr>
        <p:spPr>
          <a:xfrm>
            <a:off x="6414746" y="1586888"/>
            <a:ext cx="1446050"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What is fake news?</a:t>
            </a:r>
            <a:endParaRPr lang="en-US" sz="1400" dirty="0">
              <a:solidFill>
                <a:prstClr val="black"/>
              </a:solidFill>
              <a:latin typeface="Comic Sans MS" panose="030F0702030302020204" pitchFamily="66" charset="0"/>
            </a:endParaRPr>
          </a:p>
        </p:txBody>
      </p:sp>
      <p:sp>
        <p:nvSpPr>
          <p:cNvPr id="32" name="Rounded Rectangle 31"/>
          <p:cNvSpPr/>
          <p:nvPr/>
        </p:nvSpPr>
        <p:spPr>
          <a:xfrm>
            <a:off x="8422755" y="1606240"/>
            <a:ext cx="1514832"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What is hate speech online?</a:t>
            </a:r>
            <a:endParaRPr lang="en-US" sz="1400" dirty="0">
              <a:solidFill>
                <a:prstClr val="black"/>
              </a:solidFill>
              <a:latin typeface="Comic Sans MS" panose="030F0702030302020204" pitchFamily="66" charset="0"/>
            </a:endParaRPr>
          </a:p>
        </p:txBody>
      </p:sp>
      <p:sp>
        <p:nvSpPr>
          <p:cNvPr id="33" name="Rounded Rectangle 32"/>
          <p:cNvSpPr/>
          <p:nvPr/>
        </p:nvSpPr>
        <p:spPr>
          <a:xfrm>
            <a:off x="10499546" y="1605223"/>
            <a:ext cx="1446050"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What is fake news?</a:t>
            </a:r>
            <a:endParaRPr lang="en-US" sz="1400" dirty="0">
              <a:solidFill>
                <a:prstClr val="black"/>
              </a:solidFill>
              <a:latin typeface="Comic Sans MS" panose="030F0702030302020204" pitchFamily="66" charset="0"/>
            </a:endParaRPr>
          </a:p>
        </p:txBody>
      </p:sp>
      <p:sp>
        <p:nvSpPr>
          <p:cNvPr id="34" name="Content Placeholder 2"/>
          <p:cNvSpPr txBox="1">
            <a:spLocks/>
          </p:cNvSpPr>
          <p:nvPr/>
        </p:nvSpPr>
        <p:spPr>
          <a:xfrm>
            <a:off x="175490" y="3123340"/>
            <a:ext cx="6774910" cy="3586111"/>
          </a:xfrm>
          <a:prstGeom prst="rect">
            <a:avLst/>
          </a:prstGeom>
          <a:ln>
            <a:solidFill>
              <a:srgbClr val="E74519"/>
            </a:solidFill>
          </a:ln>
        </p:spPr>
        <p:txBody>
          <a:bodyPr vert="horz" lIns="55449" tIns="27725" rIns="55449" bIns="27725"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54499">
              <a:lnSpc>
                <a:spcPct val="110000"/>
              </a:lnSpc>
              <a:spcBef>
                <a:spcPts val="607"/>
              </a:spcBef>
              <a:buNone/>
              <a:defRPr/>
            </a:pPr>
            <a:r>
              <a:rPr lang="en-US" sz="1940" b="1" dirty="0">
                <a:solidFill>
                  <a:prstClr val="black"/>
                </a:solidFill>
                <a:latin typeface="Comic Sans MS"/>
              </a:rPr>
              <a:t>Today we will look at:</a:t>
            </a:r>
          </a:p>
          <a:p>
            <a:pPr marL="0" indent="0" defTabSz="554499">
              <a:lnSpc>
                <a:spcPct val="110000"/>
              </a:lnSpc>
              <a:spcBef>
                <a:spcPts val="607"/>
              </a:spcBef>
              <a:buNone/>
              <a:defRPr/>
            </a:pPr>
            <a:endParaRPr lang="en-US" sz="1940" b="1" dirty="0">
              <a:solidFill>
                <a:prstClr val="black"/>
              </a:solidFill>
              <a:latin typeface="Comic Sans MS"/>
            </a:endParaRPr>
          </a:p>
          <a:p>
            <a:pPr marL="0" indent="0" defTabSz="554499">
              <a:lnSpc>
                <a:spcPct val="110000"/>
              </a:lnSpc>
              <a:spcBef>
                <a:spcPts val="607"/>
              </a:spcBef>
              <a:buNone/>
              <a:defRPr/>
            </a:pPr>
            <a:r>
              <a:rPr lang="en-US" sz="1940" b="1" dirty="0" smtClean="0">
                <a:solidFill>
                  <a:prstClr val="black"/>
                </a:solidFill>
                <a:latin typeface="Comic Sans MS"/>
              </a:rPr>
              <a:t>What is an online trend/challenge?</a:t>
            </a:r>
          </a:p>
          <a:p>
            <a:pPr marL="0" indent="0" defTabSz="554499">
              <a:lnSpc>
                <a:spcPct val="110000"/>
              </a:lnSpc>
              <a:spcBef>
                <a:spcPts val="607"/>
              </a:spcBef>
              <a:buNone/>
              <a:defRPr/>
            </a:pPr>
            <a:endParaRPr lang="en-US" sz="1940" b="1" dirty="0">
              <a:solidFill>
                <a:prstClr val="black"/>
              </a:solidFill>
              <a:latin typeface="Comic Sans MS"/>
            </a:endParaRPr>
          </a:p>
          <a:p>
            <a:pPr marL="0" indent="0" defTabSz="554499">
              <a:lnSpc>
                <a:spcPct val="110000"/>
              </a:lnSpc>
              <a:spcBef>
                <a:spcPts val="607"/>
              </a:spcBef>
              <a:buNone/>
              <a:defRPr/>
            </a:pPr>
            <a:r>
              <a:rPr lang="en-US" sz="1940" b="1" dirty="0">
                <a:solidFill>
                  <a:prstClr val="black"/>
                </a:solidFill>
                <a:latin typeface="Comic Sans MS"/>
              </a:rPr>
              <a:t>This includes:</a:t>
            </a:r>
          </a:p>
          <a:p>
            <a:pPr defTabSz="914411">
              <a:lnSpc>
                <a:spcPct val="110000"/>
              </a:lnSpc>
              <a:spcBef>
                <a:spcPts val="1001"/>
              </a:spcBef>
              <a:buFontTx/>
              <a:buChar char="-"/>
              <a:defRPr/>
            </a:pPr>
            <a:r>
              <a:rPr lang="en-US" sz="2000" dirty="0" smtClean="0">
                <a:solidFill>
                  <a:prstClr val="black"/>
                </a:solidFill>
                <a:latin typeface="Comic Sans MS"/>
              </a:rPr>
              <a:t>Definition of online challenges</a:t>
            </a:r>
          </a:p>
          <a:p>
            <a:pPr defTabSz="914411">
              <a:lnSpc>
                <a:spcPct val="110000"/>
              </a:lnSpc>
              <a:spcBef>
                <a:spcPts val="1001"/>
              </a:spcBef>
              <a:buFontTx/>
              <a:buChar char="-"/>
              <a:defRPr/>
            </a:pPr>
            <a:r>
              <a:rPr lang="en-US" sz="2000" dirty="0" smtClean="0">
                <a:solidFill>
                  <a:prstClr val="black"/>
                </a:solidFill>
                <a:latin typeface="Comic Sans MS"/>
              </a:rPr>
              <a:t>What makes online challenges dangerous</a:t>
            </a:r>
          </a:p>
          <a:p>
            <a:pPr marL="0" indent="0" defTabSz="554499">
              <a:lnSpc>
                <a:spcPct val="110000"/>
              </a:lnSpc>
              <a:spcBef>
                <a:spcPts val="607"/>
              </a:spcBef>
              <a:buNone/>
              <a:defRPr/>
            </a:pPr>
            <a:endParaRPr lang="en-US" sz="1940" b="1" dirty="0" smtClean="0">
              <a:solidFill>
                <a:prstClr val="black"/>
              </a:solidFill>
              <a:latin typeface="Comic Sans MS"/>
            </a:endParaRPr>
          </a:p>
          <a:p>
            <a:pPr marL="0" indent="0" defTabSz="554499">
              <a:lnSpc>
                <a:spcPct val="110000"/>
              </a:lnSpc>
              <a:spcBef>
                <a:spcPts val="607"/>
              </a:spcBef>
              <a:buNone/>
              <a:defRPr/>
            </a:pPr>
            <a:endParaRPr lang="en-US" sz="1940" b="1" dirty="0" smtClean="0">
              <a:solidFill>
                <a:prstClr val="black"/>
              </a:solidFill>
              <a:latin typeface="Comic Sans MS"/>
            </a:endParaRPr>
          </a:p>
          <a:p>
            <a:pPr marL="138623" indent="-138623" defTabSz="554499">
              <a:lnSpc>
                <a:spcPct val="110000"/>
              </a:lnSpc>
              <a:spcBef>
                <a:spcPts val="607"/>
              </a:spcBef>
              <a:buFontTx/>
              <a:buChar char="-"/>
              <a:defRPr/>
            </a:pPr>
            <a:endParaRPr lang="en-US" sz="1940" b="1" dirty="0" smtClean="0">
              <a:solidFill>
                <a:prstClr val="black"/>
              </a:solidFill>
              <a:latin typeface="Comic Sans MS"/>
            </a:endParaRPr>
          </a:p>
          <a:p>
            <a:pPr marL="138623" indent="-138623" defTabSz="554499">
              <a:lnSpc>
                <a:spcPct val="110000"/>
              </a:lnSpc>
              <a:spcBef>
                <a:spcPts val="607"/>
              </a:spcBef>
              <a:buFontTx/>
              <a:buChar char="-"/>
              <a:defRPr/>
            </a:pPr>
            <a:endParaRPr lang="en-US" sz="1940" b="1" dirty="0">
              <a:solidFill>
                <a:prstClr val="black"/>
              </a:solidFill>
              <a:latin typeface="Comic Sans MS"/>
            </a:endParaRPr>
          </a:p>
        </p:txBody>
      </p:sp>
      <p:sp>
        <p:nvSpPr>
          <p:cNvPr id="14" name="Content Placeholder 2"/>
          <p:cNvSpPr txBox="1">
            <a:spLocks/>
          </p:cNvSpPr>
          <p:nvPr/>
        </p:nvSpPr>
        <p:spPr>
          <a:xfrm>
            <a:off x="7274975" y="3095752"/>
            <a:ext cx="4674666" cy="3586111"/>
          </a:xfrm>
          <a:prstGeom prst="rect">
            <a:avLst/>
          </a:prstGeom>
          <a:ln>
            <a:solidFill>
              <a:srgbClr val="E74519"/>
            </a:solidFill>
          </a:ln>
        </p:spPr>
        <p:txBody>
          <a:bodyPr vert="horz" lIns="55449" tIns="27725" rIns="55449" bIns="27725"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54499">
              <a:lnSpc>
                <a:spcPct val="110000"/>
              </a:lnSpc>
              <a:spcBef>
                <a:spcPts val="607"/>
              </a:spcBef>
              <a:buNone/>
              <a:defRPr/>
            </a:pPr>
            <a:r>
              <a:rPr lang="en-US" sz="2183" b="1" dirty="0">
                <a:solidFill>
                  <a:prstClr val="black"/>
                </a:solidFill>
                <a:latin typeface="Comic Sans MS"/>
              </a:rPr>
              <a:t>Please remember that during the lesson we should not be asking any pupil or teacher personal questions.</a:t>
            </a:r>
          </a:p>
          <a:p>
            <a:pPr marL="0" indent="0" defTabSz="554499">
              <a:lnSpc>
                <a:spcPct val="110000"/>
              </a:lnSpc>
              <a:spcBef>
                <a:spcPts val="607"/>
              </a:spcBef>
              <a:buNone/>
              <a:defRPr/>
            </a:pPr>
            <a:endParaRPr lang="en-US" sz="2183" b="1" dirty="0">
              <a:solidFill>
                <a:prstClr val="black"/>
              </a:solidFill>
              <a:latin typeface="Comic Sans MS"/>
            </a:endParaRPr>
          </a:p>
          <a:p>
            <a:pPr marL="0" indent="0" defTabSz="554499">
              <a:lnSpc>
                <a:spcPct val="110000"/>
              </a:lnSpc>
              <a:spcBef>
                <a:spcPts val="607"/>
              </a:spcBef>
              <a:buNone/>
              <a:defRPr/>
            </a:pPr>
            <a:r>
              <a:rPr lang="en-US" sz="2183" b="1" dirty="0">
                <a:solidFill>
                  <a:prstClr val="black"/>
                </a:solidFill>
                <a:latin typeface="Comic Sans MS"/>
              </a:rPr>
              <a:t>Your teacher can ask you questions but this will be to check your knowledge in the lesson.</a:t>
            </a:r>
          </a:p>
        </p:txBody>
      </p:sp>
    </p:spTree>
    <p:extLst>
      <p:ext uri="{BB962C8B-B14F-4D97-AF65-F5344CB8AC3E}">
        <p14:creationId xmlns:p14="http://schemas.microsoft.com/office/powerpoint/2010/main" val="20705091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68" y="1211184"/>
            <a:ext cx="5647137" cy="564713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90074" y="1040613"/>
            <a:ext cx="508249" cy="31958"/>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33"/>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567" y="375952"/>
            <a:ext cx="3949085" cy="604209"/>
          </a:xfrm>
          <a:prstGeom prst="rect">
            <a:avLst/>
          </a:prstGeom>
        </p:spPr>
      </p:pic>
      <p:sp>
        <p:nvSpPr>
          <p:cNvPr id="6" name="Content Placeholder 2"/>
          <p:cNvSpPr>
            <a:spLocks noGrp="1"/>
          </p:cNvSpPr>
          <p:nvPr>
            <p:ph idx="1"/>
          </p:nvPr>
        </p:nvSpPr>
        <p:spPr>
          <a:xfrm>
            <a:off x="670972" y="1262150"/>
            <a:ext cx="5873595" cy="5108530"/>
          </a:xfrm>
        </p:spPr>
        <p:txBody>
          <a:bodyPr>
            <a:normAutofit fontScale="85000" lnSpcReduction="20000"/>
          </a:bodyPr>
          <a:lstStyle/>
          <a:p>
            <a:pPr marL="0" indent="0">
              <a:buNone/>
            </a:pPr>
            <a:r>
              <a:rPr lang="en-US" sz="3638" dirty="0"/>
              <a:t>Using your </a:t>
            </a:r>
            <a:r>
              <a:rPr lang="en-US" sz="3638" dirty="0" err="1"/>
              <a:t>oracy</a:t>
            </a:r>
            <a:r>
              <a:rPr lang="en-US" sz="3638" dirty="0"/>
              <a:t> </a:t>
            </a:r>
            <a:r>
              <a:rPr lang="en-US" sz="3638" dirty="0" err="1"/>
              <a:t>helpsheet</a:t>
            </a:r>
            <a:r>
              <a:rPr lang="en-US" sz="3638" dirty="0"/>
              <a:t>, discuss with the person next to you </a:t>
            </a:r>
            <a:r>
              <a:rPr lang="en-US" sz="3638" dirty="0" smtClean="0"/>
              <a:t>discuss the question:</a:t>
            </a:r>
          </a:p>
          <a:p>
            <a:pPr marL="0" indent="0">
              <a:buNone/>
            </a:pPr>
            <a:endParaRPr lang="en-US" sz="3638" dirty="0" smtClean="0"/>
          </a:p>
          <a:p>
            <a:pPr marL="0" lvl="1" indent="0">
              <a:spcBef>
                <a:spcPts val="1000"/>
              </a:spcBef>
              <a:buNone/>
            </a:pPr>
            <a:r>
              <a:rPr lang="en-US" sz="3238" b="1" dirty="0" smtClean="0"/>
              <a:t>“What are the legal dangers of the challenge?”</a:t>
            </a:r>
            <a:endParaRPr lang="en-US" sz="3638" dirty="0"/>
          </a:p>
          <a:p>
            <a:pPr marL="0" indent="0">
              <a:buNone/>
            </a:pPr>
            <a:endParaRPr lang="en-US" sz="3638" dirty="0"/>
          </a:p>
          <a:p>
            <a:pPr marL="0" indent="0">
              <a:buNone/>
            </a:pPr>
            <a:r>
              <a:rPr lang="en-US" sz="3638" dirty="0"/>
              <a:t>Remember to use the sentence starters to add, build or challenge what your partner has said.</a:t>
            </a:r>
          </a:p>
          <a:p>
            <a:pPr marL="0" indent="0">
              <a:buNone/>
            </a:pPr>
            <a:endParaRPr lang="en-US" sz="3638" dirty="0"/>
          </a:p>
          <a:p>
            <a:pPr marL="0" indent="0">
              <a:buNone/>
            </a:pPr>
            <a:r>
              <a:rPr lang="en-US" sz="3638" dirty="0"/>
              <a:t>Be ready to share your discussion with the class</a:t>
            </a:r>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8066" y="566894"/>
            <a:ext cx="6022388"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Dangers of Online Challenges</a:t>
            </a:r>
            <a:endParaRPr sz="2426" spc="27" dirty="0"/>
          </a:p>
        </p:txBody>
      </p:sp>
      <p:pic>
        <p:nvPicPr>
          <p:cNvPr id="11" name="Picture 10"/>
          <p:cNvPicPr>
            <a:picLocks noChangeAspect="1"/>
          </p:cNvPicPr>
          <p:nvPr/>
        </p:nvPicPr>
        <p:blipFill>
          <a:blip r:embed="rId4"/>
          <a:stretch>
            <a:fillRect/>
          </a:stretch>
        </p:blipFill>
        <p:spPr>
          <a:xfrm>
            <a:off x="7667966" y="1101534"/>
            <a:ext cx="3846611" cy="5429760"/>
          </a:xfrm>
          <a:prstGeom prst="rect">
            <a:avLst/>
          </a:prstGeom>
        </p:spPr>
      </p:pic>
    </p:spTree>
    <p:extLst>
      <p:ext uri="{BB962C8B-B14F-4D97-AF65-F5344CB8AC3E}">
        <p14:creationId xmlns:p14="http://schemas.microsoft.com/office/powerpoint/2010/main" val="779695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27682" y="1165449"/>
            <a:ext cx="6252723" cy="5827601"/>
          </a:xfrm>
        </p:spPr>
        <p:txBody>
          <a:bodyPr>
            <a:normAutofit fontScale="85000" lnSpcReduction="20000"/>
          </a:bodyPr>
          <a:lstStyle/>
          <a:p>
            <a:pPr marL="0" indent="0">
              <a:buNone/>
            </a:pPr>
            <a:r>
              <a:rPr lang="en-US" sz="3600" dirty="0" smtClean="0"/>
              <a:t>If a person ever does want to participate in an online challenge, they can keep themselves safe by answering the following questions first:</a:t>
            </a:r>
          </a:p>
          <a:p>
            <a:pPr marL="0" indent="0">
              <a:buNone/>
            </a:pPr>
            <a:endParaRPr lang="en-US" sz="3600" dirty="0"/>
          </a:p>
          <a:p>
            <a:pPr marL="742950" indent="-742950">
              <a:buAutoNum type="arabicPeriod"/>
            </a:pPr>
            <a:r>
              <a:rPr lang="en-US" sz="3600" dirty="0" smtClean="0"/>
              <a:t>Is the challenge safe for them and other people?</a:t>
            </a:r>
          </a:p>
          <a:p>
            <a:pPr marL="742950" indent="-742950">
              <a:buAutoNum type="arabicPeriod"/>
            </a:pPr>
            <a:r>
              <a:rPr lang="en-US" sz="3600" dirty="0" smtClean="0"/>
              <a:t>Would their parents/</a:t>
            </a:r>
            <a:r>
              <a:rPr lang="en-US" sz="3600" dirty="0" err="1" smtClean="0"/>
              <a:t>carers</a:t>
            </a:r>
            <a:r>
              <a:rPr lang="en-US" sz="3600" dirty="0" smtClean="0"/>
              <a:t> be happy they completed the challenge?</a:t>
            </a:r>
          </a:p>
          <a:p>
            <a:pPr marL="742950" indent="-742950">
              <a:buAutoNum type="arabicPeriod"/>
            </a:pPr>
            <a:r>
              <a:rPr lang="en-US" sz="3600" dirty="0" smtClean="0"/>
              <a:t>Are they doing it out of free choice or are they being pressured?</a:t>
            </a:r>
          </a:p>
          <a:p>
            <a:pPr marL="742950" indent="-742950">
              <a:buAutoNum type="arabicPeriod"/>
            </a:pPr>
            <a:r>
              <a:rPr lang="en-US" sz="3600" dirty="0" smtClean="0"/>
              <a:t>What could go wrong?</a:t>
            </a:r>
          </a:p>
          <a:p>
            <a:pPr marL="0" indent="0">
              <a:buNone/>
            </a:pPr>
            <a:endParaRPr lang="en-US" sz="3600" dirty="0" smtClean="0"/>
          </a:p>
          <a:p>
            <a:pPr marL="742950" indent="-742950">
              <a:buAutoNum type="arabicPeriod"/>
            </a:pPr>
            <a:endParaRPr lang="en-US" sz="3600" dirty="0"/>
          </a:p>
          <a:p>
            <a:pPr marL="0" indent="0">
              <a:buNone/>
            </a:pPr>
            <a:endParaRPr lang="en-US" sz="3638" dirty="0" smtClean="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Staying Safe</a:t>
            </a:r>
            <a:endParaRPr sz="2426" spc="27" dirty="0"/>
          </a:p>
        </p:txBody>
      </p:sp>
      <p:pic>
        <p:nvPicPr>
          <p:cNvPr id="2" name="Picture 1"/>
          <p:cNvPicPr>
            <a:picLocks noChangeAspect="1"/>
          </p:cNvPicPr>
          <p:nvPr/>
        </p:nvPicPr>
        <p:blipFill>
          <a:blip r:embed="rId4"/>
          <a:stretch>
            <a:fillRect/>
          </a:stretch>
        </p:blipFill>
        <p:spPr>
          <a:xfrm>
            <a:off x="7805687" y="1313816"/>
            <a:ext cx="3651821" cy="5005250"/>
          </a:xfrm>
          <a:prstGeom prst="rect">
            <a:avLst/>
          </a:prstGeom>
        </p:spPr>
      </p:pic>
    </p:spTree>
    <p:extLst>
      <p:ext uri="{BB962C8B-B14F-4D97-AF65-F5344CB8AC3E}">
        <p14:creationId xmlns:p14="http://schemas.microsoft.com/office/powerpoint/2010/main" val="37686360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27682" y="1165449"/>
            <a:ext cx="6252723" cy="5827601"/>
          </a:xfrm>
        </p:spPr>
        <p:txBody>
          <a:bodyPr>
            <a:normAutofit fontScale="85000" lnSpcReduction="20000"/>
          </a:bodyPr>
          <a:lstStyle/>
          <a:p>
            <a:pPr marL="0" indent="0">
              <a:buNone/>
            </a:pPr>
            <a:r>
              <a:rPr lang="en-US" sz="3600" dirty="0" smtClean="0"/>
              <a:t>Jake has been tagged by his friend Alex in a new challenge video nominating them to do the challenge. Jake found Alex’s video really funny and the video already has over 100 likes. Jake has never had that many likes and is jealous.</a:t>
            </a:r>
          </a:p>
          <a:p>
            <a:pPr marL="0" indent="0">
              <a:buNone/>
            </a:pPr>
            <a:endParaRPr lang="en-US" sz="3600" dirty="0"/>
          </a:p>
          <a:p>
            <a:pPr marL="0" indent="0">
              <a:buNone/>
            </a:pPr>
            <a:r>
              <a:rPr lang="en-US" sz="3600" dirty="0" smtClean="0"/>
              <a:t>Jake checks out other videos of the challenge. There are lots of people who have done it too. However he becomes unsure when he sees a video of a person really hurting themselves doing the challenge. Jake thinks they must be so embarrassed that they were caught on camera</a:t>
            </a:r>
          </a:p>
          <a:p>
            <a:pPr marL="0" indent="0">
              <a:buNone/>
            </a:pPr>
            <a:endParaRPr lang="en-US" sz="3600" dirty="0"/>
          </a:p>
          <a:p>
            <a:pPr marL="0" indent="0">
              <a:buNone/>
            </a:pPr>
            <a:endParaRPr lang="en-US" sz="3600" dirty="0" smtClean="0"/>
          </a:p>
          <a:p>
            <a:pPr marL="0" indent="0">
              <a:buNone/>
            </a:pPr>
            <a:endParaRPr lang="en-US" sz="3600" dirty="0" smtClean="0"/>
          </a:p>
          <a:p>
            <a:pPr marL="742950" indent="-742950">
              <a:buAutoNum type="arabicPeriod"/>
            </a:pPr>
            <a:endParaRPr lang="en-US" sz="3600" dirty="0"/>
          </a:p>
          <a:p>
            <a:pPr marL="0" indent="0">
              <a:buNone/>
            </a:pPr>
            <a:endParaRPr lang="en-US" sz="3638" dirty="0" smtClean="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Online Challenge Scenario</a:t>
            </a:r>
            <a:endParaRPr sz="2426" spc="27" dirty="0"/>
          </a:p>
        </p:txBody>
      </p:sp>
      <p:sp>
        <p:nvSpPr>
          <p:cNvPr id="9" name="Content Placeholder 2"/>
          <p:cNvSpPr txBox="1">
            <a:spLocks/>
          </p:cNvSpPr>
          <p:nvPr/>
        </p:nvSpPr>
        <p:spPr>
          <a:xfrm>
            <a:off x="6880405" y="1165449"/>
            <a:ext cx="5088437" cy="5596171"/>
          </a:xfrm>
          <a:prstGeom prst="rect">
            <a:avLst/>
          </a:prstGeom>
        </p:spPr>
        <p:txBody>
          <a:bodyPr vert="horz" lIns="91440" tIns="45720" rIns="91440" bIns="45720" rtlCol="0">
            <a:normAutofit fontScale="85000" lnSpcReduction="10000"/>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38" b="1" dirty="0" smtClean="0"/>
              <a:t>Task</a:t>
            </a:r>
          </a:p>
          <a:p>
            <a:pPr marL="742950" indent="-742950">
              <a:buFont typeface="Arial" panose="020B0604020202020204" pitchFamily="34" charset="0"/>
              <a:buAutoNum type="arabicPeriod"/>
            </a:pPr>
            <a:r>
              <a:rPr lang="en-US" sz="3638" dirty="0" smtClean="0"/>
              <a:t>In the margin write “SYV” – this stands for “Secure Your Voice”</a:t>
            </a:r>
          </a:p>
          <a:p>
            <a:pPr marL="742950" indent="-742950">
              <a:buFont typeface="Arial" panose="020B0604020202020204" pitchFamily="34" charset="0"/>
              <a:buAutoNum type="arabicPeriod"/>
            </a:pPr>
            <a:r>
              <a:rPr lang="en-US" sz="3638" dirty="0" smtClean="0"/>
              <a:t>Highlight “SYV”</a:t>
            </a:r>
          </a:p>
          <a:p>
            <a:pPr marL="742950" indent="-742950">
              <a:buFont typeface="Arial" panose="020B0604020202020204" pitchFamily="34" charset="0"/>
              <a:buAutoNum type="arabicPeriod"/>
            </a:pPr>
            <a:r>
              <a:rPr lang="en-US" sz="3638" dirty="0" smtClean="0"/>
              <a:t>In your books answer the following question:</a:t>
            </a:r>
          </a:p>
          <a:p>
            <a:pPr marL="0" indent="0">
              <a:buFont typeface="Arial" panose="020B0604020202020204" pitchFamily="34" charset="0"/>
              <a:buNone/>
            </a:pPr>
            <a:r>
              <a:rPr lang="en-US" sz="3638" b="1" dirty="0" smtClean="0"/>
              <a:t>What advice would you give Jake? Should they do the challenge? What are some of the physical, emotional or legal dangers if they complete the challenge?</a:t>
            </a:r>
          </a:p>
        </p:txBody>
      </p:sp>
    </p:spTree>
    <p:extLst>
      <p:ext uri="{BB962C8B-B14F-4D97-AF65-F5344CB8AC3E}">
        <p14:creationId xmlns:p14="http://schemas.microsoft.com/office/powerpoint/2010/main" val="29519779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68" y="1211184"/>
            <a:ext cx="5647137" cy="564713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90074" y="1040613"/>
            <a:ext cx="508249" cy="31958"/>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33"/>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567" y="375952"/>
            <a:ext cx="3949085" cy="604209"/>
          </a:xfrm>
          <a:prstGeom prst="rect">
            <a:avLst/>
          </a:prstGeom>
        </p:spPr>
      </p:pic>
      <p:sp>
        <p:nvSpPr>
          <p:cNvPr id="6" name="Content Placeholder 2"/>
          <p:cNvSpPr>
            <a:spLocks noGrp="1"/>
          </p:cNvSpPr>
          <p:nvPr>
            <p:ph idx="1"/>
          </p:nvPr>
        </p:nvSpPr>
        <p:spPr>
          <a:xfrm>
            <a:off x="670972" y="1262150"/>
            <a:ext cx="5873595" cy="5108530"/>
          </a:xfrm>
        </p:spPr>
        <p:txBody>
          <a:bodyPr>
            <a:normAutofit fontScale="85000" lnSpcReduction="20000"/>
          </a:bodyPr>
          <a:lstStyle/>
          <a:p>
            <a:pPr marL="0" indent="0">
              <a:buNone/>
            </a:pPr>
            <a:r>
              <a:rPr lang="en-US" sz="3638" dirty="0"/>
              <a:t>Using your </a:t>
            </a:r>
            <a:r>
              <a:rPr lang="en-US" sz="3638" dirty="0" err="1"/>
              <a:t>oracy</a:t>
            </a:r>
            <a:r>
              <a:rPr lang="en-US" sz="3638" dirty="0"/>
              <a:t> </a:t>
            </a:r>
            <a:r>
              <a:rPr lang="en-US" sz="3638" dirty="0" err="1"/>
              <a:t>helpsheet</a:t>
            </a:r>
            <a:r>
              <a:rPr lang="en-US" sz="3638" dirty="0"/>
              <a:t>, discuss with the person next to you </a:t>
            </a:r>
            <a:r>
              <a:rPr lang="en-US" sz="3638" dirty="0" smtClean="0"/>
              <a:t>discuss the question:</a:t>
            </a:r>
          </a:p>
          <a:p>
            <a:pPr marL="0" indent="0">
              <a:buNone/>
            </a:pPr>
            <a:endParaRPr lang="en-US" sz="3638" dirty="0" smtClean="0"/>
          </a:p>
          <a:p>
            <a:pPr marL="0" lvl="1" indent="0">
              <a:spcBef>
                <a:spcPts val="1000"/>
              </a:spcBef>
              <a:buNone/>
            </a:pPr>
            <a:r>
              <a:rPr lang="en-US" sz="3238" b="1" dirty="0" smtClean="0"/>
              <a:t>“What advice would you give to Jake?”</a:t>
            </a:r>
            <a:endParaRPr lang="en-US" sz="3638" dirty="0"/>
          </a:p>
          <a:p>
            <a:pPr marL="0" indent="0">
              <a:buNone/>
            </a:pPr>
            <a:endParaRPr lang="en-US" sz="3638" dirty="0"/>
          </a:p>
          <a:p>
            <a:pPr marL="0" indent="0">
              <a:buNone/>
            </a:pPr>
            <a:r>
              <a:rPr lang="en-US" sz="3638" dirty="0"/>
              <a:t>Remember to use the sentence starters to add, build or challenge what your partner has said.</a:t>
            </a:r>
          </a:p>
          <a:p>
            <a:pPr marL="0" indent="0">
              <a:buNone/>
            </a:pPr>
            <a:endParaRPr lang="en-US" sz="3638" dirty="0"/>
          </a:p>
          <a:p>
            <a:pPr marL="0" indent="0">
              <a:buNone/>
            </a:pPr>
            <a:r>
              <a:rPr lang="en-US" sz="3638" dirty="0"/>
              <a:t>Be ready to share your discussion with the class</a:t>
            </a:r>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8066" y="566894"/>
            <a:ext cx="6022388"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Online Challenges - Scenario</a:t>
            </a:r>
            <a:endParaRPr sz="2426" spc="27" dirty="0"/>
          </a:p>
        </p:txBody>
      </p:sp>
      <p:pic>
        <p:nvPicPr>
          <p:cNvPr id="11" name="Picture 10"/>
          <p:cNvPicPr>
            <a:picLocks noChangeAspect="1"/>
          </p:cNvPicPr>
          <p:nvPr/>
        </p:nvPicPr>
        <p:blipFill>
          <a:blip r:embed="rId4"/>
          <a:stretch>
            <a:fillRect/>
          </a:stretch>
        </p:blipFill>
        <p:spPr>
          <a:xfrm>
            <a:off x="7667966" y="1101534"/>
            <a:ext cx="3846611" cy="5429760"/>
          </a:xfrm>
          <a:prstGeom prst="rect">
            <a:avLst/>
          </a:prstGeom>
        </p:spPr>
      </p:pic>
    </p:spTree>
    <p:extLst>
      <p:ext uri="{BB962C8B-B14F-4D97-AF65-F5344CB8AC3E}">
        <p14:creationId xmlns:p14="http://schemas.microsoft.com/office/powerpoint/2010/main" val="19073424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9" name="Title 1"/>
          <p:cNvSpPr>
            <a:spLocks noGrp="1"/>
          </p:cNvSpPr>
          <p:nvPr>
            <p:ph type="title"/>
          </p:nvPr>
        </p:nvSpPr>
        <p:spPr>
          <a:xfrm>
            <a:off x="377386" y="407204"/>
            <a:ext cx="7203248" cy="803823"/>
          </a:xfrm>
        </p:spPr>
        <p:txBody>
          <a:bodyPr>
            <a:normAutofit/>
          </a:bodyPr>
          <a:lstStyle/>
          <a:p>
            <a:r>
              <a:rPr lang="en-GB" sz="4851" dirty="0"/>
              <a:t>Support</a:t>
            </a:r>
          </a:p>
        </p:txBody>
      </p:sp>
      <p:sp>
        <p:nvSpPr>
          <p:cNvPr id="26" name="Content Placeholder 2"/>
          <p:cNvSpPr txBox="1">
            <a:spLocks/>
          </p:cNvSpPr>
          <p:nvPr/>
        </p:nvSpPr>
        <p:spPr>
          <a:xfrm>
            <a:off x="479264" y="1514351"/>
            <a:ext cx="11275785" cy="896305"/>
          </a:xfrm>
          <a:prstGeom prst="rect">
            <a:avLst/>
          </a:prstGeom>
        </p:spPr>
        <p:txBody>
          <a:bodyPr vert="horz" lIns="55449" tIns="27725" rIns="55449" bIns="27725" rtlCol="0">
            <a:normAutofit fontScale="85000" lnSpcReduction="20000"/>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None/>
            </a:pPr>
            <a:r>
              <a:rPr lang="en-US" sz="4366" dirty="0"/>
              <a:t>If you ever need support about </a:t>
            </a:r>
            <a:r>
              <a:rPr lang="en-US" sz="4366" dirty="0" smtClean="0"/>
              <a:t>online challenges for yourself, a friend or family member it can be found here:</a:t>
            </a:r>
            <a:endParaRPr lang="en-US" sz="4366" dirty="0"/>
          </a:p>
        </p:txBody>
      </p:sp>
      <p:pic>
        <p:nvPicPr>
          <p:cNvPr id="27" name="Picture 26"/>
          <p:cNvPicPr>
            <a:picLocks noChangeAspect="1"/>
          </p:cNvPicPr>
          <p:nvPr/>
        </p:nvPicPr>
        <p:blipFill>
          <a:blip r:embed="rId4"/>
          <a:stretch>
            <a:fillRect/>
          </a:stretch>
        </p:blipFill>
        <p:spPr>
          <a:xfrm>
            <a:off x="479264" y="2799109"/>
            <a:ext cx="4804620" cy="3222017"/>
          </a:xfrm>
          <a:prstGeom prst="rect">
            <a:avLst/>
          </a:prstGeom>
        </p:spPr>
      </p:pic>
      <p:pic>
        <p:nvPicPr>
          <p:cNvPr id="28" name="Picture 27"/>
          <p:cNvPicPr>
            <a:picLocks noChangeAspect="1"/>
          </p:cNvPicPr>
          <p:nvPr/>
        </p:nvPicPr>
        <p:blipFill>
          <a:blip r:embed="rId5"/>
          <a:stretch>
            <a:fillRect/>
          </a:stretch>
        </p:blipFill>
        <p:spPr>
          <a:xfrm>
            <a:off x="5560769" y="2601762"/>
            <a:ext cx="2161767" cy="1438558"/>
          </a:xfrm>
          <a:prstGeom prst="rect">
            <a:avLst/>
          </a:prstGeom>
        </p:spPr>
      </p:pic>
      <p:pic>
        <p:nvPicPr>
          <p:cNvPr id="29" name="Picture 28"/>
          <p:cNvPicPr>
            <a:picLocks noChangeAspect="1"/>
          </p:cNvPicPr>
          <p:nvPr/>
        </p:nvPicPr>
        <p:blipFill>
          <a:blip r:embed="rId6"/>
          <a:stretch>
            <a:fillRect/>
          </a:stretch>
        </p:blipFill>
        <p:spPr>
          <a:xfrm>
            <a:off x="5569395" y="4551315"/>
            <a:ext cx="2011239" cy="2011239"/>
          </a:xfrm>
          <a:prstGeom prst="rect">
            <a:avLst/>
          </a:prstGeom>
        </p:spPr>
      </p:pic>
      <p:sp>
        <p:nvSpPr>
          <p:cNvPr id="30" name="TextBox 29"/>
          <p:cNvSpPr txBox="1"/>
          <p:nvPr/>
        </p:nvSpPr>
        <p:spPr>
          <a:xfrm>
            <a:off x="8069311" y="2562422"/>
            <a:ext cx="2043935" cy="1883593"/>
          </a:xfrm>
          <a:prstGeom prst="rect">
            <a:avLst/>
          </a:prstGeom>
          <a:noFill/>
        </p:spPr>
        <p:txBody>
          <a:bodyPr wrap="square" rtlCol="0">
            <a:spAutoFit/>
          </a:bodyPr>
          <a:lstStyle/>
          <a:p>
            <a:r>
              <a:rPr lang="en-US" sz="1940" dirty="0">
                <a:latin typeface="Calibri" panose="020F0502020204030204" pitchFamily="34" charset="0"/>
                <a:cs typeface="Calibri" panose="020F0502020204030204" pitchFamily="34" charset="0"/>
              </a:rPr>
              <a:t>Childline.org.uk</a:t>
            </a:r>
          </a:p>
          <a:p>
            <a:endParaRPr lang="en-US" sz="1940" dirty="0">
              <a:latin typeface="Calibri" panose="020F0502020204030204" pitchFamily="34" charset="0"/>
              <a:cs typeface="Calibri" panose="020F0502020204030204" pitchFamily="34" charset="0"/>
            </a:endParaRPr>
          </a:p>
          <a:p>
            <a:r>
              <a:rPr lang="en-US" sz="1940" dirty="0">
                <a:latin typeface="Calibri" panose="020F0502020204030204" pitchFamily="34" charset="0"/>
                <a:cs typeface="Calibri" panose="020F0502020204030204" pitchFamily="34" charset="0"/>
              </a:rPr>
              <a:t>Call – 08001111</a:t>
            </a:r>
          </a:p>
          <a:p>
            <a:endParaRPr lang="en-US" sz="1940" dirty="0">
              <a:latin typeface="Calibri" panose="020F0502020204030204" pitchFamily="34" charset="0"/>
              <a:cs typeface="Calibri" panose="020F0502020204030204" pitchFamily="34" charset="0"/>
            </a:endParaRPr>
          </a:p>
          <a:p>
            <a:r>
              <a:rPr lang="en-US" sz="1940" dirty="0">
                <a:latin typeface="Calibri" panose="020F0502020204030204" pitchFamily="34" charset="0"/>
                <a:cs typeface="Calibri" panose="020F0502020204030204" pitchFamily="34" charset="0"/>
              </a:rPr>
              <a:t>Email or chat online for support</a:t>
            </a:r>
            <a:endParaRPr lang="en-GB" sz="1940" dirty="0">
              <a:latin typeface="Calibri" panose="020F0502020204030204" pitchFamily="34" charset="0"/>
              <a:cs typeface="Calibri" panose="020F0502020204030204" pitchFamily="34" charset="0"/>
            </a:endParaRPr>
          </a:p>
        </p:txBody>
      </p:sp>
      <p:sp>
        <p:nvSpPr>
          <p:cNvPr id="31" name="TextBox 30"/>
          <p:cNvSpPr txBox="1"/>
          <p:nvPr/>
        </p:nvSpPr>
        <p:spPr>
          <a:xfrm>
            <a:off x="7805687" y="4644666"/>
            <a:ext cx="3949362" cy="2182136"/>
          </a:xfrm>
          <a:prstGeom prst="rect">
            <a:avLst/>
          </a:prstGeom>
          <a:noFill/>
        </p:spPr>
        <p:txBody>
          <a:bodyPr wrap="square" rtlCol="0">
            <a:spAutoFit/>
          </a:bodyPr>
          <a:lstStyle/>
          <a:p>
            <a:r>
              <a:rPr lang="en-US" sz="1940" dirty="0">
                <a:latin typeface="Calibri" panose="020F0502020204030204" pitchFamily="34" charset="0"/>
                <a:cs typeface="Calibri" panose="020F0502020204030204" pitchFamily="34" charset="0"/>
              </a:rPr>
              <a:t>Themix.org.uk</a:t>
            </a:r>
          </a:p>
          <a:p>
            <a:endParaRPr lang="en-US" sz="1940" dirty="0">
              <a:latin typeface="Calibri" panose="020F0502020204030204" pitchFamily="34" charset="0"/>
              <a:cs typeface="Calibri" panose="020F0502020204030204" pitchFamily="34" charset="0"/>
            </a:endParaRPr>
          </a:p>
          <a:p>
            <a:r>
              <a:rPr lang="en-US" sz="1940" dirty="0">
                <a:latin typeface="Calibri" panose="020F0502020204030204" pitchFamily="34" charset="0"/>
                <a:cs typeface="Calibri" panose="020F0502020204030204" pitchFamily="34" charset="0"/>
              </a:rPr>
              <a:t>You can email or have one-to-chat online.</a:t>
            </a:r>
          </a:p>
          <a:p>
            <a:endParaRPr lang="en-US" sz="1940" dirty="0">
              <a:latin typeface="Calibri" panose="020F0502020204030204" pitchFamily="34" charset="0"/>
              <a:cs typeface="Calibri" panose="020F0502020204030204" pitchFamily="34" charset="0"/>
            </a:endParaRPr>
          </a:p>
          <a:p>
            <a:r>
              <a:rPr lang="en-US" sz="1940" dirty="0">
                <a:latin typeface="Calibri" panose="020F0502020204030204" pitchFamily="34" charset="0"/>
                <a:cs typeface="Calibri" panose="020F0502020204030204" pitchFamily="34" charset="0"/>
              </a:rPr>
              <a:t>There is also a crisis messenger which is available 24/7</a:t>
            </a:r>
            <a:endParaRPr lang="en-GB" sz="194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735425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 y="241"/>
            <a:ext cx="12191144" cy="6857519"/>
          </a:xfrm>
          <a:prstGeom prst="rect">
            <a:avLst/>
          </a:prstGeom>
        </p:spPr>
      </p:pic>
    </p:spTree>
    <p:extLst>
      <p:ext uri="{BB962C8B-B14F-4D97-AF65-F5344CB8AC3E}">
        <p14:creationId xmlns:p14="http://schemas.microsoft.com/office/powerpoint/2010/main" val="10794454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fontScale="85000" lnSpcReduction="20000"/>
          </a:bodyPr>
          <a:lstStyle/>
          <a:p>
            <a:pPr marL="0" indent="0">
              <a:buNone/>
            </a:pPr>
            <a:r>
              <a:rPr lang="en-US" sz="3638" dirty="0" smtClean="0"/>
              <a:t>In your Personal Development Tutor Time activity, you started to look online challenges</a:t>
            </a:r>
          </a:p>
          <a:p>
            <a:pPr marL="0" indent="0">
              <a:buNone/>
            </a:pPr>
            <a:endParaRPr lang="en-US" sz="3638" dirty="0"/>
          </a:p>
          <a:p>
            <a:pPr marL="0" indent="0">
              <a:buNone/>
            </a:pPr>
            <a:r>
              <a:rPr lang="en-US" sz="3638" dirty="0" smtClean="0"/>
              <a:t>In your books answer the following question:</a:t>
            </a:r>
          </a:p>
          <a:p>
            <a:pPr marL="0" indent="0">
              <a:buNone/>
            </a:pPr>
            <a:endParaRPr lang="en-US" sz="3638" dirty="0"/>
          </a:p>
          <a:p>
            <a:pPr marL="0" indent="0">
              <a:buNone/>
            </a:pPr>
            <a:r>
              <a:rPr lang="en-US" sz="3638" dirty="0" smtClean="0"/>
              <a:t>“What is the definition of online challenges”</a:t>
            </a:r>
          </a:p>
          <a:p>
            <a:pPr marL="0" indent="0">
              <a:buNone/>
            </a:pPr>
            <a:endParaRPr lang="en-US" sz="3638" dirty="0"/>
          </a:p>
          <a:p>
            <a:pPr marL="0" indent="0">
              <a:buNone/>
            </a:pPr>
            <a:r>
              <a:rPr lang="en-US" sz="3638" b="1" dirty="0" smtClean="0"/>
              <a:t>Sentence starters</a:t>
            </a:r>
            <a:r>
              <a:rPr lang="en-US" sz="3638" dirty="0" smtClean="0"/>
              <a:t> –</a:t>
            </a:r>
            <a:r>
              <a:rPr lang="en-US" sz="3638" b="1" dirty="0" smtClean="0"/>
              <a:t> </a:t>
            </a:r>
            <a:r>
              <a:rPr lang="en-US" sz="3638" dirty="0" smtClean="0"/>
              <a:t>“online challenges are…”</a:t>
            </a:r>
            <a:endParaRPr lang="en-US" sz="4000" b="1" dirty="0"/>
          </a:p>
          <a:p>
            <a:pPr marL="0" indent="0">
              <a:buNone/>
            </a:pPr>
            <a:endParaRPr lang="en-US" sz="3638" dirty="0" smtClean="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Tutor Time Recap</a:t>
            </a:r>
            <a:endParaRPr sz="2426" spc="27" dirty="0"/>
          </a:p>
        </p:txBody>
      </p:sp>
      <p:pic>
        <p:nvPicPr>
          <p:cNvPr id="2" name="Picture 1"/>
          <p:cNvPicPr>
            <a:picLocks noChangeAspect="1"/>
          </p:cNvPicPr>
          <p:nvPr/>
        </p:nvPicPr>
        <p:blipFill>
          <a:blip r:embed="rId4"/>
          <a:stretch>
            <a:fillRect/>
          </a:stretch>
        </p:blipFill>
        <p:spPr>
          <a:xfrm>
            <a:off x="7805687" y="1365636"/>
            <a:ext cx="3651821" cy="5005250"/>
          </a:xfrm>
          <a:prstGeom prst="rect">
            <a:avLst/>
          </a:prstGeom>
        </p:spPr>
      </p:pic>
    </p:spTree>
    <p:extLst>
      <p:ext uri="{BB962C8B-B14F-4D97-AF65-F5344CB8AC3E}">
        <p14:creationId xmlns:p14="http://schemas.microsoft.com/office/powerpoint/2010/main" val="841512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a:bodyPr>
          <a:lstStyle/>
          <a:p>
            <a:pPr marL="0" indent="0">
              <a:buNone/>
            </a:pPr>
            <a:r>
              <a:rPr lang="en-US" sz="3600" dirty="0" smtClean="0"/>
              <a:t>Online challenges are…</a:t>
            </a:r>
            <a:endParaRPr lang="en-US" sz="3600" dirty="0"/>
          </a:p>
          <a:p>
            <a:pPr marL="0" indent="0">
              <a:buNone/>
            </a:pPr>
            <a:endParaRPr lang="en-US" sz="3600" b="1" dirty="0"/>
          </a:p>
          <a:p>
            <a:pPr marL="0" indent="0">
              <a:buNone/>
            </a:pPr>
            <a:r>
              <a:rPr lang="en-US" sz="3600" dirty="0"/>
              <a:t>“trends that encourage people to perform a task and share it </a:t>
            </a:r>
            <a:r>
              <a:rPr lang="en-US" sz="3600" dirty="0" smtClean="0"/>
              <a:t>online”</a:t>
            </a:r>
          </a:p>
          <a:p>
            <a:pPr marL="0" indent="0">
              <a:buNone/>
            </a:pPr>
            <a:endParaRPr lang="en-US" sz="3600" dirty="0"/>
          </a:p>
          <a:p>
            <a:pPr marL="0" indent="0">
              <a:buNone/>
            </a:pPr>
            <a:r>
              <a:rPr lang="en-US" sz="3600" b="1" dirty="0"/>
              <a:t>Task</a:t>
            </a:r>
            <a:r>
              <a:rPr lang="en-US" sz="3600" dirty="0"/>
              <a:t> – use your red pen to add to the definition you had written down.</a:t>
            </a:r>
            <a:endParaRPr lang="en-US" sz="3600" b="1" dirty="0"/>
          </a:p>
          <a:p>
            <a:pPr marL="0" indent="0">
              <a:buNone/>
            </a:pPr>
            <a:endParaRPr lang="en-US" sz="3638" dirty="0" smtClean="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Tutor Time Recap</a:t>
            </a:r>
            <a:endParaRPr sz="2426" spc="27" dirty="0"/>
          </a:p>
        </p:txBody>
      </p:sp>
      <p:pic>
        <p:nvPicPr>
          <p:cNvPr id="2" name="Picture 1"/>
          <p:cNvPicPr>
            <a:picLocks noChangeAspect="1"/>
          </p:cNvPicPr>
          <p:nvPr/>
        </p:nvPicPr>
        <p:blipFill>
          <a:blip r:embed="rId4"/>
          <a:stretch>
            <a:fillRect/>
          </a:stretch>
        </p:blipFill>
        <p:spPr>
          <a:xfrm>
            <a:off x="7805687" y="1313816"/>
            <a:ext cx="3651821" cy="5005250"/>
          </a:xfrm>
          <a:prstGeom prst="rect">
            <a:avLst/>
          </a:prstGeom>
        </p:spPr>
      </p:pic>
    </p:spTree>
    <p:extLst>
      <p:ext uri="{BB962C8B-B14F-4D97-AF65-F5344CB8AC3E}">
        <p14:creationId xmlns:p14="http://schemas.microsoft.com/office/powerpoint/2010/main" val="32922641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68" y="1211184"/>
            <a:ext cx="5647137" cy="564713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90074" y="1040613"/>
            <a:ext cx="508249" cy="31958"/>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33">
              <a:defRPr/>
            </a:pPr>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567" y="375952"/>
            <a:ext cx="3949085" cy="604209"/>
          </a:xfrm>
          <a:prstGeom prst="rect">
            <a:avLst/>
          </a:prstGeom>
        </p:spPr>
      </p:pic>
      <p:sp>
        <p:nvSpPr>
          <p:cNvPr id="6" name="Content Placeholder 2"/>
          <p:cNvSpPr>
            <a:spLocks noGrp="1"/>
          </p:cNvSpPr>
          <p:nvPr>
            <p:ph idx="1"/>
          </p:nvPr>
        </p:nvSpPr>
        <p:spPr>
          <a:xfrm>
            <a:off x="670973" y="1095386"/>
            <a:ext cx="6863203" cy="5762936"/>
          </a:xfrm>
        </p:spPr>
        <p:txBody>
          <a:bodyPr>
            <a:normAutofit fontScale="62500" lnSpcReduction="20000"/>
          </a:bodyPr>
          <a:lstStyle/>
          <a:p>
            <a:pPr marL="0" indent="0">
              <a:buNone/>
            </a:pPr>
            <a:r>
              <a:rPr lang="en-US" sz="4100" dirty="0"/>
              <a:t>We are learning this because:</a:t>
            </a:r>
          </a:p>
          <a:p>
            <a:pPr marL="0" indent="0">
              <a:buNone/>
            </a:pPr>
            <a:endParaRPr lang="en-US" sz="4100" dirty="0"/>
          </a:p>
          <a:p>
            <a:pPr marL="1143000" indent="-1143000">
              <a:buAutoNum type="arabicPeriod"/>
            </a:pPr>
            <a:r>
              <a:rPr lang="en-US" sz="4100" dirty="0"/>
              <a:t>Links to the Golden Thread of “</a:t>
            </a:r>
            <a:r>
              <a:rPr lang="en-US" sz="4100" b="1" dirty="0"/>
              <a:t>Secure your </a:t>
            </a:r>
            <a:r>
              <a:rPr lang="en-US" sz="4100" b="1" dirty="0" smtClean="0"/>
              <a:t>Wellbeing”. </a:t>
            </a:r>
            <a:r>
              <a:rPr lang="en-US" sz="4100" dirty="0" smtClean="0"/>
              <a:t>Online challenges can lead to dangerous actions which can cause serious injury</a:t>
            </a:r>
            <a:endParaRPr lang="en-US" sz="4100" dirty="0"/>
          </a:p>
          <a:p>
            <a:pPr marL="1143000" indent="-1143000">
              <a:buAutoNum type="arabicPeriod"/>
            </a:pPr>
            <a:r>
              <a:rPr lang="en-US" sz="4100" b="1" dirty="0" smtClean="0"/>
              <a:t>Rule of Law </a:t>
            </a:r>
            <a:r>
              <a:rPr lang="en-US" sz="4100" dirty="0" smtClean="0"/>
              <a:t>is </a:t>
            </a:r>
            <a:r>
              <a:rPr lang="en-US" sz="4100" dirty="0"/>
              <a:t>a British Value. </a:t>
            </a:r>
            <a:r>
              <a:rPr lang="en-US" sz="4100" dirty="0" smtClean="0"/>
              <a:t>There are laws around the age of children accessing social media</a:t>
            </a:r>
            <a:endParaRPr lang="en-US" sz="4100" dirty="0"/>
          </a:p>
          <a:p>
            <a:pPr marL="1143000" indent="-1143000">
              <a:buAutoNum type="arabicPeriod"/>
            </a:pPr>
            <a:r>
              <a:rPr lang="en-US" sz="4100" b="1" kern="0" dirty="0" smtClean="0">
                <a:solidFill>
                  <a:srgbClr val="323232"/>
                </a:solidFill>
                <a:latin typeface="Calibri" panose="020F0502020204030204"/>
              </a:rPr>
              <a:t>Article 3</a:t>
            </a:r>
            <a:r>
              <a:rPr lang="en-US" sz="4100" kern="0" dirty="0" smtClean="0">
                <a:solidFill>
                  <a:srgbClr val="323232"/>
                </a:solidFill>
                <a:latin typeface="Calibri" panose="020F0502020204030204"/>
              </a:rPr>
              <a:t> states that governments should make decisions that are best for children. This includes age limits for children using social media.</a:t>
            </a:r>
          </a:p>
          <a:p>
            <a:pPr marL="1143000" indent="-1143000">
              <a:buAutoNum type="arabicPeriod"/>
            </a:pPr>
            <a:r>
              <a:rPr lang="en-US" sz="4100" kern="0" dirty="0" smtClean="0">
                <a:solidFill>
                  <a:srgbClr val="323232"/>
                </a:solidFill>
                <a:latin typeface="Calibri" panose="020F0502020204030204"/>
              </a:rPr>
              <a:t>The Protected Characteristics have to be respected on social media as well as in real life.</a:t>
            </a:r>
            <a:endParaRPr lang="en-US" sz="4100" kern="0" dirty="0">
              <a:solidFill>
                <a:srgbClr val="323232"/>
              </a:solidFill>
              <a:latin typeface="Calibri" panose="020F0502020204030204"/>
            </a:endParaRPr>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8066" y="566894"/>
            <a:ext cx="6022388"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a:t>Tutor Time Recap</a:t>
            </a:r>
            <a:endParaRPr sz="2426" spc="27" dirty="0"/>
          </a:p>
        </p:txBody>
      </p:sp>
      <p:pic>
        <p:nvPicPr>
          <p:cNvPr id="15" name="Picture 14" descr="A diagram of different characteristics&#10;&#10;Description automatically generated with medium confidence">
            <a:extLst>
              <a:ext uri="{FF2B5EF4-FFF2-40B4-BE49-F238E27FC236}">
                <a16:creationId xmlns:a16="http://schemas.microsoft.com/office/drawing/2014/main" id="{78AC1B33-C1D8-7BE4-4E14-8099DB50FD93}"/>
              </a:ext>
            </a:extLst>
          </p:cNvPr>
          <p:cNvPicPr>
            <a:picLocks noChangeAspect="1"/>
          </p:cNvPicPr>
          <p:nvPr/>
        </p:nvPicPr>
        <p:blipFill rotWithShape="1">
          <a:blip r:embed="rId4">
            <a:extLst>
              <a:ext uri="{28A0092B-C50C-407E-A947-70E740481C1C}">
                <a14:useLocalDpi xmlns:a14="http://schemas.microsoft.com/office/drawing/2010/main" val="0"/>
              </a:ext>
            </a:extLst>
          </a:blip>
          <a:srcRect l="4715" t="5715" r="44774" b="69518"/>
          <a:stretch/>
        </p:blipFill>
        <p:spPr>
          <a:xfrm>
            <a:off x="8375089" y="5708034"/>
            <a:ext cx="2810039" cy="974147"/>
          </a:xfrm>
          <a:prstGeom prst="rect">
            <a:avLst/>
          </a:prstGeom>
        </p:spPr>
      </p:pic>
      <p:pic>
        <p:nvPicPr>
          <p:cNvPr id="3" name="Picture 2"/>
          <p:cNvPicPr>
            <a:picLocks noChangeAspect="1"/>
          </p:cNvPicPr>
          <p:nvPr/>
        </p:nvPicPr>
        <p:blipFill rotWithShape="1">
          <a:blip r:embed="rId5"/>
          <a:srcRect l="1" t="36226" r="2163"/>
          <a:stretch/>
        </p:blipFill>
        <p:spPr>
          <a:xfrm>
            <a:off x="8415136" y="2714666"/>
            <a:ext cx="2448776" cy="1250765"/>
          </a:xfrm>
          <a:prstGeom prst="rect">
            <a:avLst/>
          </a:prstGeom>
        </p:spPr>
      </p:pic>
      <p:pic>
        <p:nvPicPr>
          <p:cNvPr id="11" name="Picture 10"/>
          <p:cNvPicPr>
            <a:picLocks noChangeAspect="1"/>
          </p:cNvPicPr>
          <p:nvPr/>
        </p:nvPicPr>
        <p:blipFill>
          <a:blip r:embed="rId6"/>
          <a:stretch>
            <a:fillRect/>
          </a:stretch>
        </p:blipFill>
        <p:spPr>
          <a:xfrm>
            <a:off x="8066814" y="1280743"/>
            <a:ext cx="3145421" cy="1202900"/>
          </a:xfrm>
          <a:prstGeom prst="rect">
            <a:avLst/>
          </a:prstGeom>
        </p:spPr>
      </p:pic>
      <p:grpSp>
        <p:nvGrpSpPr>
          <p:cNvPr id="12" name="Group 11">
            <a:extLst>
              <a:ext uri="{FF2B5EF4-FFF2-40B4-BE49-F238E27FC236}">
                <a16:creationId xmlns:a16="http://schemas.microsoft.com/office/drawing/2014/main" id="{3223EBB9-3A7F-C565-EAA7-0BB380AF50A5}"/>
              </a:ext>
            </a:extLst>
          </p:cNvPr>
          <p:cNvGrpSpPr/>
          <p:nvPr/>
        </p:nvGrpSpPr>
        <p:grpSpPr>
          <a:xfrm>
            <a:off x="8004895" y="4058978"/>
            <a:ext cx="3550426" cy="1366563"/>
            <a:chOff x="3541409" y="641202"/>
            <a:chExt cx="3608995" cy="1638445"/>
          </a:xfrm>
        </p:grpSpPr>
        <p:sp>
          <p:nvSpPr>
            <p:cNvPr id="13" name="Freeform 12">
              <a:extLst>
                <a:ext uri="{FF2B5EF4-FFF2-40B4-BE49-F238E27FC236}">
                  <a16:creationId xmlns:a16="http://schemas.microsoft.com/office/drawing/2014/main" id="{02B643A7-1D8B-9E38-C376-8F04E25E7DC7}"/>
                </a:ext>
              </a:extLst>
            </p:cNvPr>
            <p:cNvSpPr/>
            <p:nvPr/>
          </p:nvSpPr>
          <p:spPr>
            <a:xfrm>
              <a:off x="3541409" y="641202"/>
              <a:ext cx="3608995" cy="1638445"/>
            </a:xfrm>
            <a:custGeom>
              <a:avLst/>
              <a:gdLst>
                <a:gd name="connsiteX0" fmla="*/ 9241 w 3608995"/>
                <a:gd name="connsiteY0" fmla="*/ 224360 h 1553607"/>
                <a:gd name="connsiteX1" fmla="*/ 67675 w 3608995"/>
                <a:gd name="connsiteY1" fmla="*/ 68332 h 1553607"/>
                <a:gd name="connsiteX2" fmla="*/ 260887 w 3608995"/>
                <a:gd name="connsiteY2" fmla="*/ 32628 h 1553607"/>
                <a:gd name="connsiteX3" fmla="*/ 2647769 w 3608995"/>
                <a:gd name="connsiteY3" fmla="*/ 1118 h 1553607"/>
                <a:gd name="connsiteX4" fmla="*/ 3133148 w 3608995"/>
                <a:gd name="connsiteY4" fmla="*/ 4040 h 1553607"/>
                <a:gd name="connsiteX5" fmla="*/ 3578513 w 3608995"/>
                <a:gd name="connsiteY5" fmla="*/ 174680 h 1553607"/>
                <a:gd name="connsiteX6" fmla="*/ 3594519 w 3608995"/>
                <a:gd name="connsiteY6" fmla="*/ 1223805 h 1553607"/>
                <a:gd name="connsiteX7" fmla="*/ 3583594 w 3608995"/>
                <a:gd name="connsiteY7" fmla="*/ 1303598 h 1553607"/>
                <a:gd name="connsiteX8" fmla="*/ 2952004 w 3608995"/>
                <a:gd name="connsiteY8" fmla="*/ 1508798 h 1553607"/>
                <a:gd name="connsiteX9" fmla="*/ 788821 w 3608995"/>
                <a:gd name="connsiteY9" fmla="*/ 1541198 h 1553607"/>
                <a:gd name="connsiteX10" fmla="*/ 149482 w 3608995"/>
                <a:gd name="connsiteY10" fmla="*/ 1530525 h 1553607"/>
                <a:gd name="connsiteX11" fmla="*/ 62594 w 3608995"/>
                <a:gd name="connsiteY11" fmla="*/ 1470172 h 1553607"/>
                <a:gd name="connsiteX12" fmla="*/ 13814 w 3608995"/>
                <a:gd name="connsiteY12" fmla="*/ 1319861 h 1553607"/>
                <a:gd name="connsiteX13" fmla="*/ 4668 w 3608995"/>
                <a:gd name="connsiteY13" fmla="*/ 1003485 h 1553607"/>
                <a:gd name="connsiteX14" fmla="*/ 2382 w 3608995"/>
                <a:gd name="connsiteY14" fmla="*/ 517231 h 1553607"/>
                <a:gd name="connsiteX15" fmla="*/ 9241 w 3608995"/>
                <a:gd name="connsiteY15" fmla="*/ 224360 h 155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08995" h="1553607">
                  <a:moveTo>
                    <a:pt x="9241" y="224360"/>
                  </a:moveTo>
                  <a:cubicBezTo>
                    <a:pt x="8733" y="149395"/>
                    <a:pt x="32996" y="85104"/>
                    <a:pt x="67675" y="68332"/>
                  </a:cubicBezTo>
                  <a:cubicBezTo>
                    <a:pt x="108960" y="48384"/>
                    <a:pt x="172728" y="34026"/>
                    <a:pt x="260887" y="32628"/>
                  </a:cubicBezTo>
                  <a:cubicBezTo>
                    <a:pt x="840776" y="23353"/>
                    <a:pt x="2550083" y="3659"/>
                    <a:pt x="2647769" y="1118"/>
                  </a:cubicBezTo>
                  <a:cubicBezTo>
                    <a:pt x="2764382" y="-1932"/>
                    <a:pt x="2822180" y="2007"/>
                    <a:pt x="3133148" y="4040"/>
                  </a:cubicBezTo>
                  <a:cubicBezTo>
                    <a:pt x="3444116" y="6073"/>
                    <a:pt x="3549804" y="87899"/>
                    <a:pt x="3578513" y="174680"/>
                  </a:cubicBezTo>
                  <a:cubicBezTo>
                    <a:pt x="3634660" y="344558"/>
                    <a:pt x="3596424" y="1035123"/>
                    <a:pt x="3594519" y="1223805"/>
                  </a:cubicBezTo>
                  <a:cubicBezTo>
                    <a:pt x="3594265" y="1252139"/>
                    <a:pt x="3590962" y="1280219"/>
                    <a:pt x="3583594" y="1303598"/>
                  </a:cubicBezTo>
                  <a:cubicBezTo>
                    <a:pt x="3520079" y="1505494"/>
                    <a:pt x="3221052" y="1501682"/>
                    <a:pt x="2952004" y="1508798"/>
                  </a:cubicBezTo>
                  <a:cubicBezTo>
                    <a:pt x="2660217" y="1516548"/>
                    <a:pt x="1093183" y="1529889"/>
                    <a:pt x="788821" y="1541198"/>
                  </a:cubicBezTo>
                  <a:cubicBezTo>
                    <a:pt x="484458" y="1552506"/>
                    <a:pt x="229891" y="1566482"/>
                    <a:pt x="149482" y="1530525"/>
                  </a:cubicBezTo>
                  <a:cubicBezTo>
                    <a:pt x="133095" y="1523283"/>
                    <a:pt x="80124" y="1488341"/>
                    <a:pt x="62594" y="1470172"/>
                  </a:cubicBezTo>
                  <a:cubicBezTo>
                    <a:pt x="15974" y="1421635"/>
                    <a:pt x="6828" y="1373480"/>
                    <a:pt x="13814" y="1319861"/>
                  </a:cubicBezTo>
                  <a:cubicBezTo>
                    <a:pt x="14704" y="1312619"/>
                    <a:pt x="9622" y="1151254"/>
                    <a:pt x="4668" y="1003485"/>
                  </a:cubicBezTo>
                  <a:cubicBezTo>
                    <a:pt x="-667" y="841358"/>
                    <a:pt x="-1429" y="679104"/>
                    <a:pt x="2382" y="517231"/>
                  </a:cubicBezTo>
                  <a:lnTo>
                    <a:pt x="9241" y="224360"/>
                  </a:lnTo>
                  <a:close/>
                </a:path>
              </a:pathLst>
            </a:custGeom>
            <a:solidFill>
              <a:srgbClr val="3476B7"/>
            </a:solidFill>
            <a:ln w="126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323232"/>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39414427-990A-BDC5-82F7-26390A095568}"/>
                </a:ext>
              </a:extLst>
            </p:cNvPr>
            <p:cNvSpPr txBox="1"/>
            <p:nvPr/>
          </p:nvSpPr>
          <p:spPr>
            <a:xfrm rot="21548433">
              <a:off x="3783237" y="685771"/>
              <a:ext cx="3221741" cy="79783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200" normalizeH="0" baseline="0" noProof="0" dirty="0">
                  <a:ln>
                    <a:noFill/>
                  </a:ln>
                  <a:solidFill>
                    <a:srgbClr val="FFFFFF"/>
                  </a:solidFill>
                  <a:effectLst/>
                  <a:uLnTx/>
                  <a:uFillTx/>
                  <a:latin typeface="LondrinaSolid-Black"/>
                  <a:ea typeface="+mn-ea"/>
                  <a:cs typeface="+mn-cs"/>
                  <a:sym typeface="LondrinaSolid-Black"/>
                  <a:rtl val="0"/>
                </a:rPr>
                <a:t>UN Rights </a:t>
              </a:r>
            </a:p>
          </p:txBody>
        </p:sp>
        <p:sp>
          <p:nvSpPr>
            <p:cNvPr id="16" name="TextBox 15">
              <a:extLst>
                <a:ext uri="{FF2B5EF4-FFF2-40B4-BE49-F238E27FC236}">
                  <a16:creationId xmlns:a16="http://schemas.microsoft.com/office/drawing/2014/main" id="{421C6E39-C95B-6EFD-F944-F6967525D7AA}"/>
                </a:ext>
              </a:extLst>
            </p:cNvPr>
            <p:cNvSpPr txBox="1"/>
            <p:nvPr/>
          </p:nvSpPr>
          <p:spPr>
            <a:xfrm rot="21548433">
              <a:off x="3856230" y="1434443"/>
              <a:ext cx="2873040" cy="79783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200" normalizeH="0" baseline="0" noProof="0" dirty="0">
                  <a:ln>
                    <a:noFill/>
                  </a:ln>
                  <a:solidFill>
                    <a:srgbClr val="FFFFFF"/>
                  </a:solidFill>
                  <a:effectLst/>
                  <a:uLnTx/>
                  <a:uFillTx/>
                  <a:latin typeface="LondrinaSolid-Black"/>
                  <a:ea typeface="+mn-ea"/>
                  <a:cs typeface="+mn-cs"/>
                  <a:sym typeface="LondrinaSolid-Black"/>
                  <a:rtl val="0"/>
                </a:rPr>
                <a:t>of a Child</a:t>
              </a:r>
            </a:p>
          </p:txBody>
        </p:sp>
      </p:grpSp>
    </p:spTree>
    <p:extLst>
      <p:ext uri="{BB962C8B-B14F-4D97-AF65-F5344CB8AC3E}">
        <p14:creationId xmlns:p14="http://schemas.microsoft.com/office/powerpoint/2010/main" val="7396685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fontScale="92500"/>
          </a:bodyPr>
          <a:lstStyle/>
          <a:p>
            <a:pPr marL="0" indent="0">
              <a:buNone/>
            </a:pPr>
            <a:r>
              <a:rPr lang="en-US" sz="4000" dirty="0"/>
              <a:t>Online challenges can spread rapidly across social media platforms, gaining millions of participants in just a few days. </a:t>
            </a:r>
            <a:endParaRPr lang="en-US" sz="4000" dirty="0" smtClean="0"/>
          </a:p>
          <a:p>
            <a:pPr marL="0" indent="0">
              <a:buNone/>
            </a:pPr>
            <a:endParaRPr lang="en-US" sz="4000" dirty="0"/>
          </a:p>
          <a:p>
            <a:pPr marL="0" indent="0">
              <a:buNone/>
            </a:pPr>
            <a:r>
              <a:rPr lang="en-US" sz="4000" dirty="0" smtClean="0"/>
              <a:t>The </a:t>
            </a:r>
            <a:r>
              <a:rPr lang="en-US" sz="4000" dirty="0"/>
              <a:t>viral nature of social media makes both safe and dangerous challenges popular at an alarming rate.</a:t>
            </a:r>
          </a:p>
          <a:p>
            <a:pPr marL="0" indent="0">
              <a:buNone/>
            </a:pPr>
            <a:endParaRPr lang="en-US" sz="3638" dirty="0" smtClean="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Social Media and Online Challenges</a:t>
            </a:r>
            <a:endParaRPr sz="2426" spc="27" dirty="0"/>
          </a:p>
        </p:txBody>
      </p:sp>
      <p:pic>
        <p:nvPicPr>
          <p:cNvPr id="2" name="Picture 1"/>
          <p:cNvPicPr>
            <a:picLocks noChangeAspect="1"/>
          </p:cNvPicPr>
          <p:nvPr/>
        </p:nvPicPr>
        <p:blipFill>
          <a:blip r:embed="rId4"/>
          <a:stretch>
            <a:fillRect/>
          </a:stretch>
        </p:blipFill>
        <p:spPr>
          <a:xfrm>
            <a:off x="7805687" y="1313816"/>
            <a:ext cx="3651821" cy="5005250"/>
          </a:xfrm>
          <a:prstGeom prst="rect">
            <a:avLst/>
          </a:prstGeom>
        </p:spPr>
      </p:pic>
    </p:spTree>
    <p:extLst>
      <p:ext uri="{BB962C8B-B14F-4D97-AF65-F5344CB8AC3E}">
        <p14:creationId xmlns:p14="http://schemas.microsoft.com/office/powerpoint/2010/main" val="368041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fontScale="92500" lnSpcReduction="10000"/>
          </a:bodyPr>
          <a:lstStyle/>
          <a:p>
            <a:pPr marL="0" indent="0">
              <a:buNone/>
            </a:pPr>
            <a:r>
              <a:rPr lang="en-US" sz="4000" dirty="0" smtClean="0"/>
              <a:t>Reasons for this include:</a:t>
            </a:r>
          </a:p>
          <a:p>
            <a:pPr marL="0" indent="0">
              <a:buNone/>
            </a:pPr>
            <a:endParaRPr lang="en-US" sz="4000" dirty="0"/>
          </a:p>
          <a:p>
            <a:pPr marL="742950" indent="-742950">
              <a:buAutoNum type="arabicPeriod"/>
            </a:pPr>
            <a:r>
              <a:rPr lang="en-US" sz="4000" dirty="0" smtClean="0"/>
              <a:t>Social media algorithms promote trending content so more people see it in their feeds</a:t>
            </a:r>
          </a:p>
          <a:p>
            <a:pPr marL="742950" indent="-742950">
              <a:buAutoNum type="arabicPeriod"/>
            </a:pPr>
            <a:r>
              <a:rPr lang="en-US" sz="4000" dirty="0" smtClean="0"/>
              <a:t>Influencers or celebrities participate which encourages more people to copy them</a:t>
            </a:r>
          </a:p>
          <a:p>
            <a:pPr marL="742950" indent="-742950">
              <a:buAutoNum type="arabicPeriod"/>
            </a:pPr>
            <a:endParaRPr lang="en-US" sz="4000" dirty="0" smtClean="0"/>
          </a:p>
          <a:p>
            <a:pPr marL="742950" indent="-742950">
              <a:buAutoNum type="arabicPeriod"/>
            </a:pPr>
            <a:endParaRPr lang="en-US" sz="4000" dirty="0"/>
          </a:p>
          <a:p>
            <a:pPr marL="0" indent="0">
              <a:buNone/>
            </a:pPr>
            <a:endParaRPr lang="en-US" sz="3638" dirty="0" smtClean="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Social Media and Online Challenges</a:t>
            </a:r>
            <a:endParaRPr sz="2426" spc="27" dirty="0"/>
          </a:p>
        </p:txBody>
      </p:sp>
      <p:pic>
        <p:nvPicPr>
          <p:cNvPr id="2" name="Picture 1"/>
          <p:cNvPicPr>
            <a:picLocks noChangeAspect="1"/>
          </p:cNvPicPr>
          <p:nvPr/>
        </p:nvPicPr>
        <p:blipFill>
          <a:blip r:embed="rId4"/>
          <a:stretch>
            <a:fillRect/>
          </a:stretch>
        </p:blipFill>
        <p:spPr>
          <a:xfrm>
            <a:off x="7805687" y="1313816"/>
            <a:ext cx="3651821" cy="5005250"/>
          </a:xfrm>
          <a:prstGeom prst="rect">
            <a:avLst/>
          </a:prstGeom>
        </p:spPr>
      </p:pic>
    </p:spTree>
    <p:extLst>
      <p:ext uri="{BB962C8B-B14F-4D97-AF65-F5344CB8AC3E}">
        <p14:creationId xmlns:p14="http://schemas.microsoft.com/office/powerpoint/2010/main" val="10646834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fontScale="85000" lnSpcReduction="10000"/>
          </a:bodyPr>
          <a:lstStyle/>
          <a:p>
            <a:pPr marL="0" indent="0">
              <a:buNone/>
            </a:pPr>
            <a:r>
              <a:rPr lang="en-US" sz="4000" dirty="0" smtClean="0"/>
              <a:t>Other more dangerous reasons are:</a:t>
            </a:r>
          </a:p>
          <a:p>
            <a:pPr marL="0" indent="0">
              <a:buNone/>
            </a:pPr>
            <a:endParaRPr lang="en-US" sz="4000" dirty="0"/>
          </a:p>
          <a:p>
            <a:pPr marL="742950" indent="-742950">
              <a:buAutoNum type="arabicPeriod"/>
            </a:pPr>
            <a:r>
              <a:rPr lang="en-US" sz="4000" dirty="0" smtClean="0"/>
              <a:t>Challenges include a dare or nomination system. This can make people feel </a:t>
            </a:r>
            <a:r>
              <a:rPr lang="en-US" sz="4000" dirty="0" err="1" smtClean="0"/>
              <a:t>pressurised</a:t>
            </a:r>
            <a:r>
              <a:rPr lang="en-US" sz="4000" dirty="0" smtClean="0"/>
              <a:t> into completing the challenge even if they do not want too.</a:t>
            </a:r>
          </a:p>
          <a:p>
            <a:pPr marL="742950" indent="-742950">
              <a:buAutoNum type="arabicPeriod"/>
            </a:pPr>
            <a:r>
              <a:rPr lang="en-US" sz="4000" dirty="0" smtClean="0"/>
              <a:t>Adding shock value – people take greater risks to stand out so they get more attention.</a:t>
            </a:r>
          </a:p>
          <a:p>
            <a:pPr marL="742950" indent="-742950">
              <a:buAutoNum type="arabicPeriod"/>
            </a:pPr>
            <a:endParaRPr lang="en-US" sz="4000" dirty="0" smtClean="0"/>
          </a:p>
          <a:p>
            <a:pPr marL="742950" indent="-742950">
              <a:buAutoNum type="arabicPeriod"/>
            </a:pPr>
            <a:endParaRPr lang="en-US" sz="4000" dirty="0"/>
          </a:p>
          <a:p>
            <a:pPr marL="0" indent="0">
              <a:buNone/>
            </a:pPr>
            <a:endParaRPr lang="en-US" sz="3638" dirty="0" smtClean="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Social Media and Online Challenges</a:t>
            </a:r>
            <a:endParaRPr sz="2426" spc="27" dirty="0"/>
          </a:p>
        </p:txBody>
      </p:sp>
      <p:pic>
        <p:nvPicPr>
          <p:cNvPr id="2" name="Picture 1"/>
          <p:cNvPicPr>
            <a:picLocks noChangeAspect="1"/>
          </p:cNvPicPr>
          <p:nvPr/>
        </p:nvPicPr>
        <p:blipFill>
          <a:blip r:embed="rId4"/>
          <a:stretch>
            <a:fillRect/>
          </a:stretch>
        </p:blipFill>
        <p:spPr>
          <a:xfrm>
            <a:off x="7805687" y="1313816"/>
            <a:ext cx="3651821" cy="5005250"/>
          </a:xfrm>
          <a:prstGeom prst="rect">
            <a:avLst/>
          </a:prstGeom>
        </p:spPr>
      </p:pic>
    </p:spTree>
    <p:extLst>
      <p:ext uri="{BB962C8B-B14F-4D97-AF65-F5344CB8AC3E}">
        <p14:creationId xmlns:p14="http://schemas.microsoft.com/office/powerpoint/2010/main" val="27394119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2.xml><?xml version="1.0" encoding="utf-8"?>
<a:theme xmlns:a="http://schemas.openxmlformats.org/drawingml/2006/main" name="7_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1449</TotalTime>
  <Words>1773</Words>
  <Application>Microsoft Office PowerPoint</Application>
  <PresentationFormat>Widescreen</PresentationFormat>
  <Paragraphs>301</Paragraphs>
  <Slides>35</Slides>
  <Notes>0</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35</vt:i4>
      </vt:variant>
    </vt:vector>
  </HeadingPairs>
  <TitlesOfParts>
    <vt:vector size="46" baseType="lpstr">
      <vt:lpstr>Arial</vt:lpstr>
      <vt:lpstr>Calibri</vt:lpstr>
      <vt:lpstr>Calibri Light</vt:lpstr>
      <vt:lpstr>Comic Sans MS</vt:lpstr>
      <vt:lpstr>Franklin Gothic Book</vt:lpstr>
      <vt:lpstr>Lato</vt:lpstr>
      <vt:lpstr>LondrinaSolid-Black</vt:lpstr>
      <vt:lpstr>Office Theme</vt:lpstr>
      <vt:lpstr>7_Office Theme</vt:lpstr>
      <vt:lpstr>5_Office Theme</vt:lpstr>
      <vt:lpstr>1_Office Theme</vt:lpstr>
      <vt:lpstr>PowerPoint Presentation</vt:lpstr>
      <vt:lpstr>PowerPoint Presentation</vt:lpstr>
      <vt:lpstr>PowerPoint Presentation</vt:lpstr>
      <vt:lpstr>Tutor Time Recap</vt:lpstr>
      <vt:lpstr>Tutor Time Recap</vt:lpstr>
      <vt:lpstr>Tutor Time Recap</vt:lpstr>
      <vt:lpstr>Social Media and Online Challenges</vt:lpstr>
      <vt:lpstr>Social Media and Online Challenges</vt:lpstr>
      <vt:lpstr>Social Media and Online Challenges</vt:lpstr>
      <vt:lpstr>Social Media and Online Challenges</vt:lpstr>
      <vt:lpstr>Social Media and Online Challenges</vt:lpstr>
      <vt:lpstr>Social media and online challenges</vt:lpstr>
      <vt:lpstr>Hinge Questions – whiteboard activity</vt:lpstr>
      <vt:lpstr>Hinge Questions – whiteboard activity</vt:lpstr>
      <vt:lpstr>Hinge Questions – whiteboard activity</vt:lpstr>
      <vt:lpstr>Hinge Questions – whiteboard activity</vt:lpstr>
      <vt:lpstr>Hinge Questions – whiteboard activity</vt:lpstr>
      <vt:lpstr>Hinge Questions – whiteboard activity</vt:lpstr>
      <vt:lpstr>Hinge Questions – whiteboard activity</vt:lpstr>
      <vt:lpstr>Dangers of Online Challenges</vt:lpstr>
      <vt:lpstr>Dangers of Online Challenges</vt:lpstr>
      <vt:lpstr>Dangers of Online Challenges</vt:lpstr>
      <vt:lpstr>Dangers of Online Challenges</vt:lpstr>
      <vt:lpstr>Dangers of Online Challenges</vt:lpstr>
      <vt:lpstr>Dangers of Online Challenges</vt:lpstr>
      <vt:lpstr>Dangers of Online Challenges</vt:lpstr>
      <vt:lpstr>Dangers of Online Challenges</vt:lpstr>
      <vt:lpstr>Dangers of Online Challenges</vt:lpstr>
      <vt:lpstr>Dangers of Online Challenges</vt:lpstr>
      <vt:lpstr>Dangers of Online Challenges</vt:lpstr>
      <vt:lpstr>Staying Safe</vt:lpstr>
      <vt:lpstr>Online Challenge Scenario</vt:lpstr>
      <vt:lpstr>Online Challenges - Scenario</vt:lpstr>
      <vt:lpstr>Support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Stewart</dc:creator>
  <cp:lastModifiedBy>Ryan Stewart</cp:lastModifiedBy>
  <cp:revision>160</cp:revision>
  <dcterms:created xsi:type="dcterms:W3CDTF">2024-08-15T13:31:51Z</dcterms:created>
  <dcterms:modified xsi:type="dcterms:W3CDTF">2025-04-14T10:18:38Z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