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44" r:id="rId3"/>
  </p:sldMasterIdLst>
  <p:notesMasterIdLst>
    <p:notesMasterId r:id="rId41"/>
  </p:notesMasterIdLst>
  <p:sldIdLst>
    <p:sldId id="515" r:id="rId4"/>
    <p:sldId id="516" r:id="rId5"/>
    <p:sldId id="578" r:id="rId6"/>
    <p:sldId id="313" r:id="rId7"/>
    <p:sldId id="519" r:id="rId8"/>
    <p:sldId id="520" r:id="rId9"/>
    <p:sldId id="549" r:id="rId10"/>
    <p:sldId id="579" r:id="rId11"/>
    <p:sldId id="580" r:id="rId12"/>
    <p:sldId id="582" r:id="rId13"/>
    <p:sldId id="581" r:id="rId14"/>
    <p:sldId id="525" r:id="rId15"/>
    <p:sldId id="526" r:id="rId16"/>
    <p:sldId id="528" r:id="rId17"/>
    <p:sldId id="529" r:id="rId18"/>
    <p:sldId id="583" r:id="rId19"/>
    <p:sldId id="584" r:id="rId20"/>
    <p:sldId id="585" r:id="rId21"/>
    <p:sldId id="552" r:id="rId22"/>
    <p:sldId id="558" r:id="rId23"/>
    <p:sldId id="559" r:id="rId24"/>
    <p:sldId id="561" r:id="rId25"/>
    <p:sldId id="563" r:id="rId26"/>
    <p:sldId id="567" r:id="rId27"/>
    <p:sldId id="586" r:id="rId28"/>
    <p:sldId id="570" r:id="rId29"/>
    <p:sldId id="589" r:id="rId30"/>
    <p:sldId id="590" r:id="rId31"/>
    <p:sldId id="588" r:id="rId32"/>
    <p:sldId id="587" r:id="rId33"/>
    <p:sldId id="571" r:id="rId34"/>
    <p:sldId id="566" r:id="rId35"/>
    <p:sldId id="572" r:id="rId36"/>
    <p:sldId id="573" r:id="rId37"/>
    <p:sldId id="574" r:id="rId38"/>
    <p:sldId id="577" r:id="rId39"/>
    <p:sldId id="30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eI3N9HHmruIwf28BhSN3Q==" hashData="y1BFdpjqAim8sisnzko/d7tOMytJCL6vXBbPSPhrIQqH4FW601W+/yzYI+ajeW6ZrCPYF/hw6mbILJFrm8wxu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9" autoAdjust="0"/>
    <p:restoredTop sz="87069" autoAdjust="0"/>
  </p:normalViewPr>
  <p:slideViewPr>
    <p:cSldViewPr snapToGrid="0">
      <p:cViewPr varScale="1">
        <p:scale>
          <a:sx n="104" d="100"/>
          <a:sy n="104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https://www.youtube.com/watch?v=QHW9FD_f61Y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85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34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6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54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3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971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244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863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960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857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30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92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965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979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79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41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4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HW9FD_f61Y?si=iyBrlvgYHNPiorE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859" y="-8608"/>
            <a:ext cx="12190286" cy="978029"/>
            <a:chOff x="2" y="1383733"/>
            <a:chExt cx="12191998" cy="762000"/>
          </a:xfrm>
        </p:grpSpPr>
        <p:sp>
          <p:nvSpPr>
            <p:cNvPr id="5" name="Rectangle 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6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236" y="1535991"/>
              <a:ext cx="8248524" cy="40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26">
                  <a:defRPr/>
                </a:pPr>
                <a:t>14 April 2025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25" y="51188"/>
            <a:ext cx="6295162" cy="9321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59" y="965983"/>
            <a:ext cx="12190286" cy="1425002"/>
            <a:chOff x="1" y="2129870"/>
            <a:chExt cx="12191999" cy="791775"/>
          </a:xfrm>
        </p:grpSpPr>
        <p:sp>
          <p:nvSpPr>
            <p:cNvPr id="10" name="Rectangle 9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1235" y="2152099"/>
              <a:ext cx="10203803" cy="769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 and Golden Thread</a:t>
              </a: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Title –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What is hate speech online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Golden Thread – </a:t>
              </a:r>
              <a:r>
                <a:rPr lang="en-US" sz="2800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Secure Your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Relationships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84" y="2333958"/>
            <a:ext cx="12190288" cy="989572"/>
            <a:chOff x="0" y="3061424"/>
            <a:chExt cx="12192000" cy="518758"/>
          </a:xfrm>
        </p:grpSpPr>
        <p:sp>
          <p:nvSpPr>
            <p:cNvPr id="14" name="Rectangle 13"/>
            <p:cNvSpPr/>
            <p:nvPr/>
          </p:nvSpPr>
          <p:spPr>
            <a:xfrm>
              <a:off x="0" y="3061424"/>
              <a:ext cx="12192000" cy="518758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779" y="3098573"/>
              <a:ext cx="11105877" cy="274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 using your ruler &amp; take out your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endParaRPr lang="en-US" sz="2800" b="1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245" y="3070535"/>
              <a:ext cx="500534" cy="50053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856" y="3327659"/>
            <a:ext cx="12190286" cy="352986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975" y="3390954"/>
            <a:ext cx="10444108" cy="426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6"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described: </a:t>
            </a:r>
            <a:r>
              <a:rPr lang="en-US" sz="2400" dirty="0"/>
              <a:t>“false or misleading information that is spread to deceive people or influence their opinions”</a:t>
            </a: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Give one example of a positive impact of social media influencers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False: </a:t>
            </a:r>
            <a:r>
              <a:rPr lang="en-US" sz="2426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“online trends can have physical consequences such as broken bones, burns, head injuries and death”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89" y="3428598"/>
            <a:ext cx="484906" cy="6361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92010" y="4101984"/>
            <a:ext cx="11087909" cy="818682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Fake news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0257" y="4957922"/>
            <a:ext cx="11087909" cy="869448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GB" sz="1940" b="1" kern="0" dirty="0" smtClean="0">
                <a:solidFill>
                  <a:prstClr val="white"/>
                </a:solidFill>
                <a:latin typeface="Calibri" panose="020F0502020204030204"/>
              </a:rPr>
              <a:t>Posting educational content, posting inspirational/motivational content, activism, entertainment, skill development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0257" y="5876909"/>
            <a:ext cx="11087033" cy="91280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True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86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Complete the following sentence…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“The video showed online hate crime as…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Hate Crime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72326"/>
            <a:ext cx="3846909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49"/>
            <a:ext cx="5873595" cy="53513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“What happened in the video for there to be an online hate crime?”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</a:t>
            </a:r>
            <a:r>
              <a:rPr lang="en-US" sz="3638" dirty="0" smtClean="0"/>
              <a:t>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Hate crimes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26470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being described?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/>
              <a:t>“a criminal act motivated by prejudice, hostility or hatred towards a person’s race, religion, sexual orientation or gender identity that occurs on the internet”</a:t>
            </a:r>
            <a:endParaRPr lang="en-US" sz="3600" dirty="0"/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hate crime</a:t>
            </a:r>
          </a:p>
        </p:txBody>
      </p:sp>
    </p:spTree>
    <p:extLst>
      <p:ext uri="{BB962C8B-B14F-4D97-AF65-F5344CB8AC3E}">
        <p14:creationId xmlns:p14="http://schemas.microsoft.com/office/powerpoint/2010/main" val="41837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Golden Thread does today’s lesson relate to?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Secure your Voice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Secure your Relationships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Secure your Wellbeing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– Secure your Future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533" y="3391795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type of hate crime is being described?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“this includes public comments on content and via private messages. It can also happen through </a:t>
            </a:r>
            <a:r>
              <a:rPr lang="en-US" sz="3200" dirty="0" smtClean="0"/>
              <a:t>pictures</a:t>
            </a:r>
            <a:r>
              <a:rPr lang="en-US" sz="3200" b="1" dirty="0" smtClean="0"/>
              <a:t>”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Threats online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Online Harassment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703" y="403419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type of hate crime is being described?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</a:t>
            </a:r>
            <a:r>
              <a:rPr lang="en-US" sz="3200" dirty="0"/>
              <a:t>This includes commenting on people’s content with insults, setting up fake profiles, tagging people in content that will make them feel unsafe or </a:t>
            </a:r>
            <a:r>
              <a:rPr lang="en-US" sz="3200" dirty="0" smtClean="0"/>
              <a:t>hurt</a:t>
            </a:r>
            <a:r>
              <a:rPr lang="en-US" sz="3200" b="1" dirty="0" smtClean="0"/>
              <a:t>”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Threats online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Online Harassment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808" y="5685579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type of hate crime is being described?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“people commenting with a monkey emoji or a banana emoji under content posted by a black person</a:t>
            </a:r>
            <a:r>
              <a:rPr lang="en-US" sz="3200" b="1" dirty="0" smtClean="0"/>
              <a:t>”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Threats online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Online Harassment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682" y="5124105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4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type of hate crime is being described?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“people commenting under a person’s content saying “I hate people who are like you. If I ever see you I will punch you</a:t>
            </a:r>
            <a:r>
              <a:rPr lang="en-US" sz="3200" b="1" dirty="0" smtClean="0"/>
              <a:t>”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Threats online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Online Harassment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668" y="403419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327240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AutoNum type="arabicPeriod"/>
            </a:pPr>
            <a:r>
              <a:rPr lang="en-US" sz="3638" dirty="0" smtClean="0"/>
              <a:t>In the UK 74% of online hate crimes involved racism</a:t>
            </a:r>
          </a:p>
          <a:p>
            <a:pPr marL="742950" indent="-742950">
              <a:buAutoNum type="arabicPeriod"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Research has found that online hate speech among children and young people has increased by 70% since the COVID-19 pandemic</a:t>
            </a:r>
          </a:p>
          <a:p>
            <a:pPr marL="742950" indent="-742950">
              <a:buAutoNum type="arabicPeriod"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Across the whole platform, </a:t>
            </a:r>
            <a:r>
              <a:rPr lang="en-US" sz="3638" dirty="0" err="1" smtClean="0"/>
              <a:t>TikTok</a:t>
            </a:r>
            <a:r>
              <a:rPr lang="en-US" sz="3638" dirty="0" smtClean="0"/>
              <a:t> removed over 6 million videos between Jan 2023 and March 2023 for violating its hate speech policy</a:t>
            </a:r>
            <a:endParaRPr lang="en-US" sz="3638" dirty="0"/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Statistics about Online Hate Crime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72326"/>
            <a:ext cx="3846909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Complete the following sentences…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“The statistic that shocked me the most was…”</a:t>
            </a:r>
          </a:p>
          <a:p>
            <a:pPr marL="0" indent="0">
              <a:buNone/>
            </a:pPr>
            <a:r>
              <a:rPr lang="en-US" sz="3600" dirty="0" smtClean="0"/>
              <a:t>“This shocked me because…”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Hate Crime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86863" y="1371173"/>
            <a:ext cx="5005137" cy="5327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smtClean="0"/>
              <a:t>In the UK 74% of online hate crimes involved racism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US" sz="3638" smtClean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smtClean="0"/>
              <a:t>Research has found that online hate speech among children and young people has increased by 70% since the COVID-19 pandemic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US" sz="3638" smtClean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smtClean="0"/>
              <a:t>Across the whole platform, TikTok removed over 6 million videos between Jan 2023 and March 2023 for violating its hate speech policy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b="1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b="1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21033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49"/>
            <a:ext cx="5873595" cy="53513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“What statistic shocked you the most? Why?”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</a:t>
            </a:r>
            <a:r>
              <a:rPr lang="en-US" sz="3638" dirty="0" smtClean="0"/>
              <a:t>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Hate crimes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6"/>
            <a:ext cx="6252723" cy="5459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It is important that all online hate crimes are reported in order for action to be take in order to stop hate crime happening at all.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dirty="0" smtClean="0"/>
              <a:t>This is important because hate crime has a huge negative impact on victims.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Hate Crime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72326"/>
            <a:ext cx="3846909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7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6"/>
            <a:ext cx="6252723" cy="5459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Why should be reported</a:t>
            </a:r>
          </a:p>
          <a:p>
            <a:pPr lvl="0"/>
            <a:r>
              <a:rPr lang="en-GB" dirty="0"/>
              <a:t>Perpetrators can be bought to justice and be prevented from hurting someone else</a:t>
            </a:r>
          </a:p>
          <a:p>
            <a:pPr lvl="0"/>
            <a:r>
              <a:rPr lang="en-GB" dirty="0" smtClean="0"/>
              <a:t>The content can be removed</a:t>
            </a:r>
            <a:endParaRPr lang="en-GB" dirty="0"/>
          </a:p>
          <a:p>
            <a:pPr lvl="0"/>
            <a:r>
              <a:rPr lang="en-GB" dirty="0"/>
              <a:t>Authorities who the hate crime is reported to can help victims access support services which will help them to feel safe once more following a hate crime</a:t>
            </a:r>
          </a:p>
          <a:p>
            <a:pPr lvl="0"/>
            <a:r>
              <a:rPr lang="en-GB" dirty="0" smtClean="0"/>
              <a:t>Evidence shows that online hate speech can lead to offline hate crimes </a:t>
            </a:r>
            <a:r>
              <a:rPr lang="en-GB" dirty="0" err="1" smtClean="0"/>
              <a:t>occuring</a:t>
            </a:r>
            <a:endParaRPr lang="en-GB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Hate Crime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47284" y="1437373"/>
            <a:ext cx="4844848" cy="5108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Complete the following sentences…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1. “I think the most important reason hate crimes should be report is…”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2. “I think this because…”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40121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49"/>
            <a:ext cx="5873595" cy="53513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“What do you think is the most important reason for online hate crimes to be reported?”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</a:t>
            </a:r>
            <a:r>
              <a:rPr lang="en-US" sz="3638" dirty="0" smtClean="0"/>
              <a:t>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Hate crimes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429268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True or False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“most online hate crime in the UK involves targeting a persons sexual orientation”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5296986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True or False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“since the COVID-19 outbreak, there has been an increase of online hate speech involving children and young people”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506" y="403419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True or False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“since the COVID-19 outbreak, there has been an increase of online hate speech involving children and young people”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506" y="403419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True or False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“most online hate crime in the UK involves targeting a persons sexual orientation”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5296986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</a:t>
            </a: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Wellbeing: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social media and how should you use it?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are online trends and should you follow them?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impact can social media influences have?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fake news?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hate speech online?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 I manage my 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time online?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is hate speech online?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includes:</a:t>
            </a:r>
          </a:p>
          <a:p>
            <a:pPr marL="228600" marR="0" lvl="0" indent="-22860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Definition of hate crime</a:t>
            </a:r>
          </a:p>
          <a:p>
            <a:pPr marL="228600" marR="0" lvl="0" indent="-22860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counts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as hate crime online?</a:t>
            </a:r>
          </a:p>
          <a:p>
            <a:pPr marL="228600" marR="0" lvl="0" indent="-22860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</a:rPr>
              <a:t>Importance of reporting hate crimes online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228600" marR="0" lvl="0" indent="-22860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94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3206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True or False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“online hate crimes should be reported in order to support victims with what they have experienced”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403419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True or False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“online hate crimes should be reported in order to stop hate crimes happening offline”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403419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6"/>
            <a:ext cx="6252723" cy="54596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Adam is a black 13 year old boy who plays for his school football team. Their school had reached the final of a football cup competition but they lost. Adam had missed a penalty that would have made his school win. That night, on social media, an account has been made that shows pictures of Adam with monkey and banana </a:t>
            </a:r>
            <a:r>
              <a:rPr lang="en-US" sz="3600" dirty="0" err="1" smtClean="0"/>
              <a:t>emojis</a:t>
            </a:r>
            <a:r>
              <a:rPr lang="en-US" sz="3600" dirty="0" smtClean="0"/>
              <a:t> in the comments.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Hate Crime - scenario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47284" y="1437373"/>
            <a:ext cx="4844848" cy="5108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Complete the following questions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 smtClean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What online hate crime has Adam experienced?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What advice would you give Adam about what to do next?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9304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49"/>
            <a:ext cx="5873595" cy="53513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“What online hate crime has Adam experienced? What advice would you give Amir about what to do next?”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</a:t>
            </a:r>
            <a:r>
              <a:rPr lang="en-US" sz="3638" dirty="0" smtClean="0"/>
              <a:t>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Hate crimes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9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6"/>
            <a:ext cx="6252723" cy="54596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Hana, a 13-year-old Muslim girl, wears a hijab as part of her faith. </a:t>
            </a:r>
            <a:r>
              <a:rPr lang="en-US" sz="3600" dirty="0" smtClean="0"/>
              <a:t>She has just joined a new school and there are not many other Muslims pupils. Hana, receives a private message from a pupil in school saying “you shouldn’t be wearing thing on your head here.” Hana is really upset and has sent a screenshot of it to one of the other Muslim girls she has met at school. Her friend says “I get messages like this all the time”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Hate Crime - scenario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47284" y="1437373"/>
            <a:ext cx="4844848" cy="5108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Complete the following questions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 smtClean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What online hate crime has Hana experienced?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What advice would you give Hana about what to do next?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18557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49"/>
            <a:ext cx="5873595" cy="53513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“What online hate crime has Hana experienced? What advice would you give Hana about what to do next?”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</a:t>
            </a:r>
            <a:r>
              <a:rPr lang="en-US" sz="3638" dirty="0" smtClean="0"/>
              <a:t>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Hate crimes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6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366" b="0" i="0" u="none" strike="noStrike" kern="1200" cap="none" spc="0" normalizeH="0" baseline="0" noProof="0" dirty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ever need support about </a:t>
            </a:r>
            <a:r>
              <a:rPr kumimoji="0" lang="en-US" sz="4366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hate crimes for yourself, a friend or family member you can find it here:</a:t>
            </a:r>
            <a:endParaRPr kumimoji="0" lang="en-US" sz="4366" b="0" i="0" u="none" strike="noStrike" kern="1200" cap="none" spc="0" normalizeH="0" baseline="0" noProof="0" dirty="0">
              <a:ln>
                <a:noFill/>
              </a:ln>
              <a:solidFill>
                <a:srgbClr val="142A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Childline.org.uk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 – 08001111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Email or chat online for support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34023" y="5307577"/>
            <a:ext cx="3949362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 99</a:t>
            </a:r>
            <a:r>
              <a:rPr lang="en-US" sz="1940" dirty="0" smtClean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if you or a friend is a victim of a hate crime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701" y="5128462"/>
            <a:ext cx="2394986" cy="101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In your Personal Development Tutor Time activity, you started to look at online hate crime.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In your books answer the following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an online hate crime?” This should include the 5 categories of hate crime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Sentence starter – </a:t>
            </a:r>
            <a:r>
              <a:rPr lang="en-US" sz="3638" dirty="0" smtClean="0"/>
              <a:t>“An online hate crime is…”</a:t>
            </a:r>
            <a:endParaRPr lang="en-US" sz="3638" b="1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72326"/>
            <a:ext cx="3846909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Hate crime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00" dirty="0"/>
              <a:t>“a criminal act motivated by prejudice, hostility or hatred towards a person’s race, religion, sexual orientation or gender identity that occurs on the internet”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/>
              <a:t>Task</a:t>
            </a:r>
            <a:r>
              <a:rPr lang="en-US" sz="3638" dirty="0"/>
              <a:t> – use your red pen to add to the </a:t>
            </a:r>
            <a:r>
              <a:rPr lang="en-US" sz="3638" dirty="0" smtClean="0"/>
              <a:t>definitions </a:t>
            </a:r>
            <a:r>
              <a:rPr lang="en-US" sz="3638" dirty="0"/>
              <a:t>you had written down.</a:t>
            </a:r>
            <a:endParaRPr lang="en-US" sz="3638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72326"/>
            <a:ext cx="3846909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7095" y="937888"/>
            <a:ext cx="6494534" cy="61938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links to the Golden Thread of </a:t>
            </a:r>
            <a:r>
              <a:rPr lang="en-US" sz="3638" b="1" dirty="0" smtClean="0"/>
              <a:t>“Secure your Relationships” </a:t>
            </a:r>
            <a:r>
              <a:rPr lang="en-US" sz="3638" dirty="0" smtClean="0"/>
              <a:t>as celebrating, and not hating, differences builds better and stronger relationships between people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b="1" dirty="0" smtClean="0"/>
              <a:t>Rule of Law </a:t>
            </a:r>
            <a:r>
              <a:rPr lang="en-US" sz="3638" dirty="0" smtClean="0"/>
              <a:t>is a British Value that means people are expected to follow the laws to keep everyone safe. Hate crimes are against the law – Criminal Justice Act 2003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b="1" dirty="0" smtClean="0"/>
              <a:t>Article 2</a:t>
            </a:r>
            <a:r>
              <a:rPr lang="en-US" sz="3638" dirty="0" smtClean="0"/>
              <a:t> states that no child should be treated unfairly for any reason. 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The Equality Act (2010) sets out 9 Protected Characteristics which means people who identify with these characteristics should not be treated any differently. Unfortunately many hate crimes happen to people who identify with 1 or more of the protected characteristics.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9213" t="27332" r="36219" b="59099"/>
          <a:stretch/>
        </p:blipFill>
        <p:spPr>
          <a:xfrm>
            <a:off x="7943508" y="2385982"/>
            <a:ext cx="2849715" cy="14930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7909556" y="3864199"/>
            <a:ext cx="3169458" cy="1504578"/>
            <a:chOff x="3499167" y="641202"/>
            <a:chExt cx="3789882" cy="163844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499167" y="665738"/>
              <a:ext cx="3789882" cy="837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02907" y="1414411"/>
              <a:ext cx="3379688" cy="837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453" y="979989"/>
            <a:ext cx="3611772" cy="13640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604" y="5255173"/>
            <a:ext cx="463336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Hate crimes include:</a:t>
            </a:r>
          </a:p>
          <a:p>
            <a:pPr marL="0" indent="0">
              <a:buNone/>
            </a:pPr>
            <a:endParaRPr lang="en-US" sz="3638" b="1" dirty="0"/>
          </a:p>
          <a:p>
            <a:pPr marL="742950" indent="-742950">
              <a:buAutoNum type="arabicPeriod"/>
            </a:pPr>
            <a:r>
              <a:rPr lang="en-US" sz="3638" b="1" dirty="0" smtClean="0"/>
              <a:t>Physical attacks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Threats – offline and online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Vandalism 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Verbal abuse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Online Harassment</a:t>
            </a:r>
          </a:p>
          <a:p>
            <a:pPr marL="742950" indent="-742950">
              <a:buAutoNum type="arabicPeriod"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Which of the 5 above could happen online?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classed as a hate crime?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72326"/>
            <a:ext cx="3846909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Online hate crimes are limited to: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b="1" dirty="0" smtClean="0"/>
              <a:t>Threats made online </a:t>
            </a:r>
            <a:r>
              <a:rPr lang="en-US" sz="3638" dirty="0" smtClean="0"/>
              <a:t> - this includes public comments on content and via private messages. It can also happen through pictures</a:t>
            </a:r>
            <a:endParaRPr lang="en-US" sz="3638" b="1" dirty="0" smtClean="0"/>
          </a:p>
          <a:p>
            <a:pPr marL="742950" indent="-742950">
              <a:buAutoNum type="arabicPeriod"/>
            </a:pPr>
            <a:r>
              <a:rPr lang="en-US" sz="3638" b="1" dirty="0" smtClean="0"/>
              <a:t>Online harassment </a:t>
            </a:r>
            <a:r>
              <a:rPr lang="en-US" sz="3638" dirty="0" smtClean="0"/>
              <a:t>– This includes commenting on people’s content with insults, setting up fake profiles, tagging people in content that will make them feel unsafe or hurt</a:t>
            </a:r>
            <a:endParaRPr lang="en-US" sz="3638" b="1" dirty="0" smtClean="0"/>
          </a:p>
          <a:p>
            <a:pPr marL="742950" indent="-742950">
              <a:buAutoNum type="arabicPeriod"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classed as a hate crime?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72326"/>
            <a:ext cx="3846909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online hate crime</a:t>
            </a:r>
            <a:endParaRPr sz="2426" spc="27" dirty="0"/>
          </a:p>
        </p:txBody>
      </p:sp>
      <p:pic>
        <p:nvPicPr>
          <p:cNvPr id="4" name="QHW9FD_f61Y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74821" y="1211027"/>
            <a:ext cx="9801726" cy="55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2185</Words>
  <Application>Microsoft Office PowerPoint</Application>
  <PresentationFormat>Widescreen</PresentationFormat>
  <Paragraphs>376</Paragraphs>
  <Slides>37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Comic Sans MS</vt:lpstr>
      <vt:lpstr>Franklin Gothic Book</vt:lpstr>
      <vt:lpstr>Lato</vt:lpstr>
      <vt:lpstr>LondrinaSolid-Black</vt:lpstr>
      <vt:lpstr>Office Theme</vt:lpstr>
      <vt:lpstr>6_Office Theme</vt:lpstr>
      <vt:lpstr>2_Office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Tutor Time Recap</vt:lpstr>
      <vt:lpstr>What is classed as a hate crime?</vt:lpstr>
      <vt:lpstr>What is classed as a hate crime?</vt:lpstr>
      <vt:lpstr>Example of online hate crime</vt:lpstr>
      <vt:lpstr>Online Hate Crime</vt:lpstr>
      <vt:lpstr>Hate crimes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Statistics about Online Hate Crime</vt:lpstr>
      <vt:lpstr>Online Hate Crime</vt:lpstr>
      <vt:lpstr>Online Hate crimes</vt:lpstr>
      <vt:lpstr>Hate Crime</vt:lpstr>
      <vt:lpstr>Hate Crime</vt:lpstr>
      <vt:lpstr>Hate crimes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Online Hate Crime - scenario</vt:lpstr>
      <vt:lpstr>Online Hate crimes</vt:lpstr>
      <vt:lpstr>Hate Crime - scenario</vt:lpstr>
      <vt:lpstr>Hate crimes</vt:lpstr>
      <vt:lpstr>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130</cp:revision>
  <dcterms:created xsi:type="dcterms:W3CDTF">2024-08-15T13:31:51Z</dcterms:created>
  <dcterms:modified xsi:type="dcterms:W3CDTF">2025-04-14T10:21:20Z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