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44" r:id="rId3"/>
    <p:sldMasterId id="2147483756" r:id="rId4"/>
  </p:sldMasterIdLst>
  <p:notesMasterIdLst>
    <p:notesMasterId r:id="rId42"/>
  </p:notesMasterIdLst>
  <p:sldIdLst>
    <p:sldId id="515" r:id="rId5"/>
    <p:sldId id="516" r:id="rId6"/>
    <p:sldId id="578" r:id="rId7"/>
    <p:sldId id="313" r:id="rId8"/>
    <p:sldId id="519" r:id="rId9"/>
    <p:sldId id="520" r:id="rId10"/>
    <p:sldId id="549" r:id="rId11"/>
    <p:sldId id="581" r:id="rId12"/>
    <p:sldId id="591" r:id="rId13"/>
    <p:sldId id="592" r:id="rId14"/>
    <p:sldId id="593" r:id="rId15"/>
    <p:sldId id="594" r:id="rId16"/>
    <p:sldId id="525" r:id="rId17"/>
    <p:sldId id="526" r:id="rId18"/>
    <p:sldId id="528" r:id="rId19"/>
    <p:sldId id="529" r:id="rId20"/>
    <p:sldId id="595" r:id="rId21"/>
    <p:sldId id="596" r:id="rId22"/>
    <p:sldId id="597" r:id="rId23"/>
    <p:sldId id="598" r:id="rId24"/>
    <p:sldId id="599" r:id="rId25"/>
    <p:sldId id="600" r:id="rId26"/>
    <p:sldId id="601" r:id="rId27"/>
    <p:sldId id="602" r:id="rId28"/>
    <p:sldId id="603" r:id="rId29"/>
    <p:sldId id="604" r:id="rId30"/>
    <p:sldId id="605" r:id="rId31"/>
    <p:sldId id="606" r:id="rId32"/>
    <p:sldId id="607" r:id="rId33"/>
    <p:sldId id="608" r:id="rId34"/>
    <p:sldId id="609" r:id="rId35"/>
    <p:sldId id="610" r:id="rId36"/>
    <p:sldId id="559" r:id="rId37"/>
    <p:sldId id="611" r:id="rId38"/>
    <p:sldId id="612" r:id="rId39"/>
    <p:sldId id="613" r:id="rId40"/>
    <p:sldId id="30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unyueBDcBODZB0fAQzP5Q==" hashData="I/55+qeYlO/ZZII/xq7IqLXvh2PaZpFbSkcPPHNNOAXAnkFOSvDmn6D8+5S1wuyh0noU3mxqjHnHGR7Sfpeks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9" autoAdjust="0"/>
    <p:restoredTop sz="87069" autoAdjust="0"/>
  </p:normalViewPr>
  <p:slideViewPr>
    <p:cSldViewPr snapToGrid="0">
      <p:cViewPr varScale="1">
        <p:scale>
          <a:sx n="107" d="100"/>
          <a:sy n="107"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1693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3133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66895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79127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329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13583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52306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761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11889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815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59113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971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244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863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960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857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30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92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965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979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79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411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30402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11"/>
          </p:nvPr>
        </p:nvSpPr>
        <p:spPr/>
        <p:txBody>
          <a:body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12"/>
          </p:nvPr>
        </p:nvSpPr>
        <p:spPr/>
        <p:txBody>
          <a:body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89214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3787788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Footer Placeholder 5"/>
          <p:cNvSpPr>
            <a:spLocks noGrp="1"/>
          </p:cNvSpPr>
          <p:nvPr>
            <p:ph type="ftr" sz="quarter" idx="11"/>
          </p:nvPr>
        </p:nvSpPr>
        <p:spPr/>
        <p:txBody>
          <a:body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7" name="Slide Number Placeholder 6"/>
          <p:cNvSpPr>
            <a:spLocks noGrp="1"/>
          </p:cNvSpPr>
          <p:nvPr>
            <p:ph type="sldNum" sz="quarter" idx="12"/>
          </p:nvPr>
        </p:nvSpPr>
        <p:spPr/>
        <p:txBody>
          <a:body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88300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3186773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01586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32133642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Lato" panose="020F0502020204030203" pitchFamily="34" charset="0"/>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41439005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6352191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0037624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Lato" panose="020F0502020204030203"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2A2C65">
                  <a:tint val="75000"/>
                </a:srgbClr>
              </a:solidFill>
              <a:effectLst/>
              <a:uLnTx/>
              <a:uFillTx/>
              <a:latin typeface="Lato" panose="020F0502020204030203" pitchFamily="34" charset="0"/>
            </a:endParaRPr>
          </a:p>
        </p:txBody>
      </p:sp>
    </p:spTree>
    <p:extLst>
      <p:ext uri="{BB962C8B-B14F-4D97-AF65-F5344CB8AC3E}">
        <p14:creationId xmlns:p14="http://schemas.microsoft.com/office/powerpoint/2010/main" val="1612189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988337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315"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315"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315"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315"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315"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11971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9" y="722979"/>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358"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Calibri" panose="020F0502020204030204" pitchFamily="34" charset="0"/>
              </a:rPr>
              <a:pPr marL="0" marR="0" lvl="0" indent="0" algn="l" defTabSz="914358"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358"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358"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Calibri" panose="020F0502020204030204" pitchFamily="34" charset="0"/>
              </a:rPr>
              <a:pPr marL="0" marR="0" lvl="0" indent="0" algn="r" defTabSz="914358"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Calibri" panose="020F0502020204030204"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3"/>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0"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79523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NUL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50637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4446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l" defTabSz="277246"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l" defTabSz="277246" rtl="0" eaLnBrk="1" fontAlgn="auto" latinLnBrk="0" hangingPunct="1">
                <a:lnSpc>
                  <a:spcPct val="100000"/>
                </a:lnSpc>
                <a:spcBef>
                  <a:spcPts val="0"/>
                </a:spcBef>
                <a:spcAft>
                  <a:spcPts val="0"/>
                </a:spcAft>
                <a:buClrTx/>
                <a:buSzTx/>
                <a:buFontTx/>
                <a:buNone/>
                <a:tabLst/>
                <a:defRPr/>
              </a:pPr>
              <a:t>4/14/2025</a:t>
            </a:fld>
            <a:endParaRPr kumimoji="0" lang="en-US"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ctr" defTabSz="277246"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marL="0" marR="0" lvl="0" indent="0" algn="r" defTabSz="277246" rtl="0" eaLnBrk="1" fontAlgn="auto" latinLnBrk="0" hangingPunct="1">
              <a:lnSpc>
                <a:spcPct val="100000"/>
              </a:lnSpc>
              <a:spcBef>
                <a:spcPts val="0"/>
              </a:spcBef>
              <a:spcAft>
                <a:spcPts val="0"/>
              </a:spcAft>
              <a:buClrTx/>
              <a:buSzTx/>
              <a:buFontTx/>
              <a:buNone/>
              <a:tabLst/>
              <a:defRPr/>
            </a:pPr>
            <a:fld id="{B6F15528-21DE-4FAA-801E-634DDDAF4B2B}" type="slidenum">
              <a:rPr kumimoji="0" lang="en-GB" sz="1200" b="0" i="0" u="none" strike="noStrike" kern="1200" cap="none" spc="0" normalizeH="0" baseline="0" noProof="0" smtClean="0">
                <a:ln>
                  <a:noFill/>
                </a:ln>
                <a:solidFill>
                  <a:srgbClr val="2A2C65">
                    <a:tint val="75000"/>
                  </a:srgbClr>
                </a:solidFill>
                <a:effectLst/>
                <a:uLnTx/>
                <a:uFillTx/>
                <a:latin typeface="Calibri" panose="020F0502020204030204" pitchFamily="34" charset="0"/>
                <a:ea typeface="+mn-ea"/>
                <a:cs typeface="Calibri" panose="020F0502020204030204" pitchFamily="34" charset="0"/>
              </a:rPr>
              <a:pPr marL="0" marR="0" lvl="0" indent="0" algn="r" defTabSz="277246"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2A2C65">
                  <a:tint val="75000"/>
                </a:srgbClr>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14792611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Screen Time</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a:t>
              </a:r>
              <a:r>
                <a:rPr lang="en-US" sz="2800" kern="0" dirty="0" smtClean="0">
                  <a:solidFill>
                    <a:prstClr val="black"/>
                  </a:solidFill>
                  <a:latin typeface="Franklin Gothic Book" panose="020B0503020102020204" pitchFamily="34" charset="0"/>
                </a:rPr>
                <a:t>Relationships</a:t>
              </a:r>
              <a:endParaRPr lang="en-US" sz="2800" kern="0" dirty="0">
                <a:solidFill>
                  <a:prstClr val="black"/>
                </a:solidFill>
                <a:latin typeface="Franklin Gothic Book" panose="020B0503020102020204" pitchFamily="34" charset="0"/>
              </a:endParaRP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4261038"/>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 </a:t>
            </a:r>
            <a:r>
              <a:rPr lang="en-US" sz="2400" dirty="0" smtClean="0"/>
              <a:t>“</a:t>
            </a:r>
            <a:r>
              <a:rPr lang="en-US" sz="2400" dirty="0"/>
              <a:t>a criminal act motivated by prejudice, hostility or hatred towards a person’s race, religion, sexual orientation or gender identity that occurs on the internet”</a:t>
            </a:r>
            <a:endParaRPr lang="en-US" sz="2800" dirty="0"/>
          </a:p>
          <a:p>
            <a:pPr marL="457158" indent="-457158" defTabSz="914326">
              <a:buFont typeface="+mj-lt"/>
              <a:buAutoNum type="arabicPeriod"/>
              <a:defRPr/>
            </a:pPr>
            <a:endParaRPr lang="en-US" sz="2400"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 </a:t>
            </a:r>
            <a:r>
              <a:rPr lang="en-US" sz="2426" dirty="0" smtClean="0">
                <a:solidFill>
                  <a:prstClr val="black"/>
                </a:solidFill>
                <a:latin typeface="Franklin Gothic Book" panose="020B0503020102020204" pitchFamily="34" charset="0"/>
              </a:rPr>
              <a:t>It is easy to spot fake news online</a:t>
            </a: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What negative impacts can social media influencers have?</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708126" y="4001261"/>
            <a:ext cx="11087909" cy="124896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Online hate crime</a:t>
            </a:r>
            <a:endParaRPr lang="en-GB" sz="1940" b="1" kern="0" dirty="0">
              <a:solidFill>
                <a:prstClr val="white"/>
              </a:solidFill>
              <a:latin typeface="Calibri" panose="020F0502020204030204"/>
            </a:endParaRPr>
          </a:p>
        </p:txBody>
      </p:sp>
      <p:sp>
        <p:nvSpPr>
          <p:cNvPr id="22" name="Rectangle 21"/>
          <p:cNvSpPr/>
          <p:nvPr/>
        </p:nvSpPr>
        <p:spPr>
          <a:xfrm>
            <a:off x="708126" y="5247044"/>
            <a:ext cx="11087909" cy="869448"/>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False</a:t>
            </a:r>
            <a:endParaRPr lang="en-GB" sz="1940" b="1" kern="0" dirty="0">
              <a:solidFill>
                <a:prstClr val="white"/>
              </a:solidFill>
              <a:latin typeface="Calibri" panose="020F0502020204030204"/>
            </a:endParaRPr>
          </a:p>
        </p:txBody>
      </p:sp>
      <p:sp>
        <p:nvSpPr>
          <p:cNvPr id="24" name="Rectangle 23"/>
          <p:cNvSpPr/>
          <p:nvPr/>
        </p:nvSpPr>
        <p:spPr>
          <a:xfrm>
            <a:off x="709002" y="5922721"/>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Unrealistic beauty and body standards. Promoting unhealthy/risky </a:t>
            </a:r>
            <a:r>
              <a:rPr lang="en-US" sz="1940" b="1" kern="0" dirty="0" err="1" smtClean="0">
                <a:solidFill>
                  <a:prstClr val="white"/>
                </a:solidFill>
                <a:latin typeface="Calibri" panose="020F0502020204030204"/>
              </a:rPr>
              <a:t>behaviours</a:t>
            </a:r>
            <a:r>
              <a:rPr lang="en-US" sz="1940" b="1" kern="0" dirty="0" smtClean="0">
                <a:solidFill>
                  <a:prstClr val="white"/>
                </a:solidFill>
                <a:latin typeface="Calibri" panose="020F0502020204030204"/>
              </a:rPr>
              <a:t>, promoting discriminatory attitudes, spreading misinformation, pressure to buy things</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405863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on physical wellbeing</a:t>
            </a:r>
            <a:endParaRPr sz="2426" spc="27" dirty="0"/>
          </a:p>
        </p:txBody>
      </p:sp>
      <p:pic>
        <p:nvPicPr>
          <p:cNvPr id="3" name="Picture 2"/>
          <p:cNvPicPr>
            <a:picLocks noChangeAspect="1"/>
          </p:cNvPicPr>
          <p:nvPr/>
        </p:nvPicPr>
        <p:blipFill>
          <a:blip r:embed="rId4"/>
          <a:stretch>
            <a:fillRect/>
          </a:stretch>
        </p:blipFill>
        <p:spPr>
          <a:xfrm>
            <a:off x="7805687" y="1261997"/>
            <a:ext cx="3578662" cy="5145470"/>
          </a:xfrm>
          <a:prstGeom prst="rect">
            <a:avLst/>
          </a:prstGeom>
        </p:spPr>
      </p:pic>
      <p:sp>
        <p:nvSpPr>
          <p:cNvPr id="9" name="Content Placeholder 2"/>
          <p:cNvSpPr txBox="1">
            <a:spLocks/>
          </p:cNvSpPr>
          <p:nvPr/>
        </p:nvSpPr>
        <p:spPr>
          <a:xfrm>
            <a:off x="822990" y="1414397"/>
            <a:ext cx="6252723" cy="5633755"/>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Additionally due to people’s posture when looking at screens other physical impacts are:</a:t>
            </a:r>
          </a:p>
          <a:p>
            <a:pPr marL="0" indent="0">
              <a:buFont typeface="Arial" panose="020B0604020202020204" pitchFamily="34" charset="0"/>
              <a:buNone/>
            </a:pPr>
            <a:endParaRPr lang="en-US" sz="3638" dirty="0"/>
          </a:p>
          <a:p>
            <a:pPr>
              <a:buFontTx/>
              <a:buChar char="-"/>
            </a:pPr>
            <a:r>
              <a:rPr lang="en-US" sz="3638" dirty="0" smtClean="0"/>
              <a:t>Eye strain</a:t>
            </a:r>
          </a:p>
          <a:p>
            <a:pPr>
              <a:buFontTx/>
              <a:buChar char="-"/>
            </a:pPr>
            <a:r>
              <a:rPr lang="en-US" sz="3638" dirty="0" smtClean="0"/>
              <a:t>Neck and shoulder pain</a:t>
            </a:r>
          </a:p>
          <a:p>
            <a:pPr>
              <a:buFontTx/>
              <a:buChar char="-"/>
            </a:pPr>
            <a:r>
              <a:rPr lang="en-US" sz="3638" dirty="0" smtClean="0"/>
              <a:t>Back pain</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320959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on physical wellbeing</a:t>
            </a:r>
            <a:endParaRPr sz="2426" spc="27" dirty="0"/>
          </a:p>
        </p:txBody>
      </p:sp>
      <p:sp>
        <p:nvSpPr>
          <p:cNvPr id="9" name="Content Placeholder 2"/>
          <p:cNvSpPr txBox="1">
            <a:spLocks/>
          </p:cNvSpPr>
          <p:nvPr/>
        </p:nvSpPr>
        <p:spPr>
          <a:xfrm>
            <a:off x="822990" y="1414397"/>
            <a:ext cx="6252723" cy="5633755"/>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Physical impacts of excessive screen time:</a:t>
            </a:r>
          </a:p>
          <a:p>
            <a:pPr marL="0" indent="0">
              <a:buFont typeface="Arial" panose="020B0604020202020204" pitchFamily="34" charset="0"/>
              <a:buNone/>
            </a:pPr>
            <a:endParaRPr lang="en-US" sz="3638" dirty="0"/>
          </a:p>
          <a:p>
            <a:pPr>
              <a:buFontTx/>
              <a:buChar char="-"/>
            </a:pPr>
            <a:r>
              <a:rPr lang="en-US" sz="3638" dirty="0" smtClean="0"/>
              <a:t>Lack of physical activity</a:t>
            </a:r>
          </a:p>
          <a:p>
            <a:pPr>
              <a:buFontTx/>
              <a:buChar char="-"/>
            </a:pPr>
            <a:r>
              <a:rPr lang="en-US" sz="3638" dirty="0" smtClean="0"/>
              <a:t>Obesity which is linked to major health issues</a:t>
            </a:r>
          </a:p>
          <a:p>
            <a:pPr>
              <a:buFontTx/>
              <a:buChar char="-"/>
            </a:pPr>
            <a:r>
              <a:rPr lang="en-US" sz="3638" dirty="0" smtClean="0"/>
              <a:t>Eye strain</a:t>
            </a:r>
          </a:p>
          <a:p>
            <a:pPr>
              <a:buFontTx/>
              <a:buChar char="-"/>
            </a:pPr>
            <a:r>
              <a:rPr lang="en-US" sz="3638" dirty="0" smtClean="0"/>
              <a:t>Neck and shoulder pain</a:t>
            </a:r>
          </a:p>
          <a:p>
            <a:pPr>
              <a:buFontTx/>
              <a:buChar char="-"/>
            </a:pPr>
            <a:r>
              <a:rPr lang="en-US" sz="3638" dirty="0" smtClean="0"/>
              <a:t>Back pain</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
        <p:nvSpPr>
          <p:cNvPr id="11" name="Content Placeholder 2"/>
          <p:cNvSpPr txBox="1">
            <a:spLocks/>
          </p:cNvSpPr>
          <p:nvPr/>
        </p:nvSpPr>
        <p:spPr>
          <a:xfrm>
            <a:off x="6801853" y="1505834"/>
            <a:ext cx="5390147" cy="5108889"/>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Arial" panose="020B0604020202020204" pitchFamily="34" charset="0"/>
              <a:buAutoNum type="arabicPeriod"/>
            </a:pPr>
            <a:r>
              <a:rPr lang="en-US" sz="3600" dirty="0" smtClean="0"/>
              <a:t>In the margin write “SYV” – this stands for “Secure Your Voice”</a:t>
            </a:r>
          </a:p>
          <a:p>
            <a:pPr marL="742950" indent="-742950">
              <a:buFont typeface="Arial" panose="020B0604020202020204" pitchFamily="34" charset="0"/>
              <a:buAutoNum type="arabicPeriod"/>
            </a:pPr>
            <a:r>
              <a:rPr lang="en-US" sz="3600" dirty="0" smtClean="0"/>
              <a:t>Highlight “SYV”</a:t>
            </a:r>
          </a:p>
          <a:p>
            <a:pPr marL="742950" indent="-742950">
              <a:buFont typeface="Arial" panose="020B0604020202020204" pitchFamily="34" charset="0"/>
              <a:buAutoNum type="arabicPeriod"/>
            </a:pPr>
            <a:r>
              <a:rPr lang="en-US" sz="3600" dirty="0" smtClean="0"/>
              <a:t>Write a subtitle “impact on physical wellbeing” and then write down the effects in order of what you think is the worst effect</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24923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“What do you think is the worst physical wellbeing impact of excessive screen time?”</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impact does a high screen time have</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682343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264706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3200" dirty="0"/>
              <a:t>“Any time spent using a device with a screen (mobile phones, tablets, TV, computer/laptop”</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Screen time</a:t>
            </a:r>
          </a:p>
        </p:txBody>
      </p:sp>
    </p:spTree>
    <p:extLst>
      <p:ext uri="{BB962C8B-B14F-4D97-AF65-F5344CB8AC3E}">
        <p14:creationId xmlns:p14="http://schemas.microsoft.com/office/powerpoint/2010/main" val="418370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Golden Thread does today’s lesson relate to?</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Secure your Voice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Secure your Relationships</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Secure your Wellbeing</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D – Secure your Future</a:t>
            </a:r>
          </a:p>
        </p:txBody>
      </p:sp>
      <p:pic>
        <p:nvPicPr>
          <p:cNvPr id="6" name="Picture 5"/>
          <p:cNvPicPr>
            <a:picLocks noChangeAspect="1"/>
          </p:cNvPicPr>
          <p:nvPr/>
        </p:nvPicPr>
        <p:blipFill>
          <a:blip r:embed="rId4"/>
          <a:stretch>
            <a:fillRect/>
          </a:stretch>
        </p:blipFill>
        <p:spPr>
          <a:xfrm>
            <a:off x="5091533" y="3391795"/>
            <a:ext cx="974684" cy="974684"/>
          </a:xfrm>
          <a:prstGeom prst="rect">
            <a:avLst/>
          </a:prstGeom>
        </p:spPr>
      </p:pic>
    </p:spTree>
    <p:extLst>
      <p:ext uri="{BB962C8B-B14F-4D97-AF65-F5344CB8AC3E}">
        <p14:creationId xmlns:p14="http://schemas.microsoft.com/office/powerpoint/2010/main" val="73875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200" dirty="0" smtClean="0"/>
              <a:t>What physical wellbeing impact of excessive screen time is being described?</a:t>
            </a:r>
          </a:p>
          <a:p>
            <a:pPr marL="0" indent="0">
              <a:buNone/>
            </a:pPr>
            <a:endParaRPr lang="en-US" sz="3200" dirty="0"/>
          </a:p>
          <a:p>
            <a:pPr marL="0" indent="0">
              <a:buNone/>
            </a:pPr>
            <a:r>
              <a:rPr lang="en-US" sz="3200" dirty="0" smtClean="0"/>
              <a:t>“putting on weight due to snacking while watching hours of </a:t>
            </a:r>
            <a:r>
              <a:rPr lang="en-US" sz="3200" dirty="0" err="1" smtClean="0"/>
              <a:t>netflix</a:t>
            </a:r>
            <a:r>
              <a:rPr lang="en-US" sz="3200" b="1" dirty="0" smtClean="0"/>
              <a:t>”</a:t>
            </a:r>
            <a:endParaRPr lang="en-US" sz="3200" dirty="0" smtClean="0"/>
          </a:p>
          <a:p>
            <a:pPr marL="0" indent="0">
              <a:buNone/>
            </a:pPr>
            <a:endParaRPr lang="en-US" sz="3200" dirty="0" smtClean="0"/>
          </a:p>
          <a:p>
            <a:pPr marL="0" indent="0">
              <a:buNone/>
            </a:pPr>
            <a:r>
              <a:rPr lang="en-US" sz="3200" dirty="0" smtClean="0">
                <a:solidFill>
                  <a:srgbClr val="FF0000"/>
                </a:solidFill>
              </a:rPr>
              <a:t>A – obesity</a:t>
            </a:r>
          </a:p>
          <a:p>
            <a:pPr marL="0" indent="0">
              <a:buNone/>
            </a:pPr>
            <a:endParaRPr lang="en-US" sz="3200" dirty="0">
              <a:solidFill>
                <a:srgbClr val="FF0000"/>
              </a:solidFill>
            </a:endParaRPr>
          </a:p>
          <a:p>
            <a:pPr marL="0" indent="0">
              <a:buNone/>
            </a:pPr>
            <a:r>
              <a:rPr lang="en-US" sz="3200" dirty="0" smtClean="0">
                <a:solidFill>
                  <a:srgbClr val="FF0000"/>
                </a:solidFill>
              </a:rPr>
              <a:t>B – neck and shoulder pain</a:t>
            </a:r>
          </a:p>
          <a:p>
            <a:pPr marL="0" indent="0">
              <a:buNone/>
            </a:pPr>
            <a:endParaRPr lang="en-US" sz="3200" dirty="0">
              <a:solidFill>
                <a:srgbClr val="FF0000"/>
              </a:solidFill>
            </a:endParaRPr>
          </a:p>
          <a:p>
            <a:pPr marL="0" indent="0">
              <a:buNone/>
            </a:pPr>
            <a:r>
              <a:rPr lang="en-US" sz="3200" dirty="0" smtClean="0">
                <a:solidFill>
                  <a:srgbClr val="FF0000"/>
                </a:solidFill>
              </a:rPr>
              <a:t>C – back pain</a:t>
            </a:r>
          </a:p>
        </p:txBody>
      </p:sp>
      <p:pic>
        <p:nvPicPr>
          <p:cNvPr id="6" name="Picture 5"/>
          <p:cNvPicPr>
            <a:picLocks noChangeAspect="1"/>
          </p:cNvPicPr>
          <p:nvPr/>
        </p:nvPicPr>
        <p:blipFill>
          <a:blip r:embed="rId4"/>
          <a:stretch>
            <a:fillRect/>
          </a:stretch>
        </p:blipFill>
        <p:spPr>
          <a:xfrm>
            <a:off x="2361335" y="3546849"/>
            <a:ext cx="974684" cy="974684"/>
          </a:xfrm>
          <a:prstGeom prst="rect">
            <a:avLst/>
          </a:prstGeom>
        </p:spPr>
      </p:pic>
    </p:spTree>
    <p:extLst>
      <p:ext uri="{BB962C8B-B14F-4D97-AF65-F5344CB8AC3E}">
        <p14:creationId xmlns:p14="http://schemas.microsoft.com/office/powerpoint/2010/main" val="320137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sz="3200" dirty="0" smtClean="0"/>
              <a:t>What physical wellbeing impact of excessive screen time is being described?</a:t>
            </a:r>
          </a:p>
          <a:p>
            <a:pPr marL="0" indent="0">
              <a:buNone/>
            </a:pPr>
            <a:endParaRPr lang="en-US" sz="3200" dirty="0"/>
          </a:p>
          <a:p>
            <a:pPr marL="0" indent="0">
              <a:buNone/>
            </a:pPr>
            <a:r>
              <a:rPr lang="en-US" sz="3200" dirty="0" smtClean="0"/>
              <a:t>“after scrolling on Instagram for one hour, a person walks to the kitchen rubbing their neck</a:t>
            </a:r>
            <a:r>
              <a:rPr lang="en-US" sz="3200" b="1" dirty="0" smtClean="0"/>
              <a:t>”</a:t>
            </a:r>
            <a:endParaRPr lang="en-US" sz="3200" dirty="0" smtClean="0"/>
          </a:p>
          <a:p>
            <a:pPr marL="0" indent="0">
              <a:buNone/>
            </a:pPr>
            <a:endParaRPr lang="en-US" sz="3200" dirty="0" smtClean="0"/>
          </a:p>
          <a:p>
            <a:pPr marL="0" indent="0">
              <a:buNone/>
            </a:pPr>
            <a:r>
              <a:rPr lang="en-US" sz="3200" dirty="0" smtClean="0">
                <a:solidFill>
                  <a:srgbClr val="FF0000"/>
                </a:solidFill>
              </a:rPr>
              <a:t>A – eye strain</a:t>
            </a:r>
          </a:p>
          <a:p>
            <a:pPr marL="0" indent="0">
              <a:buNone/>
            </a:pPr>
            <a:endParaRPr lang="en-US" sz="3200" dirty="0">
              <a:solidFill>
                <a:srgbClr val="FF0000"/>
              </a:solidFill>
            </a:endParaRPr>
          </a:p>
          <a:p>
            <a:pPr marL="0" indent="0">
              <a:buNone/>
            </a:pPr>
            <a:r>
              <a:rPr lang="en-US" sz="3200" dirty="0" smtClean="0">
                <a:solidFill>
                  <a:srgbClr val="FF0000"/>
                </a:solidFill>
              </a:rPr>
              <a:t>B – neck and shoulder pain</a:t>
            </a:r>
          </a:p>
          <a:p>
            <a:pPr marL="0" indent="0">
              <a:buNone/>
            </a:pPr>
            <a:endParaRPr lang="en-US" sz="3200" dirty="0">
              <a:solidFill>
                <a:srgbClr val="FF0000"/>
              </a:solidFill>
            </a:endParaRPr>
          </a:p>
          <a:p>
            <a:pPr marL="0" indent="0">
              <a:buNone/>
            </a:pPr>
            <a:r>
              <a:rPr lang="en-US" sz="3200" dirty="0" smtClean="0">
                <a:solidFill>
                  <a:srgbClr val="FF0000"/>
                </a:solidFill>
              </a:rPr>
              <a:t>C – back pain</a:t>
            </a:r>
          </a:p>
        </p:txBody>
      </p:sp>
      <p:pic>
        <p:nvPicPr>
          <p:cNvPr id="6" name="Picture 5"/>
          <p:cNvPicPr>
            <a:picLocks noChangeAspect="1"/>
          </p:cNvPicPr>
          <p:nvPr/>
        </p:nvPicPr>
        <p:blipFill>
          <a:blip r:embed="rId4"/>
          <a:stretch>
            <a:fillRect/>
          </a:stretch>
        </p:blipFill>
        <p:spPr>
          <a:xfrm>
            <a:off x="4831819" y="4589586"/>
            <a:ext cx="974684" cy="974684"/>
          </a:xfrm>
          <a:prstGeom prst="rect">
            <a:avLst/>
          </a:prstGeom>
        </p:spPr>
      </p:pic>
    </p:spTree>
    <p:extLst>
      <p:ext uri="{BB962C8B-B14F-4D97-AF65-F5344CB8AC3E}">
        <p14:creationId xmlns:p14="http://schemas.microsoft.com/office/powerpoint/2010/main" val="145106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200" dirty="0" smtClean="0"/>
              <a:t>What physical wellbeing impact of excessive screen time is being described?</a:t>
            </a:r>
          </a:p>
          <a:p>
            <a:pPr marL="0" indent="0">
              <a:buNone/>
            </a:pPr>
            <a:endParaRPr lang="en-US" sz="3200" dirty="0"/>
          </a:p>
          <a:p>
            <a:pPr marL="0" indent="0">
              <a:buNone/>
            </a:pPr>
            <a:r>
              <a:rPr lang="en-US" sz="3200" dirty="0" smtClean="0"/>
              <a:t>“starting to feel like you are squinting at a screen to focus on it properly</a:t>
            </a:r>
            <a:r>
              <a:rPr lang="en-US" sz="3200" b="1" dirty="0" smtClean="0"/>
              <a:t>”</a:t>
            </a:r>
            <a:endParaRPr lang="en-US" sz="3200" dirty="0" smtClean="0"/>
          </a:p>
          <a:p>
            <a:pPr marL="0" indent="0">
              <a:buNone/>
            </a:pPr>
            <a:endParaRPr lang="en-US" sz="3200" dirty="0" smtClean="0"/>
          </a:p>
          <a:p>
            <a:pPr marL="0" indent="0">
              <a:buNone/>
            </a:pPr>
            <a:r>
              <a:rPr lang="en-US" sz="3200" dirty="0" smtClean="0">
                <a:solidFill>
                  <a:srgbClr val="FF0000"/>
                </a:solidFill>
              </a:rPr>
              <a:t>A – lack of physical activity</a:t>
            </a:r>
          </a:p>
          <a:p>
            <a:pPr marL="0" indent="0">
              <a:buNone/>
            </a:pPr>
            <a:endParaRPr lang="en-US" sz="3200" dirty="0">
              <a:solidFill>
                <a:srgbClr val="FF0000"/>
              </a:solidFill>
            </a:endParaRPr>
          </a:p>
          <a:p>
            <a:pPr marL="0" indent="0">
              <a:buNone/>
            </a:pPr>
            <a:r>
              <a:rPr lang="en-US" sz="3200" dirty="0" smtClean="0">
                <a:solidFill>
                  <a:srgbClr val="FF0000"/>
                </a:solidFill>
              </a:rPr>
              <a:t>B – eye strain</a:t>
            </a:r>
          </a:p>
          <a:p>
            <a:pPr marL="0" indent="0">
              <a:buNone/>
            </a:pPr>
            <a:endParaRPr lang="en-US" sz="3200" dirty="0">
              <a:solidFill>
                <a:srgbClr val="FF0000"/>
              </a:solidFill>
            </a:endParaRPr>
          </a:p>
          <a:p>
            <a:pPr marL="0" indent="0">
              <a:buNone/>
            </a:pPr>
            <a:r>
              <a:rPr lang="en-US" sz="3200" dirty="0" smtClean="0">
                <a:solidFill>
                  <a:srgbClr val="FF0000"/>
                </a:solidFill>
              </a:rPr>
              <a:t>C – neck and shoulder pain</a:t>
            </a:r>
          </a:p>
        </p:txBody>
      </p:sp>
      <p:pic>
        <p:nvPicPr>
          <p:cNvPr id="6" name="Picture 5"/>
          <p:cNvPicPr>
            <a:picLocks noChangeAspect="1"/>
          </p:cNvPicPr>
          <p:nvPr/>
        </p:nvPicPr>
        <p:blipFill>
          <a:blip r:embed="rId4"/>
          <a:stretch>
            <a:fillRect/>
          </a:stretch>
        </p:blipFill>
        <p:spPr>
          <a:xfrm>
            <a:off x="4831819" y="4589586"/>
            <a:ext cx="974684" cy="974684"/>
          </a:xfrm>
          <a:prstGeom prst="rect">
            <a:avLst/>
          </a:prstGeom>
        </p:spPr>
      </p:pic>
    </p:spTree>
    <p:extLst>
      <p:ext uri="{BB962C8B-B14F-4D97-AF65-F5344CB8AC3E}">
        <p14:creationId xmlns:p14="http://schemas.microsoft.com/office/powerpoint/2010/main" val="97170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on mental wellbeing</a:t>
            </a:r>
            <a:endParaRPr sz="2426" spc="27" dirty="0"/>
          </a:p>
        </p:txBody>
      </p:sp>
      <p:pic>
        <p:nvPicPr>
          <p:cNvPr id="3" name="Picture 2"/>
          <p:cNvPicPr>
            <a:picLocks noChangeAspect="1"/>
          </p:cNvPicPr>
          <p:nvPr/>
        </p:nvPicPr>
        <p:blipFill>
          <a:blip r:embed="rId4"/>
          <a:stretch>
            <a:fillRect/>
          </a:stretch>
        </p:blipFill>
        <p:spPr>
          <a:xfrm>
            <a:off x="7805687" y="1261997"/>
            <a:ext cx="3578662" cy="5145470"/>
          </a:xfrm>
          <a:prstGeom prst="rect">
            <a:avLst/>
          </a:prstGeom>
        </p:spPr>
      </p:pic>
      <p:sp>
        <p:nvSpPr>
          <p:cNvPr id="9" name="Content Placeholder 2"/>
          <p:cNvSpPr txBox="1">
            <a:spLocks/>
          </p:cNvSpPr>
          <p:nvPr/>
        </p:nvSpPr>
        <p:spPr>
          <a:xfrm>
            <a:off x="822990" y="1414397"/>
            <a:ext cx="6252723" cy="5633755"/>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Excessive screen time can also have a negative impact on mental wellbeing.</a:t>
            </a:r>
          </a:p>
          <a:p>
            <a:pPr marL="0" indent="0">
              <a:buFont typeface="Arial" panose="020B0604020202020204" pitchFamily="34" charset="0"/>
              <a:buNone/>
            </a:pPr>
            <a:endParaRPr lang="en-US" sz="3638" dirty="0"/>
          </a:p>
          <a:p>
            <a:pPr marL="0" indent="0">
              <a:buNone/>
            </a:pPr>
            <a:r>
              <a:rPr lang="en-US" sz="3638" dirty="0"/>
              <a:t>Too much screen time can reduce a person’s self-esteem and self-worth. This is largely due to comparisons with unrealistic body images and lifestyle compared to their own lives.</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32906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07790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92500" lnSpcReduction="10000"/>
          </a:bodyPr>
          <a:lstStyle/>
          <a:p>
            <a:pPr marL="0" indent="0">
              <a:buNone/>
            </a:pPr>
            <a:r>
              <a:rPr lang="en-US" sz="3638" dirty="0" smtClean="0"/>
              <a:t>Screen time can also impact mental wellbeing of young people by making them feeling more lonely, stressed, anxious, tense or angry.</a:t>
            </a:r>
          </a:p>
          <a:p>
            <a:pPr marL="0" indent="0">
              <a:buNone/>
            </a:pPr>
            <a:endParaRPr lang="en-US" sz="3638" dirty="0"/>
          </a:p>
          <a:p>
            <a:pPr marL="0" indent="0">
              <a:buNone/>
            </a:pPr>
            <a:r>
              <a:rPr lang="en-US" sz="3638" dirty="0" smtClean="0"/>
              <a:t>This could be explained by young people being able to access too much information about current global issues or seeing graphic or violent content that is not appropriate for their age.</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Screen Time</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Tree>
    <p:extLst>
      <p:ext uri="{BB962C8B-B14F-4D97-AF65-F5344CB8AC3E}">
        <p14:creationId xmlns:p14="http://schemas.microsoft.com/office/powerpoint/2010/main" val="1422078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85000" lnSpcReduction="20000"/>
          </a:bodyPr>
          <a:lstStyle/>
          <a:p>
            <a:pPr marL="742950" indent="-742950">
              <a:buFont typeface="Arial" panose="020B0604020202020204" pitchFamily="34" charset="0"/>
              <a:buAutoNum type="arabicPeriod"/>
            </a:pPr>
            <a:r>
              <a:rPr lang="en-US" sz="4000" dirty="0"/>
              <a:t>In the margin write “SYV” – this stands for “Secure Your Voice”</a:t>
            </a:r>
          </a:p>
          <a:p>
            <a:pPr marL="742950" indent="-742950">
              <a:buFont typeface="Arial" panose="020B0604020202020204" pitchFamily="34" charset="0"/>
              <a:buAutoNum type="arabicPeriod"/>
            </a:pPr>
            <a:r>
              <a:rPr lang="en-US" sz="4000" dirty="0"/>
              <a:t>Highlight “SYV”</a:t>
            </a:r>
          </a:p>
          <a:p>
            <a:pPr marL="742950" indent="-742950">
              <a:buFont typeface="Arial" panose="020B0604020202020204" pitchFamily="34" charset="0"/>
              <a:buAutoNum type="arabicPeriod"/>
            </a:pPr>
            <a:r>
              <a:rPr lang="en-US" sz="4000" dirty="0"/>
              <a:t>Write a subtitle “impact on </a:t>
            </a:r>
            <a:r>
              <a:rPr lang="en-US" sz="4000" dirty="0" smtClean="0"/>
              <a:t>mental </a:t>
            </a:r>
            <a:r>
              <a:rPr lang="en-US" sz="4000" dirty="0"/>
              <a:t>wellbeing” and then </a:t>
            </a:r>
            <a:r>
              <a:rPr lang="en-US" sz="4000" dirty="0" smtClean="0"/>
              <a:t>complete the following sentence:</a:t>
            </a:r>
          </a:p>
          <a:p>
            <a:pPr marL="742950" indent="-742950">
              <a:buFont typeface="Arial" panose="020B0604020202020204" pitchFamily="34" charset="0"/>
              <a:buAutoNum type="arabicPeriod"/>
            </a:pPr>
            <a:endParaRPr lang="en-US" sz="4000" dirty="0"/>
          </a:p>
          <a:p>
            <a:pPr marL="0" indent="0">
              <a:buNone/>
            </a:pPr>
            <a:r>
              <a:rPr lang="en-US" sz="4000" dirty="0" smtClean="0"/>
              <a:t>“I think the biggest impact on mental wellbeing from excessive screen time is…”</a:t>
            </a:r>
            <a:endParaRPr lang="en-US" sz="4000" dirty="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Screen Time</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Tree>
    <p:extLst>
      <p:ext uri="{BB962C8B-B14F-4D97-AF65-F5344CB8AC3E}">
        <p14:creationId xmlns:p14="http://schemas.microsoft.com/office/powerpoint/2010/main" val="2926295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“What do you think is the biggest impact on mental wellbeing from excessive screen time?”</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impact does a high screen time have</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16005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92500" lnSpcReduction="10000"/>
          </a:bodyPr>
          <a:lstStyle/>
          <a:p>
            <a:pPr marL="0" indent="0">
              <a:buNone/>
            </a:pPr>
            <a:r>
              <a:rPr lang="en-US" sz="3638" dirty="0" smtClean="0"/>
              <a:t>There is one element of excessive screen time that can have a physical and mental wellbeing impact.</a:t>
            </a:r>
          </a:p>
          <a:p>
            <a:pPr marL="0" indent="0">
              <a:buNone/>
            </a:pPr>
            <a:endParaRPr lang="en-US" sz="3638" dirty="0"/>
          </a:p>
          <a:p>
            <a:pPr marL="0" indent="0">
              <a:buNone/>
            </a:pPr>
            <a:r>
              <a:rPr lang="en-US" sz="3638" dirty="0" smtClean="0"/>
              <a:t>Screen time negatively impacts a person’s quality of sleep. This lack of sleep can explain why people may be less active and eat a diet that contains too much sugar as they need more energy.</a:t>
            </a: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Screen Time</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Tree>
    <p:extLst>
      <p:ext uri="{BB962C8B-B14F-4D97-AF65-F5344CB8AC3E}">
        <p14:creationId xmlns:p14="http://schemas.microsoft.com/office/powerpoint/2010/main" val="3219184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85000" lnSpcReduction="20000"/>
          </a:bodyPr>
          <a:lstStyle/>
          <a:p>
            <a:pPr marL="0" indent="0">
              <a:buNone/>
            </a:pPr>
            <a:r>
              <a:rPr lang="en-US" sz="3638" dirty="0" smtClean="0"/>
              <a:t>This can also explain why people feel more anxious, tense and angry as they are very tired.</a:t>
            </a:r>
          </a:p>
          <a:p>
            <a:pPr marL="0" indent="0">
              <a:buNone/>
            </a:pPr>
            <a:endParaRPr lang="en-US" sz="3638" dirty="0"/>
          </a:p>
          <a:p>
            <a:pPr marL="0" indent="0">
              <a:buNone/>
            </a:pPr>
            <a:r>
              <a:rPr lang="en-US" sz="3638" dirty="0" smtClean="0"/>
              <a:t>These impacts are worse when there is excessive screen time just before going to sleep.</a:t>
            </a:r>
          </a:p>
          <a:p>
            <a:pPr marL="0" indent="0">
              <a:buNone/>
            </a:pPr>
            <a:endParaRPr lang="en-US" sz="3638" dirty="0"/>
          </a:p>
          <a:p>
            <a:pPr marL="0" indent="0">
              <a:buNone/>
            </a:pPr>
            <a:r>
              <a:rPr lang="en-US" sz="3638" dirty="0" smtClean="0"/>
              <a:t>This is due to screens emitted blue light. This type of light disturbs a sleep hormone. If this happens the brain thinks the body is not tired despite it being very late at night.</a:t>
            </a: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Screen Time</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Tree>
    <p:extLst>
      <p:ext uri="{BB962C8B-B14F-4D97-AF65-F5344CB8AC3E}">
        <p14:creationId xmlns:p14="http://schemas.microsoft.com/office/powerpoint/2010/main" val="1292011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Screen Time</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
        <p:nvSpPr>
          <p:cNvPr id="11" name="Content Placeholder 2"/>
          <p:cNvSpPr txBox="1">
            <a:spLocks/>
          </p:cNvSpPr>
          <p:nvPr/>
        </p:nvSpPr>
        <p:spPr>
          <a:xfrm>
            <a:off x="822990" y="1414397"/>
            <a:ext cx="6416009" cy="5204117"/>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Arial" panose="020B0604020202020204" pitchFamily="34" charset="0"/>
              <a:buAutoNum type="arabicPeriod"/>
            </a:pPr>
            <a:r>
              <a:rPr lang="en-US" sz="4000" dirty="0" smtClean="0"/>
              <a:t>In the margin write “SYV” – this stands for “Secure Your Voice”</a:t>
            </a:r>
          </a:p>
          <a:p>
            <a:pPr marL="742950" indent="-742950">
              <a:buFont typeface="Arial" panose="020B0604020202020204" pitchFamily="34" charset="0"/>
              <a:buAutoNum type="arabicPeriod"/>
            </a:pPr>
            <a:r>
              <a:rPr lang="en-US" sz="4000" dirty="0" smtClean="0"/>
              <a:t>Highlight “SYV”</a:t>
            </a:r>
          </a:p>
          <a:p>
            <a:pPr marL="742950" indent="-742950">
              <a:buFont typeface="Arial" panose="020B0604020202020204" pitchFamily="34" charset="0"/>
              <a:buAutoNum type="arabicPeriod"/>
            </a:pPr>
            <a:r>
              <a:rPr lang="en-US" sz="4000" dirty="0"/>
              <a:t>C</a:t>
            </a:r>
            <a:r>
              <a:rPr lang="en-US" sz="4000" dirty="0" smtClean="0"/>
              <a:t>omplete the following sentences:</a:t>
            </a:r>
          </a:p>
          <a:p>
            <a:pPr marL="742950" indent="-742950">
              <a:buFont typeface="Arial" panose="020B0604020202020204" pitchFamily="34" charset="0"/>
              <a:buAutoNum type="arabicPeriod"/>
            </a:pPr>
            <a:endParaRPr lang="en-US" sz="4000" dirty="0" smtClean="0"/>
          </a:p>
          <a:p>
            <a:pPr marL="0" indent="0">
              <a:buFont typeface="Arial" panose="020B0604020202020204" pitchFamily="34" charset="0"/>
              <a:buNone/>
            </a:pPr>
            <a:r>
              <a:rPr lang="en-US" sz="4000" dirty="0" smtClean="0"/>
              <a:t>“Blue light from screens stops the brain thinking…”</a:t>
            </a:r>
          </a:p>
          <a:p>
            <a:pPr marL="0" indent="0">
              <a:buFont typeface="Arial" panose="020B0604020202020204" pitchFamily="34" charset="0"/>
              <a:buNone/>
            </a:pPr>
            <a:r>
              <a:rPr lang="en-US" sz="4000" dirty="0" smtClean="0"/>
              <a:t>“This is bad for a persons wellbeing because…”</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410036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257907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Write down 1 negative mental wellbeing impact of excessive screen time</a:t>
            </a:r>
          </a:p>
          <a:p>
            <a:pPr marL="0" indent="0">
              <a:buNone/>
            </a:pPr>
            <a:endParaRPr lang="en-US" dirty="0" smtClean="0"/>
          </a:p>
          <a:p>
            <a:pPr marL="0" indent="0">
              <a:buNone/>
            </a:pPr>
            <a:r>
              <a:rPr lang="en-US" sz="3200" dirty="0" smtClean="0">
                <a:solidFill>
                  <a:srgbClr val="FF0000"/>
                </a:solidFill>
              </a:rPr>
              <a:t>Reduced self/esteem/self-worth, loneliness, increased stress/anxiety, feeling tense/angry</a:t>
            </a:r>
            <a:endParaRPr lang="en-US" sz="2911" dirty="0" smtClean="0">
              <a:solidFill>
                <a:srgbClr val="FF0000"/>
              </a:solidFill>
            </a:endParaRPr>
          </a:p>
        </p:txBody>
      </p:sp>
    </p:spTree>
    <p:extLst>
      <p:ext uri="{BB962C8B-B14F-4D97-AF65-F5344CB8AC3E}">
        <p14:creationId xmlns:p14="http://schemas.microsoft.com/office/powerpoint/2010/main" val="3727713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200" dirty="0" smtClean="0"/>
              <a:t>True or False</a:t>
            </a:r>
          </a:p>
          <a:p>
            <a:pPr marL="0" indent="0">
              <a:buNone/>
            </a:pPr>
            <a:endParaRPr lang="en-US" sz="3200" dirty="0"/>
          </a:p>
          <a:p>
            <a:pPr marL="0" indent="0">
              <a:buNone/>
            </a:pPr>
            <a:r>
              <a:rPr lang="en-US" sz="3200" dirty="0" smtClean="0"/>
              <a:t>“excessive screen use can impact a person’s quality of sleep”</a:t>
            </a:r>
          </a:p>
          <a:p>
            <a:pPr marL="0" indent="0">
              <a:buNone/>
            </a:pPr>
            <a:endParaRPr lang="en-US" sz="3200" dirty="0" smtClean="0"/>
          </a:p>
          <a:p>
            <a:pPr marL="0" indent="0">
              <a:buNone/>
            </a:pPr>
            <a:r>
              <a:rPr lang="en-US" sz="3200" dirty="0" smtClean="0">
                <a:solidFill>
                  <a:srgbClr val="FF0000"/>
                </a:solidFill>
              </a:rPr>
              <a:t>A – True</a:t>
            </a:r>
          </a:p>
          <a:p>
            <a:pPr marL="0" indent="0">
              <a:buNone/>
            </a:pPr>
            <a:endParaRPr lang="en-US" sz="3200" dirty="0">
              <a:solidFill>
                <a:srgbClr val="FF0000"/>
              </a:solidFill>
            </a:endParaRPr>
          </a:p>
          <a:p>
            <a:pPr marL="0" indent="0">
              <a:buNone/>
            </a:pPr>
            <a:r>
              <a:rPr lang="en-US" sz="3200" dirty="0" smtClean="0">
                <a:solidFill>
                  <a:srgbClr val="FF0000"/>
                </a:solidFill>
              </a:rPr>
              <a:t>B – False</a:t>
            </a:r>
          </a:p>
        </p:txBody>
      </p:sp>
      <p:pic>
        <p:nvPicPr>
          <p:cNvPr id="6" name="Picture 5"/>
          <p:cNvPicPr>
            <a:picLocks noChangeAspect="1"/>
          </p:cNvPicPr>
          <p:nvPr/>
        </p:nvPicPr>
        <p:blipFill>
          <a:blip r:embed="rId4"/>
          <a:stretch>
            <a:fillRect/>
          </a:stretch>
        </p:blipFill>
        <p:spPr>
          <a:xfrm>
            <a:off x="1998885" y="3734695"/>
            <a:ext cx="974684" cy="974684"/>
          </a:xfrm>
          <a:prstGeom prst="rect">
            <a:avLst/>
          </a:prstGeom>
        </p:spPr>
      </p:pic>
    </p:spTree>
    <p:extLst>
      <p:ext uri="{BB962C8B-B14F-4D97-AF65-F5344CB8AC3E}">
        <p14:creationId xmlns:p14="http://schemas.microsoft.com/office/powerpoint/2010/main" val="410590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200" dirty="0" smtClean="0"/>
              <a:t>What type of light is emitted that is the reason behind screen time impact a person’s quality of sleep?</a:t>
            </a:r>
          </a:p>
          <a:p>
            <a:pPr marL="0" indent="0">
              <a:buNone/>
            </a:pPr>
            <a:endParaRPr lang="en-US" sz="3200" dirty="0" smtClean="0"/>
          </a:p>
          <a:p>
            <a:pPr marL="0" indent="0">
              <a:buNone/>
            </a:pPr>
            <a:r>
              <a:rPr lang="en-US" sz="3200" dirty="0" smtClean="0">
                <a:solidFill>
                  <a:srgbClr val="FF0000"/>
                </a:solidFill>
              </a:rPr>
              <a:t>A – Green Light</a:t>
            </a:r>
          </a:p>
          <a:p>
            <a:pPr marL="0" indent="0">
              <a:buNone/>
            </a:pPr>
            <a:endParaRPr lang="en-US" sz="3200" dirty="0">
              <a:solidFill>
                <a:srgbClr val="FF0000"/>
              </a:solidFill>
            </a:endParaRPr>
          </a:p>
          <a:p>
            <a:pPr marL="0" indent="0">
              <a:buNone/>
            </a:pPr>
            <a:r>
              <a:rPr lang="en-US" sz="3200" dirty="0" smtClean="0">
                <a:solidFill>
                  <a:srgbClr val="FF0000"/>
                </a:solidFill>
              </a:rPr>
              <a:t>B – Black Light</a:t>
            </a:r>
          </a:p>
          <a:p>
            <a:pPr marL="0" indent="0">
              <a:buNone/>
            </a:pPr>
            <a:endParaRPr lang="en-US" sz="3200" dirty="0">
              <a:solidFill>
                <a:srgbClr val="FF0000"/>
              </a:solidFill>
            </a:endParaRPr>
          </a:p>
          <a:p>
            <a:pPr marL="0" indent="0">
              <a:buNone/>
            </a:pPr>
            <a:r>
              <a:rPr lang="en-US" sz="3200" dirty="0" smtClean="0">
                <a:solidFill>
                  <a:srgbClr val="FF0000"/>
                </a:solidFill>
              </a:rPr>
              <a:t>C – Blue Light</a:t>
            </a:r>
          </a:p>
          <a:p>
            <a:pPr marL="0" indent="0">
              <a:buNone/>
            </a:pPr>
            <a:endParaRPr lang="en-US" sz="3200" dirty="0">
              <a:solidFill>
                <a:srgbClr val="FF0000"/>
              </a:solidFill>
            </a:endParaRPr>
          </a:p>
          <a:p>
            <a:pPr marL="0" indent="0">
              <a:buNone/>
            </a:pPr>
            <a:r>
              <a:rPr lang="en-US" sz="3200" dirty="0" smtClean="0">
                <a:solidFill>
                  <a:srgbClr val="FF0000"/>
                </a:solidFill>
              </a:rPr>
              <a:t>D – Red Light</a:t>
            </a:r>
          </a:p>
        </p:txBody>
      </p:sp>
      <p:pic>
        <p:nvPicPr>
          <p:cNvPr id="6" name="Picture 5"/>
          <p:cNvPicPr>
            <a:picLocks noChangeAspect="1"/>
          </p:cNvPicPr>
          <p:nvPr/>
        </p:nvPicPr>
        <p:blipFill>
          <a:blip r:embed="rId4"/>
          <a:stretch>
            <a:fillRect/>
          </a:stretch>
        </p:blipFill>
        <p:spPr>
          <a:xfrm>
            <a:off x="2800990" y="4600969"/>
            <a:ext cx="974684" cy="974684"/>
          </a:xfrm>
          <a:prstGeom prst="rect">
            <a:avLst/>
          </a:prstGeom>
        </p:spPr>
      </p:pic>
    </p:spTree>
    <p:extLst>
      <p:ext uri="{BB962C8B-B14F-4D97-AF65-F5344CB8AC3E}">
        <p14:creationId xmlns:p14="http://schemas.microsoft.com/office/powerpoint/2010/main" val="78943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social media and how should you use it?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online trends and should you follow them?</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impact can social media influences have?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fake news?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hate speech online?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do I manage my </a:t>
            </a:r>
            <a:r>
              <a:rPr kumimoji="0" lang="en-US" sz="1400" b="0" i="0" u="none"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t>time online?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How do I manage screen time?</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2000" b="0" i="0" u="none" strike="noStrike" kern="1200" cap="none" spc="0" normalizeH="0" baseline="0" noProof="0" dirty="0" smtClean="0">
                <a:ln>
                  <a:noFill/>
                </a:ln>
                <a:solidFill>
                  <a:prstClr val="black"/>
                </a:solidFill>
                <a:effectLst/>
                <a:uLnTx/>
                <a:uFillTx/>
                <a:latin typeface="Comic Sans MS"/>
                <a:ea typeface="+mn-ea"/>
                <a:cs typeface="+mn-cs"/>
              </a:rPr>
              <a:t>Definition of screen time</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lang="en-US" sz="2000" dirty="0" smtClean="0">
                <a:solidFill>
                  <a:prstClr val="black"/>
                </a:solidFill>
                <a:latin typeface="Comic Sans MS"/>
              </a:rPr>
              <a:t>Physical impacts of excessive screen time</a:t>
            </a:r>
          </a:p>
          <a:p>
            <a:pPr marL="228600" marR="0" lvl="0" indent="-228600" algn="l" defTabSz="914411" rtl="0" eaLnBrk="1" fontAlgn="auto" latinLnBrk="0" hangingPunct="1">
              <a:lnSpc>
                <a:spcPct val="110000"/>
              </a:lnSpc>
              <a:spcBef>
                <a:spcPts val="1001"/>
              </a:spcBef>
              <a:spcAft>
                <a:spcPts val="0"/>
              </a:spcAft>
              <a:buClrTx/>
              <a:buSzTx/>
              <a:buFontTx/>
              <a:buChar char="-"/>
              <a:tabLst/>
              <a:defRPr/>
            </a:pPr>
            <a:r>
              <a:rPr kumimoji="0" lang="en-US" sz="2000" b="0" i="0" u="none" strike="noStrike" kern="1200" cap="none" spc="0" normalizeH="0" baseline="0" noProof="0" dirty="0" smtClean="0">
                <a:ln>
                  <a:noFill/>
                </a:ln>
                <a:solidFill>
                  <a:prstClr val="black"/>
                </a:solidFill>
                <a:effectLst/>
                <a:uLnTx/>
                <a:uFillTx/>
                <a:latin typeface="Comic Sans MS"/>
                <a:ea typeface="+mn-ea"/>
                <a:cs typeface="+mn-cs"/>
              </a:rPr>
              <a:t>Emotional/social</a:t>
            </a:r>
            <a:r>
              <a:rPr kumimoji="0" lang="en-US" sz="2000" b="0" i="0" u="none" strike="noStrike" kern="1200" cap="none" spc="0" normalizeH="0" noProof="0" dirty="0" smtClean="0">
                <a:ln>
                  <a:noFill/>
                </a:ln>
                <a:solidFill>
                  <a:prstClr val="black"/>
                </a:solidFill>
                <a:effectLst/>
                <a:uLnTx/>
                <a:uFillTx/>
                <a:latin typeface="Comic Sans MS"/>
                <a:ea typeface="+mn-ea"/>
                <a:cs typeface="+mn-cs"/>
              </a:rPr>
              <a:t> impacts of excessive screen time</a:t>
            </a:r>
            <a:endParaRPr kumimoji="0" lang="en-US" sz="2000" b="0" i="0" u="none" strike="noStrike" kern="1200" cap="none" spc="0" normalizeH="0" baseline="0" noProof="0" dirty="0" smtClean="0">
              <a:ln>
                <a:noFill/>
              </a:ln>
              <a:solidFill>
                <a:prstClr val="black"/>
              </a:solidFill>
              <a:effectLst/>
              <a:uLnTx/>
              <a:uFillTx/>
              <a:latin typeface="Comic Sans MS"/>
              <a:ea typeface="+mn-ea"/>
              <a:cs typeface="+mn-cs"/>
            </a:endParaRPr>
          </a:p>
          <a:p>
            <a:pPr marL="228600" marR="0" lvl="0" indent="-228600" algn="l" defTabSz="914411" rtl="0" eaLnBrk="1" fontAlgn="auto" latinLnBrk="0" hangingPunct="1">
              <a:lnSpc>
                <a:spcPct val="110000"/>
              </a:lnSpc>
              <a:spcBef>
                <a:spcPts val="1001"/>
              </a:spcBef>
              <a:spcAft>
                <a:spcPts val="0"/>
              </a:spcAft>
              <a:buClrTx/>
              <a:buSzTx/>
              <a:buFontTx/>
              <a:buChar char="-"/>
              <a:tabLst/>
              <a:defRPr/>
            </a:pPr>
            <a:endParaRPr kumimoji="0" lang="en-US" sz="2000" b="0" i="0" u="none" strike="noStrike" kern="1200" cap="none" spc="0" normalizeH="0" baseline="0" noProof="0" dirty="0" smtClean="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smtClean="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smtClean="0">
              <a:ln>
                <a:noFill/>
              </a:ln>
              <a:solidFill>
                <a:prstClr val="black"/>
              </a:solidFill>
              <a:effectLst/>
              <a:uLnTx/>
              <a:uFillTx/>
              <a:latin typeface="Comic Sans MS"/>
              <a:ea typeface="+mn-ea"/>
              <a:cs typeface="+mn-cs"/>
            </a:endParaRPr>
          </a:p>
          <a:p>
            <a:pPr marL="138623" marR="0" lvl="0" indent="-138623" algn="l" defTabSz="554499" rtl="0" eaLnBrk="1" fontAlgn="auto" latinLnBrk="0" hangingPunct="1">
              <a:lnSpc>
                <a:spcPct val="110000"/>
              </a:lnSpc>
              <a:spcBef>
                <a:spcPts val="607"/>
              </a:spcBef>
              <a:spcAft>
                <a:spcPts val="0"/>
              </a:spcAft>
              <a:buClrTx/>
              <a:buSzTx/>
              <a:buFontTx/>
              <a:buChar char="-"/>
              <a:tabLst/>
              <a:defRPr/>
            </a:pPr>
            <a:endParaRPr kumimoji="0" lang="en-US" sz="1940" b="1" i="0" u="none" strike="noStrike" kern="1200" cap="none" spc="0" normalizeH="0" baseline="0" noProof="0" dirty="0" smtClean="0">
              <a:ln>
                <a:noFill/>
              </a:ln>
              <a:solidFill>
                <a:prstClr val="black"/>
              </a:solidFill>
              <a:effectLst/>
              <a:uLnTx/>
              <a:uFillTx/>
              <a:latin typeface="Comic Sans MS"/>
              <a:ea typeface="+mn-ea"/>
              <a:cs typeface="+mn-cs"/>
            </a:endParaRPr>
          </a:p>
          <a:p>
            <a:pPr marL="138623" marR="0" lvl="0" indent="-138623" algn="l" defTabSz="554499" rtl="0" eaLnBrk="1" fontAlgn="auto" latinLnBrk="0" hangingPunct="1">
              <a:lnSpc>
                <a:spcPct val="110000"/>
              </a:lnSpc>
              <a:spcBef>
                <a:spcPts val="607"/>
              </a:spcBef>
              <a:spcAft>
                <a:spcPts val="0"/>
              </a:spcAft>
              <a:buClrTx/>
              <a:buSzTx/>
              <a:buFontTx/>
              <a:buChar char="-"/>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3206746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Signs to turn screens off</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
        <p:nvSpPr>
          <p:cNvPr id="11" name="Content Placeholder 2"/>
          <p:cNvSpPr txBox="1">
            <a:spLocks/>
          </p:cNvSpPr>
          <p:nvPr/>
        </p:nvSpPr>
        <p:spPr>
          <a:xfrm>
            <a:off x="822990" y="1414397"/>
            <a:ext cx="6416009" cy="52041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Although it can be difficult to turn screens off, it is important to </a:t>
            </a:r>
            <a:r>
              <a:rPr lang="en-US" sz="3638" dirty="0" err="1" smtClean="0"/>
              <a:t>recognise</a:t>
            </a:r>
            <a:r>
              <a:rPr lang="en-US" sz="3638" dirty="0" smtClean="0"/>
              <a:t> and listen to signs from the world around you and from your body that it is time to turn the screens off</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865281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Signs to turn screens off</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
        <p:nvSpPr>
          <p:cNvPr id="11" name="Content Placeholder 2"/>
          <p:cNvSpPr txBox="1">
            <a:spLocks/>
          </p:cNvSpPr>
          <p:nvPr/>
        </p:nvSpPr>
        <p:spPr>
          <a:xfrm>
            <a:off x="822990" y="1414397"/>
            <a:ext cx="6416009" cy="52041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Draw the following table in your books</a:t>
            </a:r>
          </a:p>
          <a:p>
            <a:pPr marL="0" indent="0">
              <a:buFont typeface="Arial" panose="020B0604020202020204" pitchFamily="34" charset="0"/>
              <a:buNone/>
            </a:pPr>
            <a:endParaRPr lang="en-US" sz="3638" dirty="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pic>
        <p:nvPicPr>
          <p:cNvPr id="3" name="Picture 2"/>
          <p:cNvPicPr>
            <a:picLocks noChangeAspect="1"/>
          </p:cNvPicPr>
          <p:nvPr/>
        </p:nvPicPr>
        <p:blipFill>
          <a:blip r:embed="rId7"/>
          <a:stretch>
            <a:fillRect/>
          </a:stretch>
        </p:blipFill>
        <p:spPr>
          <a:xfrm>
            <a:off x="239795" y="2796947"/>
            <a:ext cx="7156127" cy="2711115"/>
          </a:xfrm>
          <a:prstGeom prst="rect">
            <a:avLst/>
          </a:prstGeom>
        </p:spPr>
      </p:pic>
    </p:spTree>
    <p:extLst>
      <p:ext uri="{BB962C8B-B14F-4D97-AF65-F5344CB8AC3E}">
        <p14:creationId xmlns:p14="http://schemas.microsoft.com/office/powerpoint/2010/main" val="162012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Signs to turn screens off</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
        <p:nvSpPr>
          <p:cNvPr id="11" name="Content Placeholder 2"/>
          <p:cNvSpPr txBox="1">
            <a:spLocks/>
          </p:cNvSpPr>
          <p:nvPr/>
        </p:nvSpPr>
        <p:spPr>
          <a:xfrm>
            <a:off x="822990" y="1414397"/>
            <a:ext cx="6416009" cy="5204117"/>
          </a:xfrm>
          <a:prstGeom prst="rect">
            <a:avLst/>
          </a:prstGeom>
        </p:spPr>
        <p:txBody>
          <a:bodyPr vert="horz" lIns="91440" tIns="45720" rIns="91440" bIns="45720" rtlCol="0">
            <a:normAutofit fontScale="70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Using the phrases below, write them under the heading you think best describes them</a:t>
            </a:r>
          </a:p>
          <a:p>
            <a:pPr marL="0" indent="0">
              <a:buFont typeface="Arial" panose="020B0604020202020204" pitchFamily="34" charset="0"/>
              <a:buNone/>
            </a:pPr>
            <a:endParaRPr lang="en-US" sz="3638" dirty="0"/>
          </a:p>
          <a:p>
            <a:pPr>
              <a:buFontTx/>
              <a:buChar char="-"/>
            </a:pPr>
            <a:r>
              <a:rPr lang="en-US" sz="3638" dirty="0" smtClean="0"/>
              <a:t>Headaches</a:t>
            </a:r>
          </a:p>
          <a:p>
            <a:pPr>
              <a:buFontTx/>
              <a:buChar char="-"/>
            </a:pPr>
            <a:r>
              <a:rPr lang="en-US" sz="3638" dirty="0" smtClean="0"/>
              <a:t>The device feels hot</a:t>
            </a:r>
          </a:p>
          <a:p>
            <a:pPr>
              <a:buFontTx/>
              <a:buChar char="-"/>
            </a:pPr>
            <a:r>
              <a:rPr lang="en-US" sz="3638" dirty="0" smtClean="0"/>
              <a:t>Sore eyes</a:t>
            </a:r>
          </a:p>
          <a:p>
            <a:pPr>
              <a:buFontTx/>
              <a:buChar char="-"/>
            </a:pPr>
            <a:r>
              <a:rPr lang="en-US" sz="3638" dirty="0" smtClean="0"/>
              <a:t>Looking at the clock and realizing lots of time has passed</a:t>
            </a:r>
          </a:p>
          <a:p>
            <a:pPr>
              <a:buFontTx/>
              <a:buChar char="-"/>
            </a:pPr>
            <a:r>
              <a:rPr lang="en-US" sz="3638" dirty="0" smtClean="0"/>
              <a:t>Thumbs are sore</a:t>
            </a:r>
          </a:p>
          <a:p>
            <a:pPr>
              <a:buFontTx/>
              <a:buChar char="-"/>
            </a:pPr>
            <a:r>
              <a:rPr lang="en-US" sz="3638" dirty="0" smtClean="0"/>
              <a:t>Didn’t </a:t>
            </a:r>
            <a:r>
              <a:rPr lang="en-US" sz="3638" dirty="0" err="1" smtClean="0"/>
              <a:t>realise</a:t>
            </a:r>
            <a:r>
              <a:rPr lang="en-US" sz="3638" dirty="0" smtClean="0"/>
              <a:t> it had become dark</a:t>
            </a:r>
          </a:p>
          <a:p>
            <a:pPr>
              <a:buFontTx/>
              <a:buChar char="-"/>
            </a:pPr>
            <a:r>
              <a:rPr lang="en-US" sz="3638" dirty="0" smtClean="0"/>
              <a:t>Parents/</a:t>
            </a:r>
            <a:r>
              <a:rPr lang="en-US" sz="3638" dirty="0" err="1" smtClean="0"/>
              <a:t>carers</a:t>
            </a:r>
            <a:r>
              <a:rPr lang="en-US" sz="3638" dirty="0" smtClean="0"/>
              <a:t> telling you to put the screen away</a:t>
            </a:r>
          </a:p>
          <a:p>
            <a:pPr>
              <a:buFontTx/>
              <a:buChar char="-"/>
            </a:pPr>
            <a:r>
              <a:rPr lang="en-US" sz="3638" dirty="0" smtClean="0"/>
              <a:t>Needing to constantly charge devices</a:t>
            </a:r>
          </a:p>
          <a:p>
            <a:pPr>
              <a:buFontTx/>
              <a:buChar char="-"/>
            </a:pPr>
            <a:r>
              <a:rPr lang="en-US" sz="3638" dirty="0" smtClean="0"/>
              <a:t>Feeling thirsty or hungry</a:t>
            </a:r>
            <a:endParaRPr lang="en-US" sz="3638" dirty="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658778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“What did you write under signs from the world around you?”</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Screen Time</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15410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“What did you write under signs from your body?”</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Screen Time</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2057548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Reflection</a:t>
            </a:r>
            <a:endParaRPr sz="2426" spc="27" dirty="0"/>
          </a:p>
        </p:txBody>
      </p:sp>
      <p:pic>
        <p:nvPicPr>
          <p:cNvPr id="2" name="Picture 1"/>
          <p:cNvPicPr>
            <a:picLocks noChangeAspect="1"/>
          </p:cNvPicPr>
          <p:nvPr/>
        </p:nvPicPr>
        <p:blipFill>
          <a:blip r:embed="rId4"/>
          <a:stretch>
            <a:fillRect/>
          </a:stretch>
        </p:blipFill>
        <p:spPr>
          <a:xfrm>
            <a:off x="7805687" y="1261997"/>
            <a:ext cx="2762250" cy="1657350"/>
          </a:xfrm>
          <a:prstGeom prst="rect">
            <a:avLst/>
          </a:prstGeom>
        </p:spPr>
      </p:pic>
      <p:pic>
        <p:nvPicPr>
          <p:cNvPr id="4" name="Picture 3"/>
          <p:cNvPicPr>
            <a:picLocks noChangeAspect="1"/>
          </p:cNvPicPr>
          <p:nvPr/>
        </p:nvPicPr>
        <p:blipFill>
          <a:blip r:embed="rId5"/>
          <a:stretch>
            <a:fillRect/>
          </a:stretch>
        </p:blipFill>
        <p:spPr>
          <a:xfrm>
            <a:off x="8865435" y="2796947"/>
            <a:ext cx="2514600" cy="1819275"/>
          </a:xfrm>
          <a:prstGeom prst="rect">
            <a:avLst/>
          </a:prstGeom>
        </p:spPr>
      </p:pic>
      <p:pic>
        <p:nvPicPr>
          <p:cNvPr id="5" name="Picture 4"/>
          <p:cNvPicPr>
            <a:picLocks noChangeAspect="1"/>
          </p:cNvPicPr>
          <p:nvPr/>
        </p:nvPicPr>
        <p:blipFill>
          <a:blip r:embed="rId6"/>
          <a:stretch>
            <a:fillRect/>
          </a:stretch>
        </p:blipFill>
        <p:spPr>
          <a:xfrm>
            <a:off x="7805687" y="4616222"/>
            <a:ext cx="2562225" cy="1790700"/>
          </a:xfrm>
          <a:prstGeom prst="rect">
            <a:avLst/>
          </a:prstGeom>
        </p:spPr>
      </p:pic>
      <p:sp>
        <p:nvSpPr>
          <p:cNvPr id="11" name="Content Placeholder 2"/>
          <p:cNvSpPr txBox="1">
            <a:spLocks/>
          </p:cNvSpPr>
          <p:nvPr/>
        </p:nvSpPr>
        <p:spPr>
          <a:xfrm>
            <a:off x="822990" y="1414397"/>
            <a:ext cx="6416009" cy="5204117"/>
          </a:xfrm>
          <a:prstGeom prst="rect">
            <a:avLst/>
          </a:prstGeom>
        </p:spPr>
        <p:txBody>
          <a:bodyPr vert="horz" lIns="91440" tIns="45720" rIns="91440" bIns="45720" rtlCol="0">
            <a:normAutofit fontScale="925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Screens are very addictive due to them providing so much entertainment. </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However too much screen time can have negative impacts on both physical and mental wellbeing.</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Think about your screen time this week. Could you have turned the screen off earlier? What else could you do instead of using a screen?</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87047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l" defTabSz="914358"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366" b="0" i="0" u="none" strike="noStrike" kern="1200" cap="none" spc="0" normalizeH="0" baseline="0" noProof="0" dirty="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If you ever need support </a:t>
            </a:r>
            <a:r>
              <a:rPr kumimoji="0" lang="en-US" sz="4366" b="0" i="0" u="none" strike="noStrike" kern="1200" cap="none" spc="0" normalizeH="0" baseline="0" noProof="0" dirty="0" smtClean="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rPr>
              <a:t>about excessive screen time for yourself, a friend or family member you can find it here:</a:t>
            </a:r>
            <a:endParaRPr kumimoji="0" lang="en-US" sz="4366" b="0" i="0" u="none" strike="noStrike" kern="1200" cap="none" spc="0" normalizeH="0" baseline="0" noProof="0" dirty="0">
              <a:ln>
                <a:noFill/>
              </a:ln>
              <a:solidFill>
                <a:srgbClr val="142A33"/>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Childline.org.uk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Call – 08001111</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Email or chat online for support</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Themix.org.uk</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You can email or have one-to-chat online.</a:t>
            </a:r>
          </a:p>
          <a:p>
            <a:pPr marL="0" marR="0" lvl="0" indent="0" algn="l" defTabSz="277246" rtl="0" eaLnBrk="1" fontAlgn="auto" latinLnBrk="0" hangingPunct="1">
              <a:lnSpc>
                <a:spcPct val="100000"/>
              </a:lnSpc>
              <a:spcBef>
                <a:spcPts val="0"/>
              </a:spcBef>
              <a:spcAft>
                <a:spcPts val="0"/>
              </a:spcAft>
              <a:buClrTx/>
              <a:buSzTx/>
              <a:buFontTx/>
              <a:buNone/>
              <a:tabLst/>
              <a:defRPr/>
            </a:pPr>
            <a:endPar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a:p>
            <a:pPr marL="0" marR="0" lvl="0" indent="0" algn="l" defTabSz="277246" rtl="0" eaLnBrk="1" fontAlgn="auto" latinLnBrk="0" hangingPunct="1">
              <a:lnSpc>
                <a:spcPct val="100000"/>
              </a:lnSpc>
              <a:spcBef>
                <a:spcPts val="0"/>
              </a:spcBef>
              <a:spcAft>
                <a:spcPts val="0"/>
              </a:spcAft>
              <a:buClrTx/>
              <a:buSzTx/>
              <a:buFontTx/>
              <a:buNone/>
              <a:tabLst/>
              <a:defRPr/>
            </a:pPr>
            <a:r>
              <a:rPr kumimoji="0" lang="en-US"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rPr>
              <a:t>There is also a crisis messenger which is available 24/7</a:t>
            </a:r>
            <a:endParaRPr kumimoji="0" lang="en-GB" sz="1940" b="0" i="0" u="none" strike="noStrike" kern="1200" cap="none" spc="0" normalizeH="0" baseline="0" noProof="0" dirty="0">
              <a:ln>
                <a:noFill/>
              </a:ln>
              <a:solidFill>
                <a:srgbClr val="2A2C6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65703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In your Personal Development Tutor Time activity, you started to look at screen time</a:t>
            </a:r>
          </a:p>
          <a:p>
            <a:pPr marL="0" indent="0">
              <a:buNone/>
            </a:pPr>
            <a:endParaRPr lang="en-US" sz="3638" dirty="0"/>
          </a:p>
          <a:p>
            <a:pPr marL="0" indent="0">
              <a:buNone/>
            </a:pPr>
            <a:r>
              <a:rPr lang="en-US" sz="3638" dirty="0" smtClean="0"/>
              <a:t>In your books answer the following question:</a:t>
            </a:r>
          </a:p>
          <a:p>
            <a:pPr marL="0" indent="0">
              <a:buNone/>
            </a:pPr>
            <a:endParaRPr lang="en-US" sz="3638" dirty="0"/>
          </a:p>
          <a:p>
            <a:pPr marL="0" indent="0">
              <a:buNone/>
            </a:pPr>
            <a:r>
              <a:rPr lang="en-US" sz="3638" dirty="0" smtClean="0"/>
              <a:t>“What is screen time?”</a:t>
            </a:r>
          </a:p>
          <a:p>
            <a:pPr marL="0" indent="0">
              <a:buNone/>
            </a:pPr>
            <a:endParaRPr lang="en-US" sz="3638" dirty="0"/>
          </a:p>
          <a:p>
            <a:pPr marL="0" indent="0">
              <a:buNone/>
            </a:pPr>
            <a:r>
              <a:rPr lang="en-US" sz="3638" b="1" dirty="0" smtClean="0"/>
              <a:t>Sentence starter – </a:t>
            </a:r>
            <a:r>
              <a:rPr lang="en-US" sz="3638" dirty="0" smtClean="0"/>
              <a:t>“Screen time is…”</a:t>
            </a:r>
            <a:endParaRPr lang="en-US" sz="3638" b="1"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3" name="Picture 2"/>
          <p:cNvPicPr>
            <a:picLocks noChangeAspect="1"/>
          </p:cNvPicPr>
          <p:nvPr/>
        </p:nvPicPr>
        <p:blipFill>
          <a:blip r:embed="rId4"/>
          <a:stretch>
            <a:fillRect/>
          </a:stretch>
        </p:blipFill>
        <p:spPr>
          <a:xfrm>
            <a:off x="7805687" y="1261997"/>
            <a:ext cx="3578662" cy="5145470"/>
          </a:xfrm>
          <a:prstGeom prst="rect">
            <a:avLst/>
          </a:prstGeom>
        </p:spPr>
      </p:pic>
    </p:spTree>
    <p:extLst>
      <p:ext uri="{BB962C8B-B14F-4D97-AF65-F5344CB8AC3E}">
        <p14:creationId xmlns:p14="http://schemas.microsoft.com/office/powerpoint/2010/main" val="26689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Screen time is…</a:t>
            </a:r>
          </a:p>
          <a:p>
            <a:pPr marL="0" indent="0">
              <a:buNone/>
            </a:pPr>
            <a:endParaRPr lang="en-US" sz="3638" dirty="0"/>
          </a:p>
          <a:p>
            <a:pPr marL="0" indent="0">
              <a:buNone/>
            </a:pPr>
            <a:r>
              <a:rPr lang="en-US" sz="3638" dirty="0" smtClean="0"/>
              <a:t>“Any time spent using a device with a screen (mobile phones, tablets, TV, computer/laptop”</a:t>
            </a:r>
          </a:p>
          <a:p>
            <a:pPr marL="0" indent="0">
              <a:buNone/>
            </a:pPr>
            <a:endParaRPr lang="en-US" sz="3638" dirty="0"/>
          </a:p>
          <a:p>
            <a:pPr marL="0" indent="0">
              <a:buNone/>
            </a:pPr>
            <a:r>
              <a:rPr lang="en-US" sz="3638" b="1" dirty="0"/>
              <a:t>Task</a:t>
            </a:r>
            <a:r>
              <a:rPr lang="en-US" sz="3638" dirty="0"/>
              <a:t> – use your red pen to add to the </a:t>
            </a:r>
            <a:r>
              <a:rPr lang="en-US" sz="3638" dirty="0" smtClean="0"/>
              <a:t>definitions </a:t>
            </a:r>
            <a:r>
              <a:rPr lang="en-US" sz="3638" dirty="0"/>
              <a:t>you had written down.</a:t>
            </a:r>
            <a:endParaRPr lang="en-US" sz="3638" b="1" dirty="0"/>
          </a:p>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3" name="Picture 2"/>
          <p:cNvPicPr>
            <a:picLocks noChangeAspect="1"/>
          </p:cNvPicPr>
          <p:nvPr/>
        </p:nvPicPr>
        <p:blipFill>
          <a:blip r:embed="rId4"/>
          <a:stretch>
            <a:fillRect/>
          </a:stretch>
        </p:blipFill>
        <p:spPr>
          <a:xfrm>
            <a:off x="7805687" y="1261997"/>
            <a:ext cx="3578662" cy="5145470"/>
          </a:xfrm>
          <a:prstGeom prst="rect">
            <a:avLst/>
          </a:prstGeom>
        </p:spPr>
      </p:pic>
    </p:spTree>
    <p:extLst>
      <p:ext uri="{BB962C8B-B14F-4D97-AF65-F5344CB8AC3E}">
        <p14:creationId xmlns:p14="http://schemas.microsoft.com/office/powerpoint/2010/main" val="1894921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417095" y="937888"/>
            <a:ext cx="6494534" cy="6193809"/>
          </a:xfrm>
        </p:spPr>
        <p:txBody>
          <a:bodyPr>
            <a:normAutofit fontScale="85000" lnSpcReduction="20000"/>
          </a:bodyPr>
          <a:lstStyle/>
          <a:p>
            <a:pPr marL="0" indent="0">
              <a:buNone/>
            </a:pPr>
            <a:r>
              <a:rPr lang="en-US" sz="3638" dirty="0" smtClean="0"/>
              <a:t>This links to the Golden Thread of </a:t>
            </a:r>
            <a:r>
              <a:rPr lang="en-US" sz="3638" b="1" dirty="0" smtClean="0"/>
              <a:t>“Secure your Relationships” </a:t>
            </a:r>
            <a:r>
              <a:rPr lang="en-US" sz="3638" dirty="0" smtClean="0"/>
              <a:t>as spending too much time inside looking at screens can have an impact on physical and mental health. It is important to put screens away and enjoy the outdoors too.</a:t>
            </a:r>
          </a:p>
          <a:p>
            <a:pPr marL="0" indent="0">
              <a:buNone/>
            </a:pPr>
            <a:endParaRPr lang="en-US" sz="3638" b="1" dirty="0"/>
          </a:p>
          <a:p>
            <a:pPr marL="0" indent="0">
              <a:buNone/>
            </a:pPr>
            <a:r>
              <a:rPr lang="en-US" sz="3638" b="1" dirty="0" smtClean="0"/>
              <a:t>Article 3</a:t>
            </a:r>
            <a:r>
              <a:rPr lang="en-US" sz="3638" dirty="0" smtClean="0"/>
              <a:t> states that adults should do what is best for children. Although this may mean that children disagree with the decision. An example is schools banning mobile phones. However this allows pupils’ opportunities to enjoy interacting with each other in person and not through a screen</a:t>
            </a:r>
          </a:p>
          <a:p>
            <a:pPr marL="0" indent="0">
              <a:buNone/>
            </a:pPr>
            <a:endParaRPr lang="en-US" sz="3638" b="1"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grpSp>
        <p:nvGrpSpPr>
          <p:cNvPr id="12" name="Group 11">
            <a:extLst>
              <a:ext uri="{FF2B5EF4-FFF2-40B4-BE49-F238E27FC236}">
                <a16:creationId xmlns:a16="http://schemas.microsoft.com/office/drawing/2014/main" id="{3223EBB9-3A7F-C565-EAA7-0BB380AF50A5}"/>
              </a:ext>
            </a:extLst>
          </p:cNvPr>
          <p:cNvGrpSpPr/>
          <p:nvPr/>
        </p:nvGrpSpPr>
        <p:grpSpPr>
          <a:xfrm>
            <a:off x="7964175" y="4655682"/>
            <a:ext cx="3175050" cy="1504578"/>
            <a:chOff x="3541409" y="641202"/>
            <a:chExt cx="3796569"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48096" y="678091"/>
              <a:ext cx="3789882" cy="83790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02907" y="1414411"/>
              <a:ext cx="3379688" cy="83790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pic>
        <p:nvPicPr>
          <p:cNvPr id="16" name="Picture 15"/>
          <p:cNvPicPr>
            <a:picLocks noChangeAspect="1"/>
          </p:cNvPicPr>
          <p:nvPr/>
        </p:nvPicPr>
        <p:blipFill>
          <a:blip r:embed="rId4"/>
          <a:stretch>
            <a:fillRect/>
          </a:stretch>
        </p:blipFill>
        <p:spPr>
          <a:xfrm>
            <a:off x="7527453" y="979989"/>
            <a:ext cx="3611772" cy="1364020"/>
          </a:xfrm>
          <a:prstGeom prst="rect">
            <a:avLst/>
          </a:prstGeom>
        </p:spPr>
      </p:pic>
    </p:spTree>
    <p:extLst>
      <p:ext uri="{BB962C8B-B14F-4D97-AF65-F5344CB8AC3E}">
        <p14:creationId xmlns:p14="http://schemas.microsoft.com/office/powerpoint/2010/main" val="26419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impact does a high screen time have?</a:t>
            </a:r>
            <a:endParaRPr sz="2426" spc="27" dirty="0"/>
          </a:p>
        </p:txBody>
      </p:sp>
      <p:pic>
        <p:nvPicPr>
          <p:cNvPr id="3" name="Picture 2"/>
          <p:cNvPicPr>
            <a:picLocks noChangeAspect="1"/>
          </p:cNvPicPr>
          <p:nvPr/>
        </p:nvPicPr>
        <p:blipFill>
          <a:blip r:embed="rId4"/>
          <a:stretch>
            <a:fillRect/>
          </a:stretch>
        </p:blipFill>
        <p:spPr>
          <a:xfrm>
            <a:off x="7805687" y="1261997"/>
            <a:ext cx="3578662" cy="5145470"/>
          </a:xfrm>
          <a:prstGeom prst="rect">
            <a:avLst/>
          </a:prstGeom>
        </p:spPr>
      </p:pic>
      <p:sp>
        <p:nvSpPr>
          <p:cNvPr id="9" name="Content Placeholder 2"/>
          <p:cNvSpPr txBox="1">
            <a:spLocks/>
          </p:cNvSpPr>
          <p:nvPr/>
        </p:nvSpPr>
        <p:spPr>
          <a:xfrm>
            <a:off x="822990" y="1414397"/>
            <a:ext cx="6252723" cy="5108889"/>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Arial" panose="020B0604020202020204" pitchFamily="34" charset="0"/>
              <a:buAutoNum type="arabicPeriod"/>
            </a:pPr>
            <a:r>
              <a:rPr lang="en-US" sz="3600" dirty="0" smtClean="0"/>
              <a:t>In the margin write “SYV” – this stands for “Secure Your Voice”</a:t>
            </a:r>
          </a:p>
          <a:p>
            <a:pPr marL="742950" indent="-742950">
              <a:buFont typeface="Arial" panose="020B0604020202020204" pitchFamily="34" charset="0"/>
              <a:buAutoNum type="arabicPeriod"/>
            </a:pPr>
            <a:r>
              <a:rPr lang="en-US" sz="3600" dirty="0" smtClean="0"/>
              <a:t>Highlight “SYV”</a:t>
            </a:r>
          </a:p>
          <a:p>
            <a:pPr marL="742950" indent="-742950">
              <a:buFont typeface="Arial" panose="020B0604020202020204" pitchFamily="34" charset="0"/>
              <a:buAutoNum type="arabicPeriod"/>
            </a:pPr>
            <a:r>
              <a:rPr lang="en-US" sz="3600" dirty="0" smtClean="0"/>
              <a:t>Complete the following sentence…</a:t>
            </a:r>
          </a:p>
          <a:p>
            <a:pPr marL="0" indent="0">
              <a:buFont typeface="Arial" panose="020B0604020202020204" pitchFamily="34" charset="0"/>
              <a:buNone/>
            </a:pPr>
            <a:endParaRPr lang="en-US" sz="3600" dirty="0" smtClean="0"/>
          </a:p>
          <a:p>
            <a:pPr marL="0" indent="0">
              <a:buFont typeface="Arial" panose="020B0604020202020204" pitchFamily="34" charset="0"/>
              <a:buNone/>
            </a:pPr>
            <a:r>
              <a:rPr lang="en-US" sz="3600" dirty="0" smtClean="0"/>
              <a:t>“Reasons I have heard that people should not have extended screen time are…”</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2610758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49"/>
            <a:ext cx="5873595" cy="5351301"/>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38" b="1" dirty="0" smtClean="0"/>
              <a:t>“What reasons have you heard that say people should not have extended screen time?”</a:t>
            </a:r>
            <a:endParaRPr lang="en-US" sz="3638" b="1" dirty="0"/>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a:t>
            </a:r>
            <a:r>
              <a:rPr lang="en-US" sz="3638" dirty="0" smtClean="0"/>
              <a:t>class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impact does a high screen time have</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3291903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endParaRPr lang="en-US" sz="3638" dirty="0" smtClean="0"/>
          </a:p>
          <a:p>
            <a:pPr marL="0" indent="0">
              <a:buNone/>
            </a:pPr>
            <a:endParaRPr lang="en-US" sz="3638" dirty="0"/>
          </a:p>
          <a:p>
            <a:pPr marL="0" indent="0">
              <a:buNone/>
            </a:pPr>
            <a:endParaRPr lang="en-US" sz="3638" dirty="0" smtClean="0"/>
          </a:p>
          <a:p>
            <a:pPr marL="0" indent="0">
              <a:buNone/>
            </a:pPr>
            <a:endParaRPr lang="en-US" sz="3638" dirty="0" smtClean="0"/>
          </a:p>
          <a:p>
            <a:pPr marL="0" indent="0">
              <a:buNone/>
            </a:pPr>
            <a:endParaRPr lang="en-US" sz="3638"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Impact on physical wellbeing</a:t>
            </a:r>
            <a:endParaRPr sz="2426" spc="27" dirty="0"/>
          </a:p>
        </p:txBody>
      </p:sp>
      <p:pic>
        <p:nvPicPr>
          <p:cNvPr id="3" name="Picture 2"/>
          <p:cNvPicPr>
            <a:picLocks noChangeAspect="1"/>
          </p:cNvPicPr>
          <p:nvPr/>
        </p:nvPicPr>
        <p:blipFill>
          <a:blip r:embed="rId4"/>
          <a:stretch>
            <a:fillRect/>
          </a:stretch>
        </p:blipFill>
        <p:spPr>
          <a:xfrm>
            <a:off x="7805687" y="1261997"/>
            <a:ext cx="3578662" cy="5145470"/>
          </a:xfrm>
          <a:prstGeom prst="rect">
            <a:avLst/>
          </a:prstGeom>
        </p:spPr>
      </p:pic>
      <p:sp>
        <p:nvSpPr>
          <p:cNvPr id="9" name="Content Placeholder 2"/>
          <p:cNvSpPr txBox="1">
            <a:spLocks/>
          </p:cNvSpPr>
          <p:nvPr/>
        </p:nvSpPr>
        <p:spPr>
          <a:xfrm>
            <a:off x="822990" y="1414397"/>
            <a:ext cx="6252723" cy="5633755"/>
          </a:xfrm>
          <a:prstGeom prst="rect">
            <a:avLst/>
          </a:prstGeom>
        </p:spPr>
        <p:txBody>
          <a:bodyPr vert="horz" lIns="91440" tIns="45720" rIns="91440" bIns="45720" rtlCol="0">
            <a:normAutofit fontScale="85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Excessive screen time can have a negative impact on physical wellbeing.</a:t>
            </a:r>
          </a:p>
          <a:p>
            <a:pPr marL="0" indent="0">
              <a:buFont typeface="Arial" panose="020B0604020202020204" pitchFamily="34" charset="0"/>
              <a:buNone/>
            </a:pPr>
            <a:endParaRPr lang="en-US" sz="3638" dirty="0"/>
          </a:p>
          <a:p>
            <a:pPr marL="0" indent="0">
              <a:buNone/>
            </a:pPr>
            <a:r>
              <a:rPr lang="en-US" sz="3638" dirty="0"/>
              <a:t>This is due to increased screen time meaning people are less active and eat a less healthy diet. This is made worse by lack of sleep.</a:t>
            </a:r>
          </a:p>
          <a:p>
            <a:pPr marL="0" indent="0">
              <a:buNone/>
            </a:pPr>
            <a:endParaRPr lang="en-US" sz="3638" dirty="0"/>
          </a:p>
          <a:p>
            <a:pPr marL="0" indent="0">
              <a:buNone/>
            </a:pPr>
            <a:r>
              <a:rPr lang="en-US" sz="3638" dirty="0"/>
              <a:t>One potential consequence of this is weight gain. This could eventually lead to obesity which is linked to lots of serious health issues such as diabetes, cardiovascular diseases and strokes</a:t>
            </a:r>
            <a:r>
              <a:rPr lang="en-US" sz="3638" dirty="0" smtClean="0"/>
              <a:t>.</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p:txBody>
      </p:sp>
    </p:spTree>
    <p:extLst>
      <p:ext uri="{BB962C8B-B14F-4D97-AF65-F5344CB8AC3E}">
        <p14:creationId xmlns:p14="http://schemas.microsoft.com/office/powerpoint/2010/main" val="105826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TotalTime>
  <Words>2030</Words>
  <Application>Microsoft Office PowerPoint</Application>
  <PresentationFormat>Widescreen</PresentationFormat>
  <Paragraphs>356</Paragraphs>
  <Slides>37</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37</vt:i4>
      </vt:variant>
    </vt:vector>
  </HeadingPairs>
  <TitlesOfParts>
    <vt:vector size="49" baseType="lpstr">
      <vt:lpstr>Arial</vt:lpstr>
      <vt:lpstr>Calibri</vt:lpstr>
      <vt:lpstr>Calibri Light</vt:lpstr>
      <vt:lpstr>Comic Sans MS</vt:lpstr>
      <vt:lpstr>Franklin Gothic Book</vt:lpstr>
      <vt:lpstr>Lato</vt:lpstr>
      <vt:lpstr>LondrinaSolid-Black</vt:lpstr>
      <vt:lpstr>Segoe UI</vt:lpstr>
      <vt:lpstr>Office Theme</vt:lpstr>
      <vt:lpstr>6_Office Theme</vt:lpstr>
      <vt:lpstr>2_Office Theme</vt:lpstr>
      <vt:lpstr>1_Office Theme</vt:lpstr>
      <vt:lpstr>PowerPoint Presentation</vt:lpstr>
      <vt:lpstr>PowerPoint Presentation</vt:lpstr>
      <vt:lpstr>PowerPoint Presentation</vt:lpstr>
      <vt:lpstr>Tutor Time Recap</vt:lpstr>
      <vt:lpstr>Tutor Time Recap</vt:lpstr>
      <vt:lpstr>Tutor Time Recap</vt:lpstr>
      <vt:lpstr>What impact does a high screen time have?</vt:lpstr>
      <vt:lpstr>What impact does a high screen time have</vt:lpstr>
      <vt:lpstr>Impact on physical wellbeing</vt:lpstr>
      <vt:lpstr>Impact on physical wellbeing</vt:lpstr>
      <vt:lpstr>Impact on physical wellbeing</vt:lpstr>
      <vt:lpstr>What impact does a high screen time have</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Impact on mental wellbeing</vt:lpstr>
      <vt:lpstr>Screen Time</vt:lpstr>
      <vt:lpstr>Screen Time</vt:lpstr>
      <vt:lpstr>What impact does a high screen time have</vt:lpstr>
      <vt:lpstr>Screen Time</vt:lpstr>
      <vt:lpstr>Screen Time</vt:lpstr>
      <vt:lpstr>Screen Time</vt:lpstr>
      <vt:lpstr>Hinge Questions – whiteboard activity</vt:lpstr>
      <vt:lpstr>Hinge Questions – whiteboard activity</vt:lpstr>
      <vt:lpstr>Hinge Questions – whiteboard activity</vt:lpstr>
      <vt:lpstr>Hinge Questions – whiteboard activity</vt:lpstr>
      <vt:lpstr>Signs to turn screens off</vt:lpstr>
      <vt:lpstr>Signs to turn screens off</vt:lpstr>
      <vt:lpstr>Signs to turn screens off</vt:lpstr>
      <vt:lpstr>Screen Time</vt:lpstr>
      <vt:lpstr>Screen Time</vt:lpstr>
      <vt:lpstr>Reflection</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137</cp:revision>
  <dcterms:created xsi:type="dcterms:W3CDTF">2024-08-15T13:31:51Z</dcterms:created>
  <dcterms:modified xsi:type="dcterms:W3CDTF">2025-04-14T10:22:01Z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