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  <p:sldMasterId id="2147483732" r:id="rId5"/>
    <p:sldMasterId id="2147483744" r:id="rId6"/>
  </p:sldMasterIdLst>
  <p:notesMasterIdLst>
    <p:notesMasterId r:id="rId34"/>
  </p:notesMasterIdLst>
  <p:sldIdLst>
    <p:sldId id="301" r:id="rId7"/>
    <p:sldId id="285" r:id="rId8"/>
    <p:sldId id="536" r:id="rId9"/>
    <p:sldId id="537" r:id="rId10"/>
    <p:sldId id="538" r:id="rId11"/>
    <p:sldId id="539" r:id="rId12"/>
    <p:sldId id="540" r:id="rId13"/>
    <p:sldId id="541" r:id="rId14"/>
    <p:sldId id="475" r:id="rId15"/>
    <p:sldId id="524" r:id="rId16"/>
    <p:sldId id="525" r:id="rId17"/>
    <p:sldId id="526" r:id="rId18"/>
    <p:sldId id="527" r:id="rId19"/>
    <p:sldId id="528" r:id="rId20"/>
    <p:sldId id="542" r:id="rId21"/>
    <p:sldId id="543" r:id="rId22"/>
    <p:sldId id="544" r:id="rId23"/>
    <p:sldId id="545" r:id="rId24"/>
    <p:sldId id="411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3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YaG1v93XOwiaaCntn1wZA==" hashData="IkzS1o9kMKt++1ZGJg3lqkcUjKr1tLkvg8B8oXUwzzKFHICCqNeCslgX6SFtmmyLSzQRetoC29MUIRqFe8Qqr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5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8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0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57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9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2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34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0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7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53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91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4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4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6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8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0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5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27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45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44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30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1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9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4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46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1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7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6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34505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“the way in which 2 or more people regard and behave towards each other.”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relationships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golden thread does today’s lesson link to?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Secure your Future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Secure your Wellbeing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Secure your Relationships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D – Secure your Voice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20" y="4555803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What principle of a healthy relationship is being described?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“Making decisions that will benefit everyone in the relationship and not just one person”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Respect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Best Interest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Honesty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D - Trust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435" y="387000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this a description of a healthy relationship?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“My sibling shares their </a:t>
            </a:r>
            <a:r>
              <a:rPr lang="en-US" sz="3638" dirty="0" err="1" smtClean="0"/>
              <a:t>favourite</a:t>
            </a:r>
            <a:r>
              <a:rPr lang="en-US" sz="3638" dirty="0" smtClean="0"/>
              <a:t> snacks with me”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Yes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- No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3879876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this a description of a healthy relationship?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“My friend gets annoyed if I don’t reply to a message straight away”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Yes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- No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70" y="568557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this a description of a healthy relationship?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local youth worker helps me deal with issues I am having”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Yes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- No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4477264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this a description of a healthy relationship?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“2 people who work together ignore each other and only talk to each other when they have to.”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Yes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No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4581" y="4778829"/>
            <a:ext cx="8327419" cy="1881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is a difficult scenario. People may not always like each other when in a professional relationship but still have to be professional and ensure work is completed.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One other principle in a healthy relationship is showing appreciation.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Appreciation is a way to let people know that they feel valued.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Appreciation strengthens relationships by making others feel respected, loved and/or supported.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Simple act of kindness or gratitude can really cement a relationship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Showing appreciation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/>
              <a:t>You now have 1 minute to think about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“How can people show appreciation?”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Write your </a:t>
            </a:r>
            <a:r>
              <a:rPr lang="en-US" sz="3638" dirty="0" smtClean="0"/>
              <a:t>ideas in your book by completing the following sentence.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“Ways people can show appreciation are…”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Showing appreciation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What are healthy relationships?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4"/>
            <a:ext cx="12191144" cy="1086351"/>
            <a:chOff x="0" y="2892959"/>
            <a:chExt cx="12192000" cy="766801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both with your ruler in your learning wallet. Take out your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too.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053073"/>
            <a:ext cx="104448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69">
              <a:defRPr/>
            </a:pPr>
            <a:endParaRPr lang="en-US" sz="20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described? “</a:t>
            </a:r>
            <a:r>
              <a:rPr lang="en-US" sz="2800" dirty="0"/>
              <a:t>giving time, money or resources to help people or causes in need”</a:t>
            </a:r>
            <a:endParaRPr lang="en-US" sz="2800" dirty="0" smtClean="0"/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described? “</a:t>
            </a:r>
            <a:r>
              <a:rPr lang="en-US" sz="2800" dirty="0" smtClean="0"/>
              <a:t>the </a:t>
            </a:r>
            <a:r>
              <a:rPr lang="en-US" sz="2800" dirty="0"/>
              <a:t>variety of differences among people” </a:t>
            </a:r>
            <a:endParaRPr lang="en-US" sz="2800" b="1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compromise is a good skill to help resolve conflict</a:t>
            </a: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66" y="1108929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50950"/>
            <a:ext cx="6001190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93859" y="4729828"/>
            <a:ext cx="10439020" cy="117802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err="1" smtClean="0">
                <a:solidFill>
                  <a:prstClr val="white"/>
                </a:solidFill>
                <a:latin typeface="Calibri" panose="020F0502020204030204"/>
              </a:rPr>
              <a:t>DIversity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859" y="3713538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Charity work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3859" y="5862460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5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“How can people show appreciation?”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Showing appreciation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Ways to show appreciation include: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Saying thank you to a person who has helped you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Giving a person a compliment on their efforts or how they look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Helping someone without being asked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Celebrate another person’s success regardless of how big or small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Showing appreciation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/>
              <a:t>You now have 1 minute to think about the </a:t>
            </a:r>
            <a:r>
              <a:rPr lang="en-US" sz="3638" dirty="0" smtClean="0"/>
              <a:t>following statement: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“Saying thank you is the best way of showing appreciation”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Write your </a:t>
            </a:r>
            <a:r>
              <a:rPr lang="en-US" sz="3638" dirty="0" smtClean="0"/>
              <a:t>ideas in your book by completing the following sentence.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 agree/disagree with this statement because…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Showing appreciation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</a:t>
            </a:r>
            <a:r>
              <a:rPr lang="en-US" sz="3638" dirty="0" smtClean="0"/>
              <a:t>statement: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3638" dirty="0"/>
              <a:t>“Saying thank you is the best way of showing appreciation”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Showing appreciation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Sometimes it can be difficult to verbally show your appreciation. A nice way to get around this is to write a letter/postcard.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Showing appreciation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Write a letter/postcard to someone you have a relationship to show them appreciation for what they do for you.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should include:</a:t>
            </a:r>
          </a:p>
          <a:p>
            <a:pPr>
              <a:buFontTx/>
              <a:buChar char="-"/>
            </a:pPr>
            <a:r>
              <a:rPr lang="en-US" sz="3638" dirty="0" smtClean="0"/>
              <a:t>The person’s name</a:t>
            </a:r>
          </a:p>
          <a:p>
            <a:pPr>
              <a:buFontTx/>
              <a:buChar char="-"/>
            </a:pPr>
            <a:r>
              <a:rPr lang="en-US" sz="3638" dirty="0" smtClean="0"/>
              <a:t>At least 1 thing you are thankful for</a:t>
            </a:r>
          </a:p>
          <a:p>
            <a:pPr>
              <a:buFontTx/>
              <a:buChar char="-"/>
            </a:pPr>
            <a:r>
              <a:rPr lang="en-US" sz="3638" dirty="0" smtClean="0"/>
              <a:t>How they positively impact you.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Showing appreciation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Throughout life, people will experience multiple relationships.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Regardless of the type of relationship, they should always be healthy relationships.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 are you going to ensure your relationships with people are healthy and show your appreciation for the relationship?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healthy relationship look like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an unhealthy relationship look like?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romantic relationships?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types of committed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gender identity and sexual orientation?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appropriate/ inappropriate images to send?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does a healthy relationship look like?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Types of relationships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Why relationships are important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5595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A relationship is “the way in which 2 or more people regard and behave towards each other.”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Examples of relationships are friendships, romantic relationships, family relationships, community relationships and professional relationships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305348"/>
            <a:ext cx="6863203" cy="62384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We are learning this because:</a:t>
            </a:r>
          </a:p>
          <a:p>
            <a:pPr marL="0" indent="0">
              <a:buNone/>
            </a:pPr>
            <a:endParaRPr lang="en-US" sz="3638" dirty="0"/>
          </a:p>
          <a:p>
            <a:pPr marL="693115" indent="-693115">
              <a:buAutoNum type="arabicPeriod"/>
            </a:pPr>
            <a:r>
              <a:rPr lang="en-US" sz="3638" dirty="0"/>
              <a:t>It helps to </a:t>
            </a:r>
            <a:r>
              <a:rPr lang="en-US" sz="3638" b="1" dirty="0"/>
              <a:t>secure your relationships” </a:t>
            </a:r>
            <a:r>
              <a:rPr lang="en-US" sz="3638" dirty="0" smtClean="0"/>
              <a:t>relationships are </a:t>
            </a:r>
            <a:r>
              <a:rPr lang="en-US" sz="3638" dirty="0"/>
              <a:t>an important aspect of </a:t>
            </a:r>
            <a:r>
              <a:rPr lang="en-US" sz="3638" dirty="0" smtClean="0"/>
              <a:t>life so it important that they are healthy</a:t>
            </a:r>
            <a:endParaRPr lang="en-US" sz="3638" dirty="0"/>
          </a:p>
          <a:p>
            <a:pPr marL="693115" indent="-693115">
              <a:buAutoNum type="arabicPeriod"/>
            </a:pPr>
            <a:r>
              <a:rPr lang="en-US" sz="3638" b="1" dirty="0"/>
              <a:t>Individual Liberty</a:t>
            </a:r>
            <a:r>
              <a:rPr lang="en-US" sz="3638" dirty="0"/>
              <a:t> is a British Value and </a:t>
            </a:r>
            <a:r>
              <a:rPr lang="en-US" sz="3638" dirty="0" smtClean="0"/>
              <a:t>people in relationships should respect </a:t>
            </a:r>
            <a:r>
              <a:rPr lang="en-US" sz="3638" dirty="0"/>
              <a:t>who you are as a person and not force you to be someone you are not.</a:t>
            </a:r>
          </a:p>
          <a:p>
            <a:pPr marL="693115" indent="-693115">
              <a:buAutoNum type="arabicPeriod"/>
            </a:pPr>
            <a:r>
              <a:rPr lang="en-US" sz="3638" dirty="0" smtClean="0"/>
              <a:t>Relationships are referenced throughout but highlight that these should protect children due to them being safe and healthy.</a:t>
            </a:r>
            <a:endParaRPr lang="en-US" sz="3638" dirty="0"/>
          </a:p>
          <a:p>
            <a:pPr marL="693115" indent="-693115">
              <a:buAutoNum type="arabicPeriod"/>
            </a:pPr>
            <a:r>
              <a:rPr lang="en-US" sz="3638" dirty="0" smtClean="0"/>
              <a:t>People in healthy relationships will </a:t>
            </a:r>
            <a:r>
              <a:rPr lang="en-US" sz="3638" dirty="0"/>
              <a:t>celebrate their differences such as those outlined as </a:t>
            </a:r>
            <a:r>
              <a:rPr lang="en-US" sz="3638" b="1" dirty="0"/>
              <a:t>protected characteristics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631" t="44400" r="6295" b="36700"/>
          <a:stretch/>
        </p:blipFill>
        <p:spPr>
          <a:xfrm>
            <a:off x="7534176" y="1092516"/>
            <a:ext cx="3667920" cy="1178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9213" t="20601" r="36219" b="59099"/>
          <a:stretch/>
        </p:blipFill>
        <p:spPr>
          <a:xfrm>
            <a:off x="8423592" y="2226878"/>
            <a:ext cx="1880948" cy="14742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324191" y="3712261"/>
            <a:ext cx="2370842" cy="1435812"/>
            <a:chOff x="3480304" y="641202"/>
            <a:chExt cx="3827609" cy="163844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46"/>
              <a:endParaRPr lang="en-US" sz="667">
                <a:solidFill>
                  <a:srgbClr val="323232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480304" y="744452"/>
              <a:ext cx="3827609" cy="680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77246"/>
              <a:r>
                <a:rPr lang="en-US" sz="3275" spc="121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584690" y="1493124"/>
              <a:ext cx="3416122" cy="680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77246"/>
              <a:r>
                <a:rPr lang="en-US" sz="3275" spc="121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of a Child</a:t>
              </a:r>
            </a:p>
          </p:txBody>
        </p:sp>
      </p:grpSp>
      <p:pic>
        <p:nvPicPr>
          <p:cNvPr id="15" name="Picture 14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8183559" y="5315820"/>
            <a:ext cx="2810039" cy="9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Regardless of the type of relationship, a healthy relationship will have 6 key principles: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Communication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Respect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Best Interests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Trust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Equality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Honesty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Principles of a healthy relationship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8"/>
            <a:ext cx="10939024" cy="7627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You have 1 minute to think about what definition matches up with the principle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Principles of a healthy relationship</a:t>
            </a:r>
            <a:endParaRPr sz="2426" spc="27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2231851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Communication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3111529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Respect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3881682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Best Interests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4742355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Trust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5507935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Equality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8200" y="6281337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Honesty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80956" y="2236363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Treats each other the way they should be treated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80956" y="3093160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Actions and </a:t>
            </a:r>
            <a:r>
              <a:rPr lang="en-US" dirty="0" err="1" smtClean="0"/>
              <a:t>behaviours</a:t>
            </a:r>
            <a:r>
              <a:rPr lang="en-US" dirty="0" smtClean="0"/>
              <a:t> are based on what is good for each person in the relationship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480956" y="3893361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There is clear communication between people so everyone knows what the other is thinking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480956" y="4742355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Tell each other the truth and there are no secrets in the relationship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480955" y="5504024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You can share your thoughts and feelings without feeling judged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80956" y="6270432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Each person in the relationship is equal to each other. There is no power imbalance</a:t>
            </a:r>
          </a:p>
        </p:txBody>
      </p:sp>
      <p:cxnSp>
        <p:nvCxnSpPr>
          <p:cNvPr id="26" name="Straight Arrow Connector 25"/>
          <p:cNvCxnSpPr>
            <a:endCxn id="21" idx="1"/>
          </p:cNvCxnSpPr>
          <p:nvPr/>
        </p:nvCxnSpPr>
        <p:spPr>
          <a:xfrm>
            <a:off x="3499622" y="2548266"/>
            <a:ext cx="1981334" cy="1613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9" idx="1"/>
          </p:cNvCxnSpPr>
          <p:nvPr/>
        </p:nvCxnSpPr>
        <p:spPr>
          <a:xfrm flipV="1">
            <a:off x="3526969" y="2504651"/>
            <a:ext cx="1953987" cy="8939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1"/>
          </p:cNvCxnSpPr>
          <p:nvPr/>
        </p:nvCxnSpPr>
        <p:spPr>
          <a:xfrm flipV="1">
            <a:off x="3526969" y="3361448"/>
            <a:ext cx="1953987" cy="7493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2" idx="1"/>
          </p:cNvCxnSpPr>
          <p:nvPr/>
        </p:nvCxnSpPr>
        <p:spPr>
          <a:xfrm flipV="1">
            <a:off x="3526969" y="5010643"/>
            <a:ext cx="1953987" cy="88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550354" y="5742932"/>
            <a:ext cx="1930602" cy="795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1"/>
          </p:cNvCxnSpPr>
          <p:nvPr/>
        </p:nvCxnSpPr>
        <p:spPr>
          <a:xfrm flipV="1">
            <a:off x="3538661" y="5772312"/>
            <a:ext cx="1942294" cy="7664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your books write down the 6 principles in the order of most importance for </a:t>
            </a:r>
            <a:r>
              <a:rPr lang="en-US" sz="3638" b="1" dirty="0" smtClean="0"/>
              <a:t>you.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As a reminder the principles are:</a:t>
            </a:r>
          </a:p>
          <a:p>
            <a:pPr>
              <a:buFontTx/>
              <a:buChar char="-"/>
            </a:pPr>
            <a:r>
              <a:rPr lang="en-US" sz="3638" dirty="0" smtClean="0"/>
              <a:t>Communication</a:t>
            </a:r>
          </a:p>
          <a:p>
            <a:pPr>
              <a:buFontTx/>
              <a:buChar char="-"/>
            </a:pPr>
            <a:r>
              <a:rPr lang="en-US" sz="3638" dirty="0" smtClean="0"/>
              <a:t>Respect</a:t>
            </a:r>
          </a:p>
          <a:p>
            <a:pPr>
              <a:buFontTx/>
              <a:buChar char="-"/>
            </a:pPr>
            <a:r>
              <a:rPr lang="en-US" sz="3638" dirty="0" smtClean="0"/>
              <a:t>Best interests</a:t>
            </a:r>
          </a:p>
          <a:p>
            <a:pPr>
              <a:buFontTx/>
              <a:buChar char="-"/>
            </a:pPr>
            <a:r>
              <a:rPr lang="en-US" sz="3638" dirty="0" smtClean="0"/>
              <a:t>Trust</a:t>
            </a:r>
          </a:p>
          <a:p>
            <a:pPr>
              <a:buFontTx/>
              <a:buChar char="-"/>
            </a:pPr>
            <a:r>
              <a:rPr lang="en-US" sz="3638" dirty="0" smtClean="0"/>
              <a:t>Equality</a:t>
            </a:r>
          </a:p>
          <a:p>
            <a:pPr>
              <a:buFontTx/>
              <a:buChar char="-"/>
            </a:pPr>
            <a:r>
              <a:rPr lang="en-US" sz="3638" dirty="0" smtClean="0"/>
              <a:t>honesty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Principles of a healthy relationship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was your most important principle of a healthy relationship?”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Principles of a healthy relationship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9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6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1332</Words>
  <Application>Microsoft Office PowerPoint</Application>
  <PresentationFormat>Widescreen</PresentationFormat>
  <Paragraphs>231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3_Office Theme</vt:lpstr>
      <vt:lpstr>Office Theme</vt:lpstr>
      <vt:lpstr>6_Office Theme</vt:lpstr>
      <vt:lpstr>8_Office Theme</vt:lpstr>
      <vt:lpstr>9_Office Theme</vt:lpstr>
      <vt:lpstr>7_Office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Principles of a healthy relationship</vt:lpstr>
      <vt:lpstr>Principles of a healthy relationship</vt:lpstr>
      <vt:lpstr>Principles of a healthy relationship</vt:lpstr>
      <vt:lpstr>Principles of a healthy relationship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Showing appreciation</vt:lpstr>
      <vt:lpstr>Showing appreciation</vt:lpstr>
      <vt:lpstr>Showing appreciation</vt:lpstr>
      <vt:lpstr>Showing appreciation</vt:lpstr>
      <vt:lpstr>Showing appreciation</vt:lpstr>
      <vt:lpstr>Showing appreciation</vt:lpstr>
      <vt:lpstr>Showing appreciation</vt:lpstr>
      <vt:lpstr>Showing appreciation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111</cp:revision>
  <dcterms:created xsi:type="dcterms:W3CDTF">2024-08-15T13:31:51Z</dcterms:created>
  <dcterms:modified xsi:type="dcterms:W3CDTF">2025-04-14T10:05:18Z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